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57" r:id="rId5"/>
    <p:sldId id="259" r:id="rId6"/>
    <p:sldId id="260" r:id="rId7"/>
    <p:sldId id="261" r:id="rId8"/>
    <p:sldId id="265" r:id="rId9"/>
    <p:sldId id="266" r:id="rId10"/>
    <p:sldId id="273" r:id="rId11"/>
    <p:sldId id="274" r:id="rId12"/>
    <p:sldId id="275" r:id="rId13"/>
    <p:sldId id="276" r:id="rId14"/>
    <p:sldId id="277" r:id="rId15"/>
    <p:sldId id="282" r:id="rId16"/>
    <p:sldId id="267" r:id="rId17"/>
    <p:sldId id="283" r:id="rId18"/>
    <p:sldId id="268" r:id="rId19"/>
    <p:sldId id="284" r:id="rId20"/>
    <p:sldId id="280" r:id="rId21"/>
    <p:sldId id="270" r:id="rId22"/>
    <p:sldId id="271" r:id="rId23"/>
    <p:sldId id="285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26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37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37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813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47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02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09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84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035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605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16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551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84765" y="32157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ERASMUS STAJ HAREKETLİLİĞİ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1266" name="Picture 2" descr="erasmus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97" y="791663"/>
            <a:ext cx="5424434" cy="154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28" y="466583"/>
            <a:ext cx="3736856" cy="18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6000" b="1" dirty="0">
                <a:solidFill>
                  <a:prstClr val="black"/>
                </a:solidFill>
              </a:rPr>
              <a:t>İyi Bir CV için 5 Temel İlke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tr-TR" sz="3600" b="1" dirty="0">
                <a:solidFill>
                  <a:srgbClr val="C00000"/>
                </a:solidFill>
              </a:rPr>
              <a:t>2. Kısa ve net olun</a:t>
            </a:r>
            <a:r>
              <a:rPr lang="tr-TR" sz="36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fontAlgn="base">
              <a:buNone/>
            </a:pPr>
            <a:endParaRPr lang="tr-TR" b="1" dirty="0"/>
          </a:p>
          <a:p>
            <a:pPr fontAlgn="base"/>
            <a:r>
              <a:rPr lang="tr-TR" sz="3600" dirty="0"/>
              <a:t>Kısa cümleler kullanın. Eğitiminiz ve iş deneyiminiz ile ilgili yönlerinize odaklanın</a:t>
            </a:r>
            <a:r>
              <a:rPr lang="tr-TR" sz="3600" dirty="0" smtClean="0"/>
              <a:t>.</a:t>
            </a:r>
          </a:p>
          <a:p>
            <a:pPr fontAlgn="base"/>
            <a:endParaRPr lang="tr-TR" sz="3600" dirty="0"/>
          </a:p>
          <a:p>
            <a:pPr fontAlgn="base"/>
            <a:r>
              <a:rPr lang="tr-TR" sz="3600" dirty="0"/>
              <a:t>Belirleyici örnekler verin. </a:t>
            </a:r>
            <a:endParaRPr lang="tr-TR" sz="3600" dirty="0" smtClean="0"/>
          </a:p>
          <a:p>
            <a:pPr marL="0" indent="0" fontAlgn="base">
              <a:buNone/>
            </a:pPr>
            <a:endParaRPr lang="tr-TR" sz="3600" dirty="0" smtClean="0"/>
          </a:p>
          <a:p>
            <a:pPr fontAlgn="base"/>
            <a:r>
              <a:rPr lang="tr-TR" sz="3600" dirty="0" smtClean="0"/>
              <a:t>Başarılarınızı </a:t>
            </a:r>
            <a:r>
              <a:rPr lang="tr-TR" sz="3600" dirty="0"/>
              <a:t>belirtin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8196" name="Picture 4" descr="cv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232" y="3527881"/>
            <a:ext cx="2655863" cy="26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3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6000" b="1" dirty="0">
                <a:solidFill>
                  <a:prstClr val="black"/>
                </a:solidFill>
              </a:rPr>
              <a:t>İyi Bir CV için 5 Temel İlke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tr-TR" sz="3600" b="1" dirty="0">
                <a:solidFill>
                  <a:srgbClr val="C00000"/>
                </a:solidFill>
              </a:rPr>
              <a:t>3. </a:t>
            </a:r>
            <a:r>
              <a:rPr lang="tr-TR" sz="3600" b="1" dirty="0" err="1">
                <a:solidFill>
                  <a:srgbClr val="C00000"/>
                </a:solidFill>
              </a:rPr>
              <a:t>CV’nizi</a:t>
            </a:r>
            <a:r>
              <a:rPr lang="tr-TR" sz="3600" b="1" dirty="0">
                <a:solidFill>
                  <a:srgbClr val="C00000"/>
                </a:solidFill>
              </a:rPr>
              <a:t> başvuru </a:t>
            </a:r>
            <a:r>
              <a:rPr lang="tr-TR" sz="3600" b="1" dirty="0" smtClean="0">
                <a:solidFill>
                  <a:srgbClr val="C00000"/>
                </a:solidFill>
              </a:rPr>
              <a:t>yapmak istediğiniz staja göre </a:t>
            </a:r>
            <a:r>
              <a:rPr lang="tr-TR" sz="3600" b="1" dirty="0">
                <a:solidFill>
                  <a:srgbClr val="C00000"/>
                </a:solidFill>
              </a:rPr>
              <a:t>uyarlayın</a:t>
            </a:r>
            <a:r>
              <a:rPr lang="tr-TR" sz="36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fontAlgn="base">
              <a:buNone/>
            </a:pPr>
            <a:endParaRPr lang="tr-TR" b="1" dirty="0"/>
          </a:p>
          <a:p>
            <a:pPr algn="just" fontAlgn="base"/>
            <a:r>
              <a:rPr lang="tr-TR" dirty="0"/>
              <a:t>Güçlü yönlerinizi, </a:t>
            </a:r>
            <a:r>
              <a:rPr lang="tr-TR" dirty="0" smtClean="0"/>
              <a:t>bölümün ihtiyaçlarına </a:t>
            </a:r>
            <a:r>
              <a:rPr lang="tr-TR" dirty="0"/>
              <a:t>göre vurgulayın ve </a:t>
            </a:r>
            <a:r>
              <a:rPr lang="tr-TR" dirty="0" smtClean="0"/>
              <a:t>staja </a:t>
            </a:r>
            <a:r>
              <a:rPr lang="tr-TR" dirty="0"/>
              <a:t>uyan becerilerinize odaklanın.</a:t>
            </a:r>
          </a:p>
          <a:p>
            <a:pPr algn="just" fontAlgn="base"/>
            <a:r>
              <a:rPr lang="tr-TR" dirty="0" smtClean="0"/>
              <a:t>Eğitim hayatınızda öğrendiğiniz </a:t>
            </a:r>
            <a:r>
              <a:rPr lang="tr-TR" dirty="0"/>
              <a:t>becerileri ve yetkinlikleri örnek vererek </a:t>
            </a:r>
            <a:r>
              <a:rPr lang="tr-TR" dirty="0" smtClean="0"/>
              <a:t>açıklayın. </a:t>
            </a:r>
            <a:endParaRPr lang="tr-TR" dirty="0"/>
          </a:p>
          <a:p>
            <a:pPr algn="just" fontAlgn="base"/>
            <a:r>
              <a:rPr lang="tr-TR" dirty="0" err="1"/>
              <a:t>CV’nizi</a:t>
            </a:r>
            <a:r>
              <a:rPr lang="tr-TR" dirty="0"/>
              <a:t> </a:t>
            </a:r>
            <a:r>
              <a:rPr lang="tr-TR" dirty="0" smtClean="0"/>
              <a:t>göndermeden </a:t>
            </a:r>
            <a:r>
              <a:rPr lang="tr-TR" dirty="0"/>
              <a:t>önce, istenen profile uygun olup olmadığını kontrol </a:t>
            </a:r>
            <a:r>
              <a:rPr lang="tr-TR" dirty="0" smtClean="0"/>
              <a:t>edin.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47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6000" b="1" dirty="0">
                <a:solidFill>
                  <a:prstClr val="black"/>
                </a:solidFill>
              </a:rPr>
              <a:t>İyi Bir CV için 5 Temel İlke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0760765" cy="477395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tr-TR" sz="3600" b="1" dirty="0">
                <a:solidFill>
                  <a:srgbClr val="C00000"/>
                </a:solidFill>
              </a:rPr>
              <a:t>4. </a:t>
            </a:r>
            <a:r>
              <a:rPr lang="tr-TR" sz="3600" b="1" dirty="0" err="1">
                <a:solidFill>
                  <a:srgbClr val="C00000"/>
                </a:solidFill>
              </a:rPr>
              <a:t>CV’nizin</a:t>
            </a:r>
            <a:r>
              <a:rPr lang="tr-TR" sz="3600" b="1" dirty="0">
                <a:solidFill>
                  <a:srgbClr val="C00000"/>
                </a:solidFill>
              </a:rPr>
              <a:t> sunumuna dikkat edin</a:t>
            </a:r>
            <a:r>
              <a:rPr lang="tr-TR" sz="36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fontAlgn="base">
              <a:buNone/>
            </a:pPr>
            <a:endParaRPr lang="tr-TR" b="1" dirty="0" smtClean="0"/>
          </a:p>
          <a:p>
            <a:pPr fontAlgn="base"/>
            <a:r>
              <a:rPr lang="tr-TR" dirty="0" smtClean="0"/>
              <a:t>Beceri </a:t>
            </a:r>
            <a:r>
              <a:rPr lang="tr-TR" dirty="0"/>
              <a:t>ve yeterliliklerinizi açık ve mantıklı bir şekilde belirtin; böylece avantajlarınız göze çarpar</a:t>
            </a:r>
            <a:r>
              <a:rPr lang="tr-TR" dirty="0" smtClean="0"/>
              <a:t>.</a:t>
            </a:r>
          </a:p>
          <a:p>
            <a:pPr marL="0" indent="0" fontAlgn="base">
              <a:buNone/>
            </a:pPr>
            <a:endParaRPr lang="tr-TR" dirty="0"/>
          </a:p>
          <a:p>
            <a:pPr fontAlgn="base"/>
            <a:r>
              <a:rPr lang="tr-TR" dirty="0"/>
              <a:t>İlk olarak en önemli bilgiyi belirtin</a:t>
            </a:r>
            <a:r>
              <a:rPr lang="tr-TR" dirty="0" smtClean="0"/>
              <a:t>.</a:t>
            </a:r>
          </a:p>
          <a:p>
            <a:pPr marL="0" indent="0" fontAlgn="base">
              <a:buNone/>
            </a:pPr>
            <a:endParaRPr lang="tr-TR" dirty="0"/>
          </a:p>
          <a:p>
            <a:pPr fontAlgn="base"/>
            <a:r>
              <a:rPr lang="tr-TR" dirty="0"/>
              <a:t>Yazım ve noktalama işaretlerine dikkat edin</a:t>
            </a:r>
            <a:r>
              <a:rPr lang="tr-TR" dirty="0" smtClean="0"/>
              <a:t>.</a:t>
            </a:r>
          </a:p>
          <a:p>
            <a:pPr marL="0" indent="0" fontAlgn="base">
              <a:buNone/>
            </a:pPr>
            <a:endParaRPr lang="tr-TR" dirty="0"/>
          </a:p>
          <a:p>
            <a:pPr fontAlgn="base"/>
            <a:r>
              <a:rPr lang="tr-TR" dirty="0"/>
              <a:t>Önerilen yazı tipi ve sayfa düzenini kullanın.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9218" name="Picture 2" descr="cv  p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41" y="4358244"/>
            <a:ext cx="2895418" cy="1928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32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4610" y="1771776"/>
            <a:ext cx="11083564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tr-TR" sz="3600" b="1" dirty="0">
                <a:solidFill>
                  <a:srgbClr val="C00000"/>
                </a:solidFill>
              </a:rPr>
              <a:t>5. Özgeçmişinizi bitirdiğinizde bir kez daha kontrol edin</a:t>
            </a:r>
            <a:r>
              <a:rPr lang="tr-TR" sz="36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fontAlgn="base">
              <a:buNone/>
            </a:pPr>
            <a:endParaRPr lang="tr-TR" b="1" dirty="0"/>
          </a:p>
          <a:p>
            <a:pPr fontAlgn="base"/>
            <a:r>
              <a:rPr lang="tr-TR" dirty="0" smtClean="0"/>
              <a:t>Yazım </a:t>
            </a:r>
            <a:r>
              <a:rPr lang="tr-TR" dirty="0"/>
              <a:t>hatalarını düzeltin; açık ve mantıklı bir düzenleme yaptığınızdan emin olun</a:t>
            </a:r>
            <a:r>
              <a:rPr lang="tr-TR" dirty="0" smtClean="0"/>
              <a:t>.</a:t>
            </a:r>
          </a:p>
          <a:p>
            <a:pPr marL="0" indent="0" fontAlgn="base">
              <a:buNone/>
            </a:pPr>
            <a:endParaRPr lang="tr-TR" dirty="0"/>
          </a:p>
          <a:p>
            <a:pPr fontAlgn="base"/>
            <a:r>
              <a:rPr lang="tr-TR" dirty="0"/>
              <a:t>İçeriğin açık ve kolay anlaşılır olduğundan emin olmak için özgeçmişinizi başkasına okutun.</a:t>
            </a:r>
          </a:p>
          <a:p>
            <a:endParaRPr lang="tr-TR" dirty="0"/>
          </a:p>
        </p:txBody>
      </p:sp>
      <p:pic>
        <p:nvPicPr>
          <p:cNvPr id="4" name="Picture 4" descr="cv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105" y="5102912"/>
            <a:ext cx="1397889" cy="13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75253" y="238539"/>
            <a:ext cx="9004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İyi Bir CV için 5 Temel İlke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96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/>
              <a:t>EuroPass</a:t>
            </a:r>
            <a:r>
              <a:rPr lang="tr-TR" sz="5400" b="1" dirty="0" smtClean="0"/>
              <a:t> CV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11222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tr-TR" sz="3200" dirty="0"/>
              <a:t>Yeterliliklerin aday ülkeler </a:t>
            </a:r>
            <a:r>
              <a:rPr lang="tr-TR" sz="3200" dirty="0" smtClean="0"/>
              <a:t>dahil </a:t>
            </a:r>
            <a:r>
              <a:rPr lang="tr-TR" sz="3200" dirty="0"/>
              <a:t>AB’de açıkça ve kolayca anlaşılmasını sağlamak ve bu sayede mezunların ve öğrencilerin istihdamını ve hareketliliğini arttırmak amacıyla </a:t>
            </a:r>
            <a:r>
              <a:rPr lang="tr-TR" sz="3200" dirty="0" smtClean="0"/>
              <a:t>EUROPASS </a:t>
            </a:r>
            <a:r>
              <a:rPr lang="tr-TR" sz="3200" dirty="0"/>
              <a:t>(Avrupa Pasaportu) oluşturulmuştur</a:t>
            </a:r>
            <a:r>
              <a:rPr lang="tr-TR" sz="3200" dirty="0" smtClean="0"/>
              <a:t>.</a:t>
            </a:r>
          </a:p>
          <a:p>
            <a:pPr marL="0" indent="0" algn="just">
              <a:buNone/>
            </a:pPr>
            <a:endParaRPr lang="tr-TR" sz="3200" dirty="0" smtClean="0"/>
          </a:p>
          <a:p>
            <a:pPr algn="just"/>
            <a:r>
              <a:rPr lang="tr-TR" sz="3200" dirty="0" err="1" smtClean="0"/>
              <a:t>CV'nizi</a:t>
            </a:r>
            <a:r>
              <a:rPr lang="tr-TR" sz="3200" dirty="0" smtClean="0"/>
              <a:t> tamamlamak için </a:t>
            </a:r>
            <a:r>
              <a:rPr lang="tr-TR" sz="3200" dirty="0" err="1" smtClean="0"/>
              <a:t>Europass</a:t>
            </a:r>
            <a:r>
              <a:rPr lang="tr-TR" sz="3200" dirty="0" smtClean="0"/>
              <a:t> çevrimiçi düzenleyiciyi ziyaret edin. Bunu tamamladıktan sonra elektronik (indirerek veya e-mail) olarak tamamlanmış </a:t>
            </a:r>
            <a:r>
              <a:rPr lang="tr-TR" sz="3200" dirty="0" err="1" smtClean="0"/>
              <a:t>CV'ye</a:t>
            </a:r>
            <a:r>
              <a:rPr lang="tr-TR" sz="3200" dirty="0" smtClean="0"/>
              <a:t> ulaşabilirsiniz.</a:t>
            </a:r>
            <a:endParaRPr lang="tr-TR" sz="3200" dirty="0"/>
          </a:p>
        </p:txBody>
      </p:sp>
      <p:pic>
        <p:nvPicPr>
          <p:cNvPr id="5122" name="Picture 2" descr="europass ile ilgili görsel sonuc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3" r="2583" b="10171"/>
          <a:stretch/>
        </p:blipFill>
        <p:spPr bwMode="auto">
          <a:xfrm>
            <a:off x="8262345" y="270455"/>
            <a:ext cx="2573977" cy="15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113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05" y="226969"/>
            <a:ext cx="6513189" cy="633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/>
              <a:t>Hangi Ülkede Staj Yapmalıyım? 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En çok görmek istediğim ve oraya gittiğimde etrafındaki ülkeler dahil olmak üzere en çok gezebileceğim ülke olmalı.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Eğitim hayatım, profesyonel kariyerim için, mezun olduktan sonra beni iş hayatında bir tık öne geçirecek, </a:t>
            </a:r>
            <a:r>
              <a:rPr lang="tr-TR" dirty="0" err="1" smtClean="0"/>
              <a:t>CV’imde</a:t>
            </a:r>
            <a:r>
              <a:rPr lang="tr-TR" dirty="0" smtClean="0"/>
              <a:t> şık duracak bir ülke olmalı.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30" y="3448878"/>
            <a:ext cx="3065031" cy="204335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44" y="4541821"/>
            <a:ext cx="2852478" cy="213935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091" y="3903227"/>
            <a:ext cx="3638550" cy="20479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136" y="4813636"/>
            <a:ext cx="3512169" cy="19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556591" y="245856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Google’da Arama </a:t>
            </a:r>
            <a:r>
              <a:rPr lang="tr-TR" sz="5400" b="1" dirty="0"/>
              <a:t>N</a:t>
            </a:r>
            <a:r>
              <a:rPr lang="tr-TR" sz="5400" b="1" dirty="0" smtClean="0"/>
              <a:t>asıl </a:t>
            </a:r>
            <a:r>
              <a:rPr lang="tr-TR" sz="5400" b="1" dirty="0"/>
              <a:t>Y</a:t>
            </a:r>
            <a:r>
              <a:rPr lang="tr-TR" sz="5400" b="1" dirty="0" smtClean="0"/>
              <a:t>apılır?</a:t>
            </a:r>
            <a:endParaRPr lang="tr-TR" sz="5400" b="1" dirty="0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556591" y="1571419"/>
            <a:ext cx="11310731" cy="5067921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/>
              <a:t>İngilizce anahtar kelimeler (</a:t>
            </a:r>
            <a:r>
              <a:rPr lang="tr-TR" sz="2400" dirty="0" err="1" smtClean="0"/>
              <a:t>erasmus</a:t>
            </a:r>
            <a:r>
              <a:rPr lang="tr-TR" sz="2400" dirty="0" smtClean="0"/>
              <a:t> </a:t>
            </a:r>
            <a:r>
              <a:rPr lang="tr-TR" sz="2400" dirty="0" err="1" smtClean="0"/>
              <a:t>internship</a:t>
            </a:r>
            <a:r>
              <a:rPr lang="tr-TR" sz="2400" dirty="0" smtClean="0"/>
              <a:t> </a:t>
            </a:r>
            <a:r>
              <a:rPr lang="tr-TR" sz="2400" dirty="0" err="1" smtClean="0"/>
              <a:t>offers</a:t>
            </a:r>
            <a:r>
              <a:rPr lang="tr-TR" sz="2400" dirty="0" smtClean="0"/>
              <a:t> gibi) kullanarak Google ile arama yapın bu sayede güncel bilgilere erişebilirsiniz.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Bölümünüzün adı ve gitmek istediğiniz ülkeyi İngilizce anahtar kelimelerle yazabilirsiniz. (</a:t>
            </a:r>
            <a:r>
              <a:rPr lang="tr-TR" sz="2400" dirty="0" err="1" smtClean="0"/>
              <a:t>Nursing</a:t>
            </a:r>
            <a:r>
              <a:rPr lang="tr-TR" sz="2400" dirty="0" smtClean="0"/>
              <a:t> in Germany)</a:t>
            </a:r>
          </a:p>
          <a:p>
            <a:pPr marL="0" indent="0" algn="just">
              <a:buNone/>
            </a:pPr>
            <a:endParaRPr lang="tr-TR" sz="2400" dirty="0" smtClean="0"/>
          </a:p>
          <a:p>
            <a:pPr algn="just"/>
            <a:r>
              <a:rPr lang="tr-TR" sz="2400" dirty="0" smtClean="0"/>
              <a:t>Bunlar dışında direk olarak staj seçeneklerinin paylaşıldığı web siteleri de var. </a:t>
            </a:r>
            <a:r>
              <a:rPr lang="tr-TR" sz="2400" dirty="0"/>
              <a:t>B</a:t>
            </a:r>
            <a:r>
              <a:rPr lang="tr-TR" sz="2400" dirty="0" smtClean="0"/>
              <a:t>unların başında </a:t>
            </a:r>
            <a:r>
              <a:rPr lang="tr-TR" sz="2400" dirty="0" smtClean="0">
                <a:solidFill>
                  <a:srgbClr val="FF0000"/>
                </a:solidFill>
              </a:rPr>
              <a:t>ErasmusIntern.org</a:t>
            </a:r>
            <a:r>
              <a:rPr lang="tr-TR" sz="2400" dirty="0" smtClean="0"/>
              <a:t> geliyor. Erasmusintern.org, </a:t>
            </a:r>
            <a:r>
              <a:rPr lang="tr-TR" sz="2400" dirty="0" err="1" smtClean="0"/>
              <a:t>Erasmus</a:t>
            </a:r>
            <a:r>
              <a:rPr lang="tr-TR" sz="2400" dirty="0" smtClean="0"/>
              <a:t> </a:t>
            </a:r>
            <a:r>
              <a:rPr lang="tr-TR" sz="2400" dirty="0" err="1" smtClean="0"/>
              <a:t>Student</a:t>
            </a:r>
            <a:r>
              <a:rPr lang="tr-TR" sz="2400" dirty="0" smtClean="0"/>
              <a:t> Network tarafından kurulmuş staj olanaklarına doğrudan erişimi sağlayan bir web sitesi, kolayca üye olabilir profilinizi doldurduktan sonra stajlara başvuru yapabilirsiniz. </a:t>
            </a:r>
          </a:p>
          <a:p>
            <a:pPr marL="0" indent="0" algn="just">
              <a:buNone/>
            </a:pPr>
            <a:endParaRPr lang="tr-TR" sz="2400" dirty="0" smtClean="0"/>
          </a:p>
          <a:p>
            <a:pPr algn="just"/>
            <a:r>
              <a:rPr lang="tr-TR" sz="2400" dirty="0" err="1" smtClean="0"/>
              <a:t>Erasmus</a:t>
            </a:r>
            <a:r>
              <a:rPr lang="tr-TR" sz="2400" dirty="0" smtClean="0"/>
              <a:t> staj yeri bulmak için kullanabileceğiniz diğer bir web sitesi ise </a:t>
            </a:r>
            <a:r>
              <a:rPr lang="tr-TR" sz="2400" dirty="0" smtClean="0">
                <a:solidFill>
                  <a:srgbClr val="FF0000"/>
                </a:solidFill>
              </a:rPr>
              <a:t>Globalplacement.com</a:t>
            </a:r>
            <a:r>
              <a:rPr lang="tr-TR" sz="2400" dirty="0" smtClean="0"/>
              <a:t> GP ile staj yeri bulabilirsiniz.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928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397565" y="86829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Google’da Arama </a:t>
            </a:r>
            <a:r>
              <a:rPr lang="tr-TR" sz="5400" b="1" dirty="0"/>
              <a:t>N</a:t>
            </a:r>
            <a:r>
              <a:rPr lang="tr-TR" sz="5400" b="1" dirty="0" smtClean="0"/>
              <a:t>asıl </a:t>
            </a:r>
            <a:r>
              <a:rPr lang="tr-TR" sz="5400" b="1" dirty="0"/>
              <a:t>Y</a:t>
            </a:r>
            <a:r>
              <a:rPr lang="tr-TR" sz="5400" b="1" dirty="0" smtClean="0"/>
              <a:t>apılır?</a:t>
            </a:r>
            <a:endParaRPr lang="tr-TR" sz="5400" b="1" dirty="0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6" y="1412392"/>
            <a:ext cx="9602170" cy="5197130"/>
          </a:xfrm>
        </p:spPr>
      </p:pic>
    </p:spTree>
    <p:extLst>
      <p:ext uri="{BB962C8B-B14F-4D97-AF65-F5344CB8AC3E}">
        <p14:creationId xmlns:p14="http://schemas.microsoft.com/office/powerpoint/2010/main" val="14470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0257" y="361711"/>
            <a:ext cx="10515600" cy="1325563"/>
          </a:xfrm>
        </p:spPr>
        <p:txBody>
          <a:bodyPr/>
          <a:lstStyle/>
          <a:p>
            <a:r>
              <a:rPr lang="tr-TR" b="1" dirty="0" err="1" smtClean="0"/>
              <a:t>Erasmus</a:t>
            </a:r>
            <a:r>
              <a:rPr lang="tr-TR" b="1" dirty="0" smtClean="0"/>
              <a:t> Stajı </a:t>
            </a:r>
            <a:r>
              <a:rPr lang="tr-TR" b="1" dirty="0" smtClean="0"/>
              <a:t>Yapmak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0257" y="1885260"/>
            <a:ext cx="11575543" cy="4535418"/>
          </a:xfrm>
        </p:spPr>
        <p:txBody>
          <a:bodyPr>
            <a:noAutofit/>
          </a:bodyPr>
          <a:lstStyle/>
          <a:p>
            <a:r>
              <a:rPr lang="tr-TR" sz="2400" dirty="0" smtClean="0"/>
              <a:t>Nerelerde staj yapabileceğinizi tespit edin.</a:t>
            </a:r>
          </a:p>
          <a:p>
            <a:r>
              <a:rPr lang="tr-TR" sz="2400" dirty="0" smtClean="0"/>
              <a:t>Motivasyon mektubu (gavurcası ile </a:t>
            </a:r>
            <a:r>
              <a:rPr lang="tr-TR" sz="2400" dirty="0" err="1" smtClean="0"/>
              <a:t>cover</a:t>
            </a:r>
            <a:r>
              <a:rPr lang="tr-TR" sz="2400" dirty="0" smtClean="0"/>
              <a:t> </a:t>
            </a:r>
            <a:r>
              <a:rPr lang="tr-TR" sz="2400" dirty="0" err="1" smtClean="0"/>
              <a:t>letter</a:t>
            </a:r>
            <a:r>
              <a:rPr lang="tr-TR" sz="2400" dirty="0" smtClean="0"/>
              <a:t>) ve CV hazırlayın.</a:t>
            </a:r>
          </a:p>
          <a:p>
            <a:r>
              <a:rPr lang="tr-TR" sz="2400" dirty="0" smtClean="0"/>
              <a:t>Staj yapmak istediğiniz ülkeyi seçin.</a:t>
            </a:r>
          </a:p>
          <a:p>
            <a:r>
              <a:rPr lang="tr-TR" sz="2400" dirty="0" smtClean="0"/>
              <a:t>Google ile gitmek istediğiniz ülkeyi ve o ülkedeki alanınız ile ilgili hastane, üniversite, klinik araştırın.</a:t>
            </a:r>
          </a:p>
          <a:p>
            <a:r>
              <a:rPr lang="tr-TR" sz="2400" dirty="0" smtClean="0"/>
              <a:t>Bulduğunuz yerlerde hedefinizi daraltın ve kurumlara, üniversitelere, bölümlere değil de hocalar iletişime geçin. </a:t>
            </a:r>
          </a:p>
          <a:p>
            <a:r>
              <a:rPr lang="tr-TR" sz="2400" dirty="0" smtClean="0"/>
              <a:t>E-mail gönderin.</a:t>
            </a:r>
          </a:p>
          <a:p>
            <a:r>
              <a:rPr lang="tr-TR" sz="2400" dirty="0" smtClean="0"/>
              <a:t>Çok fazla E-mail gönderin </a:t>
            </a:r>
            <a:r>
              <a:rPr lang="tr-TR" sz="2400" dirty="0" smtClean="0">
                <a:sym typeface="Wingdings" panose="05000000000000000000" pitchFamily="2" charset="2"/>
              </a:rPr>
              <a:t> </a:t>
            </a:r>
            <a:endParaRPr lang="tr-TR" sz="2400" dirty="0" smtClean="0"/>
          </a:p>
          <a:p>
            <a:r>
              <a:rPr lang="tr-TR" sz="2400" dirty="0" smtClean="0"/>
              <a:t>Staj aramaya erken başlayın.</a:t>
            </a:r>
          </a:p>
          <a:p>
            <a:r>
              <a:rPr lang="tr-TR" sz="2400" dirty="0" smtClean="0"/>
              <a:t>Mail attığınız ve size dönüş yapan yerleri not alın.</a:t>
            </a:r>
          </a:p>
        </p:txBody>
      </p:sp>
      <p:pic>
        <p:nvPicPr>
          <p:cNvPr id="4098" name="Picture 2" descr="erasmu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66" y="0"/>
            <a:ext cx="5368597" cy="168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0938" y="335307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Kime E-mail Atılır?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0938" y="1855441"/>
            <a:ext cx="11367053" cy="4624871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info</a:t>
            </a:r>
            <a:r>
              <a:rPr lang="tr-TR" b="1" dirty="0" smtClean="0"/>
              <a:t>@........... </a:t>
            </a:r>
            <a:r>
              <a:rPr lang="tr-TR" dirty="0" smtClean="0"/>
              <a:t>Şeklinde başlayan mail adreslerine,</a:t>
            </a:r>
          </a:p>
          <a:p>
            <a:pPr marL="0" indent="0">
              <a:buNone/>
            </a:pPr>
            <a:r>
              <a:rPr lang="tr-TR" dirty="0" smtClean="0"/>
              <a:t>Bir kurumun bu ister üniversite olsun ister hastane </a:t>
            </a:r>
            <a:r>
              <a:rPr lang="tr-TR" sz="3200" b="1" dirty="0" smtClean="0"/>
              <a:t>bize yazın, bize ulaşın </a:t>
            </a:r>
            <a:r>
              <a:rPr lang="tr-TR" dirty="0" smtClean="0"/>
              <a:t>şeklindeki e-mail adreslerine </a:t>
            </a:r>
            <a:r>
              <a:rPr lang="tr-TR" sz="4000" b="1" u="sng" dirty="0" smtClean="0"/>
              <a:t>ulaşmayın! </a:t>
            </a:r>
          </a:p>
          <a:p>
            <a:pPr marL="0" indent="0">
              <a:buNone/>
            </a:pPr>
            <a:endParaRPr lang="tr-TR" sz="4000" b="1" u="sng" dirty="0"/>
          </a:p>
          <a:p>
            <a:pPr marL="0" indent="0">
              <a:buNone/>
            </a:pPr>
            <a:r>
              <a:rPr lang="tr-TR" sz="3200" dirty="0" smtClean="0"/>
              <a:t>Google üzerinden yaptığınız aramalarda olabildiğince net olun ve karşınıza çıkan seçeneklerde bölüm hocalarına veya asistanlarına ulaşabileceğiniz e-mail adresleri arayın ve bu </a:t>
            </a:r>
            <a:r>
              <a:rPr lang="tr-TR" sz="4400" b="1" dirty="0" smtClean="0"/>
              <a:t>kişilerle</a:t>
            </a:r>
            <a:r>
              <a:rPr lang="tr-TR" sz="3200" dirty="0" smtClean="0"/>
              <a:t> iletişime geçin. </a:t>
            </a:r>
          </a:p>
          <a:p>
            <a:pPr marL="0" indent="0">
              <a:buNone/>
            </a:pPr>
            <a:endParaRPr lang="tr-TR" sz="4000" b="1" u="sng" dirty="0"/>
          </a:p>
          <a:p>
            <a:pPr marL="0" indent="0">
              <a:buNone/>
            </a:pPr>
            <a:endParaRPr lang="tr-TR" sz="4000" b="1" u="sng" dirty="0" smtClean="0"/>
          </a:p>
          <a:p>
            <a:pPr marL="0" indent="0">
              <a:buNone/>
            </a:pPr>
            <a:endParaRPr lang="tr-TR" sz="4000" b="1" u="sng" dirty="0"/>
          </a:p>
          <a:p>
            <a:pPr marL="0" indent="0">
              <a:buNone/>
            </a:pPr>
            <a:endParaRPr lang="tr-TR" sz="4000" b="1" u="sng" dirty="0"/>
          </a:p>
        </p:txBody>
      </p:sp>
    </p:spTree>
    <p:extLst>
      <p:ext uri="{BB962C8B-B14F-4D97-AF65-F5344CB8AC3E}">
        <p14:creationId xmlns:p14="http://schemas.microsoft.com/office/powerpoint/2010/main" val="32329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9235" y="286376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Öğrenci Sorumlulukları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9235" y="1477755"/>
            <a:ext cx="10515600" cy="48932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200" dirty="0" smtClean="0"/>
          </a:p>
          <a:p>
            <a:r>
              <a:rPr lang="tr-TR" sz="3600" dirty="0" smtClean="0"/>
              <a:t>Belgeleri tam ve zamanında teslim etmek</a:t>
            </a:r>
          </a:p>
          <a:p>
            <a:r>
              <a:rPr lang="tr-TR" sz="3600" dirty="0"/>
              <a:t>Vize ve sigorta </a:t>
            </a:r>
            <a:r>
              <a:rPr lang="tr-TR" sz="3600" dirty="0" smtClean="0"/>
              <a:t>işlemlerini yürütmek </a:t>
            </a:r>
            <a:endParaRPr lang="tr-TR" sz="3600" dirty="0"/>
          </a:p>
          <a:p>
            <a:r>
              <a:rPr lang="tr-TR" sz="3600" dirty="0" smtClean="0"/>
              <a:t>Kalacak </a:t>
            </a:r>
            <a:r>
              <a:rPr lang="tr-TR" sz="3600" dirty="0" smtClean="0"/>
              <a:t>yer </a:t>
            </a:r>
            <a:r>
              <a:rPr lang="tr-TR" sz="3600" dirty="0" smtClean="0"/>
              <a:t>ayarlamak </a:t>
            </a:r>
          </a:p>
          <a:p>
            <a:r>
              <a:rPr lang="tr-TR" sz="3600" dirty="0" smtClean="0"/>
              <a:t>Uçak biletini almak </a:t>
            </a:r>
          </a:p>
          <a:p>
            <a:r>
              <a:rPr lang="tr-TR" sz="3600" dirty="0" smtClean="0"/>
              <a:t>Gideceği kurum ile iletişimde kalmak ve olası değişikliklerden onları haberdar etmek</a:t>
            </a:r>
          </a:p>
          <a:p>
            <a:r>
              <a:rPr lang="tr-TR" sz="3600" dirty="0" smtClean="0"/>
              <a:t>Dönüşte gerekli evrakları eksiksiz şekilde getirmek </a:t>
            </a:r>
          </a:p>
        </p:txBody>
      </p:sp>
      <p:pic>
        <p:nvPicPr>
          <p:cNvPr id="12290" name="Picture 2" descr="responsibility p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40" y="1611939"/>
            <a:ext cx="2964757" cy="273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0390" y="235916"/>
            <a:ext cx="10515600" cy="1325563"/>
          </a:xfrm>
        </p:spPr>
        <p:txBody>
          <a:bodyPr/>
          <a:lstStyle/>
          <a:p>
            <a:r>
              <a:rPr lang="tr-TR" sz="5400" b="1" dirty="0">
                <a:solidFill>
                  <a:prstClr val="black"/>
                </a:solidFill>
              </a:rPr>
              <a:t>Öğrenci Sorumlulukları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0390" y="1561479"/>
            <a:ext cx="11039061" cy="4942922"/>
          </a:xfrm>
        </p:spPr>
        <p:txBody>
          <a:bodyPr>
            <a:noAutofit/>
          </a:bodyPr>
          <a:lstStyle/>
          <a:p>
            <a:pPr algn="just"/>
            <a:r>
              <a:rPr lang="tr-TR" sz="3200" dirty="0" smtClean="0"/>
              <a:t> Öğrenci staj yerini kendisi bulur. Ancak Koordinatörler ya da bölüm hocaları yol gösterici olabilir.</a:t>
            </a:r>
          </a:p>
          <a:p>
            <a:pPr marL="0" indent="0" algn="just">
              <a:buNone/>
            </a:pPr>
            <a:endParaRPr lang="tr-TR" sz="3200" dirty="0" smtClean="0"/>
          </a:p>
          <a:p>
            <a:pPr algn="just"/>
            <a:r>
              <a:rPr lang="tr-TR" sz="3200" dirty="0" smtClean="0"/>
              <a:t> Öğrenci staj yapacağı işletmeyi kendisi bulduysa, ve bu stajını zorunlu stajı yerine saydırmayı düşünüyorsa, işletmenin uygunluğuna </a:t>
            </a:r>
            <a:r>
              <a:rPr lang="tr-TR" sz="3200" dirty="0" err="1"/>
              <a:t>E</a:t>
            </a:r>
            <a:r>
              <a:rPr lang="tr-TR" sz="3200" dirty="0" err="1" smtClean="0"/>
              <a:t>rasmus</a:t>
            </a:r>
            <a:r>
              <a:rPr lang="tr-TR" sz="3200" dirty="0" smtClean="0"/>
              <a:t> koordinatörü ve bağlı olduğu dekanlık mutlaka onay vermelidir.</a:t>
            </a:r>
          </a:p>
          <a:p>
            <a:pPr marL="0" indent="0" algn="just">
              <a:buNone/>
            </a:pPr>
            <a:endParaRPr lang="tr-TR" sz="3200" dirty="0" smtClean="0"/>
          </a:p>
          <a:p>
            <a:pPr algn="just"/>
            <a:r>
              <a:rPr lang="tr-TR" sz="3200" dirty="0" smtClean="0"/>
              <a:t>Öğrenciler istedikleri takdirde </a:t>
            </a:r>
            <a:r>
              <a:rPr lang="tr-TR" sz="3200" dirty="0" err="1" smtClean="0"/>
              <a:t>hibesiz</a:t>
            </a:r>
            <a:r>
              <a:rPr lang="tr-TR" sz="3200" dirty="0" smtClean="0"/>
              <a:t> ("0" hibeli) </a:t>
            </a:r>
            <a:r>
              <a:rPr lang="tr-TR" sz="3200" dirty="0" err="1" smtClean="0"/>
              <a:t>Erasmus</a:t>
            </a:r>
            <a:r>
              <a:rPr lang="tr-TR" sz="3200" dirty="0" smtClean="0"/>
              <a:t> öğrencisi" </a:t>
            </a:r>
            <a:r>
              <a:rPr lang="tr-TR" sz="3200" dirty="0" smtClean="0"/>
              <a:t>olabilirler</a:t>
            </a:r>
            <a:r>
              <a:rPr lang="tr-TR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8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4683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 smtClean="0"/>
              <a:t>TEŞEKKÜLER VE BAŞARILAR </a:t>
            </a:r>
            <a:endParaRPr lang="tr-TR" sz="72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2" y="3505529"/>
            <a:ext cx="3736856" cy="18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6347" y="275673"/>
            <a:ext cx="6516757" cy="1325563"/>
          </a:xfrm>
        </p:spPr>
        <p:txBody>
          <a:bodyPr/>
          <a:lstStyle/>
          <a:p>
            <a:r>
              <a:rPr lang="tr-TR" b="1" dirty="0" smtClean="0"/>
              <a:t>Nerelerde Staj Yapabilirim? 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4637" y="0"/>
            <a:ext cx="2863229" cy="286322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96347" y="1690687"/>
            <a:ext cx="110622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B</a:t>
            </a:r>
            <a:r>
              <a:rPr lang="tr-TR" sz="3600" dirty="0" smtClean="0"/>
              <a:t>u sorunun cevabı sizde tabii. </a:t>
            </a:r>
          </a:p>
          <a:p>
            <a:endParaRPr lang="tr-TR" sz="3600" dirty="0"/>
          </a:p>
          <a:p>
            <a:r>
              <a:rPr lang="tr-TR" sz="3600" dirty="0" smtClean="0"/>
              <a:t>Bir üniversiteye mi gitmek istiyorsunuz? Bir Hastane mi? Bir poliklinik, özel bir muayenehane mi? Yoksa bir Eczaneye mi gitmelisiniz? </a:t>
            </a:r>
          </a:p>
          <a:p>
            <a:endParaRPr lang="tr-TR" sz="3600" dirty="0"/>
          </a:p>
          <a:p>
            <a:r>
              <a:rPr lang="tr-TR" sz="3600" dirty="0" smtClean="0"/>
              <a:t>Karar veremiyorsanız, hangisinin sizin için daha iyi olacağından emin değilseniz, Fakülte/Bölüm </a:t>
            </a:r>
            <a:r>
              <a:rPr lang="tr-TR" sz="3600" dirty="0" err="1" smtClean="0"/>
              <a:t>Erasmus</a:t>
            </a:r>
            <a:r>
              <a:rPr lang="tr-TR" sz="3600" dirty="0" smtClean="0"/>
              <a:t>  koordinatörünüze veya danışman hocanıza koşun </a:t>
            </a:r>
            <a:r>
              <a:rPr lang="tr-TR" sz="3600" dirty="0" smtClean="0">
                <a:sym typeface="Wingdings" panose="05000000000000000000" pitchFamily="2" charset="2"/>
              </a:rPr>
              <a:t>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8249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Cover</a:t>
            </a:r>
            <a:r>
              <a:rPr lang="tr-TR" b="1" dirty="0" smtClean="0"/>
              <a:t> </a:t>
            </a:r>
            <a:r>
              <a:rPr lang="tr-TR" b="1" dirty="0" err="1" smtClean="0"/>
              <a:t>Letter</a:t>
            </a:r>
            <a:r>
              <a:rPr lang="tr-TR" b="1" dirty="0" smtClean="0"/>
              <a:t>? </a:t>
            </a:r>
            <a:r>
              <a:rPr lang="tr-TR" b="1" dirty="0" err="1" smtClean="0"/>
              <a:t>Intent</a:t>
            </a:r>
            <a:r>
              <a:rPr lang="tr-TR" b="1" dirty="0" smtClean="0"/>
              <a:t> </a:t>
            </a:r>
            <a:r>
              <a:rPr lang="tr-TR" b="1" dirty="0" err="1" smtClean="0"/>
              <a:t>Letter</a:t>
            </a:r>
            <a:r>
              <a:rPr lang="tr-TR" b="1" dirty="0" smtClean="0"/>
              <a:t>?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16406"/>
            <a:ext cx="10515600" cy="4351338"/>
          </a:xfrm>
        </p:spPr>
        <p:txBody>
          <a:bodyPr/>
          <a:lstStyle/>
          <a:p>
            <a:pPr fontAlgn="base"/>
            <a:r>
              <a:rPr lang="tr-TR" b="1" dirty="0" err="1"/>
              <a:t>Cover</a:t>
            </a:r>
            <a:r>
              <a:rPr lang="tr-TR" b="1" dirty="0"/>
              <a:t> </a:t>
            </a:r>
            <a:r>
              <a:rPr lang="tr-TR" b="1" dirty="0" err="1" smtClean="0"/>
              <a:t>Letter</a:t>
            </a:r>
            <a:r>
              <a:rPr lang="tr-TR" b="1" dirty="0" smtClean="0"/>
              <a:t>:</a:t>
            </a:r>
          </a:p>
          <a:p>
            <a:pPr marL="0" indent="0" algn="just" fontAlgn="base">
              <a:buNone/>
            </a:pPr>
            <a:r>
              <a:rPr lang="tr-TR" dirty="0" err="1" smtClean="0"/>
              <a:t>CV’de</a:t>
            </a:r>
            <a:r>
              <a:rPr lang="tr-TR" dirty="0" smtClean="0"/>
              <a:t> </a:t>
            </a:r>
            <a:r>
              <a:rPr lang="tr-TR" dirty="0"/>
              <a:t>bahsettiğiniz başarıların ve tecrübelerin size bir profesyonel olarak neler kattığını anlattığınız, genelde 3-4 paragraflık bir formatı olan resmi bir yazıdır</a:t>
            </a:r>
            <a:r>
              <a:rPr lang="tr-TR" dirty="0" smtClean="0"/>
              <a:t>.</a:t>
            </a:r>
          </a:p>
          <a:p>
            <a:pPr marL="0" indent="0" algn="just" fontAlgn="base">
              <a:buNone/>
            </a:pPr>
            <a:endParaRPr lang="tr-TR" dirty="0"/>
          </a:p>
          <a:p>
            <a:pPr algn="just"/>
            <a:r>
              <a:rPr lang="tr-TR" b="1" dirty="0" err="1" smtClean="0"/>
              <a:t>Intent</a:t>
            </a:r>
            <a:r>
              <a:rPr lang="tr-TR" b="1" dirty="0" smtClean="0"/>
              <a:t> </a:t>
            </a:r>
            <a:r>
              <a:rPr lang="tr-TR" b="1" dirty="0" err="1" smtClean="0"/>
              <a:t>Letter</a:t>
            </a:r>
            <a:r>
              <a:rPr lang="tr-TR" b="1" dirty="0" smtClean="0"/>
              <a:t>:</a:t>
            </a:r>
          </a:p>
          <a:p>
            <a:pPr marL="0" indent="0" algn="just">
              <a:buNone/>
            </a:pPr>
            <a:r>
              <a:rPr lang="tr-TR" dirty="0"/>
              <a:t>L</a:t>
            </a:r>
            <a:r>
              <a:rPr lang="tr-TR" dirty="0" smtClean="0"/>
              <a:t>isans </a:t>
            </a:r>
            <a:r>
              <a:rPr lang="tr-TR" dirty="0"/>
              <a:t>üstü eğitim adına bu eğitimi neden istediğiniz ve eğitimle neleri hedeflediğinizi anlattığınız bir </a:t>
            </a:r>
            <a:r>
              <a:rPr lang="tr-TR" dirty="0" smtClean="0"/>
              <a:t>mektuptur.</a:t>
            </a:r>
            <a:endParaRPr lang="tr-TR" dirty="0"/>
          </a:p>
        </p:txBody>
      </p:sp>
      <p:pic>
        <p:nvPicPr>
          <p:cNvPr id="6148" name="Picture 4" descr="cover letter png ile ilgili görsel sonuc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t="1516" r="11287" b="4787"/>
          <a:stretch/>
        </p:blipFill>
        <p:spPr bwMode="auto">
          <a:xfrm>
            <a:off x="8625384" y="365125"/>
            <a:ext cx="2270814" cy="1951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3532" y="365125"/>
            <a:ext cx="4409661" cy="1325563"/>
          </a:xfrm>
        </p:spPr>
        <p:txBody>
          <a:bodyPr/>
          <a:lstStyle/>
          <a:p>
            <a:r>
              <a:rPr lang="tr-TR" b="1" dirty="0" err="1" smtClean="0"/>
              <a:t>Cover</a:t>
            </a:r>
            <a:r>
              <a:rPr lang="tr-TR" b="1" dirty="0" smtClean="0"/>
              <a:t> </a:t>
            </a:r>
            <a:r>
              <a:rPr lang="tr-TR" b="1" dirty="0" err="1" smtClean="0"/>
              <a:t>Letter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3532" y="181678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tr-TR" sz="4000" dirty="0" err="1" smtClean="0"/>
              <a:t>Cover</a:t>
            </a:r>
            <a:r>
              <a:rPr lang="tr-TR" sz="4000" dirty="0" smtClean="0"/>
              <a:t> </a:t>
            </a:r>
            <a:r>
              <a:rPr lang="tr-TR" sz="4000" dirty="0" err="1" smtClean="0"/>
              <a:t>Letter’in</a:t>
            </a:r>
            <a:r>
              <a:rPr lang="tr-TR" sz="4000" dirty="0" smtClean="0"/>
              <a:t> ilk paragrafında:</a:t>
            </a:r>
          </a:p>
          <a:p>
            <a:pPr marL="0" indent="0" fontAlgn="base">
              <a:buNone/>
            </a:pPr>
            <a:endParaRPr lang="tr-TR" sz="4000" dirty="0" smtClean="0"/>
          </a:p>
          <a:p>
            <a:pPr fontAlgn="base"/>
            <a:r>
              <a:rPr lang="tr-TR" sz="4000" dirty="0" smtClean="0"/>
              <a:t>Hastaneyi ve hocayı nasıl </a:t>
            </a:r>
            <a:r>
              <a:rPr lang="tr-TR" sz="4000" dirty="0"/>
              <a:t>buldunuz?</a:t>
            </a:r>
          </a:p>
          <a:p>
            <a:pPr fontAlgn="base"/>
            <a:r>
              <a:rPr lang="tr-TR" sz="4000" dirty="0"/>
              <a:t>T</a:t>
            </a:r>
            <a:r>
              <a:rPr lang="tr-TR" sz="4000" dirty="0" smtClean="0"/>
              <a:t>anıdığınız </a:t>
            </a:r>
            <a:r>
              <a:rPr lang="tr-TR" sz="4000" dirty="0"/>
              <a:t>biri size </a:t>
            </a:r>
            <a:r>
              <a:rPr lang="tr-TR" sz="4000" dirty="0" smtClean="0"/>
              <a:t>burayı </a:t>
            </a:r>
            <a:r>
              <a:rPr lang="tr-TR" sz="4000" dirty="0"/>
              <a:t>önerdi mi?</a:t>
            </a:r>
          </a:p>
          <a:p>
            <a:pPr fontAlgn="base"/>
            <a:r>
              <a:rPr lang="tr-TR" sz="4000" dirty="0" smtClean="0"/>
              <a:t>Staj pozisyonunuzu </a:t>
            </a:r>
            <a:r>
              <a:rPr lang="tr-TR" sz="4000" dirty="0"/>
              <a:t>veya </a:t>
            </a:r>
            <a:r>
              <a:rPr lang="tr-TR" sz="4000" dirty="0" smtClean="0"/>
              <a:t>programınızı spesifik </a:t>
            </a:r>
            <a:r>
              <a:rPr lang="tr-TR" sz="4000" dirty="0"/>
              <a:t>olarak </a:t>
            </a:r>
            <a:r>
              <a:rPr lang="tr-TR" sz="4000" dirty="0" smtClean="0"/>
              <a:t>belirtin.</a:t>
            </a:r>
            <a:endParaRPr lang="tr-TR" sz="4000" dirty="0"/>
          </a:p>
          <a:p>
            <a:pPr fontAlgn="base"/>
            <a:r>
              <a:rPr lang="tr-TR" sz="4000" dirty="0"/>
              <a:t>Ve neden </a:t>
            </a:r>
            <a:r>
              <a:rPr lang="tr-TR" sz="4000" dirty="0" smtClean="0"/>
              <a:t>orada staj yapmak istiyorsunuz?</a:t>
            </a:r>
            <a:endParaRPr lang="tr-TR" sz="4000" dirty="0"/>
          </a:p>
          <a:p>
            <a:endParaRPr lang="tr-TR" dirty="0"/>
          </a:p>
        </p:txBody>
      </p:sp>
      <p:pic>
        <p:nvPicPr>
          <p:cNvPr id="3076" name="Picture 4" descr="pencil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85" y="535843"/>
            <a:ext cx="1789746" cy="18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8930" y="355186"/>
            <a:ext cx="3644348" cy="1325563"/>
          </a:xfrm>
        </p:spPr>
        <p:txBody>
          <a:bodyPr/>
          <a:lstStyle/>
          <a:p>
            <a:r>
              <a:rPr lang="tr-TR" b="1" dirty="0" err="1" smtClean="0"/>
              <a:t>Cover</a:t>
            </a:r>
            <a:r>
              <a:rPr lang="tr-TR" b="1" dirty="0" smtClean="0"/>
              <a:t> </a:t>
            </a:r>
            <a:r>
              <a:rPr lang="tr-TR" b="1" dirty="0" err="1" smtClean="0"/>
              <a:t>Letter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8930" y="1944895"/>
            <a:ext cx="111881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err="1" smtClean="0"/>
              <a:t>Cover</a:t>
            </a:r>
            <a:r>
              <a:rPr lang="tr-TR" sz="3600" dirty="0" smtClean="0"/>
              <a:t> </a:t>
            </a:r>
            <a:r>
              <a:rPr lang="tr-TR" sz="3600" dirty="0" err="1" smtClean="0"/>
              <a:t>Letter’in</a:t>
            </a:r>
            <a:r>
              <a:rPr lang="tr-TR" sz="3600" dirty="0" smtClean="0"/>
              <a:t> ikinci paragrafında:</a:t>
            </a:r>
          </a:p>
          <a:p>
            <a:pPr marL="0" indent="0">
              <a:buNone/>
            </a:pPr>
            <a:endParaRPr lang="tr-TR" sz="3600" dirty="0" smtClean="0"/>
          </a:p>
          <a:p>
            <a:r>
              <a:rPr lang="tr-TR" sz="3600" dirty="0" smtClean="0"/>
              <a:t>Başvurduğunuz hastane ve staj </a:t>
            </a:r>
            <a:r>
              <a:rPr lang="tr-TR" sz="3600" dirty="0"/>
              <a:t>ile neden </a:t>
            </a:r>
            <a:r>
              <a:rPr lang="tr-TR" sz="3600" dirty="0" smtClean="0"/>
              <a:t>ilgilendiğinizden</a:t>
            </a:r>
          </a:p>
          <a:p>
            <a:pPr marL="0" indent="0">
              <a:buNone/>
            </a:pPr>
            <a:endParaRPr lang="tr-TR" sz="3600" dirty="0" smtClean="0"/>
          </a:p>
          <a:p>
            <a:r>
              <a:rPr lang="tr-TR" sz="3600" dirty="0"/>
              <a:t> </a:t>
            </a:r>
            <a:r>
              <a:rPr lang="tr-TR" sz="3600" dirty="0" smtClean="0"/>
              <a:t>Hangi </a:t>
            </a:r>
            <a:r>
              <a:rPr lang="tr-TR" sz="3600" dirty="0"/>
              <a:t>özelliklerinizin size bu </a:t>
            </a:r>
            <a:r>
              <a:rPr lang="tr-TR" sz="3600" dirty="0" smtClean="0"/>
              <a:t>staj için </a:t>
            </a:r>
            <a:r>
              <a:rPr lang="tr-TR" sz="3600" dirty="0"/>
              <a:t>avantaj </a:t>
            </a:r>
            <a:r>
              <a:rPr lang="tr-TR" sz="3600" dirty="0" smtClean="0"/>
              <a:t>sağlayabileceğinden bahsedebilirsiniz.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170" name="Picture 2" descr="letter p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731" y="423220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25078" cy="1325563"/>
          </a:xfrm>
        </p:spPr>
        <p:txBody>
          <a:bodyPr/>
          <a:lstStyle/>
          <a:p>
            <a:r>
              <a:rPr lang="tr-TR" b="1" dirty="0" err="1" smtClean="0"/>
              <a:t>Cover</a:t>
            </a:r>
            <a:r>
              <a:rPr lang="tr-TR" b="1" dirty="0" smtClean="0"/>
              <a:t> </a:t>
            </a:r>
            <a:r>
              <a:rPr lang="tr-TR" b="1" dirty="0" err="1" smtClean="0"/>
              <a:t>Letter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err="1" smtClean="0"/>
              <a:t>Cover</a:t>
            </a:r>
            <a:r>
              <a:rPr lang="tr-TR" sz="3600" dirty="0" smtClean="0"/>
              <a:t> </a:t>
            </a:r>
            <a:r>
              <a:rPr lang="tr-TR" sz="3600" dirty="0" err="1" smtClean="0"/>
              <a:t>Letter’ın</a:t>
            </a:r>
            <a:r>
              <a:rPr lang="tr-TR" sz="3600" dirty="0" smtClean="0"/>
              <a:t> üçüncü paragrafında:</a:t>
            </a:r>
          </a:p>
          <a:p>
            <a:pPr marL="0" indent="0">
              <a:buNone/>
            </a:pPr>
            <a:endParaRPr lang="tr-TR" sz="3600" dirty="0" smtClean="0"/>
          </a:p>
          <a:p>
            <a:pPr algn="just"/>
            <a:r>
              <a:rPr lang="tr-TR" sz="3600" dirty="0"/>
              <a:t>B</a:t>
            </a:r>
            <a:r>
              <a:rPr lang="tr-TR" sz="3600" dirty="0" smtClean="0"/>
              <a:t>aşvuru </a:t>
            </a:r>
            <a:r>
              <a:rPr lang="tr-TR" sz="3600" dirty="0"/>
              <a:t>amacınızdan, </a:t>
            </a:r>
            <a:r>
              <a:rPr lang="tr-TR" sz="3600" dirty="0" smtClean="0"/>
              <a:t>Hoca ve Hastane hakkında </a:t>
            </a:r>
            <a:r>
              <a:rPr lang="tr-TR" sz="3600" dirty="0"/>
              <a:t>bildiklerinizden ve ulaşmak istediğiniz sonuçlardan bahsedebilirsiniz. </a:t>
            </a:r>
          </a:p>
        </p:txBody>
      </p:sp>
      <p:pic>
        <p:nvPicPr>
          <p:cNvPr id="6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078459"/>
            <a:ext cx="2286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79513"/>
            <a:ext cx="5692736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 smtClean="0"/>
              <a:t>İyi </a:t>
            </a:r>
            <a:r>
              <a:rPr lang="tr-TR" sz="6000" b="1" dirty="0"/>
              <a:t>Bir CV için 5 Temel İlke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8" y="1570383"/>
            <a:ext cx="11208027" cy="4979504"/>
          </a:xfrm>
        </p:spPr>
        <p:txBody>
          <a:bodyPr>
            <a:normAutofit fontScale="92500" lnSpcReduction="10000"/>
          </a:bodyPr>
          <a:lstStyle/>
          <a:p>
            <a:pPr marL="742950" indent="-742950" fontAlgn="base">
              <a:buAutoNum type="arabicPeriod"/>
            </a:pPr>
            <a:r>
              <a:rPr lang="tr-TR" sz="3600" b="1" dirty="0" smtClean="0">
                <a:solidFill>
                  <a:srgbClr val="C00000"/>
                </a:solidFill>
              </a:rPr>
              <a:t>Önemli </a:t>
            </a:r>
            <a:r>
              <a:rPr lang="tr-TR" sz="3600" b="1" dirty="0">
                <a:solidFill>
                  <a:srgbClr val="C00000"/>
                </a:solidFill>
              </a:rPr>
              <a:t>kısımlara konsantre olun</a:t>
            </a:r>
            <a:r>
              <a:rPr lang="tr-TR" sz="36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fontAlgn="base">
              <a:buNone/>
            </a:pPr>
            <a:endParaRPr lang="tr-TR" sz="3600" b="1" dirty="0">
              <a:solidFill>
                <a:srgbClr val="C00000"/>
              </a:solidFill>
            </a:endParaRPr>
          </a:p>
          <a:p>
            <a:pPr algn="just" fontAlgn="base"/>
            <a:r>
              <a:rPr lang="tr-TR" sz="3600" dirty="0" smtClean="0"/>
              <a:t>E-mail atacağınız hocalar </a:t>
            </a:r>
            <a:r>
              <a:rPr lang="tr-TR" sz="3600" dirty="0" err="1" smtClean="0"/>
              <a:t>CV’lerinizi</a:t>
            </a:r>
            <a:r>
              <a:rPr lang="tr-TR" sz="3600" dirty="0" smtClean="0"/>
              <a:t> gözden </a:t>
            </a:r>
            <a:r>
              <a:rPr lang="tr-TR" sz="3600" dirty="0"/>
              <a:t>geçirirken </a:t>
            </a:r>
            <a:r>
              <a:rPr lang="tr-TR" sz="3600" dirty="0" smtClean="0"/>
              <a:t>genellikle </a:t>
            </a:r>
            <a:r>
              <a:rPr lang="tr-TR" sz="3600" dirty="0"/>
              <a:t>az zaman harcarlar.</a:t>
            </a:r>
          </a:p>
          <a:p>
            <a:pPr algn="just" fontAlgn="base"/>
            <a:r>
              <a:rPr lang="tr-TR" sz="3600" dirty="0" smtClean="0"/>
              <a:t>Staja</a:t>
            </a:r>
            <a:r>
              <a:rPr lang="tr-TR" sz="3600" dirty="0"/>
              <a:t> </a:t>
            </a:r>
            <a:r>
              <a:rPr lang="tr-TR" sz="3600" dirty="0" smtClean="0"/>
              <a:t>başvururken</a:t>
            </a:r>
            <a:r>
              <a:rPr lang="tr-TR" sz="3600" dirty="0"/>
              <a:t>, </a:t>
            </a:r>
            <a:r>
              <a:rPr lang="tr-TR" sz="3600" dirty="0" smtClean="0"/>
              <a:t>alana/bölüme tamamen </a:t>
            </a:r>
            <a:r>
              <a:rPr lang="tr-TR" sz="3600" dirty="0"/>
              <a:t>uyumlu olduğunuzdan emin </a:t>
            </a:r>
            <a:r>
              <a:rPr lang="tr-TR" sz="3600" dirty="0" smtClean="0"/>
              <a:t>olmalısınız. </a:t>
            </a:r>
            <a:endParaRPr lang="tr-TR" sz="3600" dirty="0"/>
          </a:p>
          <a:p>
            <a:pPr algn="just" fontAlgn="base"/>
            <a:r>
              <a:rPr lang="tr-TR" sz="3600" dirty="0"/>
              <a:t>Bir CV kısa olmalıdır. Eğitiminiz ve deneyiminiz ne kadar ayrıntılı olursa olsun,2 sayfa A4 kağıdı genellikle yeterlidir.</a:t>
            </a:r>
          </a:p>
          <a:p>
            <a:pPr algn="just" fontAlgn="base"/>
            <a:r>
              <a:rPr lang="tr-TR" sz="3600" dirty="0" smtClean="0"/>
              <a:t>Öncelikle </a:t>
            </a:r>
            <a:r>
              <a:rPr lang="tr-TR" sz="3600" dirty="0"/>
              <a:t>eğitiminizi ve stajınızı belirtin; daha sonra gönüllü faaliyetlerinizi ve diğer stajlarınızı </a:t>
            </a:r>
            <a:r>
              <a:rPr lang="tr-TR" sz="3600" dirty="0" smtClean="0"/>
              <a:t>vurgulamalısınız. </a:t>
            </a:r>
            <a:endParaRPr lang="tr-TR" sz="36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38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1C0D652-C8CA-474A-85DD-D2644EB70FF9" xsi:nil="true"/>
    <PublishingExpirationDate xmlns="http://schemas.microsoft.com/sharepoint/v3" xsi:nil="true"/>
    <SiraNo xmlns="13dbcf05-ea33-4c3c-9383-3c4d054296f2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örüntü" ma:contentTypeID="0x0101009148F5A04DDD49CBA7127AADA5FB792B00AADE34325A8B49CDA8BB4DB53328F2140045C8159FA02F0F4BB542CD27D0252FA0" ma:contentTypeVersion="1" ma:contentTypeDescription="Resim yükleyin." ma:contentTypeScope="" ma:versionID="2dbdd7301ef483cbe8840958523d0c3e">
  <xsd:schema xmlns:xsd="http://www.w3.org/2001/XMLSchema" xmlns:xs="http://www.w3.org/2001/XMLSchema" xmlns:p="http://schemas.microsoft.com/office/2006/metadata/properties" xmlns:ns1="http://schemas.microsoft.com/sharepoint/v3" xmlns:ns2="C1C0D652-C8CA-474A-85DD-D2644EB70FF9" xmlns:ns3="http://schemas.microsoft.com/sharepoint/v3/fields" xmlns:ns4="13dbcf05-ea33-4c3c-9383-3c4d054296f2" targetNamespace="http://schemas.microsoft.com/office/2006/metadata/properties" ma:root="true" ma:fieldsID="7078f6caed864263c30e7fb623789c8c" ns1:_="" ns2:_="" ns3:_="" ns4:_="">
    <xsd:import namespace="http://schemas.microsoft.com/sharepoint/v3"/>
    <xsd:import namespace="C1C0D652-C8CA-474A-85DD-D2644EB70FF9"/>
    <xsd:import namespace="http://schemas.microsoft.com/sharepoint/v3/fields"/>
    <xsd:import namespace="13dbcf05-ea33-4c3c-9383-3c4d054296f2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SiraNo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Yol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Dosya Türü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Dosya Türü" ma:hidden="true" ma:internalName="HTML_x0020_File_x0020_Type" ma:readOnly="true">
      <xsd:simpleType>
        <xsd:restriction base="dms:Text"/>
      </xsd:simpleType>
    </xsd:element>
    <xsd:element name="FSObjType" ma:index="11" nillable="true" ma:displayName="Öğe Türü" ma:hidden="true" ma:list="Docs" ma:internalName="FSObjType" ma:readOnly="true" ma:showField="FSType">
      <xsd:simpleType>
        <xsd:restriction base="dms:Lookup"/>
      </xsd:simpleType>
    </xsd:element>
    <xsd:element name="PublishingStartDate" ma:index="28" nillable="true" ma:displayName="Zamanlama Başlangıç Tarihi" ma:description="" ma:hidden="true" ma:internalName="PublishingStartDate">
      <xsd:simpleType>
        <xsd:restriction base="dms:Unknown"/>
      </xsd:simpleType>
    </xsd:element>
    <xsd:element name="PublishingExpirationDate" ma:index="29" nillable="true" ma:displayName="Zamanlama Bitiş Tarihi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0D652-C8CA-474A-85DD-D2644EB70FF9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Küçük Resim Var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Önizleme Var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Genişlik" ma:internalName="ImageWidth" ma:readOnly="true">
      <xsd:simpleType>
        <xsd:restriction base="dms:Unknown"/>
      </xsd:simpleType>
    </xsd:element>
    <xsd:element name="ImageHeight" ma:index="22" nillable="true" ma:displayName="Yükseklik" ma:internalName="ImageHeight" ma:readOnly="true">
      <xsd:simpleType>
        <xsd:restriction base="dms:Unknown"/>
      </xsd:simpleType>
    </xsd:element>
    <xsd:element name="ImageCreateDate" ma:index="25" nillable="true" ma:displayName="Resmin Çekildiği Tarih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lif Hakkı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bcf05-ea33-4c3c-9383-3c4d054296f2" elementFormDefault="qualified">
    <xsd:import namespace="http://schemas.microsoft.com/office/2006/documentManagement/types"/>
    <xsd:import namespace="http://schemas.microsoft.com/office/infopath/2007/PartnerControls"/>
    <xsd:element name="SiraNo" ma:index="27" nillable="true" ma:displayName="SiraNo" ma:internalName="SiraNo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Yazar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 ma:index="23" ma:displayName="Açıklamalar"/>
        <xsd:element name="keywords" minOccurs="0" maxOccurs="1" type="xsd:string" ma:index="14" ma:displayName="Anahtar Sözcükl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6A241F-5E7A-4923-8041-1A700F217964}"/>
</file>

<file path=customXml/itemProps2.xml><?xml version="1.0" encoding="utf-8"?>
<ds:datastoreItem xmlns:ds="http://schemas.openxmlformats.org/officeDocument/2006/customXml" ds:itemID="{344D3BB1-E0DA-43F6-9181-C5268D3EC3FE}"/>
</file>

<file path=customXml/itemProps3.xml><?xml version="1.0" encoding="utf-8"?>
<ds:datastoreItem xmlns:ds="http://schemas.openxmlformats.org/officeDocument/2006/customXml" ds:itemID="{CDDDFEE1-3773-4566-ADE6-B51C18000C1B}"/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837</Words>
  <Application>Microsoft Office PowerPoint</Application>
  <PresentationFormat>Geniş ekran</PresentationFormat>
  <Paragraphs>115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Teması</vt:lpstr>
      <vt:lpstr>ERASMUS STAJ HAREKETLİLİĞİ </vt:lpstr>
      <vt:lpstr>Erasmus Stajı Yapmak</vt:lpstr>
      <vt:lpstr>Nerelerde Staj Yapabilirim? </vt:lpstr>
      <vt:lpstr>Cover Letter? Intent Letter? </vt:lpstr>
      <vt:lpstr>Cover Letter</vt:lpstr>
      <vt:lpstr>Cover Letter</vt:lpstr>
      <vt:lpstr>Cover Letter</vt:lpstr>
      <vt:lpstr>PowerPoint Sunusu</vt:lpstr>
      <vt:lpstr>İyi Bir CV için 5 Temel İlke</vt:lpstr>
      <vt:lpstr>İyi Bir CV için 5 Temel İlke</vt:lpstr>
      <vt:lpstr>İyi Bir CV için 5 Temel İlke</vt:lpstr>
      <vt:lpstr>İyi Bir CV için 5 Temel İlke</vt:lpstr>
      <vt:lpstr>PowerPoint Sunusu</vt:lpstr>
      <vt:lpstr>EuroPass CV</vt:lpstr>
      <vt:lpstr>PowerPoint Sunusu</vt:lpstr>
      <vt:lpstr>PowerPoint Sunusu</vt:lpstr>
      <vt:lpstr>Hangi Ülkede Staj Yapmalıyım? </vt:lpstr>
      <vt:lpstr>Google’da Arama Nasıl Yapılır?</vt:lpstr>
      <vt:lpstr>Google’da Arama Nasıl Yapılır?</vt:lpstr>
      <vt:lpstr>Kime E-mail Atılır?</vt:lpstr>
      <vt:lpstr>Öğrenci Sorumlulukları</vt:lpstr>
      <vt:lpstr>Öğrenci Sorumlulukları</vt:lpstr>
      <vt:lpstr>TEŞEKKÜLER VE BAŞARILAR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Sevsen Bati</dc:creator>
  <cp:keywords/>
  <dc:description/>
  <cp:lastModifiedBy>Sevsen Bati</cp:lastModifiedBy>
  <cp:revision>46</cp:revision>
  <dcterms:created xsi:type="dcterms:W3CDTF">2017-11-07T05:15:57Z</dcterms:created>
  <dcterms:modified xsi:type="dcterms:W3CDTF">2018-11-26T07:06:07Z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0x0101009148F5A04DDD49CBA7127AADA5FB792B00AADE34325A8B49CDA8BB4DB53328F2140045C8159FA02F0F4BB542CD27D0252FA0</vt:lpwstr>
  </property>
</Properties>
</file>