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2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style6.xml" ContentType="application/vnd.ms-office.chartstyle+xml"/>
  <Override PartName="/ppt/charts/style18.xml" ContentType="application/vnd.ms-office.chartstyle+xml"/>
  <Override PartName="/ppt/charts/colors6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10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olors23.xml" ContentType="application/vnd.ms-office.chartcolorstyle+xml"/>
  <Override PartName="/ppt/charts/style23.xml" ContentType="application/vnd.ms-office.chartstyle+xml"/>
  <Override PartName="/ppt/charts/chart23.xml" ContentType="application/vnd.openxmlformats-officedocument.drawingml.chart+xml"/>
  <Override PartName="/ppt/charts/colors16.xml" ContentType="application/vnd.ms-office.chartcolorstyle+xml"/>
  <Override PartName="/ppt/charts/colors22.xml" ContentType="application/vnd.ms-office.chartcolorstyle+xml"/>
  <Override PartName="/ppt/charts/style16.xml" ContentType="application/vnd.ms-office.chartstyle+xml"/>
  <Override PartName="/ppt/charts/chart16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4.xml" ContentType="application/vnd.ms-office.chartcolorstyle+xml"/>
  <Override PartName="/ppt/charts/style24.xml" ContentType="application/vnd.ms-office.chart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olors19.xml" ContentType="application/vnd.ms-office.chartcolorstyle+xml"/>
  <Override PartName="/ppt/charts/style19.xml" ContentType="application/vnd.ms-office.chartstyle+xml"/>
  <Override PartName="/ppt/charts/chart19.xml" ContentType="application/vnd.openxmlformats-officedocument.drawingml.chart+xml"/>
  <Override PartName="/ppt/charts/colors18.xml" ContentType="application/vnd.ms-office.chartcolor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20.xml" ContentType="application/vnd.ms-office.chartcolorstyle+xml"/>
  <Override PartName="/ppt/charts/chart12.xml" ContentType="application/vnd.openxmlformats-officedocument.drawingml.chart+xml"/>
  <Override PartName="/ppt/charts/colors14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olors11.xml" ContentType="application/vnd.ms-office.chartcolorstyle+xml"/>
  <Override PartName="/ppt/charts/style11.xml" ContentType="application/vnd.ms-office.chart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1.xml" ContentType="application/vnd.openxmlformats-officedocument.drawingml.chart+xml"/>
  <Override PartName="/ppt/charts/chart27.xml" ContentType="application/vnd.openxmlformats-officedocument.drawingml.chart+xml"/>
  <Override PartName="/ppt/charts/colors15.xml" ContentType="application/vnd.ms-office.chartcolorstyle+xml"/>
  <Override PartName="/ppt/theme/theme1.xml" ContentType="application/vnd.openxmlformats-officedocument.theme+xml"/>
  <Override PartName="/ppt/charts/colors26.xml" ContentType="application/vnd.ms-office.chartcolorstyle+xml"/>
  <Override PartName="/ppt/charts/style26.xml" ContentType="application/vnd.ms-office.chartstyle+xml"/>
  <Override PartName="/ppt/charts/style27.xml" ContentType="application/vnd.ms-office.chartstyle+xml"/>
  <Override PartName="/ppt/charts/colors27.xml" ContentType="application/vnd.ms-office.chartcolorstyle+xml"/>
  <Override PartName="/ppt/charts/colors28.xml" ContentType="application/vnd.ms-office.chartcolorstyle+xml"/>
  <Override PartName="/ppt/charts/chart18.xml" ContentType="application/vnd.openxmlformats-officedocument.drawingml.chart+xml"/>
  <Override PartName="/ppt/charts/style28.xml" ContentType="application/vnd.ms-office.chartstyle+xml"/>
  <Override PartName="/ppt/charts/style15.xml" ContentType="application/vnd.ms-office.chartstyle+xml"/>
  <Override PartName="/ppt/charts/chart26.xml" ContentType="application/vnd.openxmlformats-officedocument.drawingml.chart+xml"/>
  <Override PartName="/ppt/charts/chart28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622" r:id="rId3"/>
    <p:sldId id="623" r:id="rId4"/>
    <p:sldId id="607" r:id="rId5"/>
    <p:sldId id="599" r:id="rId6"/>
    <p:sldId id="617" r:id="rId7"/>
    <p:sldId id="620" r:id="rId8"/>
    <p:sldId id="611" r:id="rId9"/>
    <p:sldId id="609" r:id="rId10"/>
    <p:sldId id="601" r:id="rId11"/>
    <p:sldId id="618" r:id="rId12"/>
    <p:sldId id="640" r:id="rId13"/>
    <p:sldId id="641" r:id="rId14"/>
    <p:sldId id="642" r:id="rId15"/>
    <p:sldId id="614" r:id="rId16"/>
    <p:sldId id="619" r:id="rId17"/>
    <p:sldId id="598" r:id="rId18"/>
    <p:sldId id="604" r:id="rId19"/>
    <p:sldId id="610" r:id="rId20"/>
    <p:sldId id="624" r:id="rId21"/>
    <p:sldId id="631" r:id="rId22"/>
    <p:sldId id="630" r:id="rId23"/>
    <p:sldId id="627" r:id="rId24"/>
    <p:sldId id="632" r:id="rId25"/>
    <p:sldId id="633" r:id="rId26"/>
    <p:sldId id="645" r:id="rId27"/>
    <p:sldId id="646" r:id="rId28"/>
    <p:sldId id="647" r:id="rId29"/>
    <p:sldId id="634" r:id="rId30"/>
    <p:sldId id="644" r:id="rId31"/>
    <p:sldId id="635" r:id="rId32"/>
    <p:sldId id="638" r:id="rId33"/>
    <p:sldId id="639" r:id="rId34"/>
    <p:sldId id="643" r:id="rId35"/>
    <p:sldId id="271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afa Biskin" initials="MB" lastIdx="1" clrIdx="0">
    <p:extLst>
      <p:ext uri="{19B8F6BF-5375-455C-9EA6-DF929625EA0E}">
        <p15:presenceInfo xmlns:p15="http://schemas.microsoft.com/office/powerpoint/2012/main" userId="S::mbiskin@bezmialem.edu.tr::1e1ac59b-2e08-4d8d-9711-19fd27b0c9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D97"/>
    <a:srgbClr val="7E0000"/>
    <a:srgbClr val="666633"/>
    <a:srgbClr val="CCFFFF"/>
    <a:srgbClr val="CCC1DA"/>
    <a:srgbClr val="C3D69B"/>
    <a:srgbClr val="95B3D7"/>
    <a:srgbClr val="C0504D"/>
    <a:srgbClr val="D9969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2819" autoAdjust="0"/>
  </p:normalViewPr>
  <p:slideViewPr>
    <p:cSldViewPr snapToGrid="0">
      <p:cViewPr varScale="1">
        <p:scale>
          <a:sx n="103" d="100"/>
          <a:sy n="103" d="100"/>
        </p:scale>
        <p:origin x="8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58474796360778E-2"/>
          <c:y val="2.5839238872573157E-2"/>
          <c:w val="0.97568305040727843"/>
          <c:h val="0.74099117970253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8-48A5-B59A-3BD1131878C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Ulaşılan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2065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8-48A5-B59A-3BD1131878CB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Ulaşılmaya Çalışılan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General</c:formatCode>
                <c:ptCount val="1"/>
                <c:pt idx="0">
                  <c:v>1382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38-48A5-B59A-3BD1131878CB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Hiç Ulaşılamayan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38-48A5-B59A-3BD1131878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3"/>
        <c:axId val="249440848"/>
        <c:axId val="249441408"/>
      </c:barChart>
      <c:catAx>
        <c:axId val="24944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441408"/>
        <c:crosses val="autoZero"/>
        <c:auto val="1"/>
        <c:lblAlgn val="ctr"/>
        <c:lblOffset val="100"/>
        <c:noMultiLvlLbl val="0"/>
      </c:catAx>
      <c:valAx>
        <c:axId val="249441408"/>
        <c:scaling>
          <c:orientation val="minMax"/>
          <c:max val="41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44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30160534807361339"/>
          <c:y val="0.82743164856718021"/>
          <c:w val="0.44067015386975544"/>
          <c:h val="4.8070223528795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Kadın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184</c:v>
                </c:pt>
                <c:pt idx="1">
                  <c:v>47</c:v>
                </c:pt>
                <c:pt idx="2">
                  <c:v>66</c:v>
                </c:pt>
                <c:pt idx="3">
                  <c:v>228</c:v>
                </c:pt>
                <c:pt idx="4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5-4E20-AB89-D76BC1DA88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Erkek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104</c:v>
                </c:pt>
                <c:pt idx="1">
                  <c:v>36</c:v>
                </c:pt>
                <c:pt idx="2">
                  <c:v>19</c:v>
                </c:pt>
                <c:pt idx="3">
                  <c:v>51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5-4E20-AB89-D76BC1DA88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5431760"/>
        <c:axId val="305432320"/>
      </c:barChart>
      <c:catAx>
        <c:axId val="30543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5432320"/>
        <c:crosses val="autoZero"/>
        <c:auto val="1"/>
        <c:lblAlgn val="ctr"/>
        <c:lblOffset val="100"/>
        <c:noMultiLvlLbl val="0"/>
      </c:catAx>
      <c:valAx>
        <c:axId val="305432320"/>
        <c:scaling>
          <c:orientation val="minMax"/>
          <c:max val="4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3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Hastane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E-4E65-BBF0-A7256CDB902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Üniversite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E-4E65-BBF0-A7256CDB9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4"/>
        <c:axId val="305428400"/>
        <c:axId val="305428960"/>
      </c:barChart>
      <c:catAx>
        <c:axId val="30542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428960"/>
        <c:crosses val="autoZero"/>
        <c:auto val="1"/>
        <c:lblAlgn val="ctr"/>
        <c:lblOffset val="100"/>
        <c:noMultiLvlLbl val="0"/>
      </c:catAx>
      <c:valAx>
        <c:axId val="305428960"/>
        <c:scaling>
          <c:orientation val="minMax"/>
          <c:max val="4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Hastane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E-4E65-BBF0-A7256CDB902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Üniversite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E-4E65-BBF0-A7256CDB9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4"/>
        <c:axId val="305428400"/>
        <c:axId val="305428960"/>
      </c:barChart>
      <c:catAx>
        <c:axId val="30542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428960"/>
        <c:crosses val="autoZero"/>
        <c:auto val="1"/>
        <c:lblAlgn val="ctr"/>
        <c:lblOffset val="100"/>
        <c:noMultiLvlLbl val="0"/>
      </c:catAx>
      <c:valAx>
        <c:axId val="305428960"/>
        <c:scaling>
          <c:orientation val="minMax"/>
          <c:max val="22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865526050294E-2"/>
          <c:y val="0.11870126612153217"/>
          <c:w val="0.94827286994313631"/>
          <c:h val="0.7750280365502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Toplam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E-4E65-BBF0-A7256CDB902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Aktif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E-4E65-BBF0-A7256CDB9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4"/>
        <c:axId val="305428400"/>
        <c:axId val="305428960"/>
      </c:barChart>
      <c:catAx>
        <c:axId val="30542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428960"/>
        <c:crosses val="autoZero"/>
        <c:auto val="1"/>
        <c:lblAlgn val="ctr"/>
        <c:lblOffset val="100"/>
        <c:noMultiLvlLbl val="0"/>
      </c:catAx>
      <c:valAx>
        <c:axId val="305428960"/>
        <c:scaling>
          <c:orientation val="minMax"/>
          <c:max val="22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Kadın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A-45CD-BC7C-8855B121E198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Erkek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A-45CD-BC7C-8855B121E1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4"/>
        <c:axId val="305434560"/>
        <c:axId val="305435120"/>
      </c:barChart>
      <c:catAx>
        <c:axId val="30543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435120"/>
        <c:crosses val="autoZero"/>
        <c:auto val="1"/>
        <c:lblAlgn val="ctr"/>
        <c:lblOffset val="100"/>
        <c:noMultiLvlLbl val="0"/>
      </c:catAx>
      <c:valAx>
        <c:axId val="305435120"/>
        <c:scaling>
          <c:orientation val="minMax"/>
          <c:max val="1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3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Kadın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31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6-4EAE-9016-F7645EEC15E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Erkek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6-4EAE-9016-F7645EEC15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5437360"/>
        <c:axId val="305437920"/>
      </c:barChart>
      <c:catAx>
        <c:axId val="30543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5437920"/>
        <c:crosses val="autoZero"/>
        <c:auto val="1"/>
        <c:lblAlgn val="ctr"/>
        <c:lblOffset val="100"/>
        <c:noMultiLvlLbl val="0"/>
      </c:catAx>
      <c:valAx>
        <c:axId val="305437920"/>
        <c:scaling>
          <c:orientation val="minMax"/>
          <c:max val="8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3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2113939033875E-2"/>
          <c:y val="2.6247675850033896E-2"/>
          <c:w val="0.97513577212193225"/>
          <c:h val="0.67111098501872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Sağlık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287</c:v>
                </c:pt>
                <c:pt idx="1">
                  <c:v>83</c:v>
                </c:pt>
                <c:pt idx="2">
                  <c:v>83</c:v>
                </c:pt>
                <c:pt idx="3">
                  <c:v>232</c:v>
                </c:pt>
                <c:pt idx="4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8-4F41-A8B2-414CB082308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Eğitim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8-4F41-A8B2-414CB0823080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Ticaret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Sayfa1!$D$2:$D$6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98-4F41-A8B2-414CB0823080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Gıda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98-4F41-A8B2-414CB08230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98-4F41-A8B2-414CB0823080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Medya-İletişim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98-4F41-A8B2-414CB0823080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Finans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98-4F41-A8B2-414CB0823080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Diğer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98-4F41-A8B2-414CB08230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5836928"/>
        <c:axId val="305837488"/>
      </c:barChart>
      <c:catAx>
        <c:axId val="3058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5837488"/>
        <c:crosses val="autoZero"/>
        <c:auto val="1"/>
        <c:lblAlgn val="ctr"/>
        <c:lblOffset val="100"/>
        <c:noMultiLvlLbl val="0"/>
      </c:catAx>
      <c:valAx>
        <c:axId val="305837488"/>
        <c:scaling>
          <c:orientation val="minMax"/>
          <c:max val="4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3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79758756473867"/>
          <c:y val="0.7865254164681339"/>
          <c:w val="0.43519548729399499"/>
          <c:h val="4.8830071381653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Alanında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287</c:v>
                </c:pt>
                <c:pt idx="1">
                  <c:v>83</c:v>
                </c:pt>
                <c:pt idx="2">
                  <c:v>83</c:v>
                </c:pt>
                <c:pt idx="3">
                  <c:v>232</c:v>
                </c:pt>
                <c:pt idx="4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C-4E7C-9896-6F68DC4A4E2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Mezuniyet Alanı Dışında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47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C-4E7C-9896-6F68DC4A4E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5840288"/>
        <c:axId val="305840848"/>
      </c:barChart>
      <c:catAx>
        <c:axId val="3058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5840848"/>
        <c:crosses val="autoZero"/>
        <c:auto val="1"/>
        <c:lblAlgn val="ctr"/>
        <c:lblOffset val="100"/>
        <c:noMultiLvlLbl val="0"/>
      </c:catAx>
      <c:valAx>
        <c:axId val="305840848"/>
        <c:scaling>
          <c:orientation val="minMax"/>
          <c:max val="4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4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87262263514965"/>
          <c:y val="1.6778878166848109E-2"/>
          <c:w val="0.60655082867103083"/>
          <c:h val="0.91210497745060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Üroloji Anabilim Dalı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8-4C45-A902-0ACA01729E4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Tıbbi Biyokimya Anabilim Dalı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8-4C45-A902-0ACA01729E45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Ortopedi ve Travmatoloji Anabilim Dalı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8-4C45-A902-0ACA01729E45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Nöroloji Anabilim Dalı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2B8-4C45-A902-0ACA0172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8-4C45-A902-0ACA01729E45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Kardiyoloji Anabilim Dalı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B8-4C45-A902-0ACA01729E45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Kadın Hastalıkları ve Doğum Anabilim Dalı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2B8-4C45-A902-0ACA0172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B8-4C45-A902-0ACA01729E45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İç Hastalıkları Anabilim Dalı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2B8-4C45-A902-0ACA0172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B8-4C45-A902-0ACA01729E45}"/>
            </c:ext>
          </c:extLst>
        </c:ser>
        <c:ser>
          <c:idx val="7"/>
          <c:order val="7"/>
          <c:tx>
            <c:strRef>
              <c:f>Sayfa1!$I$1</c:f>
              <c:strCache>
                <c:ptCount val="1"/>
                <c:pt idx="0">
                  <c:v>Göğüs Hastalıkları Anabilim Dalı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2B8-4C45-A902-0ACA01729E45}"/>
            </c:ext>
          </c:extLst>
        </c:ser>
        <c:ser>
          <c:idx val="8"/>
          <c:order val="8"/>
          <c:tx>
            <c:strRef>
              <c:f>Sayfa1!$J$1</c:f>
              <c:strCache>
                <c:ptCount val="1"/>
                <c:pt idx="0">
                  <c:v>Genel Cerrahi Anabilim Dalı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Sayfa1!$J$2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B8-4C45-A902-0ACA01729E45}"/>
            </c:ext>
          </c:extLst>
        </c:ser>
        <c:ser>
          <c:idx val="9"/>
          <c:order val="9"/>
          <c:tx>
            <c:strRef>
              <c:f>Sayfa1!$K$1</c:f>
              <c:strCache>
                <c:ptCount val="1"/>
                <c:pt idx="0">
                  <c:v>Fiziksel Tıp ve Rehabilitasyon Anabilim Dalı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2B8-4C45-A902-0ACA0172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2B8-4C45-A902-0ACA01729E45}"/>
            </c:ext>
          </c:extLst>
        </c:ser>
        <c:ser>
          <c:idx val="10"/>
          <c:order val="10"/>
          <c:tx>
            <c:strRef>
              <c:f>Sayfa1!$L$1</c:f>
              <c:strCache>
                <c:ptCount val="1"/>
                <c:pt idx="0">
                  <c:v>Çocuk ve Ergen Ruh Sağlığı ve Hastalıkları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A2B8-4C45-A902-0ACA0172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Sayfa1!$L$2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2B8-4C45-A902-0ACA01729E45}"/>
            </c:ext>
          </c:extLst>
        </c:ser>
        <c:ser>
          <c:idx val="11"/>
          <c:order val="11"/>
          <c:tx>
            <c:strRef>
              <c:f>Sayfa1!$M$1</c:f>
              <c:strCache>
                <c:ptCount val="1"/>
                <c:pt idx="0">
                  <c:v>Çocuk Sağlığı ve Hastalıkları Anabilim Dalı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2B8-4C45-A902-0ACA01729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Sayfa1!$M$2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2B8-4C45-A902-0ACA01729E45}"/>
            </c:ext>
          </c:extLst>
        </c:ser>
        <c:ser>
          <c:idx val="12"/>
          <c:order val="12"/>
          <c:tx>
            <c:strRef>
              <c:f>Sayfa1!$N$1</c:f>
              <c:strCache>
                <c:ptCount val="1"/>
                <c:pt idx="0">
                  <c:v>Anesteziyoloji ve Reanimasyon Anabilim Dalı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Sayfa1!$N$2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99-4DA4-B995-A19C686ACD85}"/>
            </c:ext>
          </c:extLst>
        </c:ser>
        <c:ser>
          <c:idx val="13"/>
          <c:order val="13"/>
          <c:tx>
            <c:strRef>
              <c:f>Sayfa1!$O$1</c:f>
              <c:strCache>
                <c:ptCount val="1"/>
                <c:pt idx="0">
                  <c:v>Anatomi Anabilim Dalı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Sayfa1!$O$2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599-4DA4-B995-A19C686ACD85}"/>
            </c:ext>
          </c:extLst>
        </c:ser>
        <c:ser>
          <c:idx val="14"/>
          <c:order val="14"/>
          <c:tx>
            <c:strRef>
              <c:f>Sayfa1!$P$1</c:f>
              <c:strCache>
                <c:ptCount val="1"/>
                <c:pt idx="0">
                  <c:v>Acil Tıp Anabilim Dalı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Sayfa1!$P$2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599-4DA4-B995-A19C686AC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05862128"/>
        <c:axId val="305862688"/>
      </c:barChart>
      <c:catAx>
        <c:axId val="30586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5862688"/>
        <c:crosses val="autoZero"/>
        <c:auto val="1"/>
        <c:lblAlgn val="ctr"/>
        <c:lblOffset val="100"/>
        <c:noMultiLvlLbl val="0"/>
      </c:catAx>
      <c:valAx>
        <c:axId val="3058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586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76134579893043E-3"/>
          <c:y val="0"/>
          <c:w val="0.36203258126174376"/>
          <c:h val="0.98511940087944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Okuyan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4"/>
        <c:axId val="308282304"/>
        <c:axId val="308282864"/>
      </c:barChart>
      <c:catAx>
        <c:axId val="30828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  <c:max val="1400"/>
        </c:scaling>
        <c:delete val="1"/>
        <c:axPos val="l"/>
        <c:majorGridlines>
          <c:spPr>
            <a:ln w="3175" cap="sq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>
          <a:outerShdw blurRad="63500" dist="2120900" sx="1000" sy="1000" algn="ctr" rotWithShape="0">
            <a:srgbClr val="000000"/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424</c:v>
                </c:pt>
                <c:pt idx="1">
                  <c:v>325</c:v>
                </c:pt>
                <c:pt idx="2">
                  <c:v>211</c:v>
                </c:pt>
                <c:pt idx="3">
                  <c:v>902</c:v>
                </c:pt>
                <c:pt idx="4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2-4661-8422-ABBF036FA61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Ulaşılan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296</c:v>
                </c:pt>
                <c:pt idx="1">
                  <c:v>150</c:v>
                </c:pt>
                <c:pt idx="2">
                  <c:v>113</c:v>
                </c:pt>
                <c:pt idx="3">
                  <c:v>530</c:v>
                </c:pt>
                <c:pt idx="4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2-4661-8422-ABBF036FA617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Ulaşılmaya çalışılan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Sayfa1!$D$2:$D$6</c:f>
              <c:numCache>
                <c:formatCode>General</c:formatCode>
                <c:ptCount val="5"/>
                <c:pt idx="0">
                  <c:v>128</c:v>
                </c:pt>
                <c:pt idx="1">
                  <c:v>175</c:v>
                </c:pt>
                <c:pt idx="2">
                  <c:v>97</c:v>
                </c:pt>
                <c:pt idx="3">
                  <c:v>369</c:v>
                </c:pt>
                <c:pt idx="4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2-4661-8422-ABBF036FA617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Hiç Ulaşılamayan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C2-4661-8422-ABBF036FA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96319567"/>
        <c:axId val="1096340783"/>
      </c:barChart>
      <c:catAx>
        <c:axId val="1096319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96340783"/>
        <c:crosses val="autoZero"/>
        <c:auto val="1"/>
        <c:lblAlgn val="ctr"/>
        <c:lblOffset val="100"/>
        <c:noMultiLvlLbl val="0"/>
      </c:catAx>
      <c:valAx>
        <c:axId val="1096340783"/>
        <c:scaling>
          <c:orientation val="minMax"/>
          <c:max val="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631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Onur Belgesi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Yüksekonur Belgesi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4"/>
        <c:axId val="308282304"/>
        <c:axId val="308282864"/>
      </c:barChart>
      <c:catAx>
        <c:axId val="30828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Katılımcı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2E-B544-47A9D0F71BD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2E-B544-47A9D0F71BD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2E-B544-47A9D0F71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82304"/>
        <c:axId val="308282864"/>
      </c:barChart>
      <c:catAx>
        <c:axId val="30828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28381335374773448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Katılımcı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2E-B544-47A9D0F71BD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2E-B544-47A9D0F71BD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2E-B544-47A9D0F71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82304"/>
        <c:axId val="308282864"/>
      </c:barChart>
      <c:catAx>
        <c:axId val="3082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26982014160576118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Katılımcı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2E-B544-47A9D0F71BD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2E-B544-47A9D0F71BD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2E-B544-47A9D0F71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82304"/>
        <c:axId val="308282864"/>
      </c:barChart>
      <c:catAx>
        <c:axId val="3082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26982014160576118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Katılımcı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2E-B544-47A9D0F71BD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2E-B544-47A9D0F71BD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2E-B544-47A9D0F71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82304"/>
        <c:axId val="308282864"/>
      </c:barChart>
      <c:catAx>
        <c:axId val="3082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26982014160576118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Katılımcı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2E-B544-47A9D0F71BD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2E-B544-47A9D0F71BD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2E-B544-47A9D0F71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82304"/>
        <c:axId val="308282864"/>
      </c:barChart>
      <c:catAx>
        <c:axId val="3082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26982014160576118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Katılımcı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2-4B54-8595-8B098F268714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E2E-B544-47A9D0F71BDA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3-4E2E-B544-47A9D0F71BDA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53-4E2E-B544-47A9D0F71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282304"/>
        <c:axId val="308282864"/>
      </c:barChart>
      <c:catAx>
        <c:axId val="3082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26982014160576118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DGS Yapan Mezun Sayısı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7"/>
        <c:axId val="308282304"/>
        <c:axId val="308282864"/>
      </c:barChart>
      <c:catAx>
        <c:axId val="30828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39029957367879059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solidFill>
              <a:srgbClr val="E1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Yükseklisans'a Devam Eden Mezun Sayısı</c:v>
                </c:pt>
              </c:strCache>
            </c:strRef>
          </c:tx>
          <c:spPr>
            <a:solidFill>
              <a:srgbClr val="7E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GENEL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7"/>
        <c:axId val="308282304"/>
        <c:axId val="308282864"/>
      </c:barChart>
      <c:catAx>
        <c:axId val="30828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9581462999597"/>
          <c:y val="0.91369326931593975"/>
          <c:w val="0.39029957367879059"/>
          <c:h val="6.2125828542522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58474796360778E-2"/>
          <c:y val="2.5329519460758645E-2"/>
          <c:w val="0.97568305040727843"/>
          <c:h val="0.75860424012892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Tıp Fakültesi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57</c:v>
                </c:pt>
                <c:pt idx="3">
                  <c:v>103</c:v>
                </c:pt>
                <c:pt idx="4">
                  <c:v>129</c:v>
                </c:pt>
                <c:pt idx="5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8-4041-A616-907DE00645C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Diş Hekimliği Fakültesi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0</c:v>
                </c:pt>
                <c:pt idx="1">
                  <c:v>27</c:v>
                </c:pt>
                <c:pt idx="2">
                  <c:v>57</c:v>
                </c:pt>
                <c:pt idx="3">
                  <c:v>86</c:v>
                </c:pt>
                <c:pt idx="4">
                  <c:v>80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8-4041-A616-907DE00645C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Eczacılık Fakültesi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Sayfa1!$D$2:$D$7</c:f>
              <c:numCache>
                <c:formatCode>General</c:formatCode>
                <c:ptCount val="6"/>
                <c:pt idx="0">
                  <c:v>1</c:v>
                </c:pt>
                <c:pt idx="1">
                  <c:v>20</c:v>
                </c:pt>
                <c:pt idx="2">
                  <c:v>38</c:v>
                </c:pt>
                <c:pt idx="3">
                  <c:v>52</c:v>
                </c:pt>
                <c:pt idx="4">
                  <c:v>52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8-4041-A616-907DE00645CE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Sağlık Bilimleri Fakültesi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Sayfa1!$E$2:$E$7</c:f>
              <c:numCache>
                <c:formatCode>General</c:formatCode>
                <c:ptCount val="6"/>
                <c:pt idx="0">
                  <c:v>33</c:v>
                </c:pt>
                <c:pt idx="1">
                  <c:v>56</c:v>
                </c:pt>
                <c:pt idx="2">
                  <c:v>122</c:v>
                </c:pt>
                <c:pt idx="3">
                  <c:v>167</c:v>
                </c:pt>
                <c:pt idx="4">
                  <c:v>341</c:v>
                </c:pt>
                <c:pt idx="5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D8-4041-A616-907DE00645CE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Sağlık Hizmetleri Meslek Yüksekokulu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Sayfa1!$F$2:$F$7</c:f>
              <c:numCache>
                <c:formatCode>General</c:formatCode>
                <c:ptCount val="6"/>
                <c:pt idx="0">
                  <c:v>175</c:v>
                </c:pt>
                <c:pt idx="1">
                  <c:v>235</c:v>
                </c:pt>
                <c:pt idx="2">
                  <c:v>313</c:v>
                </c:pt>
                <c:pt idx="3">
                  <c:v>306</c:v>
                </c:pt>
                <c:pt idx="4">
                  <c:v>268</c:v>
                </c:pt>
                <c:pt idx="5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8-4041-A616-907DE00645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9299472"/>
        <c:axId val="249300032"/>
      </c:barChart>
      <c:catAx>
        <c:axId val="24929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9300032"/>
        <c:crosses val="autoZero"/>
        <c:auto val="1"/>
        <c:lblAlgn val="ctr"/>
        <c:lblOffset val="100"/>
        <c:noMultiLvlLbl val="0"/>
      </c:catAx>
      <c:valAx>
        <c:axId val="249300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2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39030566597114E-2"/>
          <c:y val="0.84234921592717282"/>
          <c:w val="0.82052185183405846"/>
          <c:h val="4.7121971880425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2113939033875E-2"/>
          <c:y val="2.6366808547904168E-2"/>
          <c:w val="0.97513577212193225"/>
          <c:h val="0.8173895349831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18-23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YAŞ DURUMLARI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5-4555-AEF7-889D8D256A4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24-28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YAŞ DURUMLARI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2181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5-4555-AEF7-889D8D256A42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29-40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YAŞ DURUMLARI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5-4555-AEF7-889D8D256A42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41-58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55-4555-AEF7-889D8D256A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YAŞ DURUMLARI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55-4555-AEF7-889D8D256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4"/>
        <c:axId val="249579552"/>
        <c:axId val="249580112"/>
      </c:barChart>
      <c:catAx>
        <c:axId val="249579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580112"/>
        <c:crosses val="autoZero"/>
        <c:auto val="1"/>
        <c:lblAlgn val="ctr"/>
        <c:lblOffset val="100"/>
        <c:noMultiLvlLbl val="0"/>
      </c:catAx>
      <c:valAx>
        <c:axId val="249580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57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84804192425632"/>
          <c:y val="0.89882027567954859"/>
          <c:w val="0.22282459586508069"/>
          <c:h val="4.9935815418940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58474796360778E-2"/>
          <c:y val="2.5839238872573157E-2"/>
          <c:w val="0.97568305040727843"/>
          <c:h val="0.67756760510991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Çalışıyor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E-4A0B-8E8E-CC854853D82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Çalışmıyor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E-4A0B-8E8E-CC854853D829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Hem Çalışıyor -  Hem Okuyor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cat>
          <c:val>
            <c:numRef>
              <c:f>Sayfa1!$D$2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E-4A0B-8E8E-CC854853D829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Okuyor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cat>
          <c:val>
            <c:numRef>
              <c:f>Sayfa1!$E$2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E-4A0B-8E8E-CC854853D829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TUS-DUS Hazırlananlar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cat>
          <c:val>
            <c:numRef>
              <c:f>Sayfa1!$F$2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E-4A0B-8E8E-CC854853D829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Diğer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  <c:pt idx="0">
                  <c:v>3453</c:v>
                </c:pt>
              </c:numCache>
            </c:numRef>
          </c:cat>
          <c:val>
            <c:numRef>
              <c:f>Sayfa1!$G$2</c:f>
              <c:numCache>
                <c:formatCode>General</c:formatCode>
                <c:ptCount val="1"/>
                <c:pt idx="0">
                  <c:v>1471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D-4708-82A9-C713302FF7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4"/>
        <c:axId val="249303952"/>
        <c:axId val="249304512"/>
      </c:barChart>
      <c:catAx>
        <c:axId val="249303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304512"/>
        <c:crosses val="autoZero"/>
        <c:auto val="1"/>
        <c:lblAlgn val="ctr"/>
        <c:lblOffset val="100"/>
        <c:noMultiLvlLbl val="0"/>
      </c:catAx>
      <c:valAx>
        <c:axId val="24930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30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8518487485838062"/>
          <c:y val="0.80029832800962808"/>
          <c:w val="0.634018248905311"/>
          <c:h val="5.1428139478832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424</c:v>
                </c:pt>
                <c:pt idx="1">
                  <c:v>325</c:v>
                </c:pt>
                <c:pt idx="2">
                  <c:v>211</c:v>
                </c:pt>
                <c:pt idx="3">
                  <c:v>902</c:v>
                </c:pt>
                <c:pt idx="4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A-45DD-BFA7-20A81E964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Çalışan Mezun Sayısı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288</c:v>
                </c:pt>
                <c:pt idx="1">
                  <c:v>83</c:v>
                </c:pt>
                <c:pt idx="2">
                  <c:v>85</c:v>
                </c:pt>
                <c:pt idx="3">
                  <c:v>279</c:v>
                </c:pt>
                <c:pt idx="4">
                  <c:v>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A-45DD-BFA7-20A81E9647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8282304"/>
        <c:axId val="308282864"/>
      </c:barChart>
      <c:catAx>
        <c:axId val="3082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8282864"/>
        <c:crosses val="autoZero"/>
        <c:auto val="1"/>
        <c:lblAlgn val="ctr"/>
        <c:lblOffset val="100"/>
        <c:noMultiLvlLbl val="0"/>
      </c:catAx>
      <c:valAx>
        <c:axId val="308282864"/>
        <c:scaling>
          <c:orientation val="minMax"/>
          <c:max val="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28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58474796360778E-2"/>
          <c:y val="2.5839238872573157E-2"/>
          <c:w val="0.97568305040727843"/>
          <c:h val="0.63528522204817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 Sayısı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424</c:v>
                </c:pt>
                <c:pt idx="1">
                  <c:v>325</c:v>
                </c:pt>
                <c:pt idx="2">
                  <c:v>211</c:v>
                </c:pt>
                <c:pt idx="3">
                  <c:v>902</c:v>
                </c:pt>
                <c:pt idx="4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2-4CFC-81D4-CF3E0AB6ABB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Çalışıyor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288</c:v>
                </c:pt>
                <c:pt idx="1">
                  <c:v>83</c:v>
                </c:pt>
                <c:pt idx="2">
                  <c:v>85</c:v>
                </c:pt>
                <c:pt idx="3">
                  <c:v>279</c:v>
                </c:pt>
                <c:pt idx="4">
                  <c:v>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2-4CFC-81D4-CF3E0AB6ABB3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Çalışmıyor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Sayfa1!$D$2:$D$6</c:f>
              <c:numCache>
                <c:formatCode>General</c:formatCode>
                <c:ptCount val="5"/>
                <c:pt idx="0">
                  <c:v>0</c:v>
                </c:pt>
                <c:pt idx="1">
                  <c:v>41</c:v>
                </c:pt>
                <c:pt idx="2">
                  <c:v>18</c:v>
                </c:pt>
                <c:pt idx="3">
                  <c:v>181</c:v>
                </c:pt>
                <c:pt idx="4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2-4CFC-81D4-CF3E0AB6ABB3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Hem Çalışıyor -  Hem Okuyor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Sayfa1!$E$2:$E$6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3</c:v>
                </c:pt>
                <c:pt idx="3">
                  <c:v>33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2-4CFC-81D4-CF3E0AB6ABB3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TUS-DUS Sınavına Hazırlanıyor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Sayfa1!$F$2:$F$6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2-4CFC-81D4-CF3E0AB6ABB3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Okuyor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Sayfa1!$G$2:$G$6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15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52-4CFC-81D4-CF3E0AB6ABB3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Diğer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ECZACILIK FAKÜLTESİ</c:v>
                </c:pt>
                <c:pt idx="3">
                  <c:v>SAĞLIK BİLİMLERİ FAKÜLTESİ</c:v>
                </c:pt>
                <c:pt idx="4">
                  <c:v>SAĞLIK HİZMETLERİ MESLEK YÜKSEKOKULU</c:v>
                </c:pt>
              </c:strCache>
            </c:strRef>
          </c:cat>
          <c:val>
            <c:numRef>
              <c:f>Sayfa1!$H$2:$H$6</c:f>
              <c:numCache>
                <c:formatCode>General</c:formatCode>
                <c:ptCount val="5"/>
                <c:pt idx="0">
                  <c:v>130</c:v>
                </c:pt>
                <c:pt idx="1">
                  <c:v>178</c:v>
                </c:pt>
                <c:pt idx="2">
                  <c:v>101</c:v>
                </c:pt>
                <c:pt idx="3">
                  <c:v>394</c:v>
                </c:pt>
                <c:pt idx="4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52-4CFC-81D4-CF3E0AB6AB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9575072"/>
        <c:axId val="249575632"/>
      </c:barChart>
      <c:catAx>
        <c:axId val="2495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9575632"/>
        <c:crosses val="autoZero"/>
        <c:auto val="1"/>
        <c:lblAlgn val="ctr"/>
        <c:lblOffset val="100"/>
        <c:noMultiLvlLbl val="0"/>
      </c:catAx>
      <c:valAx>
        <c:axId val="249575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5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1938588577641981"/>
          <c:y val="0.73816883988127635"/>
          <c:w val="0.78316856707602545"/>
          <c:h val="4.8070223528795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00673135676192E-2"/>
          <c:y val="3.0411400726913024E-2"/>
          <c:w val="0.97459865372864762"/>
          <c:h val="0.8798364358622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18-23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63</c:v>
                </c:pt>
                <c:pt idx="4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E-479F-8C5D-A57F795EEEE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24-28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Sayfa1!$C$2:$C$6</c:f>
              <c:numCache>
                <c:formatCode>General</c:formatCode>
                <c:ptCount val="5"/>
                <c:pt idx="0">
                  <c:v>235</c:v>
                </c:pt>
                <c:pt idx="1">
                  <c:v>71</c:v>
                </c:pt>
                <c:pt idx="2">
                  <c:v>69</c:v>
                </c:pt>
                <c:pt idx="3">
                  <c:v>201</c:v>
                </c:pt>
                <c:pt idx="4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E-479F-8C5D-A57F795EEEED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29-40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Sayfa1!$D$2:$D$6</c:f>
              <c:numCache>
                <c:formatCode>General</c:formatCode>
                <c:ptCount val="5"/>
                <c:pt idx="0">
                  <c:v>51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E-479F-8C5D-A57F795EEEED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41-58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C2E-479F-8C5D-A57F795EEE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TIP FAKÜLTESİ</c:v>
                </c:pt>
                <c:pt idx="1">
                  <c:v>DİŞ HEKİMLİĞİ FAKÜLTESİ</c:v>
                </c:pt>
                <c:pt idx="2">
                  <c:v>ECZACLIK FAKÜLTESİ</c:v>
                </c:pt>
                <c:pt idx="3">
                  <c:v>SAĞLIK BİLİMLERİ FAKÜLTESİ</c:v>
                </c:pt>
                <c:pt idx="4">
                  <c:v>SHMYO</c:v>
                </c:pt>
              </c:strCache>
            </c:strRef>
          </c:cat>
          <c:val>
            <c:numRef>
              <c:f>Sayfa1!$E$2:$E$6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2E-479F-8C5D-A57F795EEE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9584032"/>
        <c:axId val="249584592"/>
      </c:barChart>
      <c:catAx>
        <c:axId val="24958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9584592"/>
        <c:crosses val="autoZero"/>
        <c:auto val="1"/>
        <c:lblAlgn val="ctr"/>
        <c:lblOffset val="100"/>
        <c:noMultiLvlLbl val="0"/>
      </c:catAx>
      <c:valAx>
        <c:axId val="249584592"/>
        <c:scaling>
          <c:orientation val="minMax"/>
          <c:max val="3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495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Kadın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E-4E65-BBF0-A7256CDB902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Erkek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E-4E65-BBF0-A7256CDB9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4"/>
        <c:axId val="305428400"/>
        <c:axId val="305428960"/>
      </c:barChart>
      <c:catAx>
        <c:axId val="30542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428960"/>
        <c:crosses val="autoZero"/>
        <c:auto val="1"/>
        <c:lblAlgn val="ctr"/>
        <c:lblOffset val="100"/>
        <c:noMultiLvlLbl val="0"/>
      </c:catAx>
      <c:valAx>
        <c:axId val="305428960"/>
        <c:scaling>
          <c:orientation val="minMax"/>
          <c:max val="11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4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0.05963</cdr:x>
      <cdr:y>0.47489</cdr:y>
    </cdr:from>
    <cdr:to>
      <cdr:x>0.12463</cdr:x>
      <cdr:y>0.52511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685191" y="2619163"/>
          <a:ext cx="746846" cy="27697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209</a:t>
          </a:r>
        </a:p>
      </cdr:txBody>
    </cdr:sp>
  </cdr:relSizeAnchor>
  <cdr:relSizeAnchor xmlns:cdr="http://schemas.openxmlformats.org/drawingml/2006/chartDrawing">
    <cdr:from>
      <cdr:x>0.22831</cdr:x>
      <cdr:y>0.44978</cdr:y>
    </cdr:from>
    <cdr:to>
      <cdr:x>0.2933</cdr:x>
      <cdr:y>0.5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2623306" y="2480674"/>
          <a:ext cx="746730" cy="27697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339</a:t>
          </a:r>
        </a:p>
      </cdr:txBody>
    </cdr:sp>
  </cdr:relSizeAnchor>
  <cdr:relSizeAnchor xmlns:cdr="http://schemas.openxmlformats.org/drawingml/2006/chartDrawing">
    <cdr:from>
      <cdr:x>0.38674</cdr:x>
      <cdr:y>0.34226</cdr:y>
    </cdr:from>
    <cdr:to>
      <cdr:x>0.45174</cdr:x>
      <cdr:y>0.39248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4443584" y="1887643"/>
          <a:ext cx="746846" cy="27697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587</a:t>
          </a:r>
        </a:p>
      </cdr:txBody>
    </cdr:sp>
  </cdr:relSizeAnchor>
  <cdr:relSizeAnchor xmlns:cdr="http://schemas.openxmlformats.org/drawingml/2006/chartDrawing">
    <cdr:from>
      <cdr:x>0.52662</cdr:x>
      <cdr:y>0.28468</cdr:y>
    </cdr:from>
    <cdr:to>
      <cdr:x>0.59161</cdr:x>
      <cdr:y>0.3349</cdr:y>
    </cdr:to>
    <cdr:sp macro="" textlink="">
      <cdr:nvSpPr>
        <cdr:cNvPr id="5" name="Metin kutusu 4"/>
        <cdr:cNvSpPr txBox="1"/>
      </cdr:nvSpPr>
      <cdr:spPr>
        <a:xfrm xmlns:a="http://schemas.openxmlformats.org/drawingml/2006/main">
          <a:off x="6050843" y="1570078"/>
          <a:ext cx="746730" cy="27697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714</a:t>
          </a:r>
        </a:p>
      </cdr:txBody>
    </cdr:sp>
  </cdr:relSizeAnchor>
  <cdr:relSizeAnchor xmlns:cdr="http://schemas.openxmlformats.org/drawingml/2006/chartDrawing">
    <cdr:from>
      <cdr:x>0.66655</cdr:x>
      <cdr:y>0.09183</cdr:y>
    </cdr:from>
    <cdr:to>
      <cdr:x>0.73154</cdr:x>
      <cdr:y>0.14205</cdr:y>
    </cdr:to>
    <cdr:sp macro="" textlink="">
      <cdr:nvSpPr>
        <cdr:cNvPr id="6" name="Metin kutusu 5"/>
        <cdr:cNvSpPr txBox="1"/>
      </cdr:nvSpPr>
      <cdr:spPr>
        <a:xfrm xmlns:a="http://schemas.openxmlformats.org/drawingml/2006/main">
          <a:off x="7658663" y="506472"/>
          <a:ext cx="746731" cy="27697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870</a:t>
          </a:r>
        </a:p>
      </cdr:txBody>
    </cdr:sp>
  </cdr:relSizeAnchor>
  <cdr:relSizeAnchor xmlns:cdr="http://schemas.openxmlformats.org/drawingml/2006/chartDrawing">
    <cdr:from>
      <cdr:x>0.87242</cdr:x>
      <cdr:y>0.16063</cdr:y>
    </cdr:from>
    <cdr:to>
      <cdr:x>0.93741</cdr:x>
      <cdr:y>0.21085</cdr:y>
    </cdr:to>
    <cdr:sp macro="" textlink="">
      <cdr:nvSpPr>
        <cdr:cNvPr id="7" name="Metin kutusu 1">
          <a:extLst xmlns:a="http://schemas.openxmlformats.org/drawingml/2006/main">
            <a:ext uri="{FF2B5EF4-FFF2-40B4-BE49-F238E27FC236}">
              <a16:creationId xmlns:a16="http://schemas.microsoft.com/office/drawing/2014/main" id="{CBB8FFE9-C934-4C34-94CE-1BDB25CCFEC7}"/>
            </a:ext>
          </a:extLst>
        </cdr:cNvPr>
        <cdr:cNvSpPr txBox="1"/>
      </cdr:nvSpPr>
      <cdr:spPr>
        <a:xfrm xmlns:a="http://schemas.openxmlformats.org/drawingml/2006/main">
          <a:off x="10024073" y="885900"/>
          <a:ext cx="746731" cy="27697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734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0.52769</cdr:x>
      <cdr:y>0.53665</cdr:y>
    </cdr:from>
    <cdr:to>
      <cdr:x>0.59268</cdr:x>
      <cdr:y>0.59577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6063081" y="2514320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%18</a:t>
          </a:r>
        </a:p>
      </cdr:txBody>
    </cdr:sp>
  </cdr:relSizeAnchor>
  <cdr:relSizeAnchor xmlns:cdr="http://schemas.openxmlformats.org/drawingml/2006/chartDrawing">
    <cdr:from>
      <cdr:x>0.64801</cdr:x>
      <cdr:y>0.5</cdr:y>
    </cdr:from>
    <cdr:to>
      <cdr:x>0.713</cdr:x>
      <cdr:y>0.55912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445533" y="2342592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%21</a:t>
          </a:r>
        </a:p>
      </cdr:txBody>
    </cdr:sp>
  </cdr:relSizeAnchor>
  <cdr:relSizeAnchor xmlns:cdr="http://schemas.openxmlformats.org/drawingml/2006/chartDrawing">
    <cdr:from>
      <cdr:x>0.27706</cdr:x>
      <cdr:y>0.58849</cdr:y>
    </cdr:from>
    <cdr:to>
      <cdr:x>0.34205</cdr:x>
      <cdr:y>0.64761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7C6C967C-331B-49F6-95DB-90462D251C7E}"/>
            </a:ext>
          </a:extLst>
        </cdr:cNvPr>
        <cdr:cNvSpPr txBox="1"/>
      </cdr:nvSpPr>
      <cdr:spPr>
        <a:xfrm xmlns:a="http://schemas.openxmlformats.org/drawingml/2006/main">
          <a:off x="3183370" y="2757198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%12</a:t>
          </a:r>
        </a:p>
      </cdr:txBody>
    </cdr:sp>
  </cdr:relSizeAnchor>
  <cdr:relSizeAnchor xmlns:cdr="http://schemas.openxmlformats.org/drawingml/2006/chartDrawing">
    <cdr:from>
      <cdr:x>0.39613</cdr:x>
      <cdr:y>0.62509</cdr:y>
    </cdr:from>
    <cdr:to>
      <cdr:x>0.46112</cdr:x>
      <cdr:y>0.68421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7F54E4F8-8755-4431-B6D8-A476B08BB4FE}"/>
            </a:ext>
          </a:extLst>
        </cdr:cNvPr>
        <cdr:cNvSpPr txBox="1"/>
      </cdr:nvSpPr>
      <cdr:spPr>
        <a:xfrm xmlns:a="http://schemas.openxmlformats.org/drawingml/2006/main">
          <a:off x="4551454" y="2928648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%8</a:t>
          </a:r>
        </a:p>
      </cdr:txBody>
    </cdr:sp>
  </cdr:relSizeAnchor>
  <cdr:relSizeAnchor xmlns:cdr="http://schemas.openxmlformats.org/drawingml/2006/chartDrawing">
    <cdr:from>
      <cdr:x>0.79071</cdr:x>
      <cdr:y>0.38107</cdr:y>
    </cdr:from>
    <cdr:to>
      <cdr:x>0.8557</cdr:x>
      <cdr:y>0.44019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BEED3AE8-8743-465E-9E04-C60D017338CF}"/>
            </a:ext>
          </a:extLst>
        </cdr:cNvPr>
        <cdr:cNvSpPr txBox="1"/>
      </cdr:nvSpPr>
      <cdr:spPr>
        <a:xfrm xmlns:a="http://schemas.openxmlformats.org/drawingml/2006/main">
          <a:off x="9085216" y="1785378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%41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0.5252</cdr:x>
      <cdr:y>0.51356</cdr:y>
    </cdr:from>
    <cdr:to>
      <cdr:x>0.59019</cdr:x>
      <cdr:y>0.57268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6034505" y="2406112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%23</a:t>
          </a:r>
        </a:p>
      </cdr:txBody>
    </cdr:sp>
  </cdr:relSizeAnchor>
  <cdr:relSizeAnchor xmlns:cdr="http://schemas.openxmlformats.org/drawingml/2006/chartDrawing">
    <cdr:from>
      <cdr:x>0.65298</cdr:x>
      <cdr:y>0.484</cdr:y>
    </cdr:from>
    <cdr:to>
      <cdr:x>0.71797</cdr:x>
      <cdr:y>0.54312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502683" y="2267618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%24</a:t>
          </a:r>
        </a:p>
      </cdr:txBody>
    </cdr:sp>
  </cdr:relSizeAnchor>
  <cdr:relSizeAnchor xmlns:cdr="http://schemas.openxmlformats.org/drawingml/2006/chartDrawing">
    <cdr:from>
      <cdr:x>0.27208</cdr:x>
      <cdr:y>0.64948</cdr:y>
    </cdr:from>
    <cdr:to>
      <cdr:x>0.33707</cdr:x>
      <cdr:y>0.7086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7C6C967C-331B-49F6-95DB-90462D251C7E}"/>
            </a:ext>
          </a:extLst>
        </cdr:cNvPr>
        <cdr:cNvSpPr txBox="1"/>
      </cdr:nvSpPr>
      <cdr:spPr>
        <a:xfrm xmlns:a="http://schemas.openxmlformats.org/drawingml/2006/main">
          <a:off x="3126219" y="3042948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%8</a:t>
          </a:r>
        </a:p>
      </cdr:txBody>
    </cdr:sp>
  </cdr:relSizeAnchor>
  <cdr:relSizeAnchor xmlns:cdr="http://schemas.openxmlformats.org/drawingml/2006/chartDrawing">
    <cdr:from>
      <cdr:x>0.38951</cdr:x>
      <cdr:y>0.65253</cdr:y>
    </cdr:from>
    <cdr:to>
      <cdr:x>0.4545</cdr:x>
      <cdr:y>0.71165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7F54E4F8-8755-4431-B6D8-A476B08BB4FE}"/>
            </a:ext>
          </a:extLst>
        </cdr:cNvPr>
        <cdr:cNvSpPr txBox="1"/>
      </cdr:nvSpPr>
      <cdr:spPr>
        <a:xfrm xmlns:a="http://schemas.openxmlformats.org/drawingml/2006/main">
          <a:off x="4475453" y="3057235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%7</a:t>
          </a:r>
        </a:p>
      </cdr:txBody>
    </cdr:sp>
  </cdr:relSizeAnchor>
  <cdr:relSizeAnchor xmlns:cdr="http://schemas.openxmlformats.org/drawingml/2006/chartDrawing">
    <cdr:from>
      <cdr:x>0.78092</cdr:x>
      <cdr:y>0.34447</cdr:y>
    </cdr:from>
    <cdr:to>
      <cdr:x>0.84591</cdr:x>
      <cdr:y>0.40359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BEED3AE8-8743-465E-9E04-C60D017338CF}"/>
            </a:ext>
          </a:extLst>
        </cdr:cNvPr>
        <cdr:cNvSpPr txBox="1"/>
      </cdr:nvSpPr>
      <cdr:spPr>
        <a:xfrm xmlns:a="http://schemas.openxmlformats.org/drawingml/2006/main">
          <a:off x="8972758" y="1613928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%37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0.54526</cdr:x>
      <cdr:y>0.5715</cdr:y>
    </cdr:from>
    <cdr:to>
      <cdr:x>0.61025</cdr:x>
      <cdr:y>0.63062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6264944" y="2677587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%13,44</a:t>
          </a:r>
        </a:p>
      </cdr:txBody>
    </cdr:sp>
  </cdr:relSizeAnchor>
  <cdr:relSizeAnchor xmlns:cdr="http://schemas.openxmlformats.org/drawingml/2006/chartDrawing">
    <cdr:from>
      <cdr:x>0.66309</cdr:x>
      <cdr:y>0.47442</cdr:y>
    </cdr:from>
    <cdr:to>
      <cdr:x>0.72808</cdr:x>
      <cdr:y>0.53354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618851" y="2222766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</a:t>
          </a:r>
          <a:r>
            <a:rPr lang="tr-TR" sz="1200" b="1" kern="1200" dirty="0">
              <a:solidFill>
                <a:schemeClr val="bg1"/>
              </a:solidFill>
              <a:cs typeface="Times New Roman" panose="02020603050405020304" pitchFamily="18" charset="0"/>
            </a:rPr>
            <a:t>22,55</a:t>
          </a:r>
          <a:endParaRPr lang="tr-TR" sz="1200" b="1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0.27332</cdr:x>
      <cdr:y>0.62203</cdr:y>
    </cdr:from>
    <cdr:to>
      <cdr:x>0.33831</cdr:x>
      <cdr:y>0.68115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7C6C967C-331B-49F6-95DB-90462D251C7E}"/>
            </a:ext>
          </a:extLst>
        </cdr:cNvPr>
        <cdr:cNvSpPr txBox="1"/>
      </cdr:nvSpPr>
      <cdr:spPr>
        <a:xfrm xmlns:a="http://schemas.openxmlformats.org/drawingml/2006/main">
          <a:off x="3140467" y="2914346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%5,13</a:t>
          </a:r>
        </a:p>
      </cdr:txBody>
    </cdr:sp>
  </cdr:relSizeAnchor>
  <cdr:relSizeAnchor xmlns:cdr="http://schemas.openxmlformats.org/drawingml/2006/chartDrawing">
    <cdr:from>
      <cdr:x>0.40692</cdr:x>
      <cdr:y>0.65253</cdr:y>
    </cdr:from>
    <cdr:to>
      <cdr:x>0.47191</cdr:x>
      <cdr:y>0.71165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7F54E4F8-8755-4431-B6D8-A476B08BB4FE}"/>
            </a:ext>
          </a:extLst>
        </cdr:cNvPr>
        <cdr:cNvSpPr txBox="1"/>
      </cdr:nvSpPr>
      <cdr:spPr>
        <a:xfrm xmlns:a="http://schemas.openxmlformats.org/drawingml/2006/main">
          <a:off x="4675467" y="3057224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%4,77</a:t>
          </a:r>
        </a:p>
      </cdr:txBody>
    </cdr:sp>
  </cdr:relSizeAnchor>
  <cdr:relSizeAnchor xmlns:cdr="http://schemas.openxmlformats.org/drawingml/2006/chartDrawing">
    <cdr:from>
      <cdr:x>0.79709</cdr:x>
      <cdr:y>0.25298</cdr:y>
    </cdr:from>
    <cdr:to>
      <cdr:x>0.86208</cdr:x>
      <cdr:y>0.3121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BEED3AE8-8743-465E-9E04-C60D017338CF}"/>
            </a:ext>
          </a:extLst>
        </cdr:cNvPr>
        <cdr:cNvSpPr txBox="1"/>
      </cdr:nvSpPr>
      <cdr:spPr>
        <a:xfrm xmlns:a="http://schemas.openxmlformats.org/drawingml/2006/main">
          <a:off x="9158452" y="1185281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</a:t>
          </a:r>
          <a:r>
            <a:rPr lang="tr-TR" sz="1200" b="1" kern="1200" dirty="0">
              <a:solidFill>
                <a:schemeClr val="bg1"/>
              </a:solidFill>
              <a:cs typeface="Times New Roman" panose="02020603050405020304" pitchFamily="18" charset="0"/>
            </a:rPr>
            <a:t>54,11</a:t>
          </a:r>
          <a:endParaRPr lang="tr-TR" sz="1200" b="1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0.53639</cdr:x>
      <cdr:y>0.54101</cdr:y>
    </cdr:from>
    <cdr:to>
      <cdr:x>0.60138</cdr:x>
      <cdr:y>0.60013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6163098" y="2534711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%21,22</a:t>
          </a:r>
        </a:p>
      </cdr:txBody>
    </cdr:sp>
  </cdr:relSizeAnchor>
  <cdr:relSizeAnchor xmlns:cdr="http://schemas.openxmlformats.org/drawingml/2006/chartDrawing">
    <cdr:from>
      <cdr:x>0.66309</cdr:x>
      <cdr:y>0.45477</cdr:y>
    </cdr:from>
    <cdr:to>
      <cdr:x>0.72808</cdr:x>
      <cdr:y>0.51389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618851" y="2130671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%25,55</a:t>
          </a:r>
        </a:p>
      </cdr:txBody>
    </cdr:sp>
  </cdr:relSizeAnchor>
  <cdr:relSizeAnchor xmlns:cdr="http://schemas.openxmlformats.org/drawingml/2006/chartDrawing">
    <cdr:from>
      <cdr:x>0.27457</cdr:x>
      <cdr:y>0.59459</cdr:y>
    </cdr:from>
    <cdr:to>
      <cdr:x>0.33956</cdr:x>
      <cdr:y>0.65371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7C6C967C-331B-49F6-95DB-90462D251C7E}"/>
            </a:ext>
          </a:extLst>
        </cdr:cNvPr>
        <cdr:cNvSpPr txBox="1"/>
      </cdr:nvSpPr>
      <cdr:spPr>
        <a:xfrm xmlns:a="http://schemas.openxmlformats.org/drawingml/2006/main">
          <a:off x="3154755" y="2785759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%11,85</a:t>
          </a:r>
        </a:p>
      </cdr:txBody>
    </cdr:sp>
  </cdr:relSizeAnchor>
  <cdr:relSizeAnchor xmlns:cdr="http://schemas.openxmlformats.org/drawingml/2006/chartDrawing">
    <cdr:from>
      <cdr:x>0.40692</cdr:x>
      <cdr:y>0.63423</cdr:y>
    </cdr:from>
    <cdr:to>
      <cdr:x>0.47191</cdr:x>
      <cdr:y>0.69335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7F54E4F8-8755-4431-B6D8-A476B08BB4FE}"/>
            </a:ext>
          </a:extLst>
        </cdr:cNvPr>
        <cdr:cNvSpPr txBox="1"/>
      </cdr:nvSpPr>
      <cdr:spPr>
        <a:xfrm xmlns:a="http://schemas.openxmlformats.org/drawingml/2006/main">
          <a:off x="4675467" y="2971499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%8,49</a:t>
          </a:r>
        </a:p>
      </cdr:txBody>
    </cdr:sp>
  </cdr:relSizeAnchor>
  <cdr:relSizeAnchor xmlns:cdr="http://schemas.openxmlformats.org/drawingml/2006/chartDrawing">
    <cdr:from>
      <cdr:x>0.78092</cdr:x>
      <cdr:y>0.36277</cdr:y>
    </cdr:from>
    <cdr:to>
      <cdr:x>0.84591</cdr:x>
      <cdr:y>0.42189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BEED3AE8-8743-465E-9E04-C60D017338CF}"/>
            </a:ext>
          </a:extLst>
        </cdr:cNvPr>
        <cdr:cNvSpPr txBox="1"/>
      </cdr:nvSpPr>
      <cdr:spPr>
        <a:xfrm xmlns:a="http://schemas.openxmlformats.org/drawingml/2006/main">
          <a:off x="8972758" y="1699631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%32,89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0.5252</cdr:x>
      <cdr:y>0.5</cdr:y>
    </cdr:from>
    <cdr:to>
      <cdr:x>0.59019</cdr:x>
      <cdr:y>0.55912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6034510" y="2342592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%18,39</a:t>
          </a:r>
        </a:p>
      </cdr:txBody>
    </cdr:sp>
  </cdr:relSizeAnchor>
  <cdr:relSizeAnchor xmlns:cdr="http://schemas.openxmlformats.org/drawingml/2006/chartDrawing">
    <cdr:from>
      <cdr:x>0.66309</cdr:x>
      <cdr:y>0.59683</cdr:y>
    </cdr:from>
    <cdr:to>
      <cdr:x>0.72808</cdr:x>
      <cdr:y>0.65595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618851" y="2796268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</a:t>
          </a:r>
          <a:r>
            <a:rPr lang="tr-TR" sz="1200" b="1" kern="1200" dirty="0">
              <a:solidFill>
                <a:schemeClr val="bg1"/>
              </a:solidFill>
              <a:cs typeface="Times New Roman" panose="02020603050405020304" pitchFamily="18" charset="0"/>
            </a:rPr>
            <a:t>10,26</a:t>
          </a:r>
          <a:endParaRPr lang="tr-TR" sz="1200" b="1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0.27332</cdr:x>
      <cdr:y>0.34758</cdr:y>
    </cdr:from>
    <cdr:to>
      <cdr:x>0.33831</cdr:x>
      <cdr:y>0.4067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7C6C967C-331B-49F6-95DB-90462D251C7E}"/>
            </a:ext>
          </a:extLst>
        </cdr:cNvPr>
        <cdr:cNvSpPr txBox="1"/>
      </cdr:nvSpPr>
      <cdr:spPr>
        <a:xfrm xmlns:a="http://schemas.openxmlformats.org/drawingml/2006/main">
          <a:off x="3140468" y="1628472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%42,18</a:t>
          </a:r>
        </a:p>
      </cdr:txBody>
    </cdr:sp>
  </cdr:relSizeAnchor>
  <cdr:relSizeAnchor xmlns:cdr="http://schemas.openxmlformats.org/drawingml/2006/chartDrawing">
    <cdr:from>
      <cdr:x>0.39613</cdr:x>
      <cdr:y>0.558</cdr:y>
    </cdr:from>
    <cdr:to>
      <cdr:x>0.46112</cdr:x>
      <cdr:y>0.61712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7F54E4F8-8755-4431-B6D8-A476B08BB4FE}"/>
            </a:ext>
          </a:extLst>
        </cdr:cNvPr>
        <cdr:cNvSpPr txBox="1"/>
      </cdr:nvSpPr>
      <cdr:spPr>
        <a:xfrm xmlns:a="http://schemas.openxmlformats.org/drawingml/2006/main">
          <a:off x="4551454" y="2614312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%12,56</a:t>
          </a:r>
        </a:p>
      </cdr:txBody>
    </cdr:sp>
  </cdr:relSizeAnchor>
  <cdr:relSizeAnchor xmlns:cdr="http://schemas.openxmlformats.org/drawingml/2006/chartDrawing">
    <cdr:from>
      <cdr:x>0.78092</cdr:x>
      <cdr:y>0.54405</cdr:y>
    </cdr:from>
    <cdr:to>
      <cdr:x>0.84591</cdr:x>
      <cdr:y>0.60317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BEED3AE8-8743-465E-9E04-C60D017338CF}"/>
            </a:ext>
          </a:extLst>
        </cdr:cNvPr>
        <cdr:cNvSpPr txBox="1"/>
      </cdr:nvSpPr>
      <cdr:spPr>
        <a:xfrm xmlns:a="http://schemas.openxmlformats.org/drawingml/2006/main">
          <a:off x="8972758" y="2548987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%16,62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0.60704</cdr:x>
      <cdr:y>0.51084</cdr:y>
    </cdr:from>
    <cdr:to>
      <cdr:x>0.67203</cdr:x>
      <cdr:y>0.56996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B4E5F242-DF4E-44BC-9D86-BCF9C84EB781}"/>
            </a:ext>
          </a:extLst>
        </cdr:cNvPr>
        <cdr:cNvSpPr txBox="1"/>
      </cdr:nvSpPr>
      <cdr:spPr>
        <a:xfrm xmlns:a="http://schemas.openxmlformats.org/drawingml/2006/main">
          <a:off x="6974860" y="2393392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%16,72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0.60262</cdr:x>
      <cdr:y>0.5</cdr:y>
    </cdr:from>
    <cdr:to>
      <cdr:x>0.66761</cdr:x>
      <cdr:y>0.55912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F27D5E4B-5440-43AA-9A82-A18713986AAC}"/>
            </a:ext>
          </a:extLst>
        </cdr:cNvPr>
        <cdr:cNvSpPr txBox="1"/>
      </cdr:nvSpPr>
      <cdr:spPr>
        <a:xfrm xmlns:a="http://schemas.openxmlformats.org/drawingml/2006/main">
          <a:off x="6924060" y="2342592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%18,51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0.48634</cdr:x>
      <cdr:y>0.94877</cdr:y>
    </cdr:from>
    <cdr:to>
      <cdr:x>0.6533</cdr:x>
      <cdr:y>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418571B0-58CD-4D01-AA73-5C4BCCB7BE30}"/>
            </a:ext>
          </a:extLst>
        </cdr:cNvPr>
        <cdr:cNvSpPr txBox="1"/>
      </cdr:nvSpPr>
      <cdr:spPr>
        <a:xfrm xmlns:a="http://schemas.openxmlformats.org/drawingml/2006/main">
          <a:off x="5630303" y="5636220"/>
          <a:ext cx="1932826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92153A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Okuyan Mezun Sayısı: 65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0.0842</cdr:x>
      <cdr:y>0.33341</cdr:y>
    </cdr:from>
    <cdr:to>
      <cdr:x>0.1492</cdr:x>
      <cdr:y>0.39056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967492" y="1616108"/>
          <a:ext cx="746846" cy="277020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288</a:t>
          </a:r>
        </a:p>
      </cdr:txBody>
    </cdr:sp>
  </cdr:relSizeAnchor>
  <cdr:relSizeAnchor xmlns:cdr="http://schemas.openxmlformats.org/drawingml/2006/chartDrawing">
    <cdr:from>
      <cdr:x>0.2824</cdr:x>
      <cdr:y>0.56922</cdr:y>
    </cdr:from>
    <cdr:to>
      <cdr:x>0.34739</cdr:x>
      <cdr:y>0.62636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3244756" y="2759125"/>
          <a:ext cx="746730" cy="276972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83</a:t>
          </a:r>
        </a:p>
      </cdr:txBody>
    </cdr:sp>
  </cdr:relSizeAnchor>
  <cdr:relSizeAnchor xmlns:cdr="http://schemas.openxmlformats.org/drawingml/2006/chartDrawing">
    <cdr:from>
      <cdr:x>0.47678</cdr:x>
      <cdr:y>0.55486</cdr:y>
    </cdr:from>
    <cdr:to>
      <cdr:x>0.54178</cdr:x>
      <cdr:y>0.61201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5478221" y="2689544"/>
          <a:ext cx="746845" cy="277020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85</a:t>
          </a:r>
        </a:p>
      </cdr:txBody>
    </cdr:sp>
  </cdr:relSizeAnchor>
  <cdr:relSizeAnchor xmlns:cdr="http://schemas.openxmlformats.org/drawingml/2006/chartDrawing">
    <cdr:from>
      <cdr:x>0.67083</cdr:x>
      <cdr:y>0.24694</cdr:y>
    </cdr:from>
    <cdr:to>
      <cdr:x>0.73582</cdr:x>
      <cdr:y>0.30409</cdr:y>
    </cdr:to>
    <cdr:sp macro="" textlink="">
      <cdr:nvSpPr>
        <cdr:cNvPr id="5" name="Metin kutusu 4"/>
        <cdr:cNvSpPr txBox="1"/>
      </cdr:nvSpPr>
      <cdr:spPr>
        <a:xfrm xmlns:a="http://schemas.openxmlformats.org/drawingml/2006/main">
          <a:off x="7707759" y="1196993"/>
          <a:ext cx="746730" cy="277020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279</a:t>
          </a:r>
        </a:p>
      </cdr:txBody>
    </cdr:sp>
  </cdr:relSizeAnchor>
  <cdr:relSizeAnchor xmlns:cdr="http://schemas.openxmlformats.org/drawingml/2006/chartDrawing">
    <cdr:from>
      <cdr:x>0.86867</cdr:x>
      <cdr:y>0.10827</cdr:y>
    </cdr:from>
    <cdr:to>
      <cdr:x>0.93366</cdr:x>
      <cdr:y>0.16542</cdr:y>
    </cdr:to>
    <cdr:sp macro="" textlink="">
      <cdr:nvSpPr>
        <cdr:cNvPr id="6" name="Metin kutusu 5"/>
        <cdr:cNvSpPr txBox="1"/>
      </cdr:nvSpPr>
      <cdr:spPr>
        <a:xfrm xmlns:a="http://schemas.openxmlformats.org/drawingml/2006/main">
          <a:off x="9981006" y="524811"/>
          <a:ext cx="746731" cy="277020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002060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417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0.10096</cdr:x>
      <cdr:y>0.62085</cdr:y>
    </cdr:from>
    <cdr:to>
      <cdr:x>0.16596</cdr:x>
      <cdr:y>0.68089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138483" y="2864424"/>
          <a:ext cx="733010" cy="27700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0.29371</cdr:x>
      <cdr:y>0.59463</cdr:y>
    </cdr:from>
    <cdr:to>
      <cdr:x>0.3587</cdr:x>
      <cdr:y>0.65466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3312242" y="2743487"/>
          <a:ext cx="732898" cy="276963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0</a:t>
          </a:r>
        </a:p>
      </cdr:txBody>
    </cdr:sp>
  </cdr:relSizeAnchor>
  <cdr:relSizeAnchor xmlns:cdr="http://schemas.openxmlformats.org/drawingml/2006/chartDrawing">
    <cdr:from>
      <cdr:x>0.4675</cdr:x>
      <cdr:y>0.59091</cdr:y>
    </cdr:from>
    <cdr:to>
      <cdr:x>0.5325</cdr:x>
      <cdr:y>0.65095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5272036" y="2726326"/>
          <a:ext cx="733011" cy="27700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3</a:t>
          </a:r>
        </a:p>
      </cdr:txBody>
    </cdr:sp>
  </cdr:relSizeAnchor>
  <cdr:relSizeAnchor xmlns:cdr="http://schemas.openxmlformats.org/drawingml/2006/chartDrawing">
    <cdr:from>
      <cdr:x>0.67379</cdr:x>
      <cdr:y>0.36312</cdr:y>
    </cdr:from>
    <cdr:to>
      <cdr:x>0.73878</cdr:x>
      <cdr:y>0.42316</cdr:y>
    </cdr:to>
    <cdr:sp macro="" textlink="">
      <cdr:nvSpPr>
        <cdr:cNvPr id="5" name="Metin kutusu 4"/>
        <cdr:cNvSpPr txBox="1"/>
      </cdr:nvSpPr>
      <cdr:spPr>
        <a:xfrm xmlns:a="http://schemas.openxmlformats.org/drawingml/2006/main">
          <a:off x="7598393" y="1675341"/>
          <a:ext cx="732898" cy="27700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34</a:t>
          </a:r>
          <a:endParaRPr lang="tr-TR" sz="12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0.8601</cdr:x>
      <cdr:y>0.12655</cdr:y>
    </cdr:from>
    <cdr:to>
      <cdr:x>0.92509</cdr:x>
      <cdr:y>0.18659</cdr:y>
    </cdr:to>
    <cdr:sp macro="" textlink="">
      <cdr:nvSpPr>
        <cdr:cNvPr id="6" name="Metin kutusu 5"/>
        <cdr:cNvSpPr txBox="1"/>
      </cdr:nvSpPr>
      <cdr:spPr>
        <a:xfrm xmlns:a="http://schemas.openxmlformats.org/drawingml/2006/main">
          <a:off x="9699378" y="583855"/>
          <a:ext cx="732898" cy="27700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92153A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67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0.0213</cdr:x>
      <cdr:y>0.89473</cdr:y>
    </cdr:from>
    <cdr:to>
      <cdr:x>0.99004</cdr:x>
      <cdr:y>0.98147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250690" y="4762075"/>
          <a:ext cx="11401522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rgbClr val="92153A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Diğer olarak belirtilen mezunlarımızın çalışma sektörleri Bilişim Teknolojileri, Otomotiv, Toplumsal ve Kişisel Hizmetler, Tekstil, Adalet ve Güvenlik ve belirtilmeyenlerden oluşmaktadır.</a:t>
          </a:r>
          <a:endParaRPr lang="tr-TR" sz="1200" b="1" dirty="0">
            <a:solidFill>
              <a:schemeClr val="bg1"/>
            </a:solidFill>
            <a:latin typeface="+mn-lt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0.07346</cdr:x>
      <cdr:y>0.17725</cdr:y>
    </cdr:from>
    <cdr:to>
      <cdr:x>0.15837</cdr:x>
      <cdr:y>0.23333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B046EE26-13AF-432B-B3EA-68EC0B6C2278}"/>
            </a:ext>
          </a:extLst>
        </cdr:cNvPr>
        <cdr:cNvSpPr txBox="1"/>
      </cdr:nvSpPr>
      <cdr:spPr>
        <a:xfrm xmlns:a="http://schemas.openxmlformats.org/drawingml/2006/main">
          <a:off x="844099" y="875453"/>
          <a:ext cx="975613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%99,65</a:t>
          </a:r>
        </a:p>
      </cdr:txBody>
    </cdr:sp>
  </cdr:relSizeAnchor>
  <cdr:relSizeAnchor xmlns:cdr="http://schemas.openxmlformats.org/drawingml/2006/chartDrawing">
    <cdr:from>
      <cdr:x>0.26993</cdr:x>
      <cdr:y>0.53015</cdr:y>
    </cdr:from>
    <cdr:to>
      <cdr:x>0.35484</cdr:x>
      <cdr:y>0.58623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6DDDC4AF-7B67-4F96-9FBB-A3E7D273CFF6}"/>
            </a:ext>
          </a:extLst>
        </cdr:cNvPr>
        <cdr:cNvSpPr txBox="1"/>
      </cdr:nvSpPr>
      <cdr:spPr>
        <a:xfrm xmlns:a="http://schemas.openxmlformats.org/drawingml/2006/main">
          <a:off x="3101524" y="2618528"/>
          <a:ext cx="975613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%100</a:t>
          </a:r>
        </a:p>
      </cdr:txBody>
    </cdr:sp>
  </cdr:relSizeAnchor>
  <cdr:relSizeAnchor xmlns:cdr="http://schemas.openxmlformats.org/drawingml/2006/chartDrawing">
    <cdr:from>
      <cdr:x>0.45754</cdr:x>
      <cdr:y>0.54461</cdr:y>
    </cdr:from>
    <cdr:to>
      <cdr:x>0.54246</cdr:x>
      <cdr:y>0.6007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E0EF918D-856C-441F-8C35-C6A30C2521B8}"/>
            </a:ext>
          </a:extLst>
        </cdr:cNvPr>
        <cdr:cNvSpPr txBox="1"/>
      </cdr:nvSpPr>
      <cdr:spPr>
        <a:xfrm xmlns:a="http://schemas.openxmlformats.org/drawingml/2006/main">
          <a:off x="5257157" y="2689965"/>
          <a:ext cx="975613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%97,65</a:t>
          </a:r>
        </a:p>
      </cdr:txBody>
    </cdr:sp>
  </cdr:relSizeAnchor>
  <cdr:relSizeAnchor xmlns:cdr="http://schemas.openxmlformats.org/drawingml/2006/chartDrawing">
    <cdr:from>
      <cdr:x>0.66039</cdr:x>
      <cdr:y>0.28138</cdr:y>
    </cdr:from>
    <cdr:to>
      <cdr:x>0.7453</cdr:x>
      <cdr:y>0.33746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14F4C950-02A9-4327-A01C-F6AF62A2675F}"/>
            </a:ext>
          </a:extLst>
        </cdr:cNvPr>
        <cdr:cNvSpPr txBox="1"/>
      </cdr:nvSpPr>
      <cdr:spPr>
        <a:xfrm xmlns:a="http://schemas.openxmlformats.org/drawingml/2006/main">
          <a:off x="7587799" y="1389802"/>
          <a:ext cx="975613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%83,15</a:t>
          </a:r>
        </a:p>
      </cdr:txBody>
    </cdr:sp>
  </cdr:relSizeAnchor>
  <cdr:relSizeAnchor xmlns:cdr="http://schemas.openxmlformats.org/drawingml/2006/chartDrawing">
    <cdr:from>
      <cdr:x>0.87589</cdr:x>
      <cdr:y>0.07022</cdr:y>
    </cdr:from>
    <cdr:to>
      <cdr:x>0.9608</cdr:x>
      <cdr:y>0.1263</cdr:y>
    </cdr:to>
    <cdr:sp macro="" textlink="">
      <cdr:nvSpPr>
        <cdr:cNvPr id="6" name="Metin kutusu 5">
          <a:extLst xmlns:a="http://schemas.openxmlformats.org/drawingml/2006/main">
            <a:ext uri="{FF2B5EF4-FFF2-40B4-BE49-F238E27FC236}">
              <a16:creationId xmlns:a16="http://schemas.microsoft.com/office/drawing/2014/main" id="{D37870E1-C7BB-4645-91F8-63CEE739CFDD}"/>
            </a:ext>
          </a:extLst>
        </cdr:cNvPr>
        <cdr:cNvSpPr txBox="1"/>
      </cdr:nvSpPr>
      <cdr:spPr>
        <a:xfrm xmlns:a="http://schemas.openxmlformats.org/drawingml/2006/main">
          <a:off x="10063913" y="346815"/>
          <a:ext cx="975613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%83,45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0.6296</cdr:x>
      <cdr:y>0.47044</cdr:y>
    </cdr:from>
    <cdr:to>
      <cdr:x>0.69459</cdr:x>
      <cdr:y>0.52956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234037" y="2204098"/>
          <a:ext cx="746731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%28,71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0.48426</cdr:x>
      <cdr:y>0.28049</cdr:y>
    </cdr:from>
    <cdr:to>
      <cdr:x>0.54925</cdr:x>
      <cdr:y>0.33961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5564074" y="1314153"/>
          <a:ext cx="746760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%50,13</a:t>
          </a:r>
        </a:p>
      </cdr:txBody>
    </cdr:sp>
  </cdr:relSizeAnchor>
  <cdr:relSizeAnchor xmlns:cdr="http://schemas.openxmlformats.org/drawingml/2006/chartDrawing">
    <cdr:from>
      <cdr:x>0.71822</cdr:x>
      <cdr:y>0.56864</cdr:y>
    </cdr:from>
    <cdr:to>
      <cdr:x>0.78321</cdr:x>
      <cdr:y>0.62776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8252268" y="2664170"/>
          <a:ext cx="746731" cy="27698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%15,03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0.53266</cdr:x>
      <cdr:y>0.5519</cdr:y>
    </cdr:from>
    <cdr:to>
      <cdr:x>0.59765</cdr:x>
      <cdr:y>0.61102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78C11159-65C9-46FA-9614-59CEFDE3744A}"/>
            </a:ext>
          </a:extLst>
        </cdr:cNvPr>
        <cdr:cNvSpPr txBox="1"/>
      </cdr:nvSpPr>
      <cdr:spPr>
        <a:xfrm xmlns:a="http://schemas.openxmlformats.org/drawingml/2006/main">
          <a:off x="6120179" y="2585736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%17</a:t>
          </a:r>
        </a:p>
      </cdr:txBody>
    </cdr:sp>
  </cdr:relSizeAnchor>
  <cdr:relSizeAnchor xmlns:cdr="http://schemas.openxmlformats.org/drawingml/2006/chartDrawing">
    <cdr:from>
      <cdr:x>0.66309</cdr:x>
      <cdr:y>0.484</cdr:y>
    </cdr:from>
    <cdr:to>
      <cdr:x>0.72808</cdr:x>
      <cdr:y>0.54312</cdr:y>
    </cdr:to>
    <cdr:sp macro="" textlink="">
      <cdr:nvSpPr>
        <cdr:cNvPr id="3" name="Metin kutusu 1">
          <a:extLst xmlns:a="http://schemas.openxmlformats.org/drawingml/2006/main">
            <a:ext uri="{FF2B5EF4-FFF2-40B4-BE49-F238E27FC236}">
              <a16:creationId xmlns:a16="http://schemas.microsoft.com/office/drawing/2014/main" id="{4F4F787D-F245-4A18-8E96-7B49EFC5360C}"/>
            </a:ext>
          </a:extLst>
        </cdr:cNvPr>
        <cdr:cNvSpPr txBox="1"/>
      </cdr:nvSpPr>
      <cdr:spPr>
        <a:xfrm xmlns:a="http://schemas.openxmlformats.org/drawingml/2006/main">
          <a:off x="7618851" y="2267617"/>
          <a:ext cx="746731" cy="27698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%24</a:t>
          </a:r>
        </a:p>
      </cdr:txBody>
    </cdr:sp>
  </cdr:relSizeAnchor>
  <cdr:relSizeAnchor xmlns:cdr="http://schemas.openxmlformats.org/drawingml/2006/chartDrawing">
    <cdr:from>
      <cdr:x>0.27084</cdr:x>
      <cdr:y>0.66778</cdr:y>
    </cdr:from>
    <cdr:to>
      <cdr:x>0.33583</cdr:x>
      <cdr:y>0.7269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7C6C967C-331B-49F6-95DB-90462D251C7E}"/>
            </a:ext>
          </a:extLst>
        </cdr:cNvPr>
        <cdr:cNvSpPr txBox="1"/>
      </cdr:nvSpPr>
      <cdr:spPr>
        <a:xfrm xmlns:a="http://schemas.openxmlformats.org/drawingml/2006/main">
          <a:off x="3111934" y="3128660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%6</a:t>
          </a:r>
        </a:p>
      </cdr:txBody>
    </cdr:sp>
  </cdr:relSizeAnchor>
  <cdr:relSizeAnchor xmlns:cdr="http://schemas.openxmlformats.org/drawingml/2006/chartDrawing">
    <cdr:from>
      <cdr:x>0.38951</cdr:x>
      <cdr:y>0.66778</cdr:y>
    </cdr:from>
    <cdr:to>
      <cdr:x>0.4545</cdr:x>
      <cdr:y>0.7269</cdr:y>
    </cdr:to>
    <cdr:sp macro="" textlink="">
      <cdr:nvSpPr>
        <cdr:cNvPr id="5" name="Metin kutusu 4">
          <a:extLst xmlns:a="http://schemas.openxmlformats.org/drawingml/2006/main">
            <a:ext uri="{FF2B5EF4-FFF2-40B4-BE49-F238E27FC236}">
              <a16:creationId xmlns:a16="http://schemas.microsoft.com/office/drawing/2014/main" id="{7F54E4F8-8755-4431-B6D8-A476B08BB4FE}"/>
            </a:ext>
          </a:extLst>
        </cdr:cNvPr>
        <cdr:cNvSpPr txBox="1"/>
      </cdr:nvSpPr>
      <cdr:spPr>
        <a:xfrm xmlns:a="http://schemas.openxmlformats.org/drawingml/2006/main">
          <a:off x="4475453" y="3128660"/>
          <a:ext cx="746730" cy="276988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tr-TR" sz="12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%6</a:t>
          </a:r>
        </a:p>
      </cdr:txBody>
    </cdr:sp>
  </cdr:relSizeAnchor>
  <cdr:relSizeAnchor xmlns:cdr="http://schemas.openxmlformats.org/drawingml/2006/chartDrawing">
    <cdr:from>
      <cdr:x>0.78092</cdr:x>
      <cdr:y>0.28958</cdr:y>
    </cdr:from>
    <cdr:to>
      <cdr:x>0.84591</cdr:x>
      <cdr:y>0.3487</cdr:y>
    </cdr:to>
    <cdr:sp macro="" textlink="">
      <cdr:nvSpPr>
        <cdr:cNvPr id="6" name="Metin kutusu 1">
          <a:extLst xmlns:a="http://schemas.openxmlformats.org/drawingml/2006/main">
            <a:ext uri="{FF2B5EF4-FFF2-40B4-BE49-F238E27FC236}">
              <a16:creationId xmlns:a16="http://schemas.microsoft.com/office/drawing/2014/main" id="{BEED3AE8-8743-465E-9E04-C60D017338CF}"/>
            </a:ext>
          </a:extLst>
        </cdr:cNvPr>
        <cdr:cNvSpPr txBox="1"/>
      </cdr:nvSpPr>
      <cdr:spPr>
        <a:xfrm xmlns:a="http://schemas.openxmlformats.org/drawingml/2006/main">
          <a:off x="8972758" y="1356754"/>
          <a:ext cx="746731" cy="276989"/>
        </a:xfrm>
        <a:prstGeom xmlns:a="http://schemas.openxmlformats.org/drawingml/2006/main" prst="rect">
          <a:avLst/>
        </a:prstGeom>
        <a:solidFill xmlns:a="http://schemas.openxmlformats.org/drawingml/2006/main">
          <a:srgbClr val="92153A"/>
        </a:solidFill>
        <a:ln xmlns:a="http://schemas.openxmlformats.org/drawingml/2006/main">
          <a:solidFill>
            <a:schemeClr val="tx1"/>
          </a:solidFill>
          <a:prstDash val="solid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chemeClr val="bg1"/>
              </a:solidFill>
              <a:cs typeface="Times New Roman" panose="02020603050405020304" pitchFamily="18" charset="0"/>
            </a:rPr>
            <a:t>%48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2ADD-58CF-4952-9BEB-058CDAA1EADB}" type="datetimeFigureOut">
              <a:rPr lang="tr-TR" smtClean="0"/>
              <a:t>19.10.2023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AE06-5523-42AA-8CE5-52C3E1560AC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88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036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237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843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Ümra Hanım’a sorulacak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27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767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RAPORU MU SAYILARI MI?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640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6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YÜZDE EKLENECEK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16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Dilek Hanım’ın yolladığı rapor baz alındı. Yukarıdaki veriler üniversitemizde çalışanlara aittir.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2064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Mezun aramaları baz alındı.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775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54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5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736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0001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760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4912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751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1106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0508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1521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4104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17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61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494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98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616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74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72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E06-5523-42AA-8CE5-52C3E1560AC4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8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910447"/>
            <a:ext cx="9144000" cy="867247"/>
          </a:xfrm>
        </p:spPr>
        <p:txBody>
          <a:bodyPr anchor="b">
            <a:normAutofit/>
          </a:bodyPr>
          <a:lstStyle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893546"/>
            <a:ext cx="9144000" cy="100734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58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295482"/>
          </a:xfrm>
        </p:spPr>
        <p:txBody>
          <a:bodyPr/>
          <a:lstStyle>
            <a:lvl1pPr>
              <a:lnSpc>
                <a:spcPts val="2800"/>
              </a:lnSpc>
              <a:defRPr sz="1600">
                <a:latin typeface="Century Gothic" panose="020B0502020202020204" pitchFamily="34" charset="0"/>
              </a:defRPr>
            </a:lvl1pPr>
            <a:lvl2pPr>
              <a:lnSpc>
                <a:spcPts val="2800"/>
              </a:lnSpc>
              <a:defRPr sz="1400">
                <a:latin typeface="Century Gothic" panose="020B0502020202020204" pitchFamily="34" charset="0"/>
              </a:defRPr>
            </a:lvl2pPr>
            <a:lvl3pPr>
              <a:lnSpc>
                <a:spcPts val="2800"/>
              </a:lnSpc>
              <a:defRPr sz="1200">
                <a:latin typeface="Century Gothic" panose="020B0502020202020204" pitchFamily="34" charset="0"/>
              </a:defRPr>
            </a:lvl3pPr>
            <a:lvl4pPr>
              <a:lnSpc>
                <a:spcPts val="2800"/>
              </a:lnSpc>
              <a:defRPr sz="1100">
                <a:latin typeface="Century Gothic" panose="020B0502020202020204" pitchFamily="34" charset="0"/>
              </a:defRPr>
            </a:lvl4pPr>
            <a:lvl5pPr>
              <a:lnSpc>
                <a:spcPts val="2800"/>
              </a:lnSpc>
              <a:defRPr sz="105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732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38200" y="1"/>
            <a:ext cx="9591989" cy="90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tr-TR" b="1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64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083740"/>
            <a:ext cx="5181600" cy="5093223"/>
          </a:xfrm>
        </p:spPr>
        <p:txBody>
          <a:bodyPr/>
          <a:lstStyle>
            <a:lvl1pPr>
              <a:defRPr sz="1600">
                <a:latin typeface="Century Gothic" panose="020B0502020202020204" pitchFamily="34" charset="0"/>
              </a:defRPr>
            </a:lvl1pPr>
            <a:lvl2pPr>
              <a:defRPr sz="14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100">
                <a:latin typeface="Century Gothic" panose="020B0502020202020204" pitchFamily="34" charset="0"/>
              </a:defRPr>
            </a:lvl4pPr>
            <a:lvl5pPr>
              <a:defRPr sz="105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083740"/>
            <a:ext cx="5181600" cy="509322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tr-TR" sz="1600" dirty="0" smtClean="0">
                <a:latin typeface="Century Gothic" panose="020B0502020202020204" pitchFamily="34" charset="0"/>
              </a:defRPr>
            </a:lvl1pPr>
            <a:lvl2pPr>
              <a:defRPr lang="tr-TR" sz="1400" dirty="0" smtClean="0">
                <a:latin typeface="Century Gothic" panose="020B0502020202020204" pitchFamily="34" charset="0"/>
              </a:defRPr>
            </a:lvl2pPr>
            <a:lvl3pPr>
              <a:defRPr lang="tr-TR" sz="1200" dirty="0" smtClean="0">
                <a:latin typeface="Century Gothic" panose="020B0502020202020204" pitchFamily="34" charset="0"/>
              </a:defRPr>
            </a:lvl3pPr>
            <a:lvl4pPr>
              <a:defRPr lang="tr-TR" sz="1100" dirty="0" smtClean="0">
                <a:latin typeface="Century Gothic" panose="020B0502020202020204" pitchFamily="34" charset="0"/>
              </a:defRPr>
            </a:lvl4pPr>
            <a:lvl5pPr>
              <a:defRPr lang="tr-TR" sz="1050" dirty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654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713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tr-TR" sz="1600" smtClean="0">
                <a:latin typeface="Century Gothic" panose="020B0502020202020204" pitchFamily="34" charset="0"/>
              </a:defRPr>
            </a:lvl1pPr>
            <a:lvl2pPr>
              <a:defRPr lang="tr-TR" sz="1400" smtClean="0">
                <a:latin typeface="Century Gothic" panose="020B0502020202020204" pitchFamily="34" charset="0"/>
              </a:defRPr>
            </a:lvl2pPr>
            <a:lvl3pPr>
              <a:defRPr lang="tr-TR" sz="1200" smtClean="0">
                <a:latin typeface="Century Gothic" panose="020B0502020202020204" pitchFamily="34" charset="0"/>
              </a:defRPr>
            </a:lvl3pPr>
            <a:lvl4pPr>
              <a:defRPr lang="tr-TR" sz="1100" smtClean="0">
                <a:latin typeface="Century Gothic" panose="020B0502020202020204" pitchFamily="34" charset="0"/>
              </a:defRPr>
            </a:lvl4pPr>
            <a:lvl5pPr>
              <a:defRPr lang="tr-TR" sz="105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90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7717134" y="987425"/>
            <a:ext cx="3959050" cy="514207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6656282" cy="5142070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7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125415"/>
            <a:ext cx="10515600" cy="5051548"/>
          </a:xfrm>
        </p:spPr>
        <p:txBody>
          <a:bodyPr vert="eaVert"/>
          <a:lstStyle>
            <a:lvl1pPr>
              <a:defRPr sz="1600">
                <a:latin typeface="Century Gothic" panose="020B0502020202020204" pitchFamily="34" charset="0"/>
              </a:defRPr>
            </a:lvl1pPr>
            <a:lvl2pPr>
              <a:defRPr sz="14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100">
                <a:latin typeface="Century Gothic" panose="020B0502020202020204" pitchFamily="34" charset="0"/>
              </a:defRPr>
            </a:lvl4pPr>
            <a:lvl5pPr>
              <a:defRPr sz="105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38200" y="6518763"/>
            <a:ext cx="7772400" cy="339237"/>
          </a:xfrm>
        </p:spPr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676184" y="6492875"/>
            <a:ext cx="515815" cy="3651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42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992586"/>
            <a:ext cx="10515600" cy="1325563"/>
          </a:xfrm>
        </p:spPr>
        <p:txBody>
          <a:bodyPr>
            <a:normAutofit/>
          </a:bodyPr>
          <a:lstStyle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857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ACA7-9B09-4BC4-90B6-35A9347E4A3B}" type="datetimeFigureOut">
              <a:rPr lang="tr-TR" smtClean="0"/>
              <a:t>19.10.2023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0FA-460D-414D-AF66-D3BDDAFE879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930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283931"/>
            <a:ext cx="9144000" cy="867247"/>
          </a:xfrm>
        </p:spPr>
        <p:txBody>
          <a:bodyPr>
            <a:normAutofit/>
          </a:bodyPr>
          <a:lstStyle/>
          <a:p>
            <a:r>
              <a:rPr lang="tr-TR" dirty="0">
                <a:cs typeface="Times" panose="02020603050405020304" pitchFamily="18" charset="0"/>
              </a:rPr>
              <a:t>ÖĞRENCİ İŞLERİ DİREKTÖRLÜĞÜ</a:t>
            </a:r>
            <a:br>
              <a:rPr lang="tr-TR" dirty="0">
                <a:cs typeface="Times" panose="02020603050405020304" pitchFamily="18" charset="0"/>
              </a:rPr>
            </a:br>
            <a:r>
              <a:rPr lang="tr-TR" dirty="0">
                <a:cs typeface="Times" panose="02020603050405020304" pitchFamily="18" charset="0"/>
              </a:rPr>
              <a:t>MEZUNLAR RAPORU</a:t>
            </a:r>
          </a:p>
        </p:txBody>
      </p:sp>
    </p:spTree>
    <p:extLst>
      <p:ext uri="{BB962C8B-B14F-4D97-AF65-F5344CB8AC3E}">
        <p14:creationId xmlns:p14="http://schemas.microsoft.com/office/powerpoint/2010/main" val="100078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Çalışan Mezunların Cinsiyetlerine Göre Genel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153308032"/>
              </p:ext>
            </p:extLst>
          </p:nvPr>
        </p:nvGraphicFramePr>
        <p:xfrm>
          <a:off x="244356" y="1144124"/>
          <a:ext cx="11489928" cy="48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687940" y="6092640"/>
            <a:ext cx="2602759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Sayısı: 1152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9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Çalışan Mezunlarımızın Cinsiyetlerine Göre Fakülte Bazlı Sayıları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192057696"/>
              </p:ext>
            </p:extLst>
          </p:nvPr>
        </p:nvGraphicFramePr>
        <p:xfrm>
          <a:off x="244356" y="1144124"/>
          <a:ext cx="11489928" cy="48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687940" y="6092640"/>
            <a:ext cx="2602759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Sayısı: 1152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4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829800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Mezunlarımızın Bezmialem Vakıf Üniversite’sindeki İdari İstihdam Durumu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537696643"/>
              </p:ext>
            </p:extLst>
          </p:nvPr>
        </p:nvGraphicFramePr>
        <p:xfrm>
          <a:off x="244356" y="1144124"/>
          <a:ext cx="11489928" cy="48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687940" y="6092640"/>
            <a:ext cx="2602759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Sayısı: 412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5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829800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Mezunlarımızın Bezmialem Vakıf Üniversite’sindeki Güncel İdari İstihdam Durumu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668268374"/>
              </p:ext>
            </p:extLst>
          </p:nvPr>
        </p:nvGraphicFramePr>
        <p:xfrm>
          <a:off x="244356" y="1144124"/>
          <a:ext cx="11489928" cy="48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539482" y="6092640"/>
            <a:ext cx="3113035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Güncel Olarak Toplam Çalışan Sayısı: 205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6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" y="0"/>
            <a:ext cx="9972675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Mezunlarımızın Bezmialem Vakıf Üniversite’sindeki Güncel Akademik İstihdam Durumu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679915747"/>
              </p:ext>
            </p:extLst>
          </p:nvPr>
        </p:nvGraphicFramePr>
        <p:xfrm>
          <a:off x="244356" y="1144124"/>
          <a:ext cx="11489928" cy="48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539482" y="6092640"/>
            <a:ext cx="3113035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Güncel Olarak Toplam Çalışan Sayısı: 59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6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İş Arayan Mezunların Cinsiyetlerine Göre Sayıları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72978491"/>
              </p:ext>
            </p:extLst>
          </p:nvPr>
        </p:nvGraphicFramePr>
        <p:xfrm>
          <a:off x="457200" y="1144123"/>
          <a:ext cx="11277084" cy="461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135891" y="5997634"/>
            <a:ext cx="3919702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İş Arayan Mezun Sayısı: 107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0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İş Arayan Mezunların Cinsiyetlerine Göre Fakülte Bazlı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585736588"/>
              </p:ext>
            </p:extLst>
          </p:nvPr>
        </p:nvGraphicFramePr>
        <p:xfrm>
          <a:off x="457200" y="1144123"/>
          <a:ext cx="11277084" cy="461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135891" y="5997634"/>
            <a:ext cx="3919702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İş Arayan Mezun Sayısı: 107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4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Mezunlara Ait Sektör Bazlı Çalışma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808313960"/>
              </p:ext>
            </p:extLst>
          </p:nvPr>
        </p:nvGraphicFramePr>
        <p:xfrm>
          <a:off x="228600" y="1097280"/>
          <a:ext cx="11769435" cy="532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1"/>
          <p:cNvSpPr txBox="1"/>
          <p:nvPr/>
        </p:nvSpPr>
        <p:spPr>
          <a:xfrm>
            <a:off x="1207076" y="3163590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288</a:t>
            </a:r>
          </a:p>
        </p:txBody>
      </p:sp>
      <p:sp>
        <p:nvSpPr>
          <p:cNvPr id="8" name="Metin kutusu 1"/>
          <p:cNvSpPr txBox="1"/>
          <p:nvPr/>
        </p:nvSpPr>
        <p:spPr>
          <a:xfrm>
            <a:off x="3404955" y="3751394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9" name="Metin kutusu 1"/>
          <p:cNvSpPr txBox="1"/>
          <p:nvPr/>
        </p:nvSpPr>
        <p:spPr>
          <a:xfrm>
            <a:off x="5806671" y="3612894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10" name="Metin kutusu 1"/>
          <p:cNvSpPr txBox="1"/>
          <p:nvPr/>
        </p:nvSpPr>
        <p:spPr>
          <a:xfrm>
            <a:off x="8056474" y="2442290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279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10694901" y="1693804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417</a:t>
            </a:r>
          </a:p>
        </p:txBody>
      </p:sp>
      <p:sp>
        <p:nvSpPr>
          <p:cNvPr id="12" name="Metin kutusu 1"/>
          <p:cNvSpPr txBox="1"/>
          <p:nvPr/>
        </p:nvSpPr>
        <p:spPr>
          <a:xfrm>
            <a:off x="4759410" y="5483721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Mezun Sayısı: 1152</a:t>
            </a:r>
          </a:p>
        </p:txBody>
      </p:sp>
    </p:spTree>
    <p:extLst>
      <p:ext uri="{BB962C8B-B14F-4D97-AF65-F5344CB8AC3E}">
        <p14:creationId xmlns:p14="http://schemas.microsoft.com/office/powerpoint/2010/main" val="205321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913548215"/>
              </p:ext>
            </p:extLst>
          </p:nvPr>
        </p:nvGraphicFramePr>
        <p:xfrm>
          <a:off x="366276" y="1142932"/>
          <a:ext cx="11489928" cy="493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Çalışan Mezunların Mezuniyet Alanı/Mezuniyet Alanı Dışında Çalışma Sayıları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4757333" y="611294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Mezun Sayısı: 1152</a:t>
            </a:r>
          </a:p>
        </p:txBody>
      </p:sp>
    </p:spTree>
    <p:extLst>
      <p:ext uri="{BB962C8B-B14F-4D97-AF65-F5344CB8AC3E}">
        <p14:creationId xmlns:p14="http://schemas.microsoft.com/office/powerpoint/2010/main" val="245292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485193" cy="904352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+mn-lt"/>
                <a:cs typeface="Times New Roman" panose="02020603050405020304" pitchFamily="18" charset="0"/>
              </a:rPr>
              <a:t>Tıp Fakültesi Mezunlarının TUS Sonucunda Bezmialem Vakıf Üniversitesi Hastanesindeki  Anabilim Dallarındaki Çalışma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194066178"/>
              </p:ext>
            </p:extLst>
          </p:nvPr>
        </p:nvGraphicFramePr>
        <p:xfrm>
          <a:off x="177421" y="1049890"/>
          <a:ext cx="11846257" cy="405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742596" y="6150666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TUS Çalışan Toplam Sayısı: 31</a:t>
            </a:r>
          </a:p>
        </p:txBody>
      </p:sp>
    </p:spTree>
    <p:extLst>
      <p:ext uri="{BB962C8B-B14F-4D97-AF65-F5344CB8AC3E}">
        <p14:creationId xmlns:p14="http://schemas.microsoft.com/office/powerpoint/2010/main" val="46667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Mezunlara Ait Genel İletişim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30900994"/>
              </p:ext>
            </p:extLst>
          </p:nvPr>
        </p:nvGraphicFramePr>
        <p:xfrm>
          <a:off x="265752" y="1027182"/>
          <a:ext cx="11576804" cy="540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265752" y="5829144"/>
            <a:ext cx="11576804" cy="461665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Ulaşılmaya çalışılan kriterimiz; telefon aramalarına cevap vermeyen/reddeden mezunlarımızı,</a:t>
            </a:r>
          </a:p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Hiç ulaşılamayan ise GSM numarası kullanılmayan mezunlarımızı kapsamaktadır.</a:t>
            </a:r>
          </a:p>
        </p:txBody>
      </p:sp>
    </p:spTree>
    <p:extLst>
      <p:ext uri="{BB962C8B-B14F-4D97-AF65-F5344CB8AC3E}">
        <p14:creationId xmlns:p14="http://schemas.microsoft.com/office/powerpoint/2010/main" val="421601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E2030-2E82-417F-8ADD-4FD21143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Tıp Fakültesi Mezunlarının TUS Sınavı Sonucunda Atanma Durumları</a:t>
            </a:r>
            <a:endParaRPr lang="tr-TR" sz="2300" dirty="0"/>
          </a:p>
        </p:txBody>
      </p:sp>
      <p:graphicFrame>
        <p:nvGraphicFramePr>
          <p:cNvPr id="17" name="Tablo 17">
            <a:extLst>
              <a:ext uri="{FF2B5EF4-FFF2-40B4-BE49-F238E27FC236}">
                <a16:creationId xmlns:a16="http://schemas.microsoft.com/office/drawing/2014/main" id="{FE5D421A-B6DE-4358-980A-089CE473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47806"/>
              </p:ext>
            </p:extLst>
          </p:nvPr>
        </p:nvGraphicFramePr>
        <p:xfrm>
          <a:off x="966790" y="1171577"/>
          <a:ext cx="4848225" cy="4957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251">
                  <a:extLst>
                    <a:ext uri="{9D8B030D-6E8A-4147-A177-3AD203B41FA5}">
                      <a16:colId xmlns:a16="http://schemas.microsoft.com/office/drawing/2014/main" val="1504752689"/>
                    </a:ext>
                  </a:extLst>
                </a:gridCol>
                <a:gridCol w="1330974">
                  <a:extLst>
                    <a:ext uri="{9D8B030D-6E8A-4147-A177-3AD203B41FA5}">
                      <a16:colId xmlns:a16="http://schemas.microsoft.com/office/drawing/2014/main" val="4059793957"/>
                    </a:ext>
                  </a:extLst>
                </a:gridCol>
              </a:tblGrid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Anabilim Dalı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25409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Acil Tıp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97393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Aile Hekimliği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34181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Anesteziyoloji ve </a:t>
                      </a:r>
                      <a:r>
                        <a:rPr lang="tr-TR" dirty="0" err="1"/>
                        <a:t>Reanimasyon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86202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Cildiye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35875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Çocuk Psikiyatri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38990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Çocuk Sağlığı ve Hastalıkları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97560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Fizik Tedavi ve Rehabilitasyon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9049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Genel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786633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Göğüs Hastalıkları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97870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İç Hastalıkları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80181"/>
                  </a:ext>
                </a:extLst>
              </a:tr>
            </a:tbl>
          </a:graphicData>
        </a:graphic>
      </p:graphicFrame>
      <p:graphicFrame>
        <p:nvGraphicFramePr>
          <p:cNvPr id="18" name="Tablo 18">
            <a:extLst>
              <a:ext uri="{FF2B5EF4-FFF2-40B4-BE49-F238E27FC236}">
                <a16:creationId xmlns:a16="http://schemas.microsoft.com/office/drawing/2014/main" id="{F6F9E669-8C91-413C-94DA-0CDD42838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92906"/>
              </p:ext>
            </p:extLst>
          </p:nvPr>
        </p:nvGraphicFramePr>
        <p:xfrm>
          <a:off x="6015040" y="1171576"/>
          <a:ext cx="5286376" cy="461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725">
                  <a:extLst>
                    <a:ext uri="{9D8B030D-6E8A-4147-A177-3AD203B41FA5}">
                      <a16:colId xmlns:a16="http://schemas.microsoft.com/office/drawing/2014/main" val="271871837"/>
                    </a:ext>
                  </a:extLst>
                </a:gridCol>
                <a:gridCol w="1771651">
                  <a:extLst>
                    <a:ext uri="{9D8B030D-6E8A-4147-A177-3AD203B41FA5}">
                      <a16:colId xmlns:a16="http://schemas.microsoft.com/office/drawing/2014/main" val="2766823783"/>
                    </a:ext>
                  </a:extLst>
                </a:gridCol>
              </a:tblGrid>
              <a:tr h="45070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81041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Kadın Hastalıkları ve Doğum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51526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Kardiyoloji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32721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Nöroloji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549435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Nükleer Tıp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63478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Plastik </a:t>
                      </a:r>
                      <a:r>
                        <a:rPr lang="tr-TR" dirty="0" err="1"/>
                        <a:t>Rekonstruktif</a:t>
                      </a:r>
                      <a:r>
                        <a:rPr lang="tr-TR" dirty="0"/>
                        <a:t> ve Estetik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61761"/>
                  </a:ext>
                </a:extLst>
              </a:tr>
              <a:tr h="292504">
                <a:tc>
                  <a:txBody>
                    <a:bodyPr/>
                    <a:lstStyle/>
                    <a:p>
                      <a:r>
                        <a:rPr lang="tr-TR" dirty="0"/>
                        <a:t>Sonuç Bekleyen/Tercih Dönemi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66723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Tıbbi Biyokimya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007812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Üroloji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09876"/>
                  </a:ext>
                </a:extLst>
              </a:tr>
              <a:tr h="450706">
                <a:tc>
                  <a:txBody>
                    <a:bodyPr/>
                    <a:lstStyle/>
                    <a:p>
                      <a:r>
                        <a:rPr lang="tr-TR" dirty="0"/>
                        <a:t>TUS Sınavına Hazırlanan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548081"/>
                  </a:ext>
                </a:extLst>
              </a:tr>
            </a:tbl>
          </a:graphicData>
        </a:graphic>
      </p:graphicFrame>
      <p:sp>
        <p:nvSpPr>
          <p:cNvPr id="21" name="Metin kutusu 1">
            <a:extLst>
              <a:ext uri="{FF2B5EF4-FFF2-40B4-BE49-F238E27FC236}">
                <a16:creationId xmlns:a16="http://schemas.microsoft.com/office/drawing/2014/main" id="{1F8D1F91-97D1-49B1-BD2A-543164852CD6}"/>
              </a:ext>
            </a:extLst>
          </p:cNvPr>
          <p:cNvSpPr txBox="1"/>
          <p:nvPr/>
        </p:nvSpPr>
        <p:spPr>
          <a:xfrm>
            <a:off x="7304321" y="5911787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TUS Çalışan Toplam Sayısı: 55</a:t>
            </a:r>
          </a:p>
        </p:txBody>
      </p:sp>
    </p:spTree>
    <p:extLst>
      <p:ext uri="{BB962C8B-B14F-4D97-AF65-F5344CB8AC3E}">
        <p14:creationId xmlns:p14="http://schemas.microsoft.com/office/powerpoint/2010/main" val="347843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349809618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Yüksek Lisansa Devam Eden Mezun Sayısı</a:t>
            </a:r>
          </a:p>
        </p:txBody>
      </p:sp>
    </p:spTree>
    <p:extLst>
      <p:ext uri="{BB962C8B-B14F-4D97-AF65-F5344CB8AC3E}">
        <p14:creationId xmlns:p14="http://schemas.microsoft.com/office/powerpoint/2010/main" val="85695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394858755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Onur-</a:t>
            </a:r>
            <a:r>
              <a:rPr lang="tr-TR" sz="2300" dirty="0" err="1">
                <a:cs typeface="Times" panose="02020603050405020304" pitchFamily="18" charset="0"/>
              </a:rPr>
              <a:t>Yüksekonur</a:t>
            </a:r>
            <a:r>
              <a:rPr lang="tr-TR" sz="2300" dirty="0">
                <a:cs typeface="Times" panose="02020603050405020304" pitchFamily="18" charset="0"/>
              </a:rPr>
              <a:t> Belgesi Almaya Hak Kazanan Mezunlarımızın Sayı ve Oranları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1967141" y="575173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Genel Mezun Sayısı: 3453</a:t>
            </a:r>
          </a:p>
        </p:txBody>
      </p:sp>
      <p:sp>
        <p:nvSpPr>
          <p:cNvPr id="13" name="Metin kutusu 1"/>
          <p:cNvSpPr txBox="1"/>
          <p:nvPr/>
        </p:nvSpPr>
        <p:spPr>
          <a:xfrm>
            <a:off x="4383633" y="6072402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Genel Oran: %65,16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816958" y="5751738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Belge Alan Mezun Sayısı: 2250</a:t>
            </a:r>
          </a:p>
        </p:txBody>
      </p:sp>
    </p:spTree>
    <p:extLst>
      <p:ext uri="{BB962C8B-B14F-4D97-AF65-F5344CB8AC3E}">
        <p14:creationId xmlns:p14="http://schemas.microsoft.com/office/powerpoint/2010/main" val="586782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010078601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Mezunlarımızın  Bezmialem’i Çevresine Tavsiye Etme Oranı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1967141" y="5669114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Genel Mezun Sayısı: 3453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813481" y="5652402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Toplam Katılımcı Sayısı: 1131</a:t>
            </a: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B0B7792D-6FD9-4368-A1BE-FC348C6D4A1F}"/>
              </a:ext>
            </a:extLst>
          </p:cNvPr>
          <p:cNvSpPr txBox="1"/>
          <p:nvPr/>
        </p:nvSpPr>
        <p:spPr>
          <a:xfrm>
            <a:off x="938127" y="6189688"/>
            <a:ext cx="8705937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Ölçek: 1-Kesinlikle Katılmıyorum 2-Katılmıyorum 3-Kararsızım 4-Katılıyorum 5-Kesinlikle Katlıyorum</a:t>
            </a:r>
          </a:p>
        </p:txBody>
      </p:sp>
    </p:spTree>
    <p:extLst>
      <p:ext uri="{BB962C8B-B14F-4D97-AF65-F5344CB8AC3E}">
        <p14:creationId xmlns:p14="http://schemas.microsoft.com/office/powerpoint/2010/main" val="415303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72902194"/>
              </p:ext>
            </p:extLst>
          </p:nvPr>
        </p:nvGraphicFramePr>
        <p:xfrm>
          <a:off x="366276" y="1037176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4289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Mezunların Üniversitemizden/Okuduğu Bölümden Memnuniyet Oranı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1867128" y="5655513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Genel Mezun Sayısı: 3453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631220" y="5688937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Toplam Katılımcı Sayısı: 1131</a:t>
            </a: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B0B7792D-6FD9-4368-A1BE-FC348C6D4A1F}"/>
              </a:ext>
            </a:extLst>
          </p:cNvPr>
          <p:cNvSpPr txBox="1"/>
          <p:nvPr/>
        </p:nvSpPr>
        <p:spPr>
          <a:xfrm>
            <a:off x="938127" y="6203976"/>
            <a:ext cx="8705937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1-Kesinlikle Katılmıyorum 2-Katılmıyorum 3-Kararsızım 4-Katılıyorum 5-Kesinlikle Katlıyorum</a:t>
            </a:r>
          </a:p>
        </p:txBody>
      </p:sp>
    </p:spTree>
    <p:extLst>
      <p:ext uri="{BB962C8B-B14F-4D97-AF65-F5344CB8AC3E}">
        <p14:creationId xmlns:p14="http://schemas.microsoft.com/office/powerpoint/2010/main" val="3783484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891808941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Rektörlük Öğrenci İşleri Direktörlüğünün Sunmuş Olduğu Hizmetin Kalitesinden Memnun Olanların Sayısı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1867128" y="5641225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Genel Mezun Sayısı: 3453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631220" y="567464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Toplam Katılımcı Sayısı: 1131</a:t>
            </a: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B0B7792D-6FD9-4368-A1BE-FC348C6D4A1F}"/>
              </a:ext>
            </a:extLst>
          </p:cNvPr>
          <p:cNvSpPr txBox="1"/>
          <p:nvPr/>
        </p:nvSpPr>
        <p:spPr>
          <a:xfrm>
            <a:off x="938127" y="6189688"/>
            <a:ext cx="8705937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1-Kesinlikle Katılmıyorum 2-Katılmıyorum 3-Kararsızım 4-Katılıyorum 5-Kesinlikle Katlıyorum</a:t>
            </a:r>
          </a:p>
        </p:txBody>
      </p:sp>
    </p:spTree>
    <p:extLst>
      <p:ext uri="{BB962C8B-B14F-4D97-AF65-F5344CB8AC3E}">
        <p14:creationId xmlns:p14="http://schemas.microsoft.com/office/powerpoint/2010/main" val="410667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3857628508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Bezmialem Vakıf Üniversitesi mezunu olmaktan mutluyum.</a:t>
            </a:r>
            <a:br>
              <a:rPr lang="tr-TR" sz="2300" dirty="0">
                <a:cs typeface="Times" panose="02020603050405020304" pitchFamily="18" charset="0"/>
              </a:rPr>
            </a:br>
            <a:endParaRPr lang="tr-TR" sz="2300" dirty="0">
              <a:cs typeface="Times" panose="02020603050405020304" pitchFamily="18" charset="0"/>
            </a:endParaRPr>
          </a:p>
        </p:txBody>
      </p:sp>
      <p:sp>
        <p:nvSpPr>
          <p:cNvPr id="4" name="Metin kutusu 1"/>
          <p:cNvSpPr txBox="1"/>
          <p:nvPr/>
        </p:nvSpPr>
        <p:spPr>
          <a:xfrm>
            <a:off x="1867128" y="5641225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Genel Mezun Sayısı: 3453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631220" y="567464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Toplam Katılımcı Sayısı: 1131</a:t>
            </a: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B0B7792D-6FD9-4368-A1BE-FC348C6D4A1F}"/>
              </a:ext>
            </a:extLst>
          </p:cNvPr>
          <p:cNvSpPr txBox="1"/>
          <p:nvPr/>
        </p:nvSpPr>
        <p:spPr>
          <a:xfrm>
            <a:off x="938127" y="6189688"/>
            <a:ext cx="8705937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1-Kesinlikle Katılmıyorum 2-Katılmıyorum 3-Kararsızım 4-Katılıyorum 5-Kesinlikle Katlıyorum</a:t>
            </a:r>
          </a:p>
        </p:txBody>
      </p:sp>
    </p:spTree>
    <p:extLst>
      <p:ext uri="{BB962C8B-B14F-4D97-AF65-F5344CB8AC3E}">
        <p14:creationId xmlns:p14="http://schemas.microsoft.com/office/powerpoint/2010/main" val="3882420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842716843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 fontScale="90000"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Mezun olduğum bölüm/programda aldığım eğitim, kariyerimde kendimi yeterli hissetmemi sağladı.</a:t>
            </a:r>
            <a:br>
              <a:rPr lang="tr-TR" sz="2300" dirty="0">
                <a:cs typeface="Times" panose="02020603050405020304" pitchFamily="18" charset="0"/>
              </a:rPr>
            </a:br>
            <a:endParaRPr lang="tr-TR" sz="2300" dirty="0">
              <a:cs typeface="Times" panose="02020603050405020304" pitchFamily="18" charset="0"/>
            </a:endParaRPr>
          </a:p>
        </p:txBody>
      </p:sp>
      <p:sp>
        <p:nvSpPr>
          <p:cNvPr id="4" name="Metin kutusu 1"/>
          <p:cNvSpPr txBox="1"/>
          <p:nvPr/>
        </p:nvSpPr>
        <p:spPr>
          <a:xfrm>
            <a:off x="1867128" y="5641225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Genel Mezun Sayısı: 3453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631220" y="567464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Toplam Katılımcı Sayısı: 1131</a:t>
            </a: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B0B7792D-6FD9-4368-A1BE-FC348C6D4A1F}"/>
              </a:ext>
            </a:extLst>
          </p:cNvPr>
          <p:cNvSpPr txBox="1"/>
          <p:nvPr/>
        </p:nvSpPr>
        <p:spPr>
          <a:xfrm>
            <a:off x="938127" y="6189688"/>
            <a:ext cx="8705937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1-Kesinlikle Katılmıyorum 2-Katılmıyorum 3-Kararsızım 4-Katılıyorum 5-Kesinlikle Katlıyorum</a:t>
            </a:r>
          </a:p>
        </p:txBody>
      </p:sp>
    </p:spTree>
    <p:extLst>
      <p:ext uri="{BB962C8B-B14F-4D97-AF65-F5344CB8AC3E}">
        <p14:creationId xmlns:p14="http://schemas.microsoft.com/office/powerpoint/2010/main" val="3141982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282808336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 fontScale="90000"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Bezmialem Vakıf Üniversitesi mezunu olmam, işe girmemde bana avantaj sağladı.</a:t>
            </a:r>
            <a:br>
              <a:rPr lang="tr-TR" sz="2300" dirty="0">
                <a:cs typeface="Times" panose="02020603050405020304" pitchFamily="18" charset="0"/>
              </a:rPr>
            </a:br>
            <a:endParaRPr lang="tr-TR" sz="2300" dirty="0">
              <a:cs typeface="Times" panose="02020603050405020304" pitchFamily="18" charset="0"/>
            </a:endParaRPr>
          </a:p>
        </p:txBody>
      </p:sp>
      <p:sp>
        <p:nvSpPr>
          <p:cNvPr id="4" name="Metin kutusu 1"/>
          <p:cNvSpPr txBox="1"/>
          <p:nvPr/>
        </p:nvSpPr>
        <p:spPr>
          <a:xfrm>
            <a:off x="1867128" y="5641225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Genel Mezun Sayısı: 3453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6631220" y="567464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Toplam Katılımcı Sayısı: 1131</a:t>
            </a:r>
          </a:p>
        </p:txBody>
      </p:sp>
      <p:sp>
        <p:nvSpPr>
          <p:cNvPr id="7" name="Metin kutusu 1">
            <a:extLst>
              <a:ext uri="{FF2B5EF4-FFF2-40B4-BE49-F238E27FC236}">
                <a16:creationId xmlns:a16="http://schemas.microsoft.com/office/drawing/2014/main" id="{B0B7792D-6FD9-4368-A1BE-FC348C6D4A1F}"/>
              </a:ext>
            </a:extLst>
          </p:cNvPr>
          <p:cNvSpPr txBox="1"/>
          <p:nvPr/>
        </p:nvSpPr>
        <p:spPr>
          <a:xfrm>
            <a:off x="938127" y="6189688"/>
            <a:ext cx="8705937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indent="0" algn="ctr">
              <a:defRPr sz="12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1-Kesinlikle Katılmıyorum 2-Katılmıyorum 3-Kararsızım 4-Katılıyorum 5-Kesinlikle Katlıyorum</a:t>
            </a:r>
          </a:p>
        </p:txBody>
      </p:sp>
    </p:spTree>
    <p:extLst>
      <p:ext uri="{BB962C8B-B14F-4D97-AF65-F5344CB8AC3E}">
        <p14:creationId xmlns:p14="http://schemas.microsoft.com/office/powerpoint/2010/main" val="96462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088948034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Dikey Geçiş Yapan Mezun Sayısı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5053241" y="5835112"/>
            <a:ext cx="2707814" cy="461665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Sağlık Hizmetleri Meslek Yüksekokulu Mezun Sayısı: 1591</a:t>
            </a:r>
          </a:p>
        </p:txBody>
      </p:sp>
    </p:spTree>
    <p:extLst>
      <p:ext uri="{BB962C8B-B14F-4D97-AF65-F5344CB8AC3E}">
        <p14:creationId xmlns:p14="http://schemas.microsoft.com/office/powerpoint/2010/main" val="147898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984B64-1204-4739-B0DF-25C99F88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2700" dirty="0">
                <a:latin typeface="+mn-lt"/>
                <a:cs typeface="Times New Roman" panose="02020603050405020304" pitchFamily="18" charset="0"/>
              </a:rPr>
              <a:t>Fakülte Bazlı Mezunlara Ait İletişim Raporu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15D078D9-DB8E-421F-BA02-E396F6845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891597"/>
              </p:ext>
            </p:extLst>
          </p:nvPr>
        </p:nvGraphicFramePr>
        <p:xfrm>
          <a:off x="838200" y="984250"/>
          <a:ext cx="105156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724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317213932"/>
              </p:ext>
            </p:extLst>
          </p:nvPr>
        </p:nvGraphicFramePr>
        <p:xfrm>
          <a:off x="366276" y="1022888"/>
          <a:ext cx="11489928" cy="46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Yüksek </a:t>
            </a:r>
            <a:r>
              <a:rPr lang="tr-TR" sz="2300" dirty="0" err="1">
                <a:cs typeface="Times" panose="02020603050405020304" pitchFamily="18" charset="0"/>
              </a:rPr>
              <a:t>Lisans’a</a:t>
            </a:r>
            <a:r>
              <a:rPr lang="tr-TR" sz="2300" dirty="0">
                <a:cs typeface="Times" panose="02020603050405020304" pitchFamily="18" charset="0"/>
              </a:rPr>
              <a:t> devam eden mezun sayısı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4558778" y="5835112"/>
            <a:ext cx="3104923" cy="276999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Sağlık Bilimleri Fakültesi Mezun Sayısı: 902</a:t>
            </a:r>
          </a:p>
        </p:txBody>
      </p:sp>
    </p:spTree>
    <p:extLst>
      <p:ext uri="{BB962C8B-B14F-4D97-AF65-F5344CB8AC3E}">
        <p14:creationId xmlns:p14="http://schemas.microsoft.com/office/powerpoint/2010/main" val="2327473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BD683B-9598-4C79-9E8D-C2218535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300" dirty="0"/>
              <a:t>SAĞLIK HİZMETLERİ MESLEK YÜKSEKOKULU MEZUNLARININ DİKEY GEÇİŞ EĞİTİM BİLGİLERİ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C7B3AEF-8872-4AB9-B76A-C3BDFF088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163059"/>
              </p:ext>
            </p:extLst>
          </p:nvPr>
        </p:nvGraphicFramePr>
        <p:xfrm>
          <a:off x="257175" y="984252"/>
          <a:ext cx="11415719" cy="5067634"/>
        </p:xfrm>
        <a:graphic>
          <a:graphicData uri="http://schemas.openxmlformats.org/drawingml/2006/table">
            <a:tbl>
              <a:tblPr/>
              <a:tblGrid>
                <a:gridCol w="3769445">
                  <a:extLst>
                    <a:ext uri="{9D8B030D-6E8A-4147-A177-3AD203B41FA5}">
                      <a16:colId xmlns:a16="http://schemas.microsoft.com/office/drawing/2014/main" val="1162894204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3888473513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517475061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874386006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693042486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340110074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483702516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391712099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125566650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39428333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354089729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4078191080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269611337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4141550478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180137775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808837877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3645694254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028223413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736201381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2822897451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255136753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425842865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987333233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941907209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344660052"/>
                    </a:ext>
                  </a:extLst>
                </a:gridCol>
                <a:gridCol w="286288">
                  <a:extLst>
                    <a:ext uri="{9D8B030D-6E8A-4147-A177-3AD203B41FA5}">
                      <a16:colId xmlns:a16="http://schemas.microsoft.com/office/drawing/2014/main" val="1325059575"/>
                    </a:ext>
                  </a:extLst>
                </a:gridCol>
                <a:gridCol w="489074">
                  <a:extLst>
                    <a:ext uri="{9D8B030D-6E8A-4147-A177-3AD203B41FA5}">
                      <a16:colId xmlns:a16="http://schemas.microsoft.com/office/drawing/2014/main" val="783915846"/>
                    </a:ext>
                  </a:extLst>
                </a:gridCol>
              </a:tblGrid>
              <a:tr h="23489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 İsimleri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Dikey Geçiş Yapılan Program İsimleri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Acil Yardım ve Afet Yönetimi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Biyoloji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Biyomedikal Mühendisliği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Biyomühendislik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Biyoteknoloji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Çalışma Ekonomisi ve Endüstri İlişkileri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Fizik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Fizyoterapi ve Rehabilitasyon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Genetik ve Biyomühendislik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Halkla İlişkiler ve Reklamcılık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Halkla İlişkiler ve Tanıtım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Hemşirelik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İktisat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İşletme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Kamu Yönetimi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Kimya Mühendisliği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Konaklama İşletmeciliği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Maliye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Moleküler Biyoloji ve Genetik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Ortez ve Protez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Sağlık Yönetimi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Siyaset Bilimi ve Kamu Yönetimi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Sosyal Hizmetler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Sosyoloji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Uluslararası İlişkiler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Genel Toplam</a:t>
                      </a:r>
                    </a:p>
                  </a:txBody>
                  <a:tcPr marL="8058" marR="8058" marT="80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75449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Ağız ve Diş Sağlığı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17336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Ameliyathane Hizmetleri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9686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Anestezi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82956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Eczane Hizmetleri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18817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Elektronörofizyoloji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710264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İlk ve Acil Yardım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60613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Optisyenlik</a:t>
                      </a:r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90427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Ortopedik Protez ve Ortez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24986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Patoloji Laboratuvar Teknikleri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3839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Radyoterapi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52353"/>
                  </a:ext>
                </a:extLst>
              </a:tr>
              <a:tr h="199481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Tıbbi Dokümantasyon ve Sekreterlik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80672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Tıbbi Görüntüleme Teknikleri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85623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Tıbbi Laboratuvar Teknikleri Programı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36278"/>
                  </a:ext>
                </a:extLst>
              </a:tr>
              <a:tr h="178148">
                <a:tc>
                  <a:txBody>
                    <a:bodyPr/>
                    <a:lstStyle/>
                    <a:p>
                      <a:pPr algn="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Genel Toplam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4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25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636B4C43-B692-49DD-A7A4-82B551435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243389"/>
              </p:ext>
            </p:extLst>
          </p:nvPr>
        </p:nvGraphicFramePr>
        <p:xfrm>
          <a:off x="481264" y="984245"/>
          <a:ext cx="11177337" cy="5387990"/>
        </p:xfrm>
        <a:graphic>
          <a:graphicData uri="http://schemas.openxmlformats.org/drawingml/2006/table">
            <a:tbl>
              <a:tblPr/>
              <a:tblGrid>
                <a:gridCol w="3583685">
                  <a:extLst>
                    <a:ext uri="{9D8B030D-6E8A-4147-A177-3AD203B41FA5}">
                      <a16:colId xmlns:a16="http://schemas.microsoft.com/office/drawing/2014/main" val="3270056940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148536783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473011047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1560531679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228660616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4003518113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3373608469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3218897632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513636565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3350341164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1749530752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864055334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3641059429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44485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837277624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4156188404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788696211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263806925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898626937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353310751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859474233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630467070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500784971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258782835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1597599517"/>
                    </a:ext>
                  </a:extLst>
                </a:gridCol>
                <a:gridCol w="284170">
                  <a:extLst>
                    <a:ext uri="{9D8B030D-6E8A-4147-A177-3AD203B41FA5}">
                      <a16:colId xmlns:a16="http://schemas.microsoft.com/office/drawing/2014/main" val="3394804840"/>
                    </a:ext>
                  </a:extLst>
                </a:gridCol>
                <a:gridCol w="489402">
                  <a:extLst>
                    <a:ext uri="{9D8B030D-6E8A-4147-A177-3AD203B41FA5}">
                      <a16:colId xmlns:a16="http://schemas.microsoft.com/office/drawing/2014/main" val="1083860915"/>
                    </a:ext>
                  </a:extLst>
                </a:gridCol>
              </a:tblGrid>
              <a:tr h="18746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Üniversite Adı 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Dikey Geçiş Yapılan Program İsimleri</a:t>
                      </a:r>
                    </a:p>
                  </a:txBody>
                  <a:tcPr marL="6256" marR="6256" marT="6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Acil Yardım ve Afet Yönetimi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Biyoloji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Biyomedikal Mühendisliği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Biyomühendislik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Biyoteknoloji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Çalışma Ekonomisi ve Endüstri İlişkileri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Fizik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Fizyoterapi ve Rehabilitasyon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Genetik ve Biyomühendislik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Halkla İlişkiler ve Reklamcılık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Halkla İlişkiler ve Tanıtım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Hemşirelik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İktisat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İşletme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Kamu Yönetimi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Kimya Mühendisliği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Konaklama İşletmeciliği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Maliye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Moleküler Biyoloji ve Genetik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Ortez ve Protez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Sağlık Yönetimi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Siyaset Bilimi ve Kamu Yönetimi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Sosyal Hizmetler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Sosyoloji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Uluslararası İlişkiler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Genel Toplam</a:t>
                      </a:r>
                    </a:p>
                  </a:txBody>
                  <a:tcPr marL="6256" marR="6256" marT="625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73370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Anadolu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96189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Anadolu Üniversitesi Açık Öğretim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136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02571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Atatürk Üniversitesi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Açıköğretim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19237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Aydın Adnan Menderes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92830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Bahçeşehir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88791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Balıkesir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57309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Bartın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18450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Beykent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04060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Bezmialem Vakıf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72101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Biruni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09434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Bursa Uludağ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118843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Demiroğlu Bilim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34701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Gazi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2872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Gaziantep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596645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Gebze Teknik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40072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Haliç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84900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Harran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11153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Arel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6707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Aydın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02200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Bilgi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39032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Esenyurt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05738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Kültür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21401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Medipol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05005"/>
                  </a:ext>
                </a:extLst>
              </a:tr>
              <a:tr h="14639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Sabahattin Zaim Üniversitesi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56" marR="6256" marT="62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04613"/>
                  </a:ext>
                </a:extLst>
              </a:tr>
            </a:tbl>
          </a:graphicData>
        </a:graphic>
      </p:graphicFrame>
      <p:sp>
        <p:nvSpPr>
          <p:cNvPr id="8" name="Başlık 1">
            <a:extLst>
              <a:ext uri="{FF2B5EF4-FFF2-40B4-BE49-F238E27FC236}">
                <a16:creationId xmlns:a16="http://schemas.microsoft.com/office/drawing/2014/main" id="{319978B0-13CB-4998-81C5-627F51FB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/>
              <a:t>SAĞLIK HİZMETLERİ MESLEK YÜKSEKOKULU MEZUNLARININ DİKEY GEÇİŞ EĞİTİM BİLGİLERİ</a:t>
            </a:r>
          </a:p>
        </p:txBody>
      </p:sp>
    </p:spTree>
    <p:extLst>
      <p:ext uri="{BB962C8B-B14F-4D97-AF65-F5344CB8AC3E}">
        <p14:creationId xmlns:p14="http://schemas.microsoft.com/office/powerpoint/2010/main" val="155514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465406E6-1694-4D73-A84C-7FF3732F5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139360"/>
              </p:ext>
            </p:extLst>
          </p:nvPr>
        </p:nvGraphicFramePr>
        <p:xfrm>
          <a:off x="328613" y="984254"/>
          <a:ext cx="11444295" cy="5359396"/>
        </p:xfrm>
        <a:graphic>
          <a:graphicData uri="http://schemas.openxmlformats.org/drawingml/2006/table">
            <a:tbl>
              <a:tblPr/>
              <a:tblGrid>
                <a:gridCol w="3669280">
                  <a:extLst>
                    <a:ext uri="{9D8B030D-6E8A-4147-A177-3AD203B41FA5}">
                      <a16:colId xmlns:a16="http://schemas.microsoft.com/office/drawing/2014/main" val="2844668959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2668973025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55276333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766506388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707617243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1368112340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222702002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2973957606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2368219524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755117193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342893504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4237622230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10519651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2756323224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2224786661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2960295888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672768031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1555499554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1865762760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1008016268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84480599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1383856551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4261677354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4252517156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4227436006"/>
                    </a:ext>
                  </a:extLst>
                </a:gridCol>
                <a:gridCol w="290957">
                  <a:extLst>
                    <a:ext uri="{9D8B030D-6E8A-4147-A177-3AD203B41FA5}">
                      <a16:colId xmlns:a16="http://schemas.microsoft.com/office/drawing/2014/main" val="3044353576"/>
                    </a:ext>
                  </a:extLst>
                </a:gridCol>
                <a:gridCol w="501090">
                  <a:extLst>
                    <a:ext uri="{9D8B030D-6E8A-4147-A177-3AD203B41FA5}">
                      <a16:colId xmlns:a16="http://schemas.microsoft.com/office/drawing/2014/main" val="1842355333"/>
                    </a:ext>
                  </a:extLst>
                </a:gridCol>
              </a:tblGrid>
              <a:tr h="18650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Üniversite Adı 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Dikey Geçiş Yapılan Program İsimleri</a:t>
                      </a:r>
                    </a:p>
                  </a:txBody>
                  <a:tcPr marL="6278" marR="6278" marT="6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Acil Yardım ve Afet Yönetimi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Biyoloji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Biyomedikal Mühendisliği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Biyomühendislik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Biyoteknoloji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Çalışma Ekonomisi ve Endüstri İlişkileri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Fizik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Fizyoterapi ve Rehabilitasyon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Genetik ve Biyomühendislik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Halkla İlişkiler ve Reklamcılık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Halkla İlişkiler ve Tanıtım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Hemşirelik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İktisat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İşletme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Kamu Yönetimi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Kimya Mühendisliği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Konaklama İşletmeciliği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Maliye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Moleküler Biyoloji ve Genetik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Ortez ve Protez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Sağlık Yönetimi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Siyaset Bilimi ve Kamu Yönetimi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Sosyal Hizmetler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Sosyoloji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Uluslararası İlişkiler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Genel Toplam</a:t>
                      </a:r>
                    </a:p>
                  </a:txBody>
                  <a:tcPr marL="6278" marR="6278" marT="627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86584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Teknik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711250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831699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Üniversitesi Açık ve Uzaktan Eğitim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46313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Üniversitesi Florence Nightingale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64226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İstanbul Yeni Yüzyıl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26794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İstinye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8671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İzmir Katip Çelebi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40721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Karadeniz Teknik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023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Kırklareli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14989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Kocaeli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37334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Maltepe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83148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Manisa Celal Bayar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906311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Marmara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30580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Necmettin Erbakan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729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Niğde Ömer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Halisdemir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28908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Pamukkale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0565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Tekirdağ Namık Kemal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91857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Trakya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68544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Üsküdar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92655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Van Yüzüncü Yıl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20146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Yeditepe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94327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Yıldız Teknik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17931"/>
                  </a:ext>
                </a:extLst>
              </a:tr>
              <a:tr h="14563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Zonguldak Bülent Ecevit Üniversitesi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56920"/>
                  </a:ext>
                </a:extLst>
              </a:tr>
              <a:tr h="144670"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Genel Toplam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</a:t>
                      </a:r>
                    </a:p>
                  </a:txBody>
                  <a:tcPr marL="6278" marR="6278" marT="62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82513"/>
                  </a:ext>
                </a:extLst>
              </a:tr>
            </a:tbl>
          </a:graphicData>
        </a:graphic>
      </p:graphicFrame>
      <p:sp>
        <p:nvSpPr>
          <p:cNvPr id="3" name="Başlık 1">
            <a:extLst>
              <a:ext uri="{FF2B5EF4-FFF2-40B4-BE49-F238E27FC236}">
                <a16:creationId xmlns:a16="http://schemas.microsoft.com/office/drawing/2014/main" id="{F25B4381-78FF-4D78-93E0-DE25D751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/>
              <a:t>SAĞLIK HİZMETLERİ MESLEK YÜKSEKOKULU MEZUNLARININ DİKEY GEÇİŞ EĞİTİM BİLGİLERİ</a:t>
            </a:r>
          </a:p>
        </p:txBody>
      </p:sp>
    </p:spTree>
    <p:extLst>
      <p:ext uri="{BB962C8B-B14F-4D97-AF65-F5344CB8AC3E}">
        <p14:creationId xmlns:p14="http://schemas.microsoft.com/office/powerpoint/2010/main" val="696972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A7EE6C-FEC9-4DDB-8768-C291C223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C53534-0796-4A42-B427-010EE0DD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Mezunlarımıza yönelik yapılmış olan anket çalışmasına 811 mezunumuz katılım sağlamış olup, aşağıdaki bulgular tespit edilmiştir.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Mezunlarımızın %52,16’sı Mezunlar Ofisinin iletişimini ve yapmış olduğu etkinliklerin artmasını istemektedir. Veya ….. Yapmamız gerektiği tespit edilmiştir.</a:t>
            </a:r>
          </a:p>
          <a:p>
            <a:r>
              <a:rPr lang="tr-TR" dirty="0"/>
              <a:t>Mezunlarımızın %30,46’sı  mezun istihdamının arttırılmasını istemektedir. Veya yapılan anket sonucuna göre mezun istihdamını arttırmamız gerektiği tespit edilmiştir.</a:t>
            </a:r>
          </a:p>
          <a:p>
            <a:r>
              <a:rPr lang="tr-TR" dirty="0"/>
              <a:t>Mezunlarımızın %5,30’u  üniversitemizin eğitiminden tamamen memnun olduğunu belirtmektedir.</a:t>
            </a:r>
          </a:p>
          <a:p>
            <a:r>
              <a:rPr lang="tr-TR" dirty="0"/>
              <a:t> Mezunlarımızın 2,47’si mezun kartının tekrar aktif hale gelmesini ve mezunlara sunulan ayrıcalıkların artmasını talep etmektedir.</a:t>
            </a:r>
          </a:p>
          <a:p>
            <a:r>
              <a:rPr lang="tr-TR" dirty="0"/>
              <a:t>Verilen cevapların 9,12’si boş-anlamsız cevaplardır.(Düzeltme yapılacak)</a:t>
            </a:r>
          </a:p>
          <a:p>
            <a:r>
              <a:rPr lang="tr-TR" dirty="0"/>
              <a:t>Mezunlarımızın 0,49’u Akademik kadromuzun ve uygulamalı derslerin iyileştirilmesini istemektedir.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61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  <a:cs typeface="Times" panose="02020603050405020304" pitchFamily="18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41741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Yıllara Göre Fakülte Bazlı Mezun Sayıları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534851403"/>
              </p:ext>
            </p:extLst>
          </p:nvPr>
        </p:nvGraphicFramePr>
        <p:xfrm>
          <a:off x="244356" y="1007644"/>
          <a:ext cx="11489928" cy="551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4687940" y="5998686"/>
            <a:ext cx="2602759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Toplam Mezun Sayısı: 3453</a:t>
            </a:r>
          </a:p>
        </p:txBody>
      </p:sp>
    </p:spTree>
    <p:extLst>
      <p:ext uri="{BB962C8B-B14F-4D97-AF65-F5344CB8AC3E}">
        <p14:creationId xmlns:p14="http://schemas.microsoft.com/office/powerpoint/2010/main" val="345744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Mezunlara Ait Yaş Bazlı Rapor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645526073"/>
              </p:ext>
            </p:extLst>
          </p:nvPr>
        </p:nvGraphicFramePr>
        <p:xfrm>
          <a:off x="305315" y="1121328"/>
          <a:ext cx="11237027" cy="520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etin kutusu 1"/>
          <p:cNvSpPr txBox="1"/>
          <p:nvPr/>
        </p:nvSpPr>
        <p:spPr>
          <a:xfrm>
            <a:off x="4947892" y="6144485"/>
            <a:ext cx="1951871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Mezun Sayısı: 3453</a:t>
            </a:r>
          </a:p>
        </p:txBody>
      </p:sp>
    </p:spTree>
    <p:extLst>
      <p:ext uri="{BB962C8B-B14F-4D97-AF65-F5344CB8AC3E}">
        <p14:creationId xmlns:p14="http://schemas.microsoft.com/office/powerpoint/2010/main" val="48410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Mezunlara Ait Genel Çalışma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637319909"/>
              </p:ext>
            </p:extLst>
          </p:nvPr>
        </p:nvGraphicFramePr>
        <p:xfrm>
          <a:off x="270691" y="1139484"/>
          <a:ext cx="11576804" cy="491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1"/>
          <p:cNvSpPr txBox="1"/>
          <p:nvPr/>
        </p:nvSpPr>
        <p:spPr>
          <a:xfrm>
            <a:off x="703384" y="6054483"/>
            <a:ext cx="10944665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Diğer başlığı altındaki mezunlarımız  telefonunu açmayan, ulaşılamayan, bilgi paylaşımında bulunmayan, </a:t>
            </a:r>
            <a:r>
              <a:rPr lang="tr-TR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KHKve</a:t>
            </a:r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numarası yanlış olan mezunlarımızı kapsamaktadır.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Metin kutusu 1"/>
          <p:cNvSpPr txBox="1"/>
          <p:nvPr/>
        </p:nvSpPr>
        <p:spPr>
          <a:xfrm>
            <a:off x="5120064" y="5638984"/>
            <a:ext cx="1951871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Mezun Sayısı: 3453</a:t>
            </a:r>
          </a:p>
        </p:txBody>
      </p:sp>
    </p:spTree>
    <p:extLst>
      <p:ext uri="{BB962C8B-B14F-4D97-AF65-F5344CB8AC3E}">
        <p14:creationId xmlns:p14="http://schemas.microsoft.com/office/powerpoint/2010/main" val="255472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446602670"/>
              </p:ext>
            </p:extLst>
          </p:nvPr>
        </p:nvGraphicFramePr>
        <p:xfrm>
          <a:off x="366276" y="904354"/>
          <a:ext cx="11520000" cy="483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1"/>
            <a:ext cx="104301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" panose="02020603050405020304" pitchFamily="18" charset="0"/>
              </a:rPr>
              <a:t>Bezmialem Vakıf Üniversitesi Mezunlarının Güncel Çalışma Durumları</a:t>
            </a:r>
          </a:p>
        </p:txBody>
      </p:sp>
      <p:sp>
        <p:nvSpPr>
          <p:cNvPr id="4" name="Metin kutusu 1"/>
          <p:cNvSpPr txBox="1"/>
          <p:nvPr/>
        </p:nvSpPr>
        <p:spPr>
          <a:xfrm>
            <a:off x="2769146" y="5751739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Genel Mezun Sayısı: 3453</a:t>
            </a:r>
          </a:p>
        </p:txBody>
      </p:sp>
      <p:sp>
        <p:nvSpPr>
          <p:cNvPr id="5" name="Metin kutusu 1"/>
          <p:cNvSpPr txBox="1"/>
          <p:nvPr/>
        </p:nvSpPr>
        <p:spPr>
          <a:xfrm>
            <a:off x="6745520" y="5738327"/>
            <a:ext cx="270781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Mezun Sayısı: 1152</a:t>
            </a:r>
          </a:p>
        </p:txBody>
      </p:sp>
      <p:sp>
        <p:nvSpPr>
          <p:cNvPr id="8" name="Metin kutusu 1"/>
          <p:cNvSpPr txBox="1"/>
          <p:nvPr/>
        </p:nvSpPr>
        <p:spPr>
          <a:xfrm>
            <a:off x="1021899" y="3198167"/>
            <a:ext cx="1178152" cy="461665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Çalışma Oranı: %67,92</a:t>
            </a:r>
          </a:p>
        </p:txBody>
      </p:sp>
      <p:sp>
        <p:nvSpPr>
          <p:cNvPr id="9" name="Metin kutusu 1"/>
          <p:cNvSpPr txBox="1"/>
          <p:nvPr/>
        </p:nvSpPr>
        <p:spPr>
          <a:xfrm>
            <a:off x="3360185" y="3322294"/>
            <a:ext cx="1268560" cy="461665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Çalışma Oranı: %25,54</a:t>
            </a:r>
          </a:p>
        </p:txBody>
      </p:sp>
      <p:sp>
        <p:nvSpPr>
          <p:cNvPr id="10" name="Metin kutusu 1"/>
          <p:cNvSpPr txBox="1"/>
          <p:nvPr/>
        </p:nvSpPr>
        <p:spPr>
          <a:xfrm>
            <a:off x="5476960" y="3412478"/>
            <a:ext cx="1268560" cy="461665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Çalışma Oranı: %40,28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7789907" y="2149574"/>
            <a:ext cx="1268560" cy="461665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Çalışma Oranı: %30,93</a:t>
            </a:r>
          </a:p>
        </p:txBody>
      </p:sp>
      <p:sp>
        <p:nvSpPr>
          <p:cNvPr id="12" name="Metin kutusu 1"/>
          <p:cNvSpPr txBox="1"/>
          <p:nvPr/>
        </p:nvSpPr>
        <p:spPr>
          <a:xfrm>
            <a:off x="10430189" y="1138502"/>
            <a:ext cx="1238080" cy="461665"/>
          </a:xfrm>
          <a:prstGeom prst="rect">
            <a:avLst/>
          </a:prstGeom>
          <a:solidFill>
            <a:srgbClr val="92153A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Çalışma Oranı: %26,21</a:t>
            </a:r>
          </a:p>
        </p:txBody>
      </p:sp>
      <p:sp>
        <p:nvSpPr>
          <p:cNvPr id="14" name="Metin kutusu 1"/>
          <p:cNvSpPr txBox="1"/>
          <p:nvPr/>
        </p:nvSpPr>
        <p:spPr>
          <a:xfrm>
            <a:off x="4432573" y="6100560"/>
            <a:ext cx="335733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Mezun Sayısı Oranı:%33,36</a:t>
            </a:r>
          </a:p>
        </p:txBody>
      </p:sp>
    </p:spTree>
    <p:extLst>
      <p:ext uri="{BB962C8B-B14F-4D97-AF65-F5344CB8AC3E}">
        <p14:creationId xmlns:p14="http://schemas.microsoft.com/office/powerpoint/2010/main" val="169389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Mezunlara Ait Fakülte Bazlı Çalışma Raporu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1081348010"/>
              </p:ext>
            </p:extLst>
          </p:nvPr>
        </p:nvGraphicFramePr>
        <p:xfrm>
          <a:off x="251160" y="907319"/>
          <a:ext cx="11576804" cy="540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1"/>
          <p:cNvSpPr txBox="1"/>
          <p:nvPr/>
        </p:nvSpPr>
        <p:spPr>
          <a:xfrm>
            <a:off x="360526" y="6036827"/>
            <a:ext cx="11613830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Diğer başlığı altındaki mezunlarımız  telefonunu açmayan, ulaşılamayan, bilgi paylaşımında bulunmayan, hazırlanan ve numarası yanlış olan mezunlarımızı kapsamaktadır.</a:t>
            </a:r>
            <a:endParaRPr lang="tr-TR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Metin kutusu 1"/>
          <p:cNvSpPr txBox="1"/>
          <p:nvPr/>
        </p:nvSpPr>
        <p:spPr>
          <a:xfrm>
            <a:off x="1807436" y="5694155"/>
            <a:ext cx="2074007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Çalışmayan Mezun Sayısı: 678</a:t>
            </a:r>
          </a:p>
        </p:txBody>
      </p:sp>
      <p:sp>
        <p:nvSpPr>
          <p:cNvPr id="8" name="Metin kutusu 1"/>
          <p:cNvSpPr txBox="1"/>
          <p:nvPr/>
        </p:nvSpPr>
        <p:spPr>
          <a:xfrm>
            <a:off x="2102181" y="5323290"/>
            <a:ext cx="1951871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Mezun Sayısı: 3453</a:t>
            </a:r>
          </a:p>
        </p:txBody>
      </p:sp>
      <p:sp>
        <p:nvSpPr>
          <p:cNvPr id="9" name="Metin kutusu 1"/>
          <p:cNvSpPr txBox="1"/>
          <p:nvPr/>
        </p:nvSpPr>
        <p:spPr>
          <a:xfrm>
            <a:off x="7727283" y="5694156"/>
            <a:ext cx="1932826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Okuyan Mezun Sayısı: 59</a:t>
            </a:r>
          </a:p>
        </p:txBody>
      </p:sp>
      <p:sp>
        <p:nvSpPr>
          <p:cNvPr id="10" name="Metin kutusu 1"/>
          <p:cNvSpPr txBox="1"/>
          <p:nvPr/>
        </p:nvSpPr>
        <p:spPr>
          <a:xfrm>
            <a:off x="4968959" y="5323290"/>
            <a:ext cx="1932827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Çalışan Mezun Sayısı: 1152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10016847" y="5694157"/>
            <a:ext cx="1004198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Diğer : 1471</a:t>
            </a:r>
          </a:p>
        </p:txBody>
      </p:sp>
      <p:sp>
        <p:nvSpPr>
          <p:cNvPr id="12" name="Metin kutusu 1">
            <a:extLst>
              <a:ext uri="{FF2B5EF4-FFF2-40B4-BE49-F238E27FC236}">
                <a16:creationId xmlns:a16="http://schemas.microsoft.com/office/drawing/2014/main" id="{58916740-E5C7-43FE-B1CF-765331B3FC67}"/>
              </a:ext>
            </a:extLst>
          </p:cNvPr>
          <p:cNvSpPr txBox="1"/>
          <p:nvPr/>
        </p:nvSpPr>
        <p:spPr>
          <a:xfrm>
            <a:off x="7856944" y="5323291"/>
            <a:ext cx="2772884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Hem Okuyan – Hem Çalışan Sayısı: 88</a:t>
            </a:r>
          </a:p>
        </p:txBody>
      </p:sp>
      <p:sp>
        <p:nvSpPr>
          <p:cNvPr id="13" name="Metin kutusu 1">
            <a:extLst>
              <a:ext uri="{FF2B5EF4-FFF2-40B4-BE49-F238E27FC236}">
                <a16:creationId xmlns:a16="http://schemas.microsoft.com/office/drawing/2014/main" id="{D2DF266C-A4D3-4B6A-AE84-C895BFFA36BE}"/>
              </a:ext>
            </a:extLst>
          </p:cNvPr>
          <p:cNvSpPr txBox="1"/>
          <p:nvPr/>
        </p:nvSpPr>
        <p:spPr>
          <a:xfrm>
            <a:off x="4238181" y="5694155"/>
            <a:ext cx="3199196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TUS-DUS Sınavına Hazırlanan Mezun Sayısı: 5</a:t>
            </a:r>
          </a:p>
        </p:txBody>
      </p:sp>
    </p:spTree>
    <p:extLst>
      <p:ext uri="{BB962C8B-B14F-4D97-AF65-F5344CB8AC3E}">
        <p14:creationId xmlns:p14="http://schemas.microsoft.com/office/powerpoint/2010/main" val="20633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591989" cy="904352"/>
          </a:xfrm>
        </p:spPr>
        <p:txBody>
          <a:bodyPr>
            <a:normAutofit/>
          </a:bodyPr>
          <a:lstStyle/>
          <a:p>
            <a:r>
              <a:rPr lang="tr-TR" sz="2300" dirty="0">
                <a:cs typeface="Times New Roman" panose="02020603050405020304" pitchFamily="18" charset="0"/>
              </a:rPr>
              <a:t>Çalışan Mezunlara Ait Yaş Bazlı Rapor</a:t>
            </a:r>
          </a:p>
        </p:txBody>
      </p:sp>
      <p:graphicFrame>
        <p:nvGraphicFramePr>
          <p:cNvPr id="6" name="Grafik 5"/>
          <p:cNvGraphicFramePr/>
          <p:nvPr>
            <p:extLst>
              <p:ext uri="{D42A27DB-BD31-4B8C-83A1-F6EECF244321}">
                <p14:modId xmlns:p14="http://schemas.microsoft.com/office/powerpoint/2010/main" val="2657923889"/>
              </p:ext>
            </p:extLst>
          </p:nvPr>
        </p:nvGraphicFramePr>
        <p:xfrm>
          <a:off x="542925" y="1121328"/>
          <a:ext cx="10999417" cy="459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1356998" y="1556347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288</a:t>
            </a:r>
          </a:p>
        </p:txBody>
      </p:sp>
      <p:sp>
        <p:nvSpPr>
          <p:cNvPr id="5" name="Metin kutusu 1"/>
          <p:cNvSpPr txBox="1"/>
          <p:nvPr/>
        </p:nvSpPr>
        <p:spPr>
          <a:xfrm>
            <a:off x="3734908" y="3329429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7" name="Metin kutusu 1"/>
          <p:cNvSpPr txBox="1"/>
          <p:nvPr/>
        </p:nvSpPr>
        <p:spPr>
          <a:xfrm>
            <a:off x="5840703" y="3450190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8" name="Metin kutusu 1"/>
          <p:cNvSpPr txBox="1"/>
          <p:nvPr/>
        </p:nvSpPr>
        <p:spPr>
          <a:xfrm>
            <a:off x="7673652" y="2109904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279</a:t>
            </a:r>
          </a:p>
        </p:txBody>
      </p:sp>
      <p:sp>
        <p:nvSpPr>
          <p:cNvPr id="9" name="Metin kutusu 1"/>
          <p:cNvSpPr txBox="1"/>
          <p:nvPr/>
        </p:nvSpPr>
        <p:spPr>
          <a:xfrm>
            <a:off x="9714862" y="1832905"/>
            <a:ext cx="746760" cy="276999"/>
          </a:xfrm>
          <a:prstGeom prst="rect">
            <a:avLst/>
          </a:prstGeom>
          <a:solidFill>
            <a:srgbClr val="92153A"/>
          </a:solidFill>
          <a:ln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417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4673580" y="5931976"/>
            <a:ext cx="2738106" cy="276999"/>
          </a:xfrm>
          <a:prstGeom prst="rect">
            <a:avLst/>
          </a:prstGeom>
          <a:solidFill>
            <a:srgbClr val="92153A"/>
          </a:solidFill>
          <a:ln>
            <a:solidFill>
              <a:srgbClr val="92153A"/>
            </a:solidFill>
            <a:prstDash val="solid"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Toplam Çalışan Mezun Sayısı: 1152</a:t>
            </a:r>
          </a:p>
        </p:txBody>
      </p:sp>
    </p:spTree>
    <p:extLst>
      <p:ext uri="{BB962C8B-B14F-4D97-AF65-F5344CB8AC3E}">
        <p14:creationId xmlns:p14="http://schemas.microsoft.com/office/powerpoint/2010/main" val="538186499"/>
      </p:ext>
    </p:extLst>
  </p:cSld>
  <p:clrMapOvr>
    <a:masterClrMapping/>
  </p:clrMapOvr>
</p:sld>
</file>

<file path=ppt/theme/theme1.xml><?xml version="1.0" encoding="utf-8"?>
<a:theme xmlns:a="http://schemas.openxmlformats.org/drawingml/2006/main" name="Şabl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92153A"/>
          </a:solidFill>
          <a:prstDash val="lgDashDotDot"/>
        </a:ln>
      </a:spPr>
      <a:bodyPr wrap="square" rtlCol="0">
        <a:spAutoFit/>
      </a:bodyPr>
      <a:lstStyle>
        <a:defPPr marL="171450" indent="-171450" algn="just">
          <a:buFont typeface="Arial" panose="020B0604020202020204" pitchFamily="34" charset="0"/>
          <a:buChar char="•"/>
          <a:defRPr sz="1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nu1" id="{BE426C10-2E12-4351-8072-9B9B83F15859}" vid="{E21B6F3E-04B5-45F8-8FAC-7B897B3266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535BD454DDC3C419B3D36342D17910C" ma:contentTypeVersion="1" ma:contentTypeDescription="Yeni belge oluşturun." ma:contentTypeScope="" ma:versionID="f84fe5e558314add355b2177dc5a589b">
  <xsd:schema xmlns:xsd="http://www.w3.org/2001/XMLSchema" xmlns:xs="http://www.w3.org/2001/XMLSchema" xmlns:p="http://schemas.microsoft.com/office/2006/metadata/properties" xmlns:ns1="http://schemas.microsoft.com/sharepoint/v3" xmlns:ns2="13dbcf05-ea33-4c3c-9383-3c4d054296f2" targetNamespace="http://schemas.microsoft.com/office/2006/metadata/properties" ma:root="true" ma:fieldsID="c6742296e3eb7ed1c08f8d260de9297e" ns1:_="" ns2:_="">
    <xsd:import namespace="http://schemas.microsoft.com/sharepoint/v3"/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ir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10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SiraNo xmlns="13dbcf05-ea33-4c3c-9383-3c4d054296f2" xsi:nil="true"/>
  </documentManagement>
</p:properties>
</file>

<file path=customXml/itemProps1.xml><?xml version="1.0" encoding="utf-8"?>
<ds:datastoreItem xmlns:ds="http://schemas.openxmlformats.org/officeDocument/2006/customXml" ds:itemID="{BDC5746B-8C30-4BC0-82D2-3A94175845D1}"/>
</file>

<file path=customXml/itemProps2.xml><?xml version="1.0" encoding="utf-8"?>
<ds:datastoreItem xmlns:ds="http://schemas.openxmlformats.org/officeDocument/2006/customXml" ds:itemID="{DDBF5FB9-AC02-4FB2-9758-460502D0F575}"/>
</file>

<file path=customXml/itemProps3.xml><?xml version="1.0" encoding="utf-8"?>
<ds:datastoreItem xmlns:ds="http://schemas.openxmlformats.org/officeDocument/2006/customXml" ds:itemID="{35D38ED7-3B21-4873-999B-2A8DBC301908}"/>
</file>

<file path=docProps/app.xml><?xml version="1.0" encoding="utf-8"?>
<Properties xmlns="http://schemas.openxmlformats.org/officeDocument/2006/extended-properties" xmlns:vt="http://schemas.openxmlformats.org/officeDocument/2006/docPropsVTypes">
  <Template>Powepoint Sunum Şablonu_Üniversite_2018</Template>
  <TotalTime>18249</TotalTime>
  <Words>2980</Words>
  <Application>Microsoft Office PowerPoint</Application>
  <PresentationFormat>Geniş ekran</PresentationFormat>
  <Paragraphs>1996</Paragraphs>
  <Slides>35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</vt:lpstr>
      <vt:lpstr>Times New Roman</vt:lpstr>
      <vt:lpstr>Şablon</vt:lpstr>
      <vt:lpstr>ÖĞRENCİ İŞLERİ DİREKTÖRLÜĞÜ MEZUNLAR RAPORU</vt:lpstr>
      <vt:lpstr>Mezunlara Ait Genel İletişim Raporu</vt:lpstr>
      <vt:lpstr>Fakülte Bazlı Mezunlara Ait İletişim Raporu</vt:lpstr>
      <vt:lpstr>Yıllara Göre Fakülte Bazlı Mezun Sayıları Raporu</vt:lpstr>
      <vt:lpstr>Mezunlara Ait Yaş Bazlı Rapor</vt:lpstr>
      <vt:lpstr>Mezunlara Ait Genel Çalışma Raporu</vt:lpstr>
      <vt:lpstr>Bezmialem Vakıf Üniversitesi Mezunlarının Güncel Çalışma Durumları</vt:lpstr>
      <vt:lpstr>Mezunlara Ait Fakülte Bazlı Çalışma Raporu</vt:lpstr>
      <vt:lpstr>Çalışan Mezunlara Ait Yaş Bazlı Rapor</vt:lpstr>
      <vt:lpstr>Çalışan Mezunların Cinsiyetlerine Göre Genel Raporu</vt:lpstr>
      <vt:lpstr>Çalışan Mezunlarımızın Cinsiyetlerine Göre Fakülte Bazlı Sayıları</vt:lpstr>
      <vt:lpstr>Mezunlarımızın Bezmialem Vakıf Üniversite’sindeki İdari İstihdam Durumu</vt:lpstr>
      <vt:lpstr>Mezunlarımızın Bezmialem Vakıf Üniversite’sindeki Güncel İdari İstihdam Durumu</vt:lpstr>
      <vt:lpstr>Mezunlarımızın Bezmialem Vakıf Üniversite’sindeki Güncel Akademik İstihdam Durumu</vt:lpstr>
      <vt:lpstr>İş Arayan Mezunların Cinsiyetlerine Göre Sayıları</vt:lpstr>
      <vt:lpstr>İş Arayan Mezunların Cinsiyetlerine Göre Fakülte Bazlı Raporu</vt:lpstr>
      <vt:lpstr>Mezunlara Ait Sektör Bazlı Çalışma Raporu</vt:lpstr>
      <vt:lpstr>Çalışan Mezunların Mezuniyet Alanı/Mezuniyet Alanı Dışında Çalışma Sayıları</vt:lpstr>
      <vt:lpstr>Tıp Fakültesi Mezunlarının TUS Sonucunda Bezmialem Vakıf Üniversitesi Hastanesindeki  Anabilim Dallarındaki Çalışma Raporu</vt:lpstr>
      <vt:lpstr>Tıp Fakültesi Mezunlarının TUS Sınavı Sonucunda Atanma Durumları</vt:lpstr>
      <vt:lpstr>Yüksek Lisansa Devam Eden Mezun Sayısı</vt:lpstr>
      <vt:lpstr>Onur-Yüksekonur Belgesi Almaya Hak Kazanan Mezunlarımızın Sayı ve Oranları</vt:lpstr>
      <vt:lpstr>Mezunlarımızın  Bezmialem’i Çevresine Tavsiye Etme Oranı</vt:lpstr>
      <vt:lpstr>Mezunların Üniversitemizden/Okuduğu Bölümden Memnuniyet Oranı</vt:lpstr>
      <vt:lpstr>Rektörlük Öğrenci İşleri Direktörlüğünün Sunmuş Olduğu Hizmetin Kalitesinden Memnun Olanların Sayısı</vt:lpstr>
      <vt:lpstr>Bezmialem Vakıf Üniversitesi mezunu olmaktan mutluyum. </vt:lpstr>
      <vt:lpstr>Mezun olduğum bölüm/programda aldığım eğitim, kariyerimde kendimi yeterli hissetmemi sağladı. </vt:lpstr>
      <vt:lpstr>Bezmialem Vakıf Üniversitesi mezunu olmam, işe girmemde bana avantaj sağladı. </vt:lpstr>
      <vt:lpstr>Dikey Geçiş Yapan Mezun Sayısı</vt:lpstr>
      <vt:lpstr>Yüksek Lisans’a devam eden mezun sayısı</vt:lpstr>
      <vt:lpstr>SAĞLIK HİZMETLERİ MESLEK YÜKSEKOKULU MEZUNLARININ DİKEY GEÇİŞ EĞİTİM BİLGİLERİ</vt:lpstr>
      <vt:lpstr>SAĞLIK HİZMETLERİ MESLEK YÜKSEKOKULU MEZUNLARININ DİKEY GEÇİŞ EĞİTİM BİLGİLERİ</vt:lpstr>
      <vt:lpstr>SAĞLIK HİZMETLERİ MESLEK YÜKSEKOKULU MEZUNLARININ DİKEY GEÇİŞ EĞİTİM BİLGİLERİ</vt:lpstr>
      <vt:lpstr>Bulgular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Ümra Cenan CANGÜR BİLBOĞA</dc:creator>
  <cp:lastModifiedBy>Turgay Guler</cp:lastModifiedBy>
  <cp:revision>1273</cp:revision>
  <dcterms:created xsi:type="dcterms:W3CDTF">2018-12-27T11:10:08Z</dcterms:created>
  <dcterms:modified xsi:type="dcterms:W3CDTF">2023-10-19T06:10:46Z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0x0101008535BD454DDC3C419B3D36342D17910C</vt:lpwstr>
  </property>
</Properties>
</file>