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12192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1999" cy="7937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11395" y="3365372"/>
            <a:ext cx="2569209" cy="6654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1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00910" y="2435098"/>
            <a:ext cx="8385809" cy="1779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0476" cy="6856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4857" y="1537843"/>
            <a:ext cx="7623809" cy="1904364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065" marR="5080" algn="ctr">
              <a:lnSpc>
                <a:spcPts val="4750"/>
              </a:lnSpc>
              <a:spcBef>
                <a:spcPts val="705"/>
              </a:spcBef>
            </a:pPr>
            <a:r>
              <a:rPr sz="4400" spc="-5" dirty="0"/>
              <a:t>BEZMİALEM </a:t>
            </a:r>
            <a:r>
              <a:rPr sz="4400" spc="-45" dirty="0"/>
              <a:t>VAKIF </a:t>
            </a:r>
            <a:r>
              <a:rPr sz="4400" spc="-10" dirty="0"/>
              <a:t>ÜNİVERSİTESİ  </a:t>
            </a:r>
            <a:r>
              <a:rPr sz="4400" spc="-5" dirty="0"/>
              <a:t>DIŞ </a:t>
            </a:r>
            <a:r>
              <a:rPr sz="4400" spc="-130" dirty="0"/>
              <a:t>PAYDAŞ</a:t>
            </a:r>
            <a:r>
              <a:rPr sz="4400" spc="-15" dirty="0"/>
              <a:t> </a:t>
            </a:r>
            <a:r>
              <a:rPr sz="4400" dirty="0"/>
              <a:t>ANKETİ</a:t>
            </a:r>
            <a:endParaRPr sz="4400"/>
          </a:p>
          <a:p>
            <a:pPr algn="ctr">
              <a:lnSpc>
                <a:spcPts val="4685"/>
              </a:lnSpc>
            </a:pPr>
            <a:r>
              <a:rPr sz="4400" spc="-5" dirty="0"/>
              <a:t>2022</a:t>
            </a:r>
            <a:endParaRPr sz="4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4019" y="0"/>
            <a:ext cx="8788400" cy="77914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455"/>
              </a:spcBef>
            </a:pPr>
            <a:r>
              <a:rPr sz="2600" spc="-5" dirty="0"/>
              <a:t>ÜNİVERSİTEMİZLE </a:t>
            </a:r>
            <a:r>
              <a:rPr sz="2600" dirty="0"/>
              <a:t>İŞBİRLİĞİ </a:t>
            </a:r>
            <a:r>
              <a:rPr sz="2600" spc="-25" dirty="0"/>
              <a:t>YAPTIĞINIZ </a:t>
            </a:r>
            <a:r>
              <a:rPr sz="2600" dirty="0"/>
              <a:t>EN </a:t>
            </a:r>
            <a:r>
              <a:rPr sz="2600" spc="-5" dirty="0"/>
              <a:t>ÖNEMLİ </a:t>
            </a:r>
            <a:r>
              <a:rPr sz="2600" dirty="0"/>
              <a:t>ÜÇ</a:t>
            </a:r>
            <a:r>
              <a:rPr sz="2600" spc="-100" dirty="0"/>
              <a:t> </a:t>
            </a:r>
            <a:r>
              <a:rPr sz="2600" spc="-20" dirty="0"/>
              <a:t>KONUYU  </a:t>
            </a:r>
            <a:r>
              <a:rPr sz="2600" spc="-5" dirty="0"/>
              <a:t>İŞARETLEYİNİZ.</a:t>
            </a:r>
            <a:endParaRPr sz="2600"/>
          </a:p>
        </p:txBody>
      </p:sp>
      <p:grpSp>
        <p:nvGrpSpPr>
          <p:cNvPr id="3" name="object 3"/>
          <p:cNvGrpSpPr/>
          <p:nvPr/>
        </p:nvGrpSpPr>
        <p:grpSpPr>
          <a:xfrm>
            <a:off x="822960" y="1621536"/>
            <a:ext cx="11018520" cy="4337685"/>
            <a:chOff x="822960" y="1621536"/>
            <a:chExt cx="11018520" cy="4337685"/>
          </a:xfrm>
        </p:grpSpPr>
        <p:sp>
          <p:nvSpPr>
            <p:cNvPr id="4" name="object 4"/>
            <p:cNvSpPr/>
            <p:nvPr/>
          </p:nvSpPr>
          <p:spPr>
            <a:xfrm>
              <a:off x="822960" y="2811780"/>
              <a:ext cx="1850389" cy="2356485"/>
            </a:xfrm>
            <a:custGeom>
              <a:avLst/>
              <a:gdLst/>
              <a:ahLst/>
              <a:cxnLst/>
              <a:rect l="l" t="t" r="r" b="b"/>
              <a:pathLst>
                <a:path w="1850389" h="2356485">
                  <a:moveTo>
                    <a:pt x="0" y="2356104"/>
                  </a:moveTo>
                  <a:lnTo>
                    <a:pt x="472440" y="2356104"/>
                  </a:lnTo>
                </a:path>
                <a:path w="1850389" h="2356485">
                  <a:moveTo>
                    <a:pt x="903732" y="2356104"/>
                  </a:moveTo>
                  <a:lnTo>
                    <a:pt x="1850136" y="2356104"/>
                  </a:lnTo>
                </a:path>
                <a:path w="1850389" h="2356485">
                  <a:moveTo>
                    <a:pt x="0" y="1571244"/>
                  </a:moveTo>
                  <a:lnTo>
                    <a:pt x="472440" y="1571244"/>
                  </a:lnTo>
                </a:path>
                <a:path w="1850389" h="2356485">
                  <a:moveTo>
                    <a:pt x="903732" y="1571244"/>
                  </a:moveTo>
                  <a:lnTo>
                    <a:pt x="1850136" y="1571244"/>
                  </a:lnTo>
                </a:path>
                <a:path w="1850389" h="2356485">
                  <a:moveTo>
                    <a:pt x="0" y="784860"/>
                  </a:moveTo>
                  <a:lnTo>
                    <a:pt x="472440" y="784860"/>
                  </a:lnTo>
                </a:path>
                <a:path w="1850389" h="2356485">
                  <a:moveTo>
                    <a:pt x="903732" y="784860"/>
                  </a:moveTo>
                  <a:lnTo>
                    <a:pt x="1850136" y="784860"/>
                  </a:lnTo>
                </a:path>
                <a:path w="1850389" h="2356485">
                  <a:moveTo>
                    <a:pt x="0" y="0"/>
                  </a:moveTo>
                  <a:lnTo>
                    <a:pt x="472440" y="0"/>
                  </a:lnTo>
                </a:path>
                <a:path w="1850389" h="2356485">
                  <a:moveTo>
                    <a:pt x="903732" y="0"/>
                  </a:moveTo>
                  <a:lnTo>
                    <a:pt x="18501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95400" y="2770632"/>
              <a:ext cx="431800" cy="3183890"/>
            </a:xfrm>
            <a:custGeom>
              <a:avLst/>
              <a:gdLst/>
              <a:ahLst/>
              <a:cxnLst/>
              <a:rect l="l" t="t" r="r" b="b"/>
              <a:pathLst>
                <a:path w="431800" h="3183890">
                  <a:moveTo>
                    <a:pt x="431292" y="0"/>
                  </a:moveTo>
                  <a:lnTo>
                    <a:pt x="0" y="0"/>
                  </a:lnTo>
                  <a:lnTo>
                    <a:pt x="0" y="3183635"/>
                  </a:lnTo>
                  <a:lnTo>
                    <a:pt x="431292" y="3183635"/>
                  </a:lnTo>
                  <a:lnTo>
                    <a:pt x="43129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04388" y="2811780"/>
              <a:ext cx="946785" cy="2356485"/>
            </a:xfrm>
            <a:custGeom>
              <a:avLst/>
              <a:gdLst/>
              <a:ahLst/>
              <a:cxnLst/>
              <a:rect l="l" t="t" r="r" b="b"/>
              <a:pathLst>
                <a:path w="946785" h="2356485">
                  <a:moveTo>
                    <a:pt x="0" y="2356104"/>
                  </a:moveTo>
                  <a:lnTo>
                    <a:pt x="946403" y="2356104"/>
                  </a:lnTo>
                </a:path>
                <a:path w="946785" h="2356485">
                  <a:moveTo>
                    <a:pt x="0" y="1571244"/>
                  </a:moveTo>
                  <a:lnTo>
                    <a:pt x="946403" y="1571244"/>
                  </a:lnTo>
                </a:path>
                <a:path w="946785" h="2356485">
                  <a:moveTo>
                    <a:pt x="0" y="784860"/>
                  </a:moveTo>
                  <a:lnTo>
                    <a:pt x="946403" y="784860"/>
                  </a:lnTo>
                </a:path>
                <a:path w="946785" h="2356485">
                  <a:moveTo>
                    <a:pt x="0" y="0"/>
                  </a:moveTo>
                  <a:lnTo>
                    <a:pt x="94640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73095" y="2717291"/>
              <a:ext cx="431800" cy="3237230"/>
            </a:xfrm>
            <a:custGeom>
              <a:avLst/>
              <a:gdLst/>
              <a:ahLst/>
              <a:cxnLst/>
              <a:rect l="l" t="t" r="r" b="b"/>
              <a:pathLst>
                <a:path w="431800" h="3237229">
                  <a:moveTo>
                    <a:pt x="431292" y="0"/>
                  </a:moveTo>
                  <a:lnTo>
                    <a:pt x="0" y="0"/>
                  </a:lnTo>
                  <a:lnTo>
                    <a:pt x="0" y="3236976"/>
                  </a:lnTo>
                  <a:lnTo>
                    <a:pt x="431292" y="3236976"/>
                  </a:lnTo>
                  <a:lnTo>
                    <a:pt x="43129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22960" y="2026920"/>
              <a:ext cx="11018520" cy="3141345"/>
            </a:xfrm>
            <a:custGeom>
              <a:avLst/>
              <a:gdLst/>
              <a:ahLst/>
              <a:cxnLst/>
              <a:rect l="l" t="t" r="r" b="b"/>
              <a:pathLst>
                <a:path w="11018520" h="3141345">
                  <a:moveTo>
                    <a:pt x="3659124" y="3140963"/>
                  </a:moveTo>
                  <a:lnTo>
                    <a:pt x="8737092" y="3140963"/>
                  </a:lnTo>
                </a:path>
                <a:path w="11018520" h="3141345">
                  <a:moveTo>
                    <a:pt x="3659124" y="2356104"/>
                  </a:moveTo>
                  <a:lnTo>
                    <a:pt x="8737092" y="2356104"/>
                  </a:lnTo>
                </a:path>
                <a:path w="11018520" h="3141345">
                  <a:moveTo>
                    <a:pt x="3659124" y="1569719"/>
                  </a:moveTo>
                  <a:lnTo>
                    <a:pt x="11018520" y="1569719"/>
                  </a:lnTo>
                </a:path>
                <a:path w="11018520" h="3141345">
                  <a:moveTo>
                    <a:pt x="3659124" y="784859"/>
                  </a:moveTo>
                  <a:lnTo>
                    <a:pt x="11018520" y="784859"/>
                  </a:lnTo>
                </a:path>
                <a:path w="11018520" h="3141345">
                  <a:moveTo>
                    <a:pt x="0" y="0"/>
                  </a:moveTo>
                  <a:lnTo>
                    <a:pt x="3227831" y="0"/>
                  </a:lnTo>
                </a:path>
                <a:path w="11018520" h="3141345">
                  <a:moveTo>
                    <a:pt x="3659124" y="0"/>
                  </a:moveTo>
                  <a:lnTo>
                    <a:pt x="1101852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50792" y="1621535"/>
              <a:ext cx="4563110" cy="4333240"/>
            </a:xfrm>
            <a:custGeom>
              <a:avLst/>
              <a:gdLst/>
              <a:ahLst/>
              <a:cxnLst/>
              <a:rect l="l" t="t" r="r" b="b"/>
              <a:pathLst>
                <a:path w="4563109" h="4333240">
                  <a:moveTo>
                    <a:pt x="431292" y="0"/>
                  </a:moveTo>
                  <a:lnTo>
                    <a:pt x="0" y="12"/>
                  </a:lnTo>
                  <a:lnTo>
                    <a:pt x="0" y="4332732"/>
                  </a:lnTo>
                  <a:lnTo>
                    <a:pt x="431292" y="4332732"/>
                  </a:lnTo>
                  <a:lnTo>
                    <a:pt x="431292" y="0"/>
                  </a:lnTo>
                  <a:close/>
                </a:path>
                <a:path w="4563109" h="4333240">
                  <a:moveTo>
                    <a:pt x="1808988" y="3915156"/>
                  </a:moveTo>
                  <a:lnTo>
                    <a:pt x="1376172" y="3915156"/>
                  </a:lnTo>
                  <a:lnTo>
                    <a:pt x="1376172" y="4332732"/>
                  </a:lnTo>
                  <a:lnTo>
                    <a:pt x="1808988" y="4332732"/>
                  </a:lnTo>
                  <a:lnTo>
                    <a:pt x="1808988" y="3915156"/>
                  </a:lnTo>
                  <a:close/>
                </a:path>
                <a:path w="4563109" h="4333240">
                  <a:moveTo>
                    <a:pt x="3186684" y="3915156"/>
                  </a:moveTo>
                  <a:lnTo>
                    <a:pt x="2753868" y="3915156"/>
                  </a:lnTo>
                  <a:lnTo>
                    <a:pt x="2753868" y="4332732"/>
                  </a:lnTo>
                  <a:lnTo>
                    <a:pt x="3186684" y="4332732"/>
                  </a:lnTo>
                  <a:lnTo>
                    <a:pt x="3186684" y="3915156"/>
                  </a:lnTo>
                  <a:close/>
                </a:path>
                <a:path w="4563109" h="4333240">
                  <a:moveTo>
                    <a:pt x="4562856" y="3915156"/>
                  </a:moveTo>
                  <a:lnTo>
                    <a:pt x="4131564" y="3915156"/>
                  </a:lnTo>
                  <a:lnTo>
                    <a:pt x="4131564" y="4332732"/>
                  </a:lnTo>
                  <a:lnTo>
                    <a:pt x="4562856" y="4332732"/>
                  </a:lnTo>
                  <a:lnTo>
                    <a:pt x="4562856" y="3915156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991343" y="4383024"/>
              <a:ext cx="946785" cy="784860"/>
            </a:xfrm>
            <a:custGeom>
              <a:avLst/>
              <a:gdLst/>
              <a:ahLst/>
              <a:cxnLst/>
              <a:rect l="l" t="t" r="r" b="b"/>
              <a:pathLst>
                <a:path w="946784" h="784860">
                  <a:moveTo>
                    <a:pt x="0" y="784859"/>
                  </a:moveTo>
                  <a:lnTo>
                    <a:pt x="946403" y="784859"/>
                  </a:lnTo>
                </a:path>
                <a:path w="946784" h="784860">
                  <a:moveTo>
                    <a:pt x="0" y="0"/>
                  </a:moveTo>
                  <a:lnTo>
                    <a:pt x="94640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560052" y="3918203"/>
              <a:ext cx="431800" cy="2036445"/>
            </a:xfrm>
            <a:custGeom>
              <a:avLst/>
              <a:gdLst/>
              <a:ahLst/>
              <a:cxnLst/>
              <a:rect l="l" t="t" r="r" b="b"/>
              <a:pathLst>
                <a:path w="431800" h="2036445">
                  <a:moveTo>
                    <a:pt x="431292" y="0"/>
                  </a:moveTo>
                  <a:lnTo>
                    <a:pt x="0" y="0"/>
                  </a:lnTo>
                  <a:lnTo>
                    <a:pt x="0" y="2036064"/>
                  </a:lnTo>
                  <a:lnTo>
                    <a:pt x="431292" y="2036064"/>
                  </a:lnTo>
                  <a:lnTo>
                    <a:pt x="43129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369040" y="4383024"/>
              <a:ext cx="472440" cy="784860"/>
            </a:xfrm>
            <a:custGeom>
              <a:avLst/>
              <a:gdLst/>
              <a:ahLst/>
              <a:cxnLst/>
              <a:rect l="l" t="t" r="r" b="b"/>
              <a:pathLst>
                <a:path w="472440" h="784860">
                  <a:moveTo>
                    <a:pt x="0" y="784859"/>
                  </a:moveTo>
                  <a:lnTo>
                    <a:pt x="472439" y="784859"/>
                  </a:lnTo>
                </a:path>
                <a:path w="472440" h="784860">
                  <a:moveTo>
                    <a:pt x="0" y="0"/>
                  </a:moveTo>
                  <a:lnTo>
                    <a:pt x="4724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937748" y="4283963"/>
              <a:ext cx="431800" cy="1670685"/>
            </a:xfrm>
            <a:custGeom>
              <a:avLst/>
              <a:gdLst/>
              <a:ahLst/>
              <a:cxnLst/>
              <a:rect l="l" t="t" r="r" b="b"/>
              <a:pathLst>
                <a:path w="431800" h="1670685">
                  <a:moveTo>
                    <a:pt x="431292" y="0"/>
                  </a:moveTo>
                  <a:lnTo>
                    <a:pt x="0" y="0"/>
                  </a:lnTo>
                  <a:lnTo>
                    <a:pt x="0" y="1670304"/>
                  </a:lnTo>
                  <a:lnTo>
                    <a:pt x="431292" y="1670304"/>
                  </a:lnTo>
                  <a:lnTo>
                    <a:pt x="43129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22960" y="5954268"/>
              <a:ext cx="11018520" cy="0"/>
            </a:xfrm>
            <a:custGeom>
              <a:avLst/>
              <a:gdLst/>
              <a:ahLst/>
              <a:cxnLst/>
              <a:rect l="l" t="t" r="r" b="b"/>
              <a:pathLst>
                <a:path w="11018520">
                  <a:moveTo>
                    <a:pt x="0" y="0"/>
                  </a:moveTo>
                  <a:lnTo>
                    <a:pt x="1101852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822960" y="1240536"/>
            <a:ext cx="11018520" cy="0"/>
          </a:xfrm>
          <a:custGeom>
            <a:avLst/>
            <a:gdLst/>
            <a:ahLst/>
            <a:cxnLst/>
            <a:rect l="l" t="t" r="r" b="b"/>
            <a:pathLst>
              <a:path w="11018520">
                <a:moveTo>
                  <a:pt x="0" y="0"/>
                </a:moveTo>
                <a:lnTo>
                  <a:pt x="1101852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365885" y="2507107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20%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43580" y="2454655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21%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21022" y="1357960"/>
            <a:ext cx="2908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28%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538342" y="5274055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3%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916039" y="5274055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3%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293354" y="5274055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3%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631426" y="3655567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13%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008868" y="4021073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11%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82295" y="5833364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0%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82295" y="5047615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5%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05180" y="4261561"/>
            <a:ext cx="28892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1</a:t>
            </a:r>
            <a:r>
              <a:rPr sz="1200" spc="-10" dirty="0">
                <a:solidFill>
                  <a:srgbClr val="585858"/>
                </a:solidFill>
                <a:latin typeface="Carlito"/>
                <a:cs typeface="Carlito"/>
              </a:rPr>
              <a:t>0</a:t>
            </a: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05180" y="3476370"/>
            <a:ext cx="288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1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5</a:t>
            </a: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05180" y="2690621"/>
            <a:ext cx="288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2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0</a:t>
            </a: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05180" y="1904746"/>
            <a:ext cx="288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2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5</a:t>
            </a: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05180" y="1118996"/>
            <a:ext cx="288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3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0</a:t>
            </a: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36421" y="6031483"/>
            <a:ext cx="9499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Eğitim-öğretim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312035" y="6031483"/>
            <a:ext cx="11550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Bilimsel</a:t>
            </a:r>
            <a:r>
              <a:rPr sz="1200" spc="-2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etkinlikler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619627" y="6031483"/>
            <a:ext cx="12941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Araştırma-geliştirme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114772" y="6031483"/>
            <a:ext cx="1094105" cy="3949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09245" marR="5080" indent="-297180">
              <a:lnSpc>
                <a:spcPct val="101800"/>
              </a:lnSpc>
              <a:spcBef>
                <a:spcPts val="75"/>
              </a:spcBef>
            </a:pP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Ü</a:t>
            </a:r>
            <a:r>
              <a:rPr sz="1200" spc="-10" dirty="0">
                <a:solidFill>
                  <a:srgbClr val="585858"/>
                </a:solidFill>
                <a:latin typeface="Carlito"/>
                <a:cs typeface="Carlito"/>
              </a:rPr>
              <a:t>n</a:t>
            </a: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iversi</a:t>
            </a:r>
            <a:r>
              <a:rPr sz="1200" spc="5" dirty="0">
                <a:solidFill>
                  <a:srgbClr val="585858"/>
                </a:solidFill>
                <a:latin typeface="Carlito"/>
                <a:cs typeface="Carlito"/>
              </a:rPr>
              <a:t>t</a:t>
            </a:r>
            <a:r>
              <a:rPr sz="1200" spc="-10" dirty="0">
                <a:solidFill>
                  <a:srgbClr val="585858"/>
                </a:solidFill>
                <a:latin typeface="Carlito"/>
                <a:cs typeface="Carlito"/>
              </a:rPr>
              <a:t>e</a:t>
            </a: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-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sa</a:t>
            </a: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nayi  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işbirliği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525361" y="6031483"/>
            <a:ext cx="1027430" cy="3949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67640" marR="5080" indent="-155575">
              <a:lnSpc>
                <a:spcPct val="101800"/>
              </a:lnSpc>
              <a:spcBef>
                <a:spcPts val="75"/>
              </a:spcBef>
            </a:pP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Topluma</a:t>
            </a:r>
            <a:r>
              <a:rPr sz="1200" spc="-6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hizmet  faaliyetleri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947634" y="6031483"/>
            <a:ext cx="937894" cy="394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Sosyal-kültürel</a:t>
            </a:r>
            <a:endParaRPr sz="1200">
              <a:latin typeface="Carlito"/>
              <a:cs typeface="Carlito"/>
            </a:endParaRPr>
          </a:p>
          <a:p>
            <a:pPr marR="27940" algn="ctr">
              <a:lnSpc>
                <a:spcPct val="100000"/>
              </a:lnSpc>
              <a:spcBef>
                <a:spcPts val="25"/>
              </a:spcBef>
            </a:pP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faaliyetler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604857" y="6031483"/>
            <a:ext cx="3790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Sağlık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601807" y="6031483"/>
            <a:ext cx="1140460" cy="3949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16205" marR="5080" indent="-104139">
              <a:lnSpc>
                <a:spcPct val="101800"/>
              </a:lnSpc>
              <a:spcBef>
                <a:spcPts val="75"/>
              </a:spcBef>
            </a:pP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İdari faaliyetler</a:t>
            </a:r>
            <a:r>
              <a:rPr sz="1200" spc="-3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ve  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bilgi</a:t>
            </a:r>
            <a:r>
              <a:rPr sz="1200" spc="-3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paylaşımı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4019" y="153415"/>
            <a:ext cx="7074534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0" dirty="0"/>
              <a:t>SİZCE </a:t>
            </a:r>
            <a:r>
              <a:rPr sz="2600" spc="-5" dirty="0"/>
              <a:t>ÜNİVERSİTEMİZİN </a:t>
            </a:r>
            <a:r>
              <a:rPr sz="2600" spc="-20" dirty="0"/>
              <a:t>TANINIRLIK </a:t>
            </a:r>
            <a:r>
              <a:rPr sz="2600" dirty="0"/>
              <a:t>DÜZEYİ</a:t>
            </a:r>
            <a:r>
              <a:rPr sz="2600" spc="-160" dirty="0"/>
              <a:t> </a:t>
            </a:r>
            <a:r>
              <a:rPr sz="2600" dirty="0"/>
              <a:t>NEDİR?</a:t>
            </a:r>
            <a:endParaRPr sz="2600"/>
          </a:p>
        </p:txBody>
      </p:sp>
      <p:grpSp>
        <p:nvGrpSpPr>
          <p:cNvPr id="3" name="object 3"/>
          <p:cNvGrpSpPr/>
          <p:nvPr/>
        </p:nvGrpSpPr>
        <p:grpSpPr>
          <a:xfrm>
            <a:off x="822960" y="2010155"/>
            <a:ext cx="10759440" cy="4248150"/>
            <a:chOff x="822960" y="2010155"/>
            <a:chExt cx="10759440" cy="4248150"/>
          </a:xfrm>
        </p:grpSpPr>
        <p:sp>
          <p:nvSpPr>
            <p:cNvPr id="4" name="object 4"/>
            <p:cNvSpPr/>
            <p:nvPr/>
          </p:nvSpPr>
          <p:spPr>
            <a:xfrm>
              <a:off x="822960" y="2439923"/>
              <a:ext cx="2845435" cy="3268979"/>
            </a:xfrm>
            <a:custGeom>
              <a:avLst/>
              <a:gdLst/>
              <a:ahLst/>
              <a:cxnLst/>
              <a:rect l="l" t="t" r="r" b="b"/>
              <a:pathLst>
                <a:path w="2845435" h="3268979">
                  <a:moveTo>
                    <a:pt x="0" y="3268979"/>
                  </a:moveTo>
                  <a:lnTo>
                    <a:pt x="693420" y="3268979"/>
                  </a:lnTo>
                </a:path>
                <a:path w="2845435" h="3268979">
                  <a:moveTo>
                    <a:pt x="1456944" y="3268979"/>
                  </a:moveTo>
                  <a:lnTo>
                    <a:pt x="2845307" y="3268979"/>
                  </a:lnTo>
                </a:path>
                <a:path w="2845435" h="3268979">
                  <a:moveTo>
                    <a:pt x="0" y="2723388"/>
                  </a:moveTo>
                  <a:lnTo>
                    <a:pt x="693420" y="2723388"/>
                  </a:lnTo>
                </a:path>
                <a:path w="2845435" h="3268979">
                  <a:moveTo>
                    <a:pt x="1456944" y="2723388"/>
                  </a:moveTo>
                  <a:lnTo>
                    <a:pt x="2845307" y="2723388"/>
                  </a:lnTo>
                </a:path>
                <a:path w="2845435" h="3268979">
                  <a:moveTo>
                    <a:pt x="0" y="2179320"/>
                  </a:moveTo>
                  <a:lnTo>
                    <a:pt x="693420" y="2179320"/>
                  </a:lnTo>
                </a:path>
                <a:path w="2845435" h="3268979">
                  <a:moveTo>
                    <a:pt x="1456944" y="2179320"/>
                  </a:moveTo>
                  <a:lnTo>
                    <a:pt x="2845307" y="2179320"/>
                  </a:lnTo>
                </a:path>
                <a:path w="2845435" h="3268979">
                  <a:moveTo>
                    <a:pt x="0" y="1633727"/>
                  </a:moveTo>
                  <a:lnTo>
                    <a:pt x="693420" y="1633727"/>
                  </a:lnTo>
                </a:path>
                <a:path w="2845435" h="3268979">
                  <a:moveTo>
                    <a:pt x="1456944" y="1633727"/>
                  </a:moveTo>
                  <a:lnTo>
                    <a:pt x="2845307" y="1633727"/>
                  </a:lnTo>
                </a:path>
                <a:path w="2845435" h="3268979">
                  <a:moveTo>
                    <a:pt x="0" y="1089660"/>
                  </a:moveTo>
                  <a:lnTo>
                    <a:pt x="693420" y="1089660"/>
                  </a:lnTo>
                </a:path>
                <a:path w="2845435" h="3268979">
                  <a:moveTo>
                    <a:pt x="1456944" y="1089660"/>
                  </a:moveTo>
                  <a:lnTo>
                    <a:pt x="2845307" y="1089660"/>
                  </a:lnTo>
                </a:path>
                <a:path w="2845435" h="3268979">
                  <a:moveTo>
                    <a:pt x="0" y="544067"/>
                  </a:moveTo>
                  <a:lnTo>
                    <a:pt x="693420" y="544067"/>
                  </a:lnTo>
                </a:path>
                <a:path w="2845435" h="3268979">
                  <a:moveTo>
                    <a:pt x="1456944" y="544067"/>
                  </a:moveTo>
                  <a:lnTo>
                    <a:pt x="2845307" y="544067"/>
                  </a:lnTo>
                </a:path>
                <a:path w="2845435" h="3268979">
                  <a:moveTo>
                    <a:pt x="0" y="0"/>
                  </a:moveTo>
                  <a:lnTo>
                    <a:pt x="693420" y="0"/>
                  </a:lnTo>
                </a:path>
                <a:path w="2845435" h="3268979">
                  <a:moveTo>
                    <a:pt x="1456944" y="0"/>
                  </a:moveTo>
                  <a:lnTo>
                    <a:pt x="284530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16380" y="2010155"/>
              <a:ext cx="763905" cy="4243070"/>
            </a:xfrm>
            <a:custGeom>
              <a:avLst/>
              <a:gdLst/>
              <a:ahLst/>
              <a:cxnLst/>
              <a:rect l="l" t="t" r="r" b="b"/>
              <a:pathLst>
                <a:path w="763905" h="4243070">
                  <a:moveTo>
                    <a:pt x="763524" y="0"/>
                  </a:moveTo>
                  <a:lnTo>
                    <a:pt x="0" y="0"/>
                  </a:lnTo>
                  <a:lnTo>
                    <a:pt x="0" y="4242816"/>
                  </a:lnTo>
                  <a:lnTo>
                    <a:pt x="763524" y="4242816"/>
                  </a:lnTo>
                  <a:lnTo>
                    <a:pt x="76352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31792" y="2439923"/>
              <a:ext cx="7150734" cy="3268979"/>
            </a:xfrm>
            <a:custGeom>
              <a:avLst/>
              <a:gdLst/>
              <a:ahLst/>
              <a:cxnLst/>
              <a:rect l="l" t="t" r="r" b="b"/>
              <a:pathLst>
                <a:path w="7150734" h="3268979">
                  <a:moveTo>
                    <a:pt x="0" y="3268979"/>
                  </a:moveTo>
                  <a:lnTo>
                    <a:pt x="1388364" y="3268979"/>
                  </a:lnTo>
                </a:path>
                <a:path w="7150734" h="3268979">
                  <a:moveTo>
                    <a:pt x="0" y="2723388"/>
                  </a:moveTo>
                  <a:lnTo>
                    <a:pt x="5692140" y="2723388"/>
                  </a:lnTo>
                </a:path>
                <a:path w="7150734" h="3268979">
                  <a:moveTo>
                    <a:pt x="0" y="2179320"/>
                  </a:moveTo>
                  <a:lnTo>
                    <a:pt x="5692140" y="2179320"/>
                  </a:lnTo>
                </a:path>
                <a:path w="7150734" h="3268979">
                  <a:moveTo>
                    <a:pt x="0" y="1633727"/>
                  </a:moveTo>
                  <a:lnTo>
                    <a:pt x="7150608" y="1633727"/>
                  </a:lnTo>
                </a:path>
                <a:path w="7150734" h="3268979">
                  <a:moveTo>
                    <a:pt x="0" y="1089660"/>
                  </a:moveTo>
                  <a:lnTo>
                    <a:pt x="7150608" y="1089660"/>
                  </a:lnTo>
                </a:path>
                <a:path w="7150734" h="3268979">
                  <a:moveTo>
                    <a:pt x="0" y="544067"/>
                  </a:moveTo>
                  <a:lnTo>
                    <a:pt x="7150608" y="544067"/>
                  </a:lnTo>
                </a:path>
                <a:path w="7150734" h="3268979">
                  <a:moveTo>
                    <a:pt x="0" y="0"/>
                  </a:moveTo>
                  <a:lnTo>
                    <a:pt x="715060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68267" y="2426207"/>
              <a:ext cx="763905" cy="3827145"/>
            </a:xfrm>
            <a:custGeom>
              <a:avLst/>
              <a:gdLst/>
              <a:ahLst/>
              <a:cxnLst/>
              <a:rect l="l" t="t" r="r" b="b"/>
              <a:pathLst>
                <a:path w="763904" h="3827145">
                  <a:moveTo>
                    <a:pt x="763524" y="0"/>
                  </a:moveTo>
                  <a:lnTo>
                    <a:pt x="0" y="0"/>
                  </a:lnTo>
                  <a:lnTo>
                    <a:pt x="0" y="3826764"/>
                  </a:lnTo>
                  <a:lnTo>
                    <a:pt x="763524" y="3826764"/>
                  </a:lnTo>
                  <a:lnTo>
                    <a:pt x="76352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83680" y="5708903"/>
              <a:ext cx="3540760" cy="0"/>
            </a:xfrm>
            <a:custGeom>
              <a:avLst/>
              <a:gdLst/>
              <a:ahLst/>
              <a:cxnLst/>
              <a:rect l="l" t="t" r="r" b="b"/>
              <a:pathLst>
                <a:path w="3540759">
                  <a:moveTo>
                    <a:pt x="0" y="0"/>
                  </a:moveTo>
                  <a:lnTo>
                    <a:pt x="354025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20156" y="5420867"/>
              <a:ext cx="763905" cy="832485"/>
            </a:xfrm>
            <a:custGeom>
              <a:avLst/>
              <a:gdLst/>
              <a:ahLst/>
              <a:cxnLst/>
              <a:rect l="l" t="t" r="r" b="b"/>
              <a:pathLst>
                <a:path w="763904" h="832485">
                  <a:moveTo>
                    <a:pt x="763524" y="0"/>
                  </a:moveTo>
                  <a:lnTo>
                    <a:pt x="0" y="0"/>
                  </a:lnTo>
                  <a:lnTo>
                    <a:pt x="0" y="832103"/>
                  </a:lnTo>
                  <a:lnTo>
                    <a:pt x="763524" y="832103"/>
                  </a:lnTo>
                  <a:lnTo>
                    <a:pt x="76352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887455" y="4619244"/>
              <a:ext cx="695325" cy="1089660"/>
            </a:xfrm>
            <a:custGeom>
              <a:avLst/>
              <a:gdLst/>
              <a:ahLst/>
              <a:cxnLst/>
              <a:rect l="l" t="t" r="r" b="b"/>
              <a:pathLst>
                <a:path w="695325" h="1089660">
                  <a:moveTo>
                    <a:pt x="0" y="1089659"/>
                  </a:moveTo>
                  <a:lnTo>
                    <a:pt x="694944" y="1089659"/>
                  </a:lnTo>
                </a:path>
                <a:path w="695325" h="1089660">
                  <a:moveTo>
                    <a:pt x="0" y="544067"/>
                  </a:moveTo>
                  <a:lnTo>
                    <a:pt x="694944" y="544067"/>
                  </a:lnTo>
                </a:path>
                <a:path w="695325" h="1089660">
                  <a:moveTo>
                    <a:pt x="0" y="0"/>
                  </a:moveTo>
                  <a:lnTo>
                    <a:pt x="6949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23931" y="4256532"/>
              <a:ext cx="763905" cy="1996439"/>
            </a:xfrm>
            <a:custGeom>
              <a:avLst/>
              <a:gdLst/>
              <a:ahLst/>
              <a:cxnLst/>
              <a:rect l="l" t="t" r="r" b="b"/>
              <a:pathLst>
                <a:path w="763904" h="1996439">
                  <a:moveTo>
                    <a:pt x="763524" y="0"/>
                  </a:moveTo>
                  <a:lnTo>
                    <a:pt x="0" y="0"/>
                  </a:lnTo>
                  <a:lnTo>
                    <a:pt x="0" y="1996440"/>
                  </a:lnTo>
                  <a:lnTo>
                    <a:pt x="763524" y="1996440"/>
                  </a:lnTo>
                  <a:lnTo>
                    <a:pt x="76352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22960" y="6252971"/>
              <a:ext cx="10759440" cy="0"/>
            </a:xfrm>
            <a:custGeom>
              <a:avLst/>
              <a:gdLst/>
              <a:ahLst/>
              <a:cxnLst/>
              <a:rect l="l" t="t" r="r" b="b"/>
              <a:pathLst>
                <a:path w="10759440">
                  <a:moveTo>
                    <a:pt x="0" y="0"/>
                  </a:moveTo>
                  <a:lnTo>
                    <a:pt x="1075944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822960" y="1350263"/>
            <a:ext cx="10759440" cy="0"/>
          </a:xfrm>
          <a:custGeom>
            <a:avLst/>
            <a:gdLst/>
            <a:ahLst/>
            <a:cxnLst/>
            <a:rect l="l" t="t" r="r" b="b"/>
            <a:pathLst>
              <a:path w="10759440">
                <a:moveTo>
                  <a:pt x="0" y="0"/>
                </a:moveTo>
                <a:lnTo>
                  <a:pt x="1075944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10259" y="1747773"/>
            <a:ext cx="107848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55675" algn="l"/>
                <a:tab pos="10771505" algn="l"/>
              </a:tabLst>
            </a:pPr>
            <a:r>
              <a:rPr sz="1200" u="sng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Carlito"/>
                <a:cs typeface="Carlito"/>
              </a:rPr>
              <a:t> 	39%	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05503" y="2163826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35%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97270" y="5158866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8%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249539" y="5990945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0%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362056" y="3994150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18%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82295" y="6132677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0%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82295" y="5587695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5%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5180" y="5042661"/>
            <a:ext cx="288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1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0</a:t>
            </a: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5180" y="4497704"/>
            <a:ext cx="288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1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5</a:t>
            </a: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05180" y="3952443"/>
            <a:ext cx="28892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2</a:t>
            </a:r>
            <a:r>
              <a:rPr sz="1200" spc="-10" dirty="0">
                <a:solidFill>
                  <a:srgbClr val="585858"/>
                </a:solidFill>
                <a:latin typeface="Carlito"/>
                <a:cs typeface="Carlito"/>
              </a:rPr>
              <a:t>0</a:t>
            </a: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5180" y="2318130"/>
            <a:ext cx="288290" cy="1298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3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5</a:t>
            </a: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%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3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0</a:t>
            </a: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%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2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5</a:t>
            </a: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05180" y="1773173"/>
            <a:ext cx="288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4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0</a:t>
            </a: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05180" y="1228090"/>
            <a:ext cx="288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4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5</a:t>
            </a: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86002" y="6330797"/>
            <a:ext cx="12242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Yeterince</a:t>
            </a:r>
            <a:r>
              <a:rPr sz="1200" spc="-4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Tanınıyor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748278" y="6330797"/>
            <a:ext cx="6051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Tanınıyor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869051" y="6330797"/>
            <a:ext cx="668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Kararsızım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991602" y="6330797"/>
            <a:ext cx="7277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Tanınmıyor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833864" y="6330797"/>
            <a:ext cx="1346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Yeterince</a:t>
            </a:r>
            <a:r>
              <a:rPr sz="1200" spc="-4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Tanınmıyor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4019" y="0"/>
            <a:ext cx="7360284" cy="779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965"/>
              </a:lnSpc>
              <a:spcBef>
                <a:spcPts val="100"/>
              </a:spcBef>
            </a:pPr>
            <a:r>
              <a:rPr sz="2600" spc="-5" dirty="0"/>
              <a:t>ÜNİVERSİTEMİZİN DIŞ </a:t>
            </a:r>
            <a:r>
              <a:rPr sz="2600" spc="-65" dirty="0"/>
              <a:t>PAYDAŞI </a:t>
            </a:r>
            <a:r>
              <a:rPr sz="2600" spc="-25" dirty="0"/>
              <a:t>OLMAKTAN</a:t>
            </a:r>
            <a:r>
              <a:rPr sz="2600" spc="-75" dirty="0"/>
              <a:t> </a:t>
            </a:r>
            <a:r>
              <a:rPr sz="2600" dirty="0"/>
              <a:t>MEMNUN</a:t>
            </a:r>
            <a:endParaRPr sz="2600"/>
          </a:p>
          <a:p>
            <a:pPr marL="12700">
              <a:lnSpc>
                <a:spcPts val="2965"/>
              </a:lnSpc>
            </a:pPr>
            <a:r>
              <a:rPr sz="2600" dirty="0"/>
              <a:t>MUSUNUZ?</a:t>
            </a:r>
            <a:endParaRPr sz="2600"/>
          </a:p>
        </p:txBody>
      </p:sp>
      <p:grpSp>
        <p:nvGrpSpPr>
          <p:cNvPr id="3" name="object 3"/>
          <p:cNvGrpSpPr/>
          <p:nvPr/>
        </p:nvGrpSpPr>
        <p:grpSpPr>
          <a:xfrm>
            <a:off x="822960" y="1524000"/>
            <a:ext cx="10846435" cy="4569460"/>
            <a:chOff x="822960" y="1524000"/>
            <a:chExt cx="10846435" cy="4569460"/>
          </a:xfrm>
        </p:grpSpPr>
        <p:sp>
          <p:nvSpPr>
            <p:cNvPr id="4" name="object 4"/>
            <p:cNvSpPr/>
            <p:nvPr/>
          </p:nvSpPr>
          <p:spPr>
            <a:xfrm>
              <a:off x="822960" y="2766060"/>
              <a:ext cx="2870200" cy="2491740"/>
            </a:xfrm>
            <a:custGeom>
              <a:avLst/>
              <a:gdLst/>
              <a:ahLst/>
              <a:cxnLst/>
              <a:rect l="l" t="t" r="r" b="b"/>
              <a:pathLst>
                <a:path w="2870200" h="2491740">
                  <a:moveTo>
                    <a:pt x="0" y="2491740"/>
                  </a:moveTo>
                  <a:lnTo>
                    <a:pt x="699516" y="2491740"/>
                  </a:lnTo>
                </a:path>
                <a:path w="2870200" h="2491740">
                  <a:moveTo>
                    <a:pt x="1469136" y="2491740"/>
                  </a:moveTo>
                  <a:lnTo>
                    <a:pt x="2869691" y="2491740"/>
                  </a:lnTo>
                </a:path>
                <a:path w="2870200" h="2491740">
                  <a:moveTo>
                    <a:pt x="0" y="1661159"/>
                  </a:moveTo>
                  <a:lnTo>
                    <a:pt x="699516" y="1661159"/>
                  </a:lnTo>
                </a:path>
                <a:path w="2870200" h="2491740">
                  <a:moveTo>
                    <a:pt x="1469136" y="1661159"/>
                  </a:moveTo>
                  <a:lnTo>
                    <a:pt x="2869691" y="1661159"/>
                  </a:lnTo>
                </a:path>
                <a:path w="2870200" h="2491740">
                  <a:moveTo>
                    <a:pt x="0" y="830579"/>
                  </a:moveTo>
                  <a:lnTo>
                    <a:pt x="699516" y="830579"/>
                  </a:lnTo>
                </a:path>
                <a:path w="2870200" h="2491740">
                  <a:moveTo>
                    <a:pt x="1469136" y="830579"/>
                  </a:moveTo>
                  <a:lnTo>
                    <a:pt x="2869691" y="830579"/>
                  </a:lnTo>
                </a:path>
                <a:path w="2870200" h="2491740">
                  <a:moveTo>
                    <a:pt x="0" y="0"/>
                  </a:moveTo>
                  <a:lnTo>
                    <a:pt x="699516" y="0"/>
                  </a:lnTo>
                </a:path>
                <a:path w="2870200" h="2491740">
                  <a:moveTo>
                    <a:pt x="1469136" y="0"/>
                  </a:moveTo>
                  <a:lnTo>
                    <a:pt x="2869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22476" y="2601467"/>
              <a:ext cx="769620" cy="3487420"/>
            </a:xfrm>
            <a:custGeom>
              <a:avLst/>
              <a:gdLst/>
              <a:ahLst/>
              <a:cxnLst/>
              <a:rect l="l" t="t" r="r" b="b"/>
              <a:pathLst>
                <a:path w="769619" h="3487420">
                  <a:moveTo>
                    <a:pt x="769619" y="0"/>
                  </a:moveTo>
                  <a:lnTo>
                    <a:pt x="0" y="0"/>
                  </a:lnTo>
                  <a:lnTo>
                    <a:pt x="0" y="3486912"/>
                  </a:lnTo>
                  <a:lnTo>
                    <a:pt x="769619" y="3486912"/>
                  </a:lnTo>
                  <a:lnTo>
                    <a:pt x="769619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22960" y="1935480"/>
              <a:ext cx="10846435" cy="3322320"/>
            </a:xfrm>
            <a:custGeom>
              <a:avLst/>
              <a:gdLst/>
              <a:ahLst/>
              <a:cxnLst/>
              <a:rect l="l" t="t" r="r" b="b"/>
              <a:pathLst>
                <a:path w="10846435" h="3322320">
                  <a:moveTo>
                    <a:pt x="3637788" y="3322320"/>
                  </a:moveTo>
                  <a:lnTo>
                    <a:pt x="10846308" y="3322320"/>
                  </a:lnTo>
                </a:path>
                <a:path w="10846435" h="3322320">
                  <a:moveTo>
                    <a:pt x="3637788" y="2491740"/>
                  </a:moveTo>
                  <a:lnTo>
                    <a:pt x="10846308" y="2491740"/>
                  </a:lnTo>
                </a:path>
                <a:path w="10846435" h="3322320">
                  <a:moveTo>
                    <a:pt x="3637788" y="1661160"/>
                  </a:moveTo>
                  <a:lnTo>
                    <a:pt x="10846308" y="1661160"/>
                  </a:lnTo>
                </a:path>
                <a:path w="10846435" h="3322320">
                  <a:moveTo>
                    <a:pt x="3637788" y="830580"/>
                  </a:moveTo>
                  <a:lnTo>
                    <a:pt x="10846308" y="830580"/>
                  </a:lnTo>
                </a:path>
                <a:path w="10846435" h="3322320">
                  <a:moveTo>
                    <a:pt x="0" y="0"/>
                  </a:moveTo>
                  <a:lnTo>
                    <a:pt x="2869691" y="0"/>
                  </a:lnTo>
                </a:path>
                <a:path w="10846435" h="3322320">
                  <a:moveTo>
                    <a:pt x="3637788" y="0"/>
                  </a:moveTo>
                  <a:lnTo>
                    <a:pt x="1084630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92652" y="1523999"/>
              <a:ext cx="2938780" cy="4564380"/>
            </a:xfrm>
            <a:custGeom>
              <a:avLst/>
              <a:gdLst/>
              <a:ahLst/>
              <a:cxnLst/>
              <a:rect l="l" t="t" r="r" b="b"/>
              <a:pathLst>
                <a:path w="2938779" h="4564380">
                  <a:moveTo>
                    <a:pt x="768096" y="0"/>
                  </a:moveTo>
                  <a:lnTo>
                    <a:pt x="0" y="0"/>
                  </a:lnTo>
                  <a:lnTo>
                    <a:pt x="0" y="4564380"/>
                  </a:lnTo>
                  <a:lnTo>
                    <a:pt x="768096" y="4564380"/>
                  </a:lnTo>
                  <a:lnTo>
                    <a:pt x="768096" y="0"/>
                  </a:lnTo>
                  <a:close/>
                </a:path>
                <a:path w="2938779" h="4564380">
                  <a:moveTo>
                    <a:pt x="2938272" y="4309872"/>
                  </a:moveTo>
                  <a:lnTo>
                    <a:pt x="2168652" y="4309872"/>
                  </a:lnTo>
                  <a:lnTo>
                    <a:pt x="2168652" y="4564380"/>
                  </a:lnTo>
                  <a:lnTo>
                    <a:pt x="2938272" y="4564380"/>
                  </a:lnTo>
                  <a:lnTo>
                    <a:pt x="2938272" y="4309872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22960" y="6088379"/>
              <a:ext cx="10846435" cy="0"/>
            </a:xfrm>
            <a:custGeom>
              <a:avLst/>
              <a:gdLst/>
              <a:ahLst/>
              <a:cxnLst/>
              <a:rect l="l" t="t" r="r" b="b"/>
              <a:pathLst>
                <a:path w="10846435">
                  <a:moveTo>
                    <a:pt x="0" y="0"/>
                  </a:moveTo>
                  <a:lnTo>
                    <a:pt x="1084630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822960" y="1106424"/>
            <a:ext cx="10846435" cy="0"/>
          </a:xfrm>
          <a:custGeom>
            <a:avLst/>
            <a:gdLst/>
            <a:ahLst/>
            <a:cxnLst/>
            <a:rect l="l" t="t" r="r" b="b"/>
            <a:pathLst>
              <a:path w="10846435">
                <a:moveTo>
                  <a:pt x="0" y="0"/>
                </a:moveTo>
                <a:lnTo>
                  <a:pt x="1084630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62505" y="2338578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42%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32046" y="1260728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55%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41211" y="5571845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3%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10753" y="5825438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0%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480293" y="5825438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0%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2295" y="5967171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0%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5180" y="5136641"/>
            <a:ext cx="288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1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0</a:t>
            </a: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5180" y="4306316"/>
            <a:ext cx="288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2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0</a:t>
            </a: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5180" y="3475735"/>
            <a:ext cx="288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3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0</a:t>
            </a: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5180" y="2645155"/>
            <a:ext cx="288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4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0</a:t>
            </a: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5180" y="1814829"/>
            <a:ext cx="288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5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0</a:t>
            </a: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5180" y="984250"/>
            <a:ext cx="288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6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0</a:t>
            </a: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77188" y="6164986"/>
            <a:ext cx="10598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Çok</a:t>
            </a:r>
            <a:r>
              <a:rPr sz="1200" spc="-6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Memnunum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679316" y="6164986"/>
            <a:ext cx="79502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M</a:t>
            </a:r>
            <a:r>
              <a:rPr sz="1200" spc="-15" dirty="0">
                <a:solidFill>
                  <a:srgbClr val="585858"/>
                </a:solidFill>
                <a:latin typeface="Carlito"/>
                <a:cs typeface="Carlito"/>
              </a:rPr>
              <a:t>e</a:t>
            </a: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mn</a:t>
            </a:r>
            <a:r>
              <a:rPr sz="1200" spc="-10" dirty="0">
                <a:solidFill>
                  <a:srgbClr val="585858"/>
                </a:solidFill>
                <a:latin typeface="Carlito"/>
                <a:cs typeface="Carlito"/>
              </a:rPr>
              <a:t>u</a:t>
            </a: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n</a:t>
            </a:r>
            <a:r>
              <a:rPr sz="1200" spc="-10" dirty="0">
                <a:solidFill>
                  <a:srgbClr val="585858"/>
                </a:solidFill>
                <a:latin typeface="Carlito"/>
                <a:cs typeface="Carlito"/>
              </a:rPr>
              <a:t>u</a:t>
            </a: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m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912358" y="6164986"/>
            <a:ext cx="66929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Kararsı</a:t>
            </a:r>
            <a:r>
              <a:rPr sz="1200" spc="-10" dirty="0">
                <a:solidFill>
                  <a:srgbClr val="585858"/>
                </a:solidFill>
                <a:latin typeface="Carlito"/>
                <a:cs typeface="Carlito"/>
              </a:rPr>
              <a:t>z</a:t>
            </a: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ım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868157" y="6164986"/>
            <a:ext cx="109728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Memnun</a:t>
            </a:r>
            <a:r>
              <a:rPr sz="1200" spc="-6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Değilim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923526" y="6164986"/>
            <a:ext cx="132588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Hiç Memnun</a:t>
            </a:r>
            <a:r>
              <a:rPr sz="1200" spc="-3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Değilim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4019" y="0"/>
            <a:ext cx="8107045" cy="77914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455"/>
              </a:spcBef>
            </a:pPr>
            <a:r>
              <a:rPr sz="2600" dirty="0"/>
              <a:t>BEZMİALEM </a:t>
            </a:r>
            <a:r>
              <a:rPr sz="2600" spc="-30" dirty="0"/>
              <a:t>VAKIF </a:t>
            </a:r>
            <a:r>
              <a:rPr sz="2600" spc="-10" dirty="0"/>
              <a:t>ÜNİVERSİTESİNİN SİZCE </a:t>
            </a:r>
            <a:r>
              <a:rPr sz="2600" spc="-15" dirty="0"/>
              <a:t>GÜÇLÜ </a:t>
            </a:r>
            <a:r>
              <a:rPr sz="2600" spc="-20" dirty="0"/>
              <a:t>YÖNLERİ  </a:t>
            </a:r>
            <a:r>
              <a:rPr sz="2600" dirty="0"/>
              <a:t>NELERDİR?</a:t>
            </a:r>
            <a:endParaRPr sz="26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07453" y="969010"/>
          <a:ext cx="11316970" cy="5600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16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6689">
                <a:tc>
                  <a:txBody>
                    <a:bodyPr/>
                    <a:lstStyle/>
                    <a:p>
                      <a:pPr marL="175260" indent="-173355">
                        <a:lnSpc>
                          <a:spcPts val="1370"/>
                        </a:lnSpc>
                        <a:buFont typeface="Arial"/>
                        <a:buChar char="•"/>
                        <a:tabLst>
                          <a:tab pos="175895" algn="l"/>
                        </a:tabLst>
                      </a:pPr>
                      <a:r>
                        <a:rPr sz="1800" spc="-7" baseline="2314" dirty="0">
                          <a:latin typeface="Carlito"/>
                          <a:cs typeface="Carlito"/>
                        </a:rPr>
                        <a:t>İletişimi, </a:t>
                      </a:r>
                      <a:r>
                        <a:rPr sz="1800" baseline="2314" dirty="0">
                          <a:latin typeface="Carlito"/>
                          <a:cs typeface="Carlito"/>
                        </a:rPr>
                        <a:t>alanındaki</a:t>
                      </a:r>
                      <a:r>
                        <a:rPr sz="1800" spc="-30" baseline="2314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kalitesi</a:t>
                      </a:r>
                      <a:endParaRPr sz="1800" baseline="2314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689">
                <a:tc>
                  <a:txBody>
                    <a:bodyPr/>
                    <a:lstStyle/>
                    <a:p>
                      <a:pPr marL="175260" indent="-173355">
                        <a:lnSpc>
                          <a:spcPts val="1370"/>
                        </a:lnSpc>
                        <a:buFont typeface="Arial"/>
                        <a:buChar char="•"/>
                        <a:tabLst>
                          <a:tab pos="175895" algn="l"/>
                        </a:tabLst>
                      </a:pPr>
                      <a:r>
                        <a:rPr sz="1800" spc="-30" baseline="2314" dirty="0">
                          <a:latin typeface="Carlito"/>
                          <a:cs typeface="Carlito"/>
                        </a:rPr>
                        <a:t>Vakıf</a:t>
                      </a:r>
                      <a:r>
                        <a:rPr sz="1800" spc="-15" baseline="2314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olması</a:t>
                      </a:r>
                      <a:endParaRPr sz="1800" baseline="2314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689">
                <a:tc>
                  <a:txBody>
                    <a:bodyPr/>
                    <a:lstStyle/>
                    <a:p>
                      <a:pPr marL="175260" indent="-173355">
                        <a:lnSpc>
                          <a:spcPts val="1370"/>
                        </a:lnSpc>
                        <a:buFont typeface="Arial"/>
                        <a:buChar char="•"/>
                        <a:tabLst>
                          <a:tab pos="175895" algn="l"/>
                        </a:tabLst>
                      </a:pPr>
                      <a:r>
                        <a:rPr sz="1800" spc="-15" baseline="2314" dirty="0">
                          <a:latin typeface="Carlito"/>
                          <a:cs typeface="Carlito"/>
                        </a:rPr>
                        <a:t>Köklü </a:t>
                      </a:r>
                      <a:r>
                        <a:rPr sz="1800" baseline="2314" dirty="0">
                          <a:latin typeface="Carlito"/>
                          <a:cs typeface="Carlito"/>
                        </a:rPr>
                        <a:t>bir </a:t>
                      </a:r>
                      <a:r>
                        <a:rPr sz="1800" spc="-22" baseline="2314" dirty="0">
                          <a:latin typeface="Carlito"/>
                          <a:cs typeface="Carlito"/>
                        </a:rPr>
                        <a:t>Vakıf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geleneğinin kazandırdığı tecrübe </a:t>
                      </a:r>
                      <a:r>
                        <a:rPr sz="1800" spc="-15" baseline="2314" dirty="0">
                          <a:latin typeface="Carlito"/>
                          <a:cs typeface="Carlito"/>
                        </a:rPr>
                        <a:t>yol </a:t>
                      </a:r>
                      <a:r>
                        <a:rPr sz="1800" baseline="2314" dirty="0">
                          <a:latin typeface="Carlito"/>
                          <a:cs typeface="Carlito"/>
                        </a:rPr>
                        <a:t>alma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süreçlerini</a:t>
                      </a:r>
                      <a:r>
                        <a:rPr sz="1800" spc="-112" baseline="2314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22" baseline="2314" dirty="0">
                          <a:latin typeface="Carlito"/>
                          <a:cs typeface="Carlito"/>
                        </a:rPr>
                        <a:t>hızlandırıyor.</a:t>
                      </a:r>
                      <a:endParaRPr sz="1800" baseline="2314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562">
                <a:tc>
                  <a:txBody>
                    <a:bodyPr/>
                    <a:lstStyle/>
                    <a:p>
                      <a:pPr marL="175260" indent="-173355">
                        <a:lnSpc>
                          <a:spcPts val="1370"/>
                        </a:lnSpc>
                        <a:buFont typeface="Arial"/>
                        <a:buChar char="•"/>
                        <a:tabLst>
                          <a:tab pos="175895" algn="l"/>
                        </a:tabLst>
                      </a:pPr>
                      <a:r>
                        <a:rPr sz="1800" spc="-7" baseline="2314" dirty="0">
                          <a:latin typeface="Carlito"/>
                          <a:cs typeface="Carlito"/>
                        </a:rPr>
                        <a:t>Siyasal </a:t>
                      </a:r>
                      <a:r>
                        <a:rPr sz="1800" spc="-15" baseline="2314" dirty="0">
                          <a:latin typeface="Carlito"/>
                          <a:cs typeface="Carlito"/>
                        </a:rPr>
                        <a:t>ve bireysel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 ilişkileri</a:t>
                      </a:r>
                      <a:endParaRPr sz="1800" baseline="2314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6690">
                <a:tc>
                  <a:txBody>
                    <a:bodyPr/>
                    <a:lstStyle/>
                    <a:p>
                      <a:pPr marL="175260" indent="-173355">
                        <a:lnSpc>
                          <a:spcPts val="1370"/>
                        </a:lnSpc>
                        <a:buFont typeface="Arial"/>
                        <a:buChar char="•"/>
                        <a:tabLst>
                          <a:tab pos="175895" algn="l"/>
                        </a:tabLst>
                      </a:pPr>
                      <a:r>
                        <a:rPr sz="1800" spc="-7" baseline="2314" dirty="0">
                          <a:latin typeface="Carlito"/>
                          <a:cs typeface="Carlito"/>
                        </a:rPr>
                        <a:t>Çok iyi </a:t>
                      </a:r>
                      <a:r>
                        <a:rPr sz="1800" baseline="2314" dirty="0">
                          <a:latin typeface="Carlito"/>
                          <a:cs typeface="Carlito"/>
                        </a:rPr>
                        <a:t>bir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akademik </a:t>
                      </a:r>
                      <a:r>
                        <a:rPr sz="1800" spc="-15" baseline="2314" dirty="0">
                          <a:latin typeface="Carlito"/>
                          <a:cs typeface="Carlito"/>
                        </a:rPr>
                        <a:t>kadro ve çok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iyi </a:t>
                      </a:r>
                      <a:r>
                        <a:rPr sz="1800" baseline="2314" dirty="0">
                          <a:latin typeface="Carlito"/>
                          <a:cs typeface="Carlito"/>
                        </a:rPr>
                        <a:t>bir</a:t>
                      </a:r>
                      <a:r>
                        <a:rPr sz="1800" spc="67" baseline="2314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15" baseline="2314" dirty="0">
                          <a:latin typeface="Carlito"/>
                          <a:cs typeface="Carlito"/>
                        </a:rPr>
                        <a:t>marka</a:t>
                      </a:r>
                      <a:endParaRPr sz="1800" baseline="2314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689">
                <a:tc>
                  <a:txBody>
                    <a:bodyPr/>
                    <a:lstStyle/>
                    <a:p>
                      <a:pPr marL="175260" indent="-173355">
                        <a:lnSpc>
                          <a:spcPts val="1370"/>
                        </a:lnSpc>
                        <a:buFont typeface="Arial"/>
                        <a:buChar char="•"/>
                        <a:tabLst>
                          <a:tab pos="175895" algn="l"/>
                        </a:tabLst>
                      </a:pPr>
                      <a:r>
                        <a:rPr sz="1800" spc="-7" baseline="2314" dirty="0">
                          <a:latin typeface="Carlito"/>
                          <a:cs typeface="Carlito"/>
                        </a:rPr>
                        <a:t>Sağlık</a:t>
                      </a:r>
                      <a:endParaRPr sz="1800" baseline="2314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689">
                <a:tc>
                  <a:txBody>
                    <a:bodyPr/>
                    <a:lstStyle/>
                    <a:p>
                      <a:pPr marL="175260" indent="-173355">
                        <a:lnSpc>
                          <a:spcPts val="1370"/>
                        </a:lnSpc>
                        <a:buFont typeface="Arial"/>
                        <a:buChar char="•"/>
                        <a:tabLst>
                          <a:tab pos="175895" algn="l"/>
                        </a:tabLst>
                      </a:pPr>
                      <a:r>
                        <a:rPr sz="1800" spc="-15" baseline="2314" dirty="0">
                          <a:latin typeface="Carlito"/>
                          <a:cs typeface="Carlito"/>
                        </a:rPr>
                        <a:t>İlkeli ve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güven veren </a:t>
                      </a:r>
                      <a:r>
                        <a:rPr sz="1800" baseline="2314" dirty="0">
                          <a:latin typeface="Carlito"/>
                          <a:cs typeface="Carlito"/>
                        </a:rPr>
                        <a:t>bir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yönetime sahip olduğu</a:t>
                      </a:r>
                      <a:r>
                        <a:rPr sz="1800" spc="-75" baseline="2314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düşüncesindeyim.</a:t>
                      </a:r>
                      <a:endParaRPr sz="1800" baseline="2314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6689">
                <a:tc>
                  <a:txBody>
                    <a:bodyPr/>
                    <a:lstStyle/>
                    <a:p>
                      <a:pPr marL="175260" indent="-173355">
                        <a:lnSpc>
                          <a:spcPts val="1370"/>
                        </a:lnSpc>
                        <a:buFont typeface="Arial"/>
                        <a:buChar char="•"/>
                        <a:tabLst>
                          <a:tab pos="175895" algn="l"/>
                        </a:tabLst>
                      </a:pPr>
                      <a:r>
                        <a:rPr sz="1800" baseline="2314" dirty="0">
                          <a:latin typeface="Carlito"/>
                          <a:cs typeface="Carlito"/>
                        </a:rPr>
                        <a:t>Dinamik bir liderlik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yaklaşımıyla yönetilmesinin yanında eğitim-öğretim faaliyetleri için gelişime açık, </a:t>
                      </a:r>
                      <a:r>
                        <a:rPr sz="1800" spc="-15" baseline="2314" dirty="0">
                          <a:latin typeface="Carlito"/>
                          <a:cs typeface="Carlito"/>
                        </a:rPr>
                        <a:t>tatminkar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seviyede fiziksel altyapıya sahip</a:t>
                      </a:r>
                      <a:r>
                        <a:rPr sz="1800" spc="-135" baseline="2314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22" baseline="2314" dirty="0">
                          <a:latin typeface="Carlito"/>
                          <a:cs typeface="Carlito"/>
                        </a:rPr>
                        <a:t>olmasıdır.</a:t>
                      </a:r>
                      <a:endParaRPr sz="1800" baseline="2314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6689">
                <a:tc>
                  <a:txBody>
                    <a:bodyPr/>
                    <a:lstStyle/>
                    <a:p>
                      <a:pPr marL="175260" indent="-173355">
                        <a:lnSpc>
                          <a:spcPts val="1370"/>
                        </a:lnSpc>
                        <a:buFont typeface="Arial"/>
                        <a:buChar char="•"/>
                        <a:tabLst>
                          <a:tab pos="175895" algn="l"/>
                        </a:tabLst>
                      </a:pPr>
                      <a:r>
                        <a:rPr sz="1800" spc="-15" baseline="2314" dirty="0">
                          <a:latin typeface="Carlito"/>
                          <a:cs typeface="Carlito"/>
                        </a:rPr>
                        <a:t>Köklü </a:t>
                      </a:r>
                      <a:r>
                        <a:rPr sz="1800" baseline="2314" dirty="0">
                          <a:latin typeface="Carlito"/>
                          <a:cs typeface="Carlito"/>
                        </a:rPr>
                        <a:t>bir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kurum</a:t>
                      </a:r>
                      <a:r>
                        <a:rPr sz="1800" spc="-30" baseline="2314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olması</a:t>
                      </a:r>
                      <a:endParaRPr sz="1800" baseline="2314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6562">
                <a:tc>
                  <a:txBody>
                    <a:bodyPr/>
                    <a:lstStyle/>
                    <a:p>
                      <a:pPr marL="175260" indent="-173355">
                        <a:lnSpc>
                          <a:spcPts val="1370"/>
                        </a:lnSpc>
                        <a:buFont typeface="Arial"/>
                        <a:buChar char="•"/>
                        <a:tabLst>
                          <a:tab pos="175895" algn="l"/>
                        </a:tabLst>
                      </a:pPr>
                      <a:r>
                        <a:rPr sz="1800" spc="-7" baseline="2314" dirty="0">
                          <a:latin typeface="Carlito"/>
                          <a:cs typeface="Carlito"/>
                        </a:rPr>
                        <a:t>Bilimsel araştırma olanakları</a:t>
                      </a:r>
                      <a:endParaRPr sz="1800" baseline="2314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6690">
                <a:tc>
                  <a:txBody>
                    <a:bodyPr/>
                    <a:lstStyle/>
                    <a:p>
                      <a:pPr marL="175260" indent="-173355">
                        <a:lnSpc>
                          <a:spcPts val="1370"/>
                        </a:lnSpc>
                        <a:buFont typeface="Arial"/>
                        <a:buChar char="•"/>
                        <a:tabLst>
                          <a:tab pos="175895" algn="l"/>
                        </a:tabLst>
                      </a:pPr>
                      <a:r>
                        <a:rPr sz="1800" spc="-7" baseline="2314" dirty="0">
                          <a:latin typeface="Carlito"/>
                          <a:cs typeface="Carlito"/>
                        </a:rPr>
                        <a:t>Akademik</a:t>
                      </a:r>
                      <a:r>
                        <a:rPr sz="1800" baseline="2314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15" baseline="2314" dirty="0">
                          <a:latin typeface="Carlito"/>
                          <a:cs typeface="Carlito"/>
                        </a:rPr>
                        <a:t>kadrosu</a:t>
                      </a:r>
                      <a:endParaRPr sz="1800" baseline="2314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6689">
                <a:tc>
                  <a:txBody>
                    <a:bodyPr/>
                    <a:lstStyle/>
                    <a:p>
                      <a:pPr marL="175260" indent="-173355">
                        <a:lnSpc>
                          <a:spcPts val="1370"/>
                        </a:lnSpc>
                        <a:buFont typeface="Arial"/>
                        <a:buChar char="•"/>
                        <a:tabLst>
                          <a:tab pos="175895" algn="l"/>
                        </a:tabLst>
                      </a:pPr>
                      <a:r>
                        <a:rPr sz="1800" spc="-22" baseline="2314" dirty="0">
                          <a:latin typeface="Carlito"/>
                          <a:cs typeface="Carlito"/>
                        </a:rPr>
                        <a:t>Yenilikçi, </a:t>
                      </a:r>
                      <a:r>
                        <a:rPr sz="1800" baseline="2314" dirty="0">
                          <a:latin typeface="Carlito"/>
                          <a:cs typeface="Carlito"/>
                        </a:rPr>
                        <a:t>medeni,</a:t>
                      </a:r>
                      <a:r>
                        <a:rPr sz="1800" spc="-15" baseline="2314" dirty="0">
                          <a:latin typeface="Carlito"/>
                          <a:cs typeface="Carlito"/>
                        </a:rPr>
                        <a:t> çalışkan</a:t>
                      </a:r>
                      <a:endParaRPr sz="1800" baseline="2314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6689">
                <a:tc>
                  <a:txBody>
                    <a:bodyPr/>
                    <a:lstStyle/>
                    <a:p>
                      <a:pPr marL="175260" indent="-173355">
                        <a:lnSpc>
                          <a:spcPts val="1370"/>
                        </a:lnSpc>
                        <a:buFont typeface="Arial"/>
                        <a:buChar char="•"/>
                        <a:tabLst>
                          <a:tab pos="175895" algn="l"/>
                        </a:tabLst>
                      </a:pPr>
                      <a:r>
                        <a:rPr sz="1800" spc="-22" baseline="2314" dirty="0">
                          <a:latin typeface="Carlito"/>
                          <a:cs typeface="Carlito"/>
                        </a:rPr>
                        <a:t>Kurumsaldır,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sağlık </a:t>
                      </a:r>
                      <a:r>
                        <a:rPr sz="1800" baseline="2314" dirty="0">
                          <a:latin typeface="Carlito"/>
                          <a:cs typeface="Carlito"/>
                        </a:rPr>
                        <a:t>alanında toplumda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olumlu </a:t>
                      </a:r>
                      <a:r>
                        <a:rPr sz="1800" baseline="2314" dirty="0">
                          <a:latin typeface="Carlito"/>
                          <a:cs typeface="Carlito"/>
                        </a:rPr>
                        <a:t>bir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yeri </a:t>
                      </a:r>
                      <a:r>
                        <a:rPr sz="1800" spc="-30" baseline="2314" dirty="0">
                          <a:latin typeface="Carlito"/>
                          <a:cs typeface="Carlito"/>
                        </a:rPr>
                        <a:t>vardır,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gelişime</a:t>
                      </a:r>
                      <a:r>
                        <a:rPr sz="1800" spc="-172" baseline="2314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30" baseline="2314" dirty="0">
                          <a:latin typeface="Carlito"/>
                          <a:cs typeface="Carlito"/>
                        </a:rPr>
                        <a:t>açıktır.</a:t>
                      </a:r>
                      <a:endParaRPr sz="1800" baseline="2314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6689">
                <a:tc>
                  <a:txBody>
                    <a:bodyPr/>
                    <a:lstStyle/>
                    <a:p>
                      <a:pPr marL="175260" indent="-173355">
                        <a:lnSpc>
                          <a:spcPts val="1370"/>
                        </a:lnSpc>
                        <a:buFont typeface="Arial"/>
                        <a:buChar char="•"/>
                        <a:tabLst>
                          <a:tab pos="175895" algn="l"/>
                        </a:tabLst>
                      </a:pPr>
                      <a:r>
                        <a:rPr sz="1800" spc="-7" baseline="2314" dirty="0">
                          <a:latin typeface="Carlito"/>
                          <a:cs typeface="Carlito"/>
                        </a:rPr>
                        <a:t>Nitelikli kütüphane personeli </a:t>
                      </a:r>
                      <a:r>
                        <a:rPr sz="1800" baseline="2314" dirty="0">
                          <a:latin typeface="Carlito"/>
                          <a:cs typeface="Carlito"/>
                        </a:rPr>
                        <a:t>/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Sağlık </a:t>
                      </a:r>
                      <a:r>
                        <a:rPr sz="1800" baseline="2314" dirty="0">
                          <a:latin typeface="Carlito"/>
                          <a:cs typeface="Carlito"/>
                        </a:rPr>
                        <a:t>alanında önemli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üniversitelerden</a:t>
                      </a:r>
                      <a:r>
                        <a:rPr sz="1800" spc="-165" baseline="2314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olması</a:t>
                      </a:r>
                      <a:endParaRPr sz="1800" baseline="2314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6690">
                <a:tc>
                  <a:txBody>
                    <a:bodyPr/>
                    <a:lstStyle/>
                    <a:p>
                      <a:pPr marL="175260" indent="-173355">
                        <a:lnSpc>
                          <a:spcPts val="1370"/>
                        </a:lnSpc>
                        <a:buFont typeface="Arial"/>
                        <a:buChar char="•"/>
                        <a:tabLst>
                          <a:tab pos="175895" algn="l"/>
                        </a:tabLst>
                      </a:pPr>
                      <a:r>
                        <a:rPr sz="1800" spc="-7" baseline="2314" dirty="0">
                          <a:latin typeface="Carlito"/>
                          <a:cs typeface="Carlito"/>
                        </a:rPr>
                        <a:t>Kurum Kültürü</a:t>
                      </a:r>
                      <a:r>
                        <a:rPr sz="1800" spc="-89" baseline="2314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aseline="2314" dirty="0">
                          <a:latin typeface="Carlito"/>
                          <a:cs typeface="Carlito"/>
                        </a:rPr>
                        <a:t>Güçlüdür</a:t>
                      </a:r>
                      <a:endParaRPr sz="1800" baseline="2314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6562">
                <a:tc>
                  <a:txBody>
                    <a:bodyPr/>
                    <a:lstStyle/>
                    <a:p>
                      <a:pPr marL="175260" indent="-173355">
                        <a:lnSpc>
                          <a:spcPts val="1370"/>
                        </a:lnSpc>
                        <a:buFont typeface="Arial"/>
                        <a:buChar char="•"/>
                        <a:tabLst>
                          <a:tab pos="175895" algn="l"/>
                        </a:tabLst>
                      </a:pPr>
                      <a:r>
                        <a:rPr sz="1800" spc="-15" baseline="2314" dirty="0">
                          <a:latin typeface="Carlito"/>
                          <a:cs typeface="Carlito"/>
                        </a:rPr>
                        <a:t>Lokasyonu,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tarihi, </a:t>
                      </a:r>
                      <a:r>
                        <a:rPr sz="1800" baseline="2314" dirty="0">
                          <a:latin typeface="Carlito"/>
                          <a:cs typeface="Carlito"/>
                        </a:rPr>
                        <a:t>eğitim </a:t>
                      </a:r>
                      <a:r>
                        <a:rPr sz="1800" spc="-15" baseline="2314" dirty="0">
                          <a:latin typeface="Carlito"/>
                          <a:cs typeface="Carlito"/>
                        </a:rPr>
                        <a:t>ve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ögretim faaliyetleri. İyi Hekimler yetiştirdiğine</a:t>
                      </a:r>
                      <a:r>
                        <a:rPr sz="1800" spc="-75" baseline="2314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inanıyorum.</a:t>
                      </a:r>
                      <a:endParaRPr sz="1800" baseline="2314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6689">
                <a:tc>
                  <a:txBody>
                    <a:bodyPr/>
                    <a:lstStyle/>
                    <a:p>
                      <a:pPr marL="175260" indent="-173355">
                        <a:lnSpc>
                          <a:spcPts val="1370"/>
                        </a:lnSpc>
                        <a:buFont typeface="Arial"/>
                        <a:buChar char="•"/>
                        <a:tabLst>
                          <a:tab pos="175895" algn="l"/>
                        </a:tabLst>
                      </a:pPr>
                      <a:r>
                        <a:rPr sz="1800" baseline="2314" dirty="0">
                          <a:latin typeface="Carlito"/>
                          <a:cs typeface="Carlito"/>
                        </a:rPr>
                        <a:t>Geniş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ölçekte </a:t>
                      </a:r>
                      <a:r>
                        <a:rPr sz="1800" baseline="2314" dirty="0">
                          <a:latin typeface="Carlito"/>
                          <a:cs typeface="Carlito"/>
                        </a:rPr>
                        <a:t>bilimsel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faaliyetlere sahip</a:t>
                      </a:r>
                      <a:r>
                        <a:rPr sz="1800" spc="-44" baseline="2314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olması</a:t>
                      </a:r>
                      <a:endParaRPr sz="1800" baseline="2314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6690">
                <a:tc>
                  <a:txBody>
                    <a:bodyPr/>
                    <a:lstStyle/>
                    <a:p>
                      <a:pPr marL="175260" indent="-173355">
                        <a:lnSpc>
                          <a:spcPts val="1370"/>
                        </a:lnSpc>
                        <a:buFont typeface="Arial"/>
                        <a:buChar char="•"/>
                        <a:tabLst>
                          <a:tab pos="175895" algn="l"/>
                        </a:tabLst>
                      </a:pPr>
                      <a:r>
                        <a:rPr sz="1800" spc="-7" baseline="2314" dirty="0">
                          <a:latin typeface="Carlito"/>
                          <a:cs typeface="Carlito"/>
                        </a:rPr>
                        <a:t>Güçlü </a:t>
                      </a:r>
                      <a:r>
                        <a:rPr sz="1800" baseline="2314" dirty="0">
                          <a:latin typeface="Carlito"/>
                          <a:cs typeface="Carlito"/>
                        </a:rPr>
                        <a:t>bir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hastanesinin</a:t>
                      </a:r>
                      <a:r>
                        <a:rPr sz="1800" spc="-75" baseline="2314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olması</a:t>
                      </a:r>
                      <a:endParaRPr sz="1800" baseline="2314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6689">
                <a:tc>
                  <a:txBody>
                    <a:bodyPr/>
                    <a:lstStyle/>
                    <a:p>
                      <a:pPr marL="175260" indent="-173355">
                        <a:lnSpc>
                          <a:spcPts val="1370"/>
                        </a:lnSpc>
                        <a:buFont typeface="Arial"/>
                        <a:buChar char="•"/>
                        <a:tabLst>
                          <a:tab pos="175895" algn="l"/>
                        </a:tabLst>
                      </a:pPr>
                      <a:r>
                        <a:rPr sz="1800" baseline="2314" dirty="0">
                          <a:latin typeface="Carlito"/>
                          <a:cs typeface="Carlito"/>
                        </a:rPr>
                        <a:t>Alt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yapı </a:t>
                      </a:r>
                      <a:r>
                        <a:rPr sz="1800" spc="-15" baseline="2314" dirty="0">
                          <a:latin typeface="Carlito"/>
                          <a:cs typeface="Carlito"/>
                        </a:rPr>
                        <a:t>ve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teknik</a:t>
                      </a:r>
                      <a:r>
                        <a:rPr sz="1800" spc="-15" baseline="2314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aseline="2314" dirty="0">
                          <a:latin typeface="Carlito"/>
                          <a:cs typeface="Carlito"/>
                        </a:rPr>
                        <a:t>cihazlar</a:t>
                      </a:r>
                      <a:endParaRPr sz="1800" baseline="2314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6690">
                <a:tc>
                  <a:txBody>
                    <a:bodyPr/>
                    <a:lstStyle/>
                    <a:p>
                      <a:pPr marL="175260" indent="-173355">
                        <a:lnSpc>
                          <a:spcPts val="1370"/>
                        </a:lnSpc>
                        <a:buFont typeface="Arial"/>
                        <a:buChar char="•"/>
                        <a:tabLst>
                          <a:tab pos="175895" algn="l"/>
                        </a:tabLst>
                      </a:pPr>
                      <a:r>
                        <a:rPr sz="1800" spc="-7" baseline="2314" dirty="0">
                          <a:latin typeface="Carlito"/>
                          <a:cs typeface="Carlito"/>
                        </a:rPr>
                        <a:t>Konumu, Mekanı </a:t>
                      </a:r>
                      <a:r>
                        <a:rPr sz="1800" spc="-15" baseline="2314" dirty="0">
                          <a:latin typeface="Carlito"/>
                          <a:cs typeface="Carlito"/>
                        </a:rPr>
                        <a:t>ve</a:t>
                      </a:r>
                      <a:r>
                        <a:rPr sz="1800" spc="-30" baseline="2314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22" baseline="2314" dirty="0">
                          <a:latin typeface="Carlito"/>
                          <a:cs typeface="Carlito"/>
                        </a:rPr>
                        <a:t>Tarihi</a:t>
                      </a:r>
                      <a:endParaRPr sz="1800" baseline="2314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6689">
                <a:tc>
                  <a:txBody>
                    <a:bodyPr/>
                    <a:lstStyle/>
                    <a:p>
                      <a:pPr marL="175260" indent="-173355">
                        <a:lnSpc>
                          <a:spcPts val="1370"/>
                        </a:lnSpc>
                        <a:buFont typeface="Arial"/>
                        <a:buChar char="•"/>
                        <a:tabLst>
                          <a:tab pos="175895" algn="l"/>
                        </a:tabLst>
                      </a:pPr>
                      <a:r>
                        <a:rPr sz="1800" spc="-15" baseline="2314" dirty="0">
                          <a:latin typeface="Carlito"/>
                          <a:cs typeface="Carlito"/>
                        </a:rPr>
                        <a:t>Köklü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geçmişi </a:t>
                      </a:r>
                      <a:r>
                        <a:rPr sz="1800" spc="-15" baseline="2314" dirty="0">
                          <a:latin typeface="Carlito"/>
                          <a:cs typeface="Carlito"/>
                        </a:rPr>
                        <a:t>ve </a:t>
                      </a:r>
                      <a:r>
                        <a:rPr sz="1800" baseline="2314" dirty="0">
                          <a:latin typeface="Carlito"/>
                          <a:cs typeface="Carlito"/>
                        </a:rPr>
                        <a:t>dinamik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insan</a:t>
                      </a:r>
                      <a:r>
                        <a:rPr sz="1800" spc="37" baseline="2314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15" baseline="2314" dirty="0">
                          <a:latin typeface="Carlito"/>
                          <a:cs typeface="Carlito"/>
                        </a:rPr>
                        <a:t>kaynağı</a:t>
                      </a:r>
                      <a:endParaRPr sz="1800" baseline="2314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6562">
                <a:tc>
                  <a:txBody>
                    <a:bodyPr/>
                    <a:lstStyle/>
                    <a:p>
                      <a:pPr marL="175260" indent="-173355">
                        <a:lnSpc>
                          <a:spcPts val="1370"/>
                        </a:lnSpc>
                        <a:buFont typeface="Arial"/>
                        <a:buChar char="•"/>
                        <a:tabLst>
                          <a:tab pos="175895" algn="l"/>
                        </a:tabLst>
                      </a:pPr>
                      <a:r>
                        <a:rPr sz="1800" spc="-7" baseline="2314" dirty="0">
                          <a:latin typeface="Carlito"/>
                          <a:cs typeface="Carlito"/>
                        </a:rPr>
                        <a:t>Sağlık </a:t>
                      </a:r>
                      <a:r>
                        <a:rPr sz="1800" baseline="2314" dirty="0">
                          <a:latin typeface="Carlito"/>
                          <a:cs typeface="Carlito"/>
                        </a:rPr>
                        <a:t>hizmetine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verdiği </a:t>
                      </a:r>
                      <a:r>
                        <a:rPr sz="1800" baseline="2314" dirty="0">
                          <a:latin typeface="Carlito"/>
                          <a:cs typeface="Carlito"/>
                        </a:rPr>
                        <a:t>önem </a:t>
                      </a:r>
                      <a:r>
                        <a:rPr sz="1800" spc="-15" baseline="2314" dirty="0">
                          <a:latin typeface="Carlito"/>
                          <a:cs typeface="Carlito"/>
                        </a:rPr>
                        <a:t>ve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topluma</a:t>
                      </a:r>
                      <a:r>
                        <a:rPr sz="1800" spc="-97" baseline="2314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hizmet</a:t>
                      </a:r>
                      <a:endParaRPr sz="1800" baseline="2314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6690">
                <a:tc>
                  <a:txBody>
                    <a:bodyPr/>
                    <a:lstStyle/>
                    <a:p>
                      <a:pPr marL="175260" indent="-173355">
                        <a:lnSpc>
                          <a:spcPts val="1370"/>
                        </a:lnSpc>
                        <a:buFont typeface="Arial"/>
                        <a:buChar char="•"/>
                        <a:tabLst>
                          <a:tab pos="175895" algn="l"/>
                        </a:tabLst>
                      </a:pPr>
                      <a:r>
                        <a:rPr sz="1800" spc="-7" baseline="2314" dirty="0">
                          <a:latin typeface="Carlito"/>
                          <a:cs typeface="Carlito"/>
                        </a:rPr>
                        <a:t>Sağlık</a:t>
                      </a:r>
                      <a:endParaRPr sz="1800" baseline="2314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6690">
                <a:tc>
                  <a:txBody>
                    <a:bodyPr/>
                    <a:lstStyle/>
                    <a:p>
                      <a:pPr marL="175260" indent="-173355">
                        <a:lnSpc>
                          <a:spcPts val="1370"/>
                        </a:lnSpc>
                        <a:buFont typeface="Arial"/>
                        <a:buChar char="•"/>
                        <a:tabLst>
                          <a:tab pos="175895" algn="l"/>
                        </a:tabLst>
                      </a:pPr>
                      <a:r>
                        <a:rPr sz="1800" spc="-7" baseline="2314" dirty="0">
                          <a:latin typeface="Carlito"/>
                          <a:cs typeface="Carlito"/>
                        </a:rPr>
                        <a:t>İyi </a:t>
                      </a:r>
                      <a:r>
                        <a:rPr sz="1800" baseline="2314" dirty="0">
                          <a:latin typeface="Carlito"/>
                          <a:cs typeface="Carlito"/>
                        </a:rPr>
                        <a:t>bir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akademik altyapıya sahip olması güçlü </a:t>
                      </a:r>
                      <a:r>
                        <a:rPr sz="1800" spc="-15" baseline="2314" dirty="0">
                          <a:latin typeface="Carlito"/>
                          <a:cs typeface="Carlito"/>
                        </a:rPr>
                        <a:t>tarafını</a:t>
                      </a:r>
                      <a:r>
                        <a:rPr sz="1800" spc="-89" baseline="2314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22" baseline="2314" dirty="0">
                          <a:latin typeface="Carlito"/>
                          <a:cs typeface="Carlito"/>
                        </a:rPr>
                        <a:t>oluşturmaktadır.</a:t>
                      </a:r>
                      <a:endParaRPr sz="1800" baseline="2314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6677">
                <a:tc>
                  <a:txBody>
                    <a:bodyPr/>
                    <a:lstStyle/>
                    <a:p>
                      <a:pPr marL="175260" indent="-173355">
                        <a:lnSpc>
                          <a:spcPts val="1370"/>
                        </a:lnSpc>
                        <a:buFont typeface="Arial"/>
                        <a:buChar char="•"/>
                        <a:tabLst>
                          <a:tab pos="175895" algn="l"/>
                        </a:tabLst>
                      </a:pPr>
                      <a:r>
                        <a:rPr sz="1800" spc="-7" baseline="2314" dirty="0">
                          <a:latin typeface="Carlito"/>
                          <a:cs typeface="Carlito"/>
                        </a:rPr>
                        <a:t>Eski </a:t>
                      </a:r>
                      <a:r>
                        <a:rPr sz="1800" baseline="2314" dirty="0">
                          <a:latin typeface="Carlito"/>
                          <a:cs typeface="Carlito"/>
                        </a:rPr>
                        <a:t>bir ana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kuruluş olması </a:t>
                      </a:r>
                      <a:r>
                        <a:rPr sz="1800" spc="-15" baseline="2314" dirty="0">
                          <a:latin typeface="Carlito"/>
                          <a:cs typeface="Carlito"/>
                        </a:rPr>
                        <a:t>saygın </a:t>
                      </a:r>
                      <a:r>
                        <a:rPr sz="1800" baseline="2314" dirty="0">
                          <a:latin typeface="Carlito"/>
                          <a:cs typeface="Carlito"/>
                        </a:rPr>
                        <a:t>bir isme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sahip</a:t>
                      </a:r>
                      <a:r>
                        <a:rPr sz="1800" spc="-44" baseline="2314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olması</a:t>
                      </a:r>
                      <a:endParaRPr sz="1800" baseline="2314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6664">
                <a:tc>
                  <a:txBody>
                    <a:bodyPr/>
                    <a:lstStyle/>
                    <a:p>
                      <a:pPr marL="175260" indent="-173355">
                        <a:lnSpc>
                          <a:spcPts val="1370"/>
                        </a:lnSpc>
                        <a:buFont typeface="Arial"/>
                        <a:buChar char="•"/>
                        <a:tabLst>
                          <a:tab pos="175895" algn="l"/>
                        </a:tabLst>
                      </a:pPr>
                      <a:r>
                        <a:rPr sz="1800" spc="-7" baseline="2314" dirty="0">
                          <a:latin typeface="Carlito"/>
                          <a:cs typeface="Carlito"/>
                        </a:rPr>
                        <a:t>Finansal</a:t>
                      </a:r>
                      <a:r>
                        <a:rPr sz="1800" spc="-37" baseline="2314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15" baseline="2314" dirty="0">
                          <a:latin typeface="Carlito"/>
                          <a:cs typeface="Carlito"/>
                        </a:rPr>
                        <a:t>Kaynakları</a:t>
                      </a:r>
                      <a:endParaRPr sz="1800" baseline="2314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6664">
                <a:tc>
                  <a:txBody>
                    <a:bodyPr/>
                    <a:lstStyle/>
                    <a:p>
                      <a:pPr marL="175260" indent="-173355">
                        <a:lnSpc>
                          <a:spcPts val="1370"/>
                        </a:lnSpc>
                        <a:buFont typeface="Arial"/>
                        <a:buChar char="•"/>
                        <a:tabLst>
                          <a:tab pos="175895" algn="l"/>
                        </a:tabLst>
                      </a:pPr>
                      <a:r>
                        <a:rPr sz="1800" spc="-22" baseline="2314" dirty="0">
                          <a:latin typeface="Carlito"/>
                          <a:cs typeface="Carlito"/>
                        </a:rPr>
                        <a:t>Yönetim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sistemlerine verilen </a:t>
                      </a:r>
                      <a:r>
                        <a:rPr sz="1800" baseline="2314" dirty="0">
                          <a:latin typeface="Carlito"/>
                          <a:cs typeface="Carlito"/>
                        </a:rPr>
                        <a:t>önem,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vakıf üniversitesi</a:t>
                      </a:r>
                      <a:r>
                        <a:rPr sz="1800" spc="-67" baseline="2314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olması</a:t>
                      </a:r>
                      <a:endParaRPr sz="1800" baseline="2314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86677">
                <a:tc>
                  <a:txBody>
                    <a:bodyPr/>
                    <a:lstStyle/>
                    <a:p>
                      <a:pPr marL="175260" indent="-173355">
                        <a:lnSpc>
                          <a:spcPts val="1370"/>
                        </a:lnSpc>
                        <a:buFont typeface="Arial"/>
                        <a:buChar char="•"/>
                        <a:tabLst>
                          <a:tab pos="175895" algn="l"/>
                        </a:tabLst>
                      </a:pPr>
                      <a:r>
                        <a:rPr sz="1800" spc="-7" baseline="2314" dirty="0">
                          <a:latin typeface="Carlito"/>
                          <a:cs typeface="Carlito"/>
                        </a:rPr>
                        <a:t>Araştırma </a:t>
                      </a:r>
                      <a:r>
                        <a:rPr sz="1800" spc="-15" baseline="2314" dirty="0">
                          <a:latin typeface="Carlito"/>
                          <a:cs typeface="Carlito"/>
                        </a:rPr>
                        <a:t>ve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geliştirme faaliyetleri için gerekli </a:t>
                      </a:r>
                      <a:r>
                        <a:rPr sz="1800" baseline="2314" dirty="0">
                          <a:latin typeface="Carlito"/>
                          <a:cs typeface="Carlito"/>
                        </a:rPr>
                        <a:t>her türlü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teknik donanımlara sahip</a:t>
                      </a:r>
                      <a:r>
                        <a:rPr sz="1800" spc="-142" baseline="2314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olması.</a:t>
                      </a:r>
                      <a:endParaRPr sz="1800" baseline="2314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86664">
                <a:tc>
                  <a:txBody>
                    <a:bodyPr/>
                    <a:lstStyle/>
                    <a:p>
                      <a:pPr marL="175260" indent="-173355">
                        <a:lnSpc>
                          <a:spcPts val="1370"/>
                        </a:lnSpc>
                        <a:buFont typeface="Arial"/>
                        <a:buChar char="•"/>
                        <a:tabLst>
                          <a:tab pos="175895" algn="l"/>
                        </a:tabLst>
                      </a:pPr>
                      <a:r>
                        <a:rPr sz="1800" spc="-22" baseline="2314" dirty="0">
                          <a:latin typeface="Carlito"/>
                          <a:cs typeface="Carlito"/>
                        </a:rPr>
                        <a:t>Tarihi</a:t>
                      </a:r>
                      <a:r>
                        <a:rPr sz="1800" spc="-37" baseline="2314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geçmişi</a:t>
                      </a:r>
                      <a:endParaRPr sz="1800" baseline="2314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86664">
                <a:tc>
                  <a:txBody>
                    <a:bodyPr/>
                    <a:lstStyle/>
                    <a:p>
                      <a:pPr marL="175260" indent="-173355">
                        <a:lnSpc>
                          <a:spcPts val="1370"/>
                        </a:lnSpc>
                        <a:buFont typeface="Arial"/>
                        <a:buChar char="•"/>
                        <a:tabLst>
                          <a:tab pos="175895" algn="l"/>
                        </a:tabLst>
                      </a:pPr>
                      <a:r>
                        <a:rPr sz="1800" spc="-7" baseline="2314" dirty="0">
                          <a:latin typeface="Carlito"/>
                          <a:cs typeface="Carlito"/>
                        </a:rPr>
                        <a:t>Güçlü öğretim </a:t>
                      </a:r>
                      <a:r>
                        <a:rPr sz="1800" spc="-15" baseline="2314" dirty="0">
                          <a:latin typeface="Carlito"/>
                          <a:cs typeface="Carlito"/>
                        </a:rPr>
                        <a:t>kadrosu ve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araştırmalara temel olacak gelişmiş </a:t>
                      </a:r>
                      <a:r>
                        <a:rPr sz="1800" baseline="2314" dirty="0">
                          <a:latin typeface="Carlito"/>
                          <a:cs typeface="Carlito"/>
                        </a:rPr>
                        <a:t>alt</a:t>
                      </a:r>
                      <a:r>
                        <a:rPr sz="1800" spc="60" baseline="2314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yapı</a:t>
                      </a:r>
                      <a:endParaRPr sz="1800" baseline="2314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4019" y="0"/>
            <a:ext cx="8155305" cy="77914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455"/>
              </a:spcBef>
            </a:pPr>
            <a:r>
              <a:rPr sz="2600" dirty="0"/>
              <a:t>BEZMİALEM </a:t>
            </a:r>
            <a:r>
              <a:rPr sz="2600" spc="-30" dirty="0"/>
              <a:t>VAKIF </a:t>
            </a:r>
            <a:r>
              <a:rPr sz="2600" spc="-10" dirty="0"/>
              <a:t>ÜNİVERSİTESİNİN SİZCE </a:t>
            </a:r>
            <a:r>
              <a:rPr sz="2600" spc="-5" dirty="0"/>
              <a:t>GELİŞMEYE </a:t>
            </a:r>
            <a:r>
              <a:rPr sz="2600" spc="-15" dirty="0"/>
              <a:t>AÇIK  YÖNLERİ</a:t>
            </a:r>
            <a:r>
              <a:rPr sz="2600" spc="-45" dirty="0"/>
              <a:t> </a:t>
            </a:r>
            <a:r>
              <a:rPr sz="2600" dirty="0"/>
              <a:t>NELERDİR?</a:t>
            </a:r>
            <a:endParaRPr sz="26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21550" y="971550"/>
          <a:ext cx="11151870" cy="54054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51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4502">
                <a:tc>
                  <a:txBody>
                    <a:bodyPr/>
                    <a:lstStyle/>
                    <a:p>
                      <a:pPr marL="175260" indent="-172720">
                        <a:lnSpc>
                          <a:spcPct val="100000"/>
                        </a:lnSpc>
                        <a:spcBef>
                          <a:spcPts val="105"/>
                        </a:spcBef>
                        <a:buFont typeface="Arial"/>
                        <a:buChar char="•"/>
                        <a:tabLst>
                          <a:tab pos="175895" algn="l"/>
                        </a:tabLst>
                      </a:pPr>
                      <a:r>
                        <a:rPr sz="1800" spc="-15" baseline="2314" dirty="0">
                          <a:latin typeface="Carlito"/>
                          <a:cs typeface="Carlito"/>
                        </a:rPr>
                        <a:t>Dünyadaki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gelişmelere </a:t>
                      </a:r>
                      <a:r>
                        <a:rPr sz="1800" baseline="2314" dirty="0">
                          <a:latin typeface="Carlito"/>
                          <a:cs typeface="Carlito"/>
                        </a:rPr>
                        <a:t>uyum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sağladığını </a:t>
                      </a:r>
                      <a:r>
                        <a:rPr sz="1800" spc="-15" baseline="2314" dirty="0">
                          <a:latin typeface="Carlito"/>
                          <a:cs typeface="Carlito"/>
                        </a:rPr>
                        <a:t>ve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düzenli çalışma </a:t>
                      </a:r>
                      <a:r>
                        <a:rPr sz="1800" spc="-15" baseline="2314" dirty="0">
                          <a:latin typeface="Carlito"/>
                          <a:cs typeface="Carlito"/>
                        </a:rPr>
                        <a:t>ilkeleri</a:t>
                      </a:r>
                      <a:r>
                        <a:rPr sz="1800" spc="-60" baseline="2314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olması</a:t>
                      </a:r>
                      <a:endParaRPr sz="1800" baseline="2314">
                        <a:latin typeface="Carlito"/>
                        <a:cs typeface="Carlito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794">
                <a:tc>
                  <a:txBody>
                    <a:bodyPr/>
                    <a:lstStyle/>
                    <a:p>
                      <a:pPr marL="175260" indent="-172720">
                        <a:lnSpc>
                          <a:spcPct val="100000"/>
                        </a:lnSpc>
                        <a:spcBef>
                          <a:spcPts val="270"/>
                        </a:spcBef>
                        <a:buFont typeface="Arial"/>
                        <a:buChar char="•"/>
                        <a:tabLst>
                          <a:tab pos="175895" algn="l"/>
                        </a:tabLst>
                      </a:pPr>
                      <a:r>
                        <a:rPr sz="1800" spc="-7" baseline="2314" dirty="0">
                          <a:latin typeface="Carlito"/>
                          <a:cs typeface="Carlito"/>
                        </a:rPr>
                        <a:t>Kampüs </a:t>
                      </a:r>
                      <a:r>
                        <a:rPr sz="1800" spc="-15" baseline="2314" dirty="0">
                          <a:latin typeface="Carlito"/>
                          <a:cs typeface="Carlito"/>
                        </a:rPr>
                        <a:t>sayısı </a:t>
                      </a:r>
                      <a:r>
                        <a:rPr sz="1800" baseline="2314" dirty="0">
                          <a:latin typeface="Carlito"/>
                          <a:cs typeface="Carlito"/>
                        </a:rPr>
                        <a:t>artmalı, </a:t>
                      </a:r>
                      <a:r>
                        <a:rPr sz="1800" spc="-15" baseline="2314" dirty="0">
                          <a:latin typeface="Carlito"/>
                          <a:cs typeface="Carlito"/>
                        </a:rPr>
                        <a:t>Sosyal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tesisleri</a:t>
                      </a:r>
                      <a:r>
                        <a:rPr sz="1800" baseline="2314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olmalı</a:t>
                      </a:r>
                      <a:endParaRPr sz="1800" baseline="2314">
                        <a:latin typeface="Carlito"/>
                        <a:cs typeface="Carlito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502">
                <a:tc>
                  <a:txBody>
                    <a:bodyPr/>
                    <a:lstStyle/>
                    <a:p>
                      <a:pPr marL="175260" indent="-172720">
                        <a:lnSpc>
                          <a:spcPct val="100000"/>
                        </a:lnSpc>
                        <a:spcBef>
                          <a:spcPts val="100"/>
                        </a:spcBef>
                        <a:buFont typeface="Arial"/>
                        <a:buChar char="•"/>
                        <a:tabLst>
                          <a:tab pos="175895" algn="l"/>
                        </a:tabLst>
                      </a:pPr>
                      <a:r>
                        <a:rPr sz="1800" baseline="2314" dirty="0">
                          <a:latin typeface="Carlito"/>
                          <a:cs typeface="Carlito"/>
                        </a:rPr>
                        <a:t>Daha </a:t>
                      </a:r>
                      <a:r>
                        <a:rPr sz="1800" spc="-15" baseline="2314" dirty="0">
                          <a:latin typeface="Carlito"/>
                          <a:cs typeface="Carlito"/>
                        </a:rPr>
                        <a:t>çok </a:t>
                      </a:r>
                      <a:r>
                        <a:rPr sz="1800" baseline="2314" dirty="0">
                          <a:latin typeface="Carlito"/>
                          <a:cs typeface="Carlito"/>
                        </a:rPr>
                        <a:t>tıp alanında</a:t>
                      </a:r>
                      <a:r>
                        <a:rPr sz="1800" spc="-67" baseline="2314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olması</a:t>
                      </a:r>
                      <a:endParaRPr sz="1800" baseline="2314">
                        <a:latin typeface="Carlito"/>
                        <a:cs typeface="Carlito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502">
                <a:tc>
                  <a:txBody>
                    <a:bodyPr/>
                    <a:lstStyle/>
                    <a:p>
                      <a:pPr marL="175260" indent="-172720">
                        <a:lnSpc>
                          <a:spcPct val="100000"/>
                        </a:lnSpc>
                        <a:spcBef>
                          <a:spcPts val="105"/>
                        </a:spcBef>
                        <a:buFont typeface="Arial"/>
                        <a:buChar char="•"/>
                        <a:tabLst>
                          <a:tab pos="175895" algn="l"/>
                        </a:tabLst>
                      </a:pPr>
                      <a:r>
                        <a:rPr sz="1800" spc="-7" baseline="2314" dirty="0">
                          <a:latin typeface="Carlito"/>
                          <a:cs typeface="Carlito"/>
                        </a:rPr>
                        <a:t>Bilimsel </a:t>
                      </a:r>
                      <a:r>
                        <a:rPr sz="1800" spc="-15" baseline="2314" dirty="0">
                          <a:latin typeface="Carlito"/>
                          <a:cs typeface="Carlito"/>
                        </a:rPr>
                        <a:t>ve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teknolojik</a:t>
                      </a:r>
                      <a:r>
                        <a:rPr sz="1800" spc="30" baseline="2314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altyapısı</a:t>
                      </a:r>
                      <a:endParaRPr sz="1800" baseline="2314">
                        <a:latin typeface="Carlito"/>
                        <a:cs typeface="Carlito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175260" indent="-172720">
                        <a:lnSpc>
                          <a:spcPct val="100000"/>
                        </a:lnSpc>
                        <a:spcBef>
                          <a:spcPts val="105"/>
                        </a:spcBef>
                        <a:buFont typeface="Arial"/>
                        <a:buChar char="•"/>
                        <a:tabLst>
                          <a:tab pos="175895" algn="l"/>
                        </a:tabLst>
                      </a:pPr>
                      <a:r>
                        <a:rPr sz="1800" spc="-7" baseline="2314" dirty="0">
                          <a:latin typeface="Carlito"/>
                          <a:cs typeface="Carlito"/>
                        </a:rPr>
                        <a:t>Farklılaşma </a:t>
                      </a:r>
                      <a:r>
                        <a:rPr sz="1800" spc="-15" baseline="2314" dirty="0">
                          <a:latin typeface="Carlito"/>
                          <a:cs typeface="Carlito"/>
                        </a:rPr>
                        <a:t>konusuna </a:t>
                      </a:r>
                      <a:r>
                        <a:rPr sz="1800" baseline="2314" dirty="0">
                          <a:latin typeface="Carlito"/>
                          <a:cs typeface="Carlito"/>
                        </a:rPr>
                        <a:t>daha </a:t>
                      </a:r>
                      <a:r>
                        <a:rPr sz="1800" spc="-15" baseline="2314" dirty="0">
                          <a:latin typeface="Carlito"/>
                          <a:cs typeface="Carlito"/>
                        </a:rPr>
                        <a:t>çok </a:t>
                      </a:r>
                      <a:r>
                        <a:rPr sz="1800" baseline="2314" dirty="0">
                          <a:latin typeface="Carlito"/>
                          <a:cs typeface="Carlito"/>
                        </a:rPr>
                        <a:t>odaklanılabilir</a:t>
                      </a:r>
                      <a:endParaRPr sz="1800" baseline="2314">
                        <a:latin typeface="Carlito"/>
                        <a:cs typeface="Carlito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502">
                <a:tc>
                  <a:txBody>
                    <a:bodyPr/>
                    <a:lstStyle/>
                    <a:p>
                      <a:pPr marL="175260" indent="-172720">
                        <a:lnSpc>
                          <a:spcPct val="100000"/>
                        </a:lnSpc>
                        <a:spcBef>
                          <a:spcPts val="105"/>
                        </a:spcBef>
                        <a:buFont typeface="Arial"/>
                        <a:buChar char="•"/>
                        <a:tabLst>
                          <a:tab pos="175895" algn="l"/>
                        </a:tabLst>
                      </a:pPr>
                      <a:r>
                        <a:rPr sz="1800" spc="-7" baseline="2314" dirty="0">
                          <a:latin typeface="Carlito"/>
                          <a:cs typeface="Carlito"/>
                        </a:rPr>
                        <a:t>Personellerinin </a:t>
                      </a:r>
                      <a:r>
                        <a:rPr sz="1800" baseline="2314" dirty="0">
                          <a:latin typeface="Carlito"/>
                          <a:cs typeface="Carlito"/>
                        </a:rPr>
                        <a:t>haklarını </a:t>
                      </a:r>
                      <a:r>
                        <a:rPr sz="1800" spc="-15" baseline="2314" dirty="0">
                          <a:latin typeface="Carlito"/>
                          <a:cs typeface="Carlito"/>
                        </a:rPr>
                        <a:t>gözetmesi,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araştırma </a:t>
                      </a:r>
                      <a:r>
                        <a:rPr sz="1800" spc="-15" baseline="2314" dirty="0">
                          <a:latin typeface="Carlito"/>
                          <a:cs typeface="Carlito"/>
                        </a:rPr>
                        <a:t>merkezi</a:t>
                      </a:r>
                      <a:r>
                        <a:rPr sz="1800" spc="-75" baseline="2314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olanakları</a:t>
                      </a:r>
                      <a:endParaRPr sz="1800" baseline="2314">
                        <a:latin typeface="Carlito"/>
                        <a:cs typeface="Carlito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4502">
                <a:tc>
                  <a:txBody>
                    <a:bodyPr/>
                    <a:lstStyle/>
                    <a:p>
                      <a:pPr marL="175260" indent="-172720">
                        <a:lnSpc>
                          <a:spcPct val="100000"/>
                        </a:lnSpc>
                        <a:spcBef>
                          <a:spcPts val="105"/>
                        </a:spcBef>
                        <a:buFont typeface="Arial"/>
                        <a:buChar char="•"/>
                        <a:tabLst>
                          <a:tab pos="175895" algn="l"/>
                        </a:tabLst>
                      </a:pPr>
                      <a:r>
                        <a:rPr sz="1800" spc="-7" baseline="2314" dirty="0">
                          <a:latin typeface="Carlito"/>
                          <a:cs typeface="Carlito"/>
                        </a:rPr>
                        <a:t>Bence kademeli </a:t>
                      </a:r>
                      <a:r>
                        <a:rPr sz="1800" spc="-15" baseline="2314" dirty="0">
                          <a:latin typeface="Carlito"/>
                          <a:cs typeface="Carlito"/>
                        </a:rPr>
                        <a:t>ve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istikrarlı </a:t>
                      </a:r>
                      <a:r>
                        <a:rPr sz="1800" baseline="2314" dirty="0">
                          <a:latin typeface="Carlito"/>
                          <a:cs typeface="Carlito"/>
                        </a:rPr>
                        <a:t>bir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yapılanmaya </a:t>
                      </a:r>
                      <a:r>
                        <a:rPr sz="1800" spc="-15" baseline="2314" dirty="0">
                          <a:latin typeface="Carlito"/>
                          <a:cs typeface="Carlito"/>
                        </a:rPr>
                        <a:t>zaten</a:t>
                      </a:r>
                      <a:r>
                        <a:rPr sz="1800" spc="-52" baseline="2314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30" baseline="2314" dirty="0">
                          <a:latin typeface="Carlito"/>
                          <a:cs typeface="Carlito"/>
                        </a:rPr>
                        <a:t>sahiptir.</a:t>
                      </a:r>
                      <a:endParaRPr sz="1800" baseline="2314">
                        <a:latin typeface="Carlito"/>
                        <a:cs typeface="Carlito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4502">
                <a:tc>
                  <a:txBody>
                    <a:bodyPr/>
                    <a:lstStyle/>
                    <a:p>
                      <a:pPr marL="175260" indent="-172720">
                        <a:lnSpc>
                          <a:spcPct val="100000"/>
                        </a:lnSpc>
                        <a:spcBef>
                          <a:spcPts val="105"/>
                        </a:spcBef>
                        <a:buFont typeface="Arial"/>
                        <a:buChar char="•"/>
                        <a:tabLst>
                          <a:tab pos="175895" algn="l"/>
                        </a:tabLst>
                      </a:pPr>
                      <a:r>
                        <a:rPr sz="1800" spc="-15" baseline="2314" dirty="0">
                          <a:latin typeface="Carlito"/>
                          <a:cs typeface="Carlito"/>
                        </a:rPr>
                        <a:t>Üniversite-sanayi </a:t>
                      </a:r>
                      <a:r>
                        <a:rPr sz="1800" baseline="2314" dirty="0">
                          <a:latin typeface="Carlito"/>
                          <a:cs typeface="Carlito"/>
                        </a:rPr>
                        <a:t>işbirliği </a:t>
                      </a:r>
                      <a:r>
                        <a:rPr sz="1800" spc="-15" baseline="2314" dirty="0">
                          <a:latin typeface="Carlito"/>
                          <a:cs typeface="Carlito"/>
                        </a:rPr>
                        <a:t>ve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toplumsal gelişime </a:t>
                      </a:r>
                      <a:r>
                        <a:rPr sz="1800" spc="-22" baseline="2314" dirty="0">
                          <a:latin typeface="Carlito"/>
                          <a:cs typeface="Carlito"/>
                        </a:rPr>
                        <a:t>katkı </a:t>
                      </a:r>
                      <a:r>
                        <a:rPr sz="1800" spc="-15" baseline="2314" dirty="0">
                          <a:latin typeface="Carlito"/>
                          <a:cs typeface="Carlito"/>
                        </a:rPr>
                        <a:t>sağlayacak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etkinliklerinin</a:t>
                      </a:r>
                      <a:r>
                        <a:rPr sz="1800" spc="22" baseline="2314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aseline="2314" dirty="0">
                          <a:latin typeface="Carlito"/>
                          <a:cs typeface="Carlito"/>
                        </a:rPr>
                        <a:t>artırılması.</a:t>
                      </a:r>
                      <a:endParaRPr sz="1800" baseline="2314">
                        <a:latin typeface="Carlito"/>
                        <a:cs typeface="Carlito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175260" indent="-172720">
                        <a:lnSpc>
                          <a:spcPct val="100000"/>
                        </a:lnSpc>
                        <a:spcBef>
                          <a:spcPts val="105"/>
                        </a:spcBef>
                        <a:buFont typeface="Arial"/>
                        <a:buChar char="•"/>
                        <a:tabLst>
                          <a:tab pos="175895" algn="l"/>
                        </a:tabLst>
                      </a:pPr>
                      <a:r>
                        <a:rPr sz="1800" spc="-15" baseline="2314" dirty="0">
                          <a:latin typeface="Carlito"/>
                          <a:cs typeface="Carlito"/>
                        </a:rPr>
                        <a:t>Tanınırlık</a:t>
                      </a:r>
                      <a:r>
                        <a:rPr sz="1800" spc="-44" baseline="2314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faaliyetleri</a:t>
                      </a:r>
                      <a:endParaRPr sz="1800" baseline="2314">
                        <a:latin typeface="Carlito"/>
                        <a:cs typeface="Carlito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4502">
                <a:tc>
                  <a:txBody>
                    <a:bodyPr/>
                    <a:lstStyle/>
                    <a:p>
                      <a:pPr marL="175260" indent="-172720">
                        <a:lnSpc>
                          <a:spcPct val="100000"/>
                        </a:lnSpc>
                        <a:spcBef>
                          <a:spcPts val="105"/>
                        </a:spcBef>
                        <a:buFont typeface="Arial"/>
                        <a:buChar char="•"/>
                        <a:tabLst>
                          <a:tab pos="175895" algn="l"/>
                        </a:tabLst>
                      </a:pPr>
                      <a:r>
                        <a:rPr sz="1800" baseline="2314" dirty="0">
                          <a:latin typeface="Carlito"/>
                          <a:cs typeface="Carlito"/>
                        </a:rPr>
                        <a:t>Dinamik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akademik</a:t>
                      </a:r>
                      <a:r>
                        <a:rPr sz="1800" spc="-15" baseline="2314" dirty="0">
                          <a:latin typeface="Carlito"/>
                          <a:cs typeface="Carlito"/>
                        </a:rPr>
                        <a:t> kadro</a:t>
                      </a:r>
                      <a:endParaRPr sz="1800" baseline="2314">
                        <a:latin typeface="Carlito"/>
                        <a:cs typeface="Carlito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4502">
                <a:tc>
                  <a:txBody>
                    <a:bodyPr/>
                    <a:lstStyle/>
                    <a:p>
                      <a:pPr marL="175260" indent="-172720">
                        <a:lnSpc>
                          <a:spcPct val="100000"/>
                        </a:lnSpc>
                        <a:spcBef>
                          <a:spcPts val="105"/>
                        </a:spcBef>
                        <a:buFont typeface="Arial"/>
                        <a:buChar char="•"/>
                        <a:tabLst>
                          <a:tab pos="175895" algn="l"/>
                        </a:tabLst>
                      </a:pPr>
                      <a:r>
                        <a:rPr sz="1800" baseline="2314" dirty="0">
                          <a:latin typeface="Carlito"/>
                          <a:cs typeface="Carlito"/>
                        </a:rPr>
                        <a:t>Daha </a:t>
                      </a:r>
                      <a:r>
                        <a:rPr sz="1800" spc="-15" baseline="2314" dirty="0">
                          <a:latin typeface="Carlito"/>
                          <a:cs typeface="Carlito"/>
                        </a:rPr>
                        <a:t>çok </a:t>
                      </a:r>
                      <a:r>
                        <a:rPr sz="1800" baseline="2314" dirty="0">
                          <a:latin typeface="Carlito"/>
                          <a:cs typeface="Carlito"/>
                        </a:rPr>
                        <a:t>tanıtıma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ihtiyacı</a:t>
                      </a:r>
                      <a:r>
                        <a:rPr sz="1800" spc="-75" baseline="2314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var</a:t>
                      </a:r>
                      <a:endParaRPr sz="1800" baseline="2314">
                        <a:latin typeface="Carlito"/>
                        <a:cs typeface="Carlito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4502">
                <a:tc>
                  <a:txBody>
                    <a:bodyPr/>
                    <a:lstStyle/>
                    <a:p>
                      <a:pPr marL="175260" indent="-172720">
                        <a:lnSpc>
                          <a:spcPct val="100000"/>
                        </a:lnSpc>
                        <a:spcBef>
                          <a:spcPts val="105"/>
                        </a:spcBef>
                        <a:buFont typeface="Arial"/>
                        <a:buChar char="•"/>
                        <a:tabLst>
                          <a:tab pos="175895" algn="l"/>
                        </a:tabLst>
                      </a:pPr>
                      <a:r>
                        <a:rPr sz="1800" spc="-7" baseline="2314" dirty="0">
                          <a:latin typeface="Carlito"/>
                          <a:cs typeface="Carlito"/>
                        </a:rPr>
                        <a:t>Sağlık</a:t>
                      </a:r>
                      <a:endParaRPr sz="1800" baseline="2314">
                        <a:latin typeface="Carlito"/>
                        <a:cs typeface="Carlito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4503">
                <a:tc>
                  <a:txBody>
                    <a:bodyPr/>
                    <a:lstStyle/>
                    <a:p>
                      <a:pPr marL="175260" indent="-172720">
                        <a:lnSpc>
                          <a:spcPct val="100000"/>
                        </a:lnSpc>
                        <a:spcBef>
                          <a:spcPts val="105"/>
                        </a:spcBef>
                        <a:buFont typeface="Arial"/>
                        <a:buChar char="•"/>
                        <a:tabLst>
                          <a:tab pos="175895" algn="l"/>
                        </a:tabLst>
                      </a:pPr>
                      <a:r>
                        <a:rPr sz="1800" spc="-7" baseline="2314" dirty="0">
                          <a:latin typeface="Carlito"/>
                          <a:cs typeface="Carlito"/>
                        </a:rPr>
                        <a:t>Eğitim </a:t>
                      </a:r>
                      <a:r>
                        <a:rPr sz="1800" baseline="2314" dirty="0">
                          <a:latin typeface="Carlito"/>
                          <a:cs typeface="Carlito"/>
                        </a:rPr>
                        <a:t>dilinin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ingilizce olması </a:t>
                      </a:r>
                      <a:r>
                        <a:rPr sz="1800" spc="-15" baseline="2314" dirty="0">
                          <a:latin typeface="Carlito"/>
                          <a:cs typeface="Carlito"/>
                        </a:rPr>
                        <a:t>rakabeti</a:t>
                      </a:r>
                      <a:r>
                        <a:rPr sz="1800" spc="-52" baseline="2314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kuvvetlendirebilir</a:t>
                      </a:r>
                      <a:endParaRPr sz="1800" baseline="2314">
                        <a:latin typeface="Carlito"/>
                        <a:cs typeface="Carlito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175260" indent="-172720">
                        <a:lnSpc>
                          <a:spcPct val="100000"/>
                        </a:lnSpc>
                        <a:spcBef>
                          <a:spcPts val="105"/>
                        </a:spcBef>
                        <a:buFont typeface="Arial"/>
                        <a:buChar char="•"/>
                        <a:tabLst>
                          <a:tab pos="175895" algn="l"/>
                        </a:tabLst>
                      </a:pPr>
                      <a:r>
                        <a:rPr sz="1800" spc="-15" baseline="2314" dirty="0">
                          <a:latin typeface="Carlito"/>
                          <a:cs typeface="Carlito"/>
                        </a:rPr>
                        <a:t>Akademisyen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memnuniyeti </a:t>
                      </a:r>
                      <a:r>
                        <a:rPr sz="1800" spc="-15" baseline="2314" dirty="0">
                          <a:latin typeface="Carlito"/>
                          <a:cs typeface="Carlito"/>
                        </a:rPr>
                        <a:t>ve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çalışan </a:t>
                      </a:r>
                      <a:r>
                        <a:rPr sz="1800" baseline="2314" dirty="0">
                          <a:latin typeface="Carlito"/>
                          <a:cs typeface="Carlito"/>
                        </a:rPr>
                        <a:t>hekimlerin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memnuniyetine </a:t>
                      </a:r>
                      <a:r>
                        <a:rPr sz="1800" spc="-15" baseline="2314" dirty="0">
                          <a:latin typeface="Carlito"/>
                          <a:cs typeface="Carlito"/>
                        </a:rPr>
                        <a:t>ve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çalışma şartlarına </a:t>
                      </a:r>
                      <a:r>
                        <a:rPr sz="1800" baseline="2314" dirty="0">
                          <a:latin typeface="Carlito"/>
                          <a:cs typeface="Carlito"/>
                        </a:rPr>
                        <a:t>daha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fazla </a:t>
                      </a:r>
                      <a:r>
                        <a:rPr sz="1800" spc="-15" baseline="2314" dirty="0">
                          <a:latin typeface="Carlito"/>
                          <a:cs typeface="Carlito"/>
                        </a:rPr>
                        <a:t>özen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gösterilmesi gerektiği</a:t>
                      </a:r>
                      <a:r>
                        <a:rPr sz="1800" spc="-37" baseline="2314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kanısındayım.</a:t>
                      </a:r>
                      <a:endParaRPr sz="1800" baseline="2314">
                        <a:latin typeface="Carlito"/>
                        <a:cs typeface="Carlito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4503">
                <a:tc>
                  <a:txBody>
                    <a:bodyPr/>
                    <a:lstStyle/>
                    <a:p>
                      <a:pPr marL="175260" indent="-172720">
                        <a:lnSpc>
                          <a:spcPct val="100000"/>
                        </a:lnSpc>
                        <a:spcBef>
                          <a:spcPts val="105"/>
                        </a:spcBef>
                        <a:buFont typeface="Arial"/>
                        <a:buChar char="•"/>
                        <a:tabLst>
                          <a:tab pos="175895" algn="l"/>
                        </a:tabLst>
                      </a:pPr>
                      <a:r>
                        <a:rPr sz="1800" baseline="2314" dirty="0">
                          <a:latin typeface="Carlito"/>
                          <a:cs typeface="Carlito"/>
                        </a:rPr>
                        <a:t>Binaların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fiziksel </a:t>
                      </a:r>
                      <a:r>
                        <a:rPr sz="1800" spc="-15" baseline="2314" dirty="0">
                          <a:latin typeface="Carlito"/>
                          <a:cs typeface="Carlito"/>
                        </a:rPr>
                        <a:t>olarak</a:t>
                      </a:r>
                      <a:r>
                        <a:rPr sz="1800" spc="-52" baseline="2314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modernizasyonu</a:t>
                      </a:r>
                      <a:endParaRPr sz="1800" baseline="2314">
                        <a:latin typeface="Carlito"/>
                        <a:cs typeface="Carlito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4502">
                <a:tc>
                  <a:txBody>
                    <a:bodyPr/>
                    <a:lstStyle/>
                    <a:p>
                      <a:pPr marL="175260" indent="-172720">
                        <a:lnSpc>
                          <a:spcPct val="100000"/>
                        </a:lnSpc>
                        <a:spcBef>
                          <a:spcPts val="110"/>
                        </a:spcBef>
                        <a:buFont typeface="Arial"/>
                        <a:buChar char="•"/>
                        <a:tabLst>
                          <a:tab pos="175895" algn="l"/>
                        </a:tabLst>
                      </a:pPr>
                      <a:r>
                        <a:rPr sz="1800" spc="-7" baseline="2314" dirty="0">
                          <a:latin typeface="Carlito"/>
                          <a:cs typeface="Carlito"/>
                        </a:rPr>
                        <a:t>Görünürlük</a:t>
                      </a:r>
                      <a:endParaRPr sz="1800" baseline="2314">
                        <a:latin typeface="Carlito"/>
                        <a:cs typeface="Carlito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4503">
                <a:tc>
                  <a:txBody>
                    <a:bodyPr/>
                    <a:lstStyle/>
                    <a:p>
                      <a:pPr marL="175260" indent="-172720">
                        <a:lnSpc>
                          <a:spcPct val="100000"/>
                        </a:lnSpc>
                        <a:spcBef>
                          <a:spcPts val="110"/>
                        </a:spcBef>
                        <a:buFont typeface="Arial"/>
                        <a:buChar char="•"/>
                        <a:tabLst>
                          <a:tab pos="175895" algn="l"/>
                        </a:tabLst>
                      </a:pPr>
                      <a:r>
                        <a:rPr sz="1800" spc="-7" baseline="2314" dirty="0">
                          <a:latin typeface="Carlito"/>
                          <a:cs typeface="Carlito"/>
                        </a:rPr>
                        <a:t>Araştırma geliştirme</a:t>
                      </a:r>
                      <a:r>
                        <a:rPr sz="1800" spc="-15" baseline="2314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faaliyetleri</a:t>
                      </a:r>
                      <a:endParaRPr sz="1800" baseline="2314">
                        <a:latin typeface="Carlito"/>
                        <a:cs typeface="Carlito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4502">
                <a:tc>
                  <a:txBody>
                    <a:bodyPr/>
                    <a:lstStyle/>
                    <a:p>
                      <a:pPr marL="175260" indent="-172720">
                        <a:lnSpc>
                          <a:spcPct val="100000"/>
                        </a:lnSpc>
                        <a:spcBef>
                          <a:spcPts val="110"/>
                        </a:spcBef>
                        <a:buFont typeface="Arial"/>
                        <a:buChar char="•"/>
                        <a:tabLst>
                          <a:tab pos="175895" algn="l"/>
                        </a:tabLst>
                      </a:pPr>
                      <a:r>
                        <a:rPr sz="1800" spc="-7" baseline="2314" dirty="0">
                          <a:latin typeface="Carlito"/>
                          <a:cs typeface="Carlito"/>
                        </a:rPr>
                        <a:t>Eğitim </a:t>
                      </a:r>
                      <a:r>
                        <a:rPr sz="1800" spc="-15" baseline="2314" dirty="0">
                          <a:latin typeface="Carlito"/>
                          <a:cs typeface="Carlito"/>
                        </a:rPr>
                        <a:t>ve</a:t>
                      </a:r>
                      <a:r>
                        <a:rPr sz="1800" baseline="2314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araştırma</a:t>
                      </a:r>
                      <a:endParaRPr sz="1800" baseline="2314">
                        <a:latin typeface="Carlito"/>
                        <a:cs typeface="Carlito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175260" indent="-172720">
                        <a:lnSpc>
                          <a:spcPct val="100000"/>
                        </a:lnSpc>
                        <a:spcBef>
                          <a:spcPts val="110"/>
                        </a:spcBef>
                        <a:buFont typeface="Arial"/>
                        <a:buChar char="•"/>
                        <a:tabLst>
                          <a:tab pos="175895" algn="l"/>
                        </a:tabLst>
                      </a:pPr>
                      <a:r>
                        <a:rPr sz="1800" spc="-52" baseline="2314" dirty="0">
                          <a:latin typeface="Carlito"/>
                          <a:cs typeface="Carlito"/>
                        </a:rPr>
                        <a:t>Yok</a:t>
                      </a:r>
                      <a:endParaRPr sz="1800" baseline="2314">
                        <a:latin typeface="Carlito"/>
                        <a:cs typeface="Carlito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4503">
                <a:tc>
                  <a:txBody>
                    <a:bodyPr/>
                    <a:lstStyle/>
                    <a:p>
                      <a:pPr marL="175260" indent="-172720">
                        <a:lnSpc>
                          <a:spcPct val="100000"/>
                        </a:lnSpc>
                        <a:spcBef>
                          <a:spcPts val="110"/>
                        </a:spcBef>
                        <a:buFont typeface="Arial"/>
                        <a:buChar char="•"/>
                        <a:tabLst>
                          <a:tab pos="175895" algn="l"/>
                        </a:tabLst>
                      </a:pPr>
                      <a:r>
                        <a:rPr sz="1800" spc="-7" baseline="2314" dirty="0">
                          <a:latin typeface="Carlito"/>
                          <a:cs typeface="Carlito"/>
                        </a:rPr>
                        <a:t>İyi </a:t>
                      </a:r>
                      <a:r>
                        <a:rPr sz="1800" baseline="2314" dirty="0">
                          <a:latin typeface="Carlito"/>
                          <a:cs typeface="Carlito"/>
                        </a:rPr>
                        <a:t>bir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akademik altyapıya sahip olmak </a:t>
                      </a:r>
                      <a:r>
                        <a:rPr sz="1800" spc="-15" baseline="2314" dirty="0">
                          <a:latin typeface="Carlito"/>
                          <a:cs typeface="Carlito"/>
                        </a:rPr>
                        <a:t>zaten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üniversitenizin gelişmelere </a:t>
                      </a:r>
                      <a:r>
                        <a:rPr sz="1800" baseline="2314" dirty="0">
                          <a:latin typeface="Carlito"/>
                          <a:cs typeface="Carlito"/>
                        </a:rPr>
                        <a:t>açık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olması </a:t>
                      </a:r>
                      <a:r>
                        <a:rPr sz="1800" baseline="2314" dirty="0">
                          <a:latin typeface="Carlito"/>
                          <a:cs typeface="Carlito"/>
                        </a:rPr>
                        <a:t>anlamına</a:t>
                      </a:r>
                      <a:r>
                        <a:rPr sz="1800" spc="-75" baseline="2314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22" baseline="2314" dirty="0">
                          <a:latin typeface="Carlito"/>
                          <a:cs typeface="Carlito"/>
                        </a:rPr>
                        <a:t>gelmektedir.</a:t>
                      </a:r>
                      <a:endParaRPr sz="1800" baseline="2314">
                        <a:latin typeface="Carlito"/>
                        <a:cs typeface="Carlito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4503">
                <a:tc>
                  <a:txBody>
                    <a:bodyPr/>
                    <a:lstStyle/>
                    <a:p>
                      <a:pPr marL="175260" indent="-172720">
                        <a:lnSpc>
                          <a:spcPct val="100000"/>
                        </a:lnSpc>
                        <a:spcBef>
                          <a:spcPts val="110"/>
                        </a:spcBef>
                        <a:buFont typeface="Arial"/>
                        <a:buChar char="•"/>
                        <a:tabLst>
                          <a:tab pos="175895" algn="l"/>
                        </a:tabLst>
                      </a:pPr>
                      <a:r>
                        <a:rPr sz="1800" spc="-22" baseline="2314" dirty="0">
                          <a:latin typeface="Carlito"/>
                          <a:cs typeface="Carlito"/>
                        </a:rPr>
                        <a:t>Tanıtım, </a:t>
                      </a:r>
                      <a:r>
                        <a:rPr sz="1800" spc="-15" baseline="2314" dirty="0">
                          <a:latin typeface="Carlito"/>
                          <a:cs typeface="Carlito"/>
                        </a:rPr>
                        <a:t>Uluslararası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Akademik Çalışma </a:t>
                      </a:r>
                      <a:r>
                        <a:rPr sz="1800" spc="-15" baseline="2314" dirty="0">
                          <a:latin typeface="Carlito"/>
                          <a:cs typeface="Carlito"/>
                        </a:rPr>
                        <a:t>ve</a:t>
                      </a:r>
                      <a:r>
                        <a:rPr sz="1800" spc="60" baseline="2314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22" baseline="2314" dirty="0">
                          <a:latin typeface="Carlito"/>
                          <a:cs typeface="Carlito"/>
                        </a:rPr>
                        <a:t>Yayınlar</a:t>
                      </a:r>
                      <a:endParaRPr sz="1800" baseline="2314">
                        <a:latin typeface="Carlito"/>
                        <a:cs typeface="Carlito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4541">
                <a:tc>
                  <a:txBody>
                    <a:bodyPr/>
                    <a:lstStyle/>
                    <a:p>
                      <a:pPr marL="175260" indent="-172720">
                        <a:lnSpc>
                          <a:spcPct val="100000"/>
                        </a:lnSpc>
                        <a:spcBef>
                          <a:spcPts val="110"/>
                        </a:spcBef>
                        <a:buFont typeface="Arial"/>
                        <a:buChar char="•"/>
                        <a:tabLst>
                          <a:tab pos="175895" algn="l"/>
                        </a:tabLst>
                      </a:pPr>
                      <a:r>
                        <a:rPr sz="1800" spc="-15" baseline="2314" dirty="0">
                          <a:latin typeface="Carlito"/>
                          <a:cs typeface="Carlito"/>
                        </a:rPr>
                        <a:t>BGYS,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EYS, MMYS sistemlerinin</a:t>
                      </a:r>
                      <a:r>
                        <a:rPr sz="1800" spc="-37" baseline="2314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kurulması</a:t>
                      </a:r>
                      <a:endParaRPr sz="1800" baseline="2314">
                        <a:latin typeface="Carlito"/>
                        <a:cs typeface="Carlito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4528">
                <a:tc>
                  <a:txBody>
                    <a:bodyPr/>
                    <a:lstStyle/>
                    <a:p>
                      <a:pPr marL="175260" indent="-172720">
                        <a:lnSpc>
                          <a:spcPct val="100000"/>
                        </a:lnSpc>
                        <a:spcBef>
                          <a:spcPts val="110"/>
                        </a:spcBef>
                        <a:buFont typeface="Arial"/>
                        <a:buChar char="•"/>
                        <a:tabLst>
                          <a:tab pos="175895" algn="l"/>
                        </a:tabLst>
                      </a:pPr>
                      <a:r>
                        <a:rPr sz="1800" spc="-7" baseline="2314" dirty="0">
                          <a:latin typeface="Carlito"/>
                          <a:cs typeface="Carlito"/>
                        </a:rPr>
                        <a:t>Bu </a:t>
                      </a:r>
                      <a:r>
                        <a:rPr sz="1800" spc="-15" baseline="2314" dirty="0">
                          <a:latin typeface="Carlito"/>
                          <a:cs typeface="Carlito"/>
                        </a:rPr>
                        <a:t>konuda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fikrim</a:t>
                      </a:r>
                      <a:r>
                        <a:rPr sz="1800" spc="-30" baseline="2314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15" baseline="2314" dirty="0">
                          <a:latin typeface="Carlito"/>
                          <a:cs typeface="Carlito"/>
                        </a:rPr>
                        <a:t>yok.</a:t>
                      </a:r>
                      <a:endParaRPr sz="1800" baseline="2314">
                        <a:latin typeface="Carlito"/>
                        <a:cs typeface="Carlito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14528">
                <a:tc>
                  <a:txBody>
                    <a:bodyPr/>
                    <a:lstStyle/>
                    <a:p>
                      <a:pPr marL="175260" indent="-172720">
                        <a:lnSpc>
                          <a:spcPct val="100000"/>
                        </a:lnSpc>
                        <a:spcBef>
                          <a:spcPts val="110"/>
                        </a:spcBef>
                        <a:buFont typeface="Arial"/>
                        <a:buChar char="•"/>
                        <a:tabLst>
                          <a:tab pos="175895" algn="l"/>
                        </a:tabLst>
                      </a:pPr>
                      <a:r>
                        <a:rPr sz="1800" spc="-15" baseline="2314" dirty="0">
                          <a:latin typeface="Carlito"/>
                          <a:cs typeface="Carlito"/>
                        </a:rPr>
                        <a:t>Sosyal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 etkinlikler</a:t>
                      </a:r>
                      <a:endParaRPr sz="1800" baseline="2314">
                        <a:latin typeface="Carlito"/>
                        <a:cs typeface="Carlito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14528">
                <a:tc>
                  <a:txBody>
                    <a:bodyPr/>
                    <a:lstStyle/>
                    <a:p>
                      <a:pPr marL="175260" indent="-172720">
                        <a:lnSpc>
                          <a:spcPct val="100000"/>
                        </a:lnSpc>
                        <a:spcBef>
                          <a:spcPts val="110"/>
                        </a:spcBef>
                        <a:buFont typeface="Arial"/>
                        <a:buChar char="•"/>
                        <a:tabLst>
                          <a:tab pos="175895" algn="l"/>
                        </a:tabLst>
                      </a:pPr>
                      <a:r>
                        <a:rPr sz="1800" spc="-7" baseline="2314" dirty="0">
                          <a:latin typeface="Carlito"/>
                          <a:cs typeface="Carlito"/>
                        </a:rPr>
                        <a:t>Araştırma-geliştirmeye </a:t>
                      </a:r>
                      <a:r>
                        <a:rPr sz="1800" spc="-15" baseline="2314" dirty="0">
                          <a:latin typeface="Carlito"/>
                          <a:cs typeface="Carlito"/>
                        </a:rPr>
                        <a:t>ve </a:t>
                      </a:r>
                      <a:r>
                        <a:rPr sz="1800" baseline="2314" dirty="0">
                          <a:latin typeface="Carlito"/>
                          <a:cs typeface="Carlito"/>
                        </a:rPr>
                        <a:t>alanında </a:t>
                      </a:r>
                      <a:r>
                        <a:rPr sz="1800" spc="-15" baseline="2314" dirty="0">
                          <a:latin typeface="Carlito"/>
                          <a:cs typeface="Carlito"/>
                        </a:rPr>
                        <a:t>yetkin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araştırmacı </a:t>
                      </a:r>
                      <a:r>
                        <a:rPr sz="1800" baseline="2314" dirty="0">
                          <a:latin typeface="Carlito"/>
                          <a:cs typeface="Carlito"/>
                        </a:rPr>
                        <a:t>meslek elemanları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yetiştirmeyi hedef</a:t>
                      </a:r>
                      <a:r>
                        <a:rPr sz="1800" spc="-142" baseline="2314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alması</a:t>
                      </a:r>
                      <a:endParaRPr sz="1800" baseline="2314">
                        <a:latin typeface="Carlito"/>
                        <a:cs typeface="Carlito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4019" y="0"/>
            <a:ext cx="7172959" cy="77914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455"/>
              </a:spcBef>
            </a:pPr>
            <a:r>
              <a:rPr sz="2600" spc="-5" dirty="0"/>
              <a:t>ÖNEMLİ </a:t>
            </a:r>
            <a:r>
              <a:rPr sz="2600" dirty="0"/>
              <a:t>OLDUĞUNU DÜŞÜNDÜĞÜNÜZ </a:t>
            </a:r>
            <a:r>
              <a:rPr sz="2600" spc="-5" dirty="0"/>
              <a:t>VE</a:t>
            </a:r>
            <a:r>
              <a:rPr sz="2600" spc="-120" dirty="0"/>
              <a:t> </a:t>
            </a:r>
            <a:r>
              <a:rPr sz="2600" dirty="0"/>
              <a:t>EKLEMEK  </a:t>
            </a:r>
            <a:r>
              <a:rPr sz="2600" spc="-10" dirty="0"/>
              <a:t>İSTEDİĞİNİZ </a:t>
            </a:r>
            <a:r>
              <a:rPr sz="2600" spc="-5" dirty="0"/>
              <a:t>DİĞER </a:t>
            </a:r>
            <a:r>
              <a:rPr sz="2600" dirty="0"/>
              <a:t>HUSUSLARI</a:t>
            </a:r>
            <a:r>
              <a:rPr sz="2600" spc="-105" dirty="0"/>
              <a:t> </a:t>
            </a:r>
            <a:r>
              <a:rPr sz="2600" spc="-5" dirty="0"/>
              <a:t>BELİRTİNİZ.</a:t>
            </a:r>
            <a:endParaRPr sz="26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28853" y="1021841"/>
          <a:ext cx="11321415" cy="49633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21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0962">
                <a:tc>
                  <a:txBody>
                    <a:bodyPr/>
                    <a:lstStyle/>
                    <a:p>
                      <a:pPr marL="175895" indent="-172720">
                        <a:lnSpc>
                          <a:spcPct val="100000"/>
                        </a:lnSpc>
                        <a:spcBef>
                          <a:spcPts val="565"/>
                        </a:spcBef>
                        <a:buFont typeface="Arial"/>
                        <a:buChar char="•"/>
                        <a:tabLst>
                          <a:tab pos="176530" algn="l"/>
                        </a:tabLst>
                      </a:pPr>
                      <a:r>
                        <a:rPr sz="1800" spc="-7" baseline="2314" dirty="0">
                          <a:latin typeface="Carlito"/>
                          <a:cs typeface="Carlito"/>
                        </a:rPr>
                        <a:t>Böyle </a:t>
                      </a:r>
                      <a:r>
                        <a:rPr sz="1800" baseline="2314" dirty="0">
                          <a:latin typeface="Carlito"/>
                          <a:cs typeface="Carlito"/>
                        </a:rPr>
                        <a:t>bir </a:t>
                      </a:r>
                      <a:r>
                        <a:rPr sz="1800" spc="-15" baseline="2314" dirty="0">
                          <a:latin typeface="Carlito"/>
                          <a:cs typeface="Carlito"/>
                        </a:rPr>
                        <a:t>anketin </a:t>
                      </a:r>
                      <a:r>
                        <a:rPr sz="1800" baseline="2314" dirty="0">
                          <a:latin typeface="Carlito"/>
                          <a:cs typeface="Carlito"/>
                        </a:rPr>
                        <a:t>hazırlanması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kurumun </a:t>
                      </a:r>
                      <a:r>
                        <a:rPr sz="1800" baseline="2314" dirty="0">
                          <a:latin typeface="Carlito"/>
                          <a:cs typeface="Carlito"/>
                        </a:rPr>
                        <a:t>imajı </a:t>
                      </a:r>
                      <a:r>
                        <a:rPr sz="1800" spc="-15" baseline="2314" dirty="0">
                          <a:latin typeface="Carlito"/>
                          <a:cs typeface="Carlito"/>
                        </a:rPr>
                        <a:t>ve </a:t>
                      </a:r>
                      <a:r>
                        <a:rPr sz="1800" baseline="2314" dirty="0">
                          <a:latin typeface="Carlito"/>
                          <a:cs typeface="Carlito"/>
                        </a:rPr>
                        <a:t>planlamaları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için </a:t>
                      </a:r>
                      <a:r>
                        <a:rPr sz="1800" spc="-15" baseline="2314" dirty="0">
                          <a:latin typeface="Carlito"/>
                          <a:cs typeface="Carlito"/>
                        </a:rPr>
                        <a:t>oldukça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güzel </a:t>
                      </a:r>
                      <a:r>
                        <a:rPr sz="1800" baseline="2314" dirty="0">
                          <a:latin typeface="Carlito"/>
                          <a:cs typeface="Carlito"/>
                        </a:rPr>
                        <a:t>bir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uygulama</a:t>
                      </a:r>
                      <a:r>
                        <a:rPr sz="1800" spc="-179" baseline="2314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30" baseline="2314" dirty="0">
                          <a:latin typeface="Carlito"/>
                          <a:cs typeface="Carlito"/>
                        </a:rPr>
                        <a:t>olmuştur.</a:t>
                      </a:r>
                      <a:endParaRPr sz="1800" baseline="2314">
                        <a:latin typeface="Carlito"/>
                        <a:cs typeface="Carlito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835">
                <a:tc>
                  <a:txBody>
                    <a:bodyPr/>
                    <a:lstStyle/>
                    <a:p>
                      <a:pPr marL="175895" indent="-172720">
                        <a:lnSpc>
                          <a:spcPct val="100000"/>
                        </a:lnSpc>
                        <a:spcBef>
                          <a:spcPts val="565"/>
                        </a:spcBef>
                        <a:buFont typeface="Arial"/>
                        <a:buChar char="•"/>
                        <a:tabLst>
                          <a:tab pos="176530" algn="l"/>
                        </a:tabLst>
                      </a:pPr>
                      <a:r>
                        <a:rPr sz="1800" spc="-7" baseline="2314" dirty="0">
                          <a:latin typeface="Carlito"/>
                          <a:cs typeface="Carlito"/>
                        </a:rPr>
                        <a:t>Altyapı olanakları</a:t>
                      </a:r>
                      <a:r>
                        <a:rPr sz="1800" spc="-30" baseline="2314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iyileştirilmeli</a:t>
                      </a:r>
                      <a:endParaRPr sz="1800" baseline="2314">
                        <a:latin typeface="Carlito"/>
                        <a:cs typeface="Carlito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962">
                <a:tc>
                  <a:txBody>
                    <a:bodyPr/>
                    <a:lstStyle/>
                    <a:p>
                      <a:pPr marL="175895" indent="-172720">
                        <a:lnSpc>
                          <a:spcPct val="100000"/>
                        </a:lnSpc>
                        <a:spcBef>
                          <a:spcPts val="565"/>
                        </a:spcBef>
                        <a:buFont typeface="Arial"/>
                        <a:buChar char="•"/>
                        <a:tabLst>
                          <a:tab pos="176530" algn="l"/>
                        </a:tabLst>
                      </a:pPr>
                      <a:r>
                        <a:rPr sz="1800" spc="-7" baseline="2314" dirty="0">
                          <a:latin typeface="Carlito"/>
                          <a:cs typeface="Carlito"/>
                        </a:rPr>
                        <a:t>Bir </a:t>
                      </a:r>
                      <a:r>
                        <a:rPr sz="1800" spc="-30" baseline="2314" dirty="0">
                          <a:latin typeface="Carlito"/>
                          <a:cs typeface="Carlito"/>
                        </a:rPr>
                        <a:t>kez </a:t>
                      </a:r>
                      <a:r>
                        <a:rPr sz="1800" baseline="2314" dirty="0">
                          <a:latin typeface="Carlito"/>
                          <a:cs typeface="Carlito"/>
                        </a:rPr>
                        <a:t>daha nasıl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farklılalışabileceğinin değerlendirilebileceğini</a:t>
                      </a:r>
                      <a:r>
                        <a:rPr sz="1800" spc="-82" baseline="2314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15" baseline="2314" dirty="0">
                          <a:latin typeface="Carlito"/>
                          <a:cs typeface="Carlito"/>
                        </a:rPr>
                        <a:t>düşünüyorum</a:t>
                      </a:r>
                      <a:endParaRPr sz="1800" baseline="2314">
                        <a:latin typeface="Carlito"/>
                        <a:cs typeface="Carlito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835">
                <a:tc>
                  <a:txBody>
                    <a:bodyPr/>
                    <a:lstStyle/>
                    <a:p>
                      <a:pPr marL="175895" indent="-172720">
                        <a:lnSpc>
                          <a:spcPct val="100000"/>
                        </a:lnSpc>
                        <a:spcBef>
                          <a:spcPts val="565"/>
                        </a:spcBef>
                        <a:buFont typeface="Arial"/>
                        <a:buChar char="•"/>
                        <a:tabLst>
                          <a:tab pos="176530" algn="l"/>
                        </a:tabLst>
                      </a:pPr>
                      <a:r>
                        <a:rPr sz="1800" spc="-7" baseline="2314" dirty="0">
                          <a:latin typeface="Carlito"/>
                          <a:cs typeface="Carlito"/>
                        </a:rPr>
                        <a:t>Bu anketiniz </a:t>
                      </a:r>
                      <a:r>
                        <a:rPr sz="1800" baseline="2314" dirty="0">
                          <a:latin typeface="Carlito"/>
                          <a:cs typeface="Carlito"/>
                        </a:rPr>
                        <a:t>bile bence her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fikre </a:t>
                      </a:r>
                      <a:r>
                        <a:rPr sz="1800" baseline="2314" dirty="0">
                          <a:latin typeface="Carlito"/>
                          <a:cs typeface="Carlito"/>
                        </a:rPr>
                        <a:t>açık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olduğunuzu simgelemektedir yani </a:t>
                      </a:r>
                      <a:r>
                        <a:rPr sz="1800" baseline="2314" dirty="0">
                          <a:latin typeface="Carlito"/>
                          <a:cs typeface="Carlito"/>
                        </a:rPr>
                        <a:t>her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fikre </a:t>
                      </a:r>
                      <a:r>
                        <a:rPr sz="1800" baseline="2314" dirty="0">
                          <a:latin typeface="Carlito"/>
                          <a:cs typeface="Carlito"/>
                        </a:rPr>
                        <a:t>açık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olan </a:t>
                      </a:r>
                      <a:r>
                        <a:rPr sz="1800" baseline="2314" dirty="0">
                          <a:latin typeface="Carlito"/>
                          <a:cs typeface="Carlito"/>
                        </a:rPr>
                        <a:t>bir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kurum </a:t>
                      </a:r>
                      <a:r>
                        <a:rPr sz="1800" baseline="2314" dirty="0">
                          <a:latin typeface="Carlito"/>
                          <a:cs typeface="Carlito"/>
                        </a:rPr>
                        <a:t>her daim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gelişerek </a:t>
                      </a:r>
                      <a:r>
                        <a:rPr sz="1800" baseline="2314" dirty="0">
                          <a:latin typeface="Carlito"/>
                          <a:cs typeface="Carlito"/>
                        </a:rPr>
                        <a:t>büyümeye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devam </a:t>
                      </a:r>
                      <a:r>
                        <a:rPr sz="1800" spc="-37" baseline="2314" dirty="0">
                          <a:latin typeface="Carlito"/>
                          <a:cs typeface="Carlito"/>
                        </a:rPr>
                        <a:t>eder. </a:t>
                      </a:r>
                      <a:r>
                        <a:rPr sz="1800" spc="-30" baseline="2314" dirty="0">
                          <a:latin typeface="Carlito"/>
                          <a:cs typeface="Carlito"/>
                        </a:rPr>
                        <a:t>Teşekkür</a:t>
                      </a:r>
                      <a:r>
                        <a:rPr sz="1800" spc="-225" baseline="2314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aseline="2314" dirty="0">
                          <a:latin typeface="Carlito"/>
                          <a:cs typeface="Carlito"/>
                        </a:rPr>
                        <a:t>ederim.</a:t>
                      </a:r>
                      <a:endParaRPr sz="1800" baseline="2314">
                        <a:latin typeface="Carlito"/>
                        <a:cs typeface="Carlito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835">
                <a:tc>
                  <a:txBody>
                    <a:bodyPr/>
                    <a:lstStyle/>
                    <a:p>
                      <a:pPr marL="175895" indent="-172720">
                        <a:lnSpc>
                          <a:spcPct val="100000"/>
                        </a:lnSpc>
                        <a:spcBef>
                          <a:spcPts val="565"/>
                        </a:spcBef>
                        <a:buFont typeface="Arial"/>
                        <a:buChar char="•"/>
                        <a:tabLst>
                          <a:tab pos="176530" algn="l"/>
                        </a:tabLst>
                      </a:pPr>
                      <a:r>
                        <a:rPr sz="1800" spc="-7" baseline="2314" dirty="0">
                          <a:latin typeface="Carlito"/>
                          <a:cs typeface="Carlito"/>
                        </a:rPr>
                        <a:t>Ulusal </a:t>
                      </a:r>
                      <a:r>
                        <a:rPr sz="1800" spc="-15" baseline="2314" dirty="0">
                          <a:latin typeface="Carlito"/>
                          <a:cs typeface="Carlito"/>
                        </a:rPr>
                        <a:t>ve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uluslararası tanınırlığını artıracak faaliyetlerinin geliştirilmesi </a:t>
                      </a:r>
                      <a:r>
                        <a:rPr sz="1800" spc="-15" baseline="2314" dirty="0">
                          <a:latin typeface="Carlito"/>
                          <a:cs typeface="Carlito"/>
                        </a:rPr>
                        <a:t>yararlı</a:t>
                      </a:r>
                      <a:r>
                        <a:rPr sz="1800" spc="-165" baseline="2314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30" baseline="2314" dirty="0">
                          <a:latin typeface="Carlito"/>
                          <a:cs typeface="Carlito"/>
                        </a:rPr>
                        <a:t>olacaktır.</a:t>
                      </a:r>
                      <a:endParaRPr sz="1800" baseline="2314">
                        <a:latin typeface="Carlito"/>
                        <a:cs typeface="Carlito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962">
                <a:tc>
                  <a:txBody>
                    <a:bodyPr/>
                    <a:lstStyle/>
                    <a:p>
                      <a:pPr marL="175895" indent="-172720">
                        <a:lnSpc>
                          <a:spcPct val="100000"/>
                        </a:lnSpc>
                        <a:spcBef>
                          <a:spcPts val="565"/>
                        </a:spcBef>
                        <a:buFont typeface="Arial"/>
                        <a:buChar char="•"/>
                        <a:tabLst>
                          <a:tab pos="176530" algn="l"/>
                        </a:tabLst>
                      </a:pPr>
                      <a:r>
                        <a:rPr sz="1800" spc="-7" baseline="2314" dirty="0">
                          <a:latin typeface="Carlito"/>
                          <a:cs typeface="Carlito"/>
                        </a:rPr>
                        <a:t>Sunduğunuz hizmetleri </a:t>
                      </a:r>
                      <a:r>
                        <a:rPr sz="1800" baseline="2314" dirty="0">
                          <a:latin typeface="Carlito"/>
                          <a:cs typeface="Carlito"/>
                        </a:rPr>
                        <a:t>en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iyi </a:t>
                      </a:r>
                      <a:r>
                        <a:rPr sz="1800" spc="-15" baseline="2314" dirty="0">
                          <a:latin typeface="Carlito"/>
                          <a:cs typeface="Carlito"/>
                        </a:rPr>
                        <a:t>yapmaya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çalıştığınız için </a:t>
                      </a:r>
                      <a:r>
                        <a:rPr sz="1800" baseline="2314" dirty="0">
                          <a:latin typeface="Carlito"/>
                          <a:cs typeface="Carlito"/>
                        </a:rPr>
                        <a:t>tüm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emeklerinizden </a:t>
                      </a:r>
                      <a:r>
                        <a:rPr sz="1800" baseline="2314" dirty="0">
                          <a:latin typeface="Carlito"/>
                          <a:cs typeface="Carlito"/>
                        </a:rPr>
                        <a:t>ötürü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teşekkür</a:t>
                      </a:r>
                      <a:r>
                        <a:rPr sz="1800" spc="-172" baseline="2314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aseline="2314" dirty="0">
                          <a:latin typeface="Carlito"/>
                          <a:cs typeface="Carlito"/>
                        </a:rPr>
                        <a:t>ederiz</a:t>
                      </a:r>
                      <a:endParaRPr sz="1800" baseline="2314">
                        <a:latin typeface="Carlito"/>
                        <a:cs typeface="Carlito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834">
                <a:tc>
                  <a:txBody>
                    <a:bodyPr/>
                    <a:lstStyle/>
                    <a:p>
                      <a:pPr marL="175895" indent="-172720">
                        <a:lnSpc>
                          <a:spcPct val="100000"/>
                        </a:lnSpc>
                        <a:spcBef>
                          <a:spcPts val="565"/>
                        </a:spcBef>
                        <a:buFont typeface="Arial"/>
                        <a:buChar char="•"/>
                        <a:tabLst>
                          <a:tab pos="176530" algn="l"/>
                        </a:tabLst>
                      </a:pPr>
                      <a:r>
                        <a:rPr sz="1800" spc="-7" baseline="2314" dirty="0">
                          <a:latin typeface="Carlito"/>
                          <a:cs typeface="Carlito"/>
                        </a:rPr>
                        <a:t>Mevcudu </a:t>
                      </a:r>
                      <a:r>
                        <a:rPr sz="1800" spc="-22" baseline="2314" dirty="0">
                          <a:latin typeface="Carlito"/>
                          <a:cs typeface="Carlito"/>
                        </a:rPr>
                        <a:t>koruyarak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kütüphane elektronik </a:t>
                      </a:r>
                      <a:r>
                        <a:rPr sz="1800" spc="-15" baseline="2314" dirty="0">
                          <a:latin typeface="Carlito"/>
                          <a:cs typeface="Carlito"/>
                        </a:rPr>
                        <a:t>kaynak koleksiyonlarının</a:t>
                      </a:r>
                      <a:r>
                        <a:rPr sz="1800" spc="-97" baseline="2314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arttırılması</a:t>
                      </a:r>
                      <a:endParaRPr sz="1800" baseline="2314">
                        <a:latin typeface="Carlito"/>
                        <a:cs typeface="Carlito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0835">
                <a:tc>
                  <a:txBody>
                    <a:bodyPr/>
                    <a:lstStyle/>
                    <a:p>
                      <a:pPr marL="175895" indent="-172720">
                        <a:lnSpc>
                          <a:spcPct val="100000"/>
                        </a:lnSpc>
                        <a:spcBef>
                          <a:spcPts val="565"/>
                        </a:spcBef>
                        <a:buFont typeface="Arial"/>
                        <a:buChar char="•"/>
                        <a:tabLst>
                          <a:tab pos="176530" algn="l"/>
                        </a:tabLst>
                      </a:pPr>
                      <a:r>
                        <a:rPr sz="1800" spc="-7" baseline="2314" dirty="0">
                          <a:latin typeface="Carlito"/>
                          <a:cs typeface="Carlito"/>
                        </a:rPr>
                        <a:t>Akademisyenlerine kıymet verdiğini hissettirmesi gerektiğini düşünüyorum. Kaliteli </a:t>
                      </a:r>
                      <a:r>
                        <a:rPr sz="1800" baseline="2314" dirty="0">
                          <a:latin typeface="Carlito"/>
                          <a:cs typeface="Carlito"/>
                        </a:rPr>
                        <a:t>bilimsel </a:t>
                      </a:r>
                      <a:r>
                        <a:rPr sz="1800" spc="-15" baseline="2314" dirty="0">
                          <a:latin typeface="Carlito"/>
                          <a:cs typeface="Carlito"/>
                        </a:rPr>
                        <a:t>yayın sayısını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arttırmak için </a:t>
                      </a:r>
                      <a:r>
                        <a:rPr sz="1800" spc="7" baseline="2314" dirty="0">
                          <a:latin typeface="Carlito"/>
                          <a:cs typeface="Carlito"/>
                        </a:rPr>
                        <a:t>mali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desteğini</a:t>
                      </a:r>
                      <a:r>
                        <a:rPr sz="1800" spc="-142" baseline="2314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22" baseline="2314" dirty="0">
                          <a:latin typeface="Carlito"/>
                          <a:cs typeface="Carlito"/>
                        </a:rPr>
                        <a:t>arttırabilir.</a:t>
                      </a:r>
                      <a:endParaRPr sz="1800" baseline="2314">
                        <a:latin typeface="Carlito"/>
                        <a:cs typeface="Carlito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962">
                <a:tc>
                  <a:txBody>
                    <a:bodyPr/>
                    <a:lstStyle/>
                    <a:p>
                      <a:pPr marL="175895" indent="-172720">
                        <a:lnSpc>
                          <a:spcPct val="100000"/>
                        </a:lnSpc>
                        <a:spcBef>
                          <a:spcPts val="570"/>
                        </a:spcBef>
                        <a:buFont typeface="Arial"/>
                        <a:buChar char="•"/>
                        <a:tabLst>
                          <a:tab pos="176530" algn="l"/>
                        </a:tabLst>
                      </a:pPr>
                      <a:r>
                        <a:rPr sz="1800" spc="-7" baseline="2314" dirty="0">
                          <a:latin typeface="Carlito"/>
                          <a:cs typeface="Carlito"/>
                        </a:rPr>
                        <a:t>Öğrencilerin </a:t>
                      </a:r>
                      <a:r>
                        <a:rPr sz="1800" spc="-15" baseline="2314" dirty="0">
                          <a:latin typeface="Carlito"/>
                          <a:cs typeface="Carlito"/>
                        </a:rPr>
                        <a:t>sosyal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gelişimi için </a:t>
                      </a:r>
                      <a:r>
                        <a:rPr sz="1800" baseline="2314" dirty="0">
                          <a:latin typeface="Carlito"/>
                          <a:cs typeface="Carlito"/>
                        </a:rPr>
                        <a:t>daha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fazla </a:t>
                      </a:r>
                      <a:r>
                        <a:rPr sz="1800" baseline="2314" dirty="0">
                          <a:latin typeface="Carlito"/>
                          <a:cs typeface="Carlito"/>
                        </a:rPr>
                        <a:t>eğitim </a:t>
                      </a:r>
                      <a:r>
                        <a:rPr sz="1800" spc="-15" baseline="2314" dirty="0">
                          <a:latin typeface="Carlito"/>
                          <a:cs typeface="Carlito"/>
                        </a:rPr>
                        <a:t>ve organizasyon</a:t>
                      </a:r>
                      <a:r>
                        <a:rPr sz="1800" spc="-30" baseline="2314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düzenlemelidir</a:t>
                      </a:r>
                      <a:endParaRPr sz="1800" baseline="2314">
                        <a:latin typeface="Carlito"/>
                        <a:cs typeface="Carlito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0835">
                <a:tc>
                  <a:txBody>
                    <a:bodyPr/>
                    <a:lstStyle/>
                    <a:p>
                      <a:pPr marL="175895" indent="-172720">
                        <a:lnSpc>
                          <a:spcPct val="100000"/>
                        </a:lnSpc>
                        <a:spcBef>
                          <a:spcPts val="565"/>
                        </a:spcBef>
                        <a:buFont typeface="Arial"/>
                        <a:buChar char="•"/>
                        <a:tabLst>
                          <a:tab pos="176530" algn="l"/>
                        </a:tabLst>
                      </a:pPr>
                      <a:r>
                        <a:rPr sz="1800" baseline="2314" dirty="0">
                          <a:latin typeface="Carlito"/>
                          <a:cs typeface="Carlito"/>
                        </a:rPr>
                        <a:t>Mali işler </a:t>
                      </a:r>
                      <a:r>
                        <a:rPr sz="1800" spc="-15" baseline="2314" dirty="0">
                          <a:latin typeface="Carlito"/>
                          <a:cs typeface="Carlito"/>
                        </a:rPr>
                        <a:t>ve </a:t>
                      </a:r>
                      <a:r>
                        <a:rPr sz="1800" baseline="2314" dirty="0">
                          <a:latin typeface="Carlito"/>
                          <a:cs typeface="Carlito"/>
                        </a:rPr>
                        <a:t>ödemeler</a:t>
                      </a:r>
                      <a:r>
                        <a:rPr sz="1800" spc="-22" baseline="2314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15" baseline="2314" dirty="0">
                          <a:latin typeface="Carlito"/>
                          <a:cs typeface="Carlito"/>
                        </a:rPr>
                        <a:t>kabus!</a:t>
                      </a:r>
                      <a:endParaRPr sz="1800" baseline="2314">
                        <a:latin typeface="Carlito"/>
                        <a:cs typeface="Carlito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0962">
                <a:tc>
                  <a:txBody>
                    <a:bodyPr/>
                    <a:lstStyle/>
                    <a:p>
                      <a:pPr marL="175895" indent="-172720">
                        <a:lnSpc>
                          <a:spcPct val="100000"/>
                        </a:lnSpc>
                        <a:spcBef>
                          <a:spcPts val="570"/>
                        </a:spcBef>
                        <a:buFont typeface="Arial"/>
                        <a:buChar char="•"/>
                        <a:tabLst>
                          <a:tab pos="176530" algn="l"/>
                        </a:tabLst>
                      </a:pPr>
                      <a:r>
                        <a:rPr sz="1800" spc="-15" baseline="2314" dirty="0">
                          <a:latin typeface="Carlito"/>
                          <a:cs typeface="Carlito"/>
                        </a:rPr>
                        <a:t>BAP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üzerinden araştırma projelerine destek</a:t>
                      </a:r>
                      <a:r>
                        <a:rPr sz="1800" spc="-67" baseline="2314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sağlanması</a:t>
                      </a:r>
                      <a:endParaRPr sz="1800" baseline="2314">
                        <a:latin typeface="Carlito"/>
                        <a:cs typeface="Carlito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0835">
                <a:tc>
                  <a:txBody>
                    <a:bodyPr/>
                    <a:lstStyle/>
                    <a:p>
                      <a:pPr marL="175895" indent="-172720">
                        <a:lnSpc>
                          <a:spcPct val="100000"/>
                        </a:lnSpc>
                        <a:spcBef>
                          <a:spcPts val="565"/>
                        </a:spcBef>
                        <a:buFont typeface="Arial"/>
                        <a:buChar char="•"/>
                        <a:tabLst>
                          <a:tab pos="176530" algn="l"/>
                        </a:tabLst>
                      </a:pPr>
                      <a:r>
                        <a:rPr sz="1800" spc="-22" baseline="2314" dirty="0">
                          <a:latin typeface="Carlito"/>
                          <a:cs typeface="Carlito"/>
                        </a:rPr>
                        <a:t>Teşekkürler</a:t>
                      </a:r>
                      <a:endParaRPr sz="1800" baseline="2314">
                        <a:latin typeface="Carlito"/>
                        <a:cs typeface="Carlito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0834">
                <a:tc>
                  <a:txBody>
                    <a:bodyPr/>
                    <a:lstStyle/>
                    <a:p>
                      <a:pPr marL="175895" indent="-172720">
                        <a:lnSpc>
                          <a:spcPct val="100000"/>
                        </a:lnSpc>
                        <a:spcBef>
                          <a:spcPts val="570"/>
                        </a:spcBef>
                        <a:buFont typeface="Arial"/>
                        <a:buChar char="•"/>
                        <a:tabLst>
                          <a:tab pos="176530" algn="l"/>
                        </a:tabLst>
                      </a:pPr>
                      <a:r>
                        <a:rPr sz="1800" spc="-22" baseline="2314" dirty="0">
                          <a:latin typeface="Carlito"/>
                          <a:cs typeface="Carlito"/>
                        </a:rPr>
                        <a:t>Teşekkürler</a:t>
                      </a:r>
                      <a:endParaRPr sz="1800" baseline="2314">
                        <a:latin typeface="Carlito"/>
                        <a:cs typeface="Carlito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0936">
                <a:tc>
                  <a:txBody>
                    <a:bodyPr/>
                    <a:lstStyle/>
                    <a:p>
                      <a:pPr marL="175895" indent="-172720">
                        <a:lnSpc>
                          <a:spcPct val="100000"/>
                        </a:lnSpc>
                        <a:spcBef>
                          <a:spcPts val="570"/>
                        </a:spcBef>
                        <a:buFont typeface="Arial"/>
                        <a:buChar char="•"/>
                        <a:tabLst>
                          <a:tab pos="176530" algn="l"/>
                        </a:tabLst>
                      </a:pPr>
                      <a:r>
                        <a:rPr sz="1800" spc="-37" baseline="2314" dirty="0">
                          <a:latin typeface="Carlito"/>
                          <a:cs typeface="Carlito"/>
                        </a:rPr>
                        <a:t>Yok.</a:t>
                      </a:r>
                      <a:endParaRPr sz="1800" baseline="2314">
                        <a:latin typeface="Carlito"/>
                        <a:cs typeface="Carlito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0885">
                <a:tc>
                  <a:txBody>
                    <a:bodyPr/>
                    <a:lstStyle/>
                    <a:p>
                      <a:pPr marL="175895" indent="-172720">
                        <a:lnSpc>
                          <a:spcPct val="100000"/>
                        </a:lnSpc>
                        <a:spcBef>
                          <a:spcPts val="570"/>
                        </a:spcBef>
                        <a:buFont typeface="Arial"/>
                        <a:buChar char="•"/>
                        <a:tabLst>
                          <a:tab pos="176530" algn="l"/>
                        </a:tabLst>
                      </a:pPr>
                      <a:r>
                        <a:rPr sz="1800" spc="-15" baseline="2314" dirty="0">
                          <a:latin typeface="Carlito"/>
                          <a:cs typeface="Carlito"/>
                        </a:rPr>
                        <a:t>Mezuniyet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sonrası çalışmalar yapan genç akademisyenlerin teşvik </a:t>
                      </a:r>
                      <a:r>
                        <a:rPr sz="1800" baseline="2314" dirty="0">
                          <a:latin typeface="Carlito"/>
                          <a:cs typeface="Carlito"/>
                        </a:rPr>
                        <a:t>edilmelerinde öncülük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etmek </a:t>
                      </a:r>
                      <a:r>
                        <a:rPr sz="1800" spc="-15" baseline="2314" dirty="0">
                          <a:latin typeface="Carlito"/>
                          <a:cs typeface="Carlito"/>
                        </a:rPr>
                        <a:t>ve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diğer üniversitelere </a:t>
                      </a:r>
                      <a:r>
                        <a:rPr sz="1800" baseline="2314" dirty="0">
                          <a:latin typeface="Carlito"/>
                          <a:cs typeface="Carlito"/>
                        </a:rPr>
                        <a:t>de </a:t>
                      </a:r>
                      <a:r>
                        <a:rPr sz="1800" spc="-7" baseline="2314" dirty="0">
                          <a:latin typeface="Carlito"/>
                          <a:cs typeface="Carlito"/>
                        </a:rPr>
                        <a:t>örnek olmak.</a:t>
                      </a:r>
                      <a:r>
                        <a:rPr sz="1800" spc="337" baseline="2314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22" baseline="2314" dirty="0">
                          <a:latin typeface="Carlito"/>
                          <a:cs typeface="Carlito"/>
                        </a:rPr>
                        <a:t>Teşekkürler</a:t>
                      </a:r>
                      <a:endParaRPr sz="1800" baseline="2314">
                        <a:latin typeface="Carlito"/>
                        <a:cs typeface="Carlito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4019" y="153415"/>
            <a:ext cx="740092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/>
              <a:t>202</a:t>
            </a:r>
            <a:r>
              <a:rPr lang="tr-TR" sz="2600" dirty="0"/>
              <a:t>2</a:t>
            </a:r>
            <a:r>
              <a:rPr sz="2600" dirty="0"/>
              <a:t> YILI </a:t>
            </a:r>
            <a:r>
              <a:rPr sz="2600" spc="-5" dirty="0"/>
              <a:t>DIŞ </a:t>
            </a:r>
            <a:r>
              <a:rPr sz="2600" spc="-75" dirty="0"/>
              <a:t>PAYDAŞ </a:t>
            </a:r>
            <a:r>
              <a:rPr sz="2600" dirty="0"/>
              <a:t>ANKETİ </a:t>
            </a:r>
            <a:r>
              <a:rPr sz="2600" spc="-5" dirty="0"/>
              <a:t>GENEL</a:t>
            </a:r>
            <a:r>
              <a:rPr sz="2600" spc="-70" dirty="0"/>
              <a:t> </a:t>
            </a:r>
            <a:r>
              <a:rPr sz="2600" spc="-10" dirty="0"/>
              <a:t>DEĞERLENDİRME</a:t>
            </a:r>
            <a:endParaRPr sz="260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611627" y="860678"/>
          <a:ext cx="6719570" cy="14083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40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9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631">
                <a:tc>
                  <a:txBody>
                    <a:bodyPr/>
                    <a:lstStyle/>
                    <a:p>
                      <a:pPr marL="46672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600" spc="-20" dirty="0">
                          <a:latin typeface="Carlito"/>
                          <a:cs typeface="Carlito"/>
                        </a:rPr>
                        <a:t>Anket </a:t>
                      </a:r>
                      <a:r>
                        <a:rPr sz="1600" spc="-5" dirty="0">
                          <a:latin typeface="Carlito"/>
                          <a:cs typeface="Carlito"/>
                        </a:rPr>
                        <a:t>Gönderilen </a:t>
                      </a:r>
                      <a:r>
                        <a:rPr sz="1600" spc="-20" dirty="0">
                          <a:latin typeface="Carlito"/>
                          <a:cs typeface="Carlito"/>
                        </a:rPr>
                        <a:t>Paydaş</a:t>
                      </a:r>
                      <a:r>
                        <a:rPr sz="1600" spc="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-10" dirty="0">
                          <a:latin typeface="Carlito"/>
                          <a:cs typeface="Carlito"/>
                        </a:rPr>
                        <a:t>Sayısı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tc>
                  <a:txBody>
                    <a:bodyPr/>
                    <a:lstStyle/>
                    <a:p>
                      <a:pPr marL="4876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15" dirty="0">
                          <a:latin typeface="Carlito"/>
                          <a:cs typeface="Carlito"/>
                        </a:rPr>
                        <a:t>429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759">
                <a:tc>
                  <a:txBody>
                    <a:bodyPr/>
                    <a:lstStyle/>
                    <a:p>
                      <a:pPr marL="49149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600" spc="-15" dirty="0">
                          <a:latin typeface="Carlito"/>
                          <a:cs typeface="Carlito"/>
                        </a:rPr>
                        <a:t>Anketi Cevaplayan </a:t>
                      </a:r>
                      <a:r>
                        <a:rPr sz="1600" spc="-20" dirty="0">
                          <a:latin typeface="Carlito"/>
                          <a:cs typeface="Carlito"/>
                        </a:rPr>
                        <a:t>Paydaş</a:t>
                      </a:r>
                      <a:r>
                        <a:rPr sz="16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-10" dirty="0">
                          <a:latin typeface="Carlito"/>
                          <a:cs typeface="Carlito"/>
                        </a:rPr>
                        <a:t>Sayısı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 marL="4876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10" dirty="0">
                          <a:latin typeface="Carlito"/>
                          <a:cs typeface="Carlito"/>
                        </a:rPr>
                        <a:t>131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632">
                <a:tc>
                  <a:txBody>
                    <a:bodyPr/>
                    <a:lstStyle/>
                    <a:p>
                      <a:pPr marL="49149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600" b="1" spc="-20" dirty="0">
                          <a:latin typeface="Carlito"/>
                          <a:cs typeface="Carlito"/>
                        </a:rPr>
                        <a:t>Ankete </a:t>
                      </a:r>
                      <a:r>
                        <a:rPr sz="1600" b="1" spc="-5" dirty="0">
                          <a:latin typeface="Carlito"/>
                          <a:cs typeface="Carlito"/>
                        </a:rPr>
                        <a:t>Katılım</a:t>
                      </a:r>
                      <a:r>
                        <a:rPr sz="1600" b="1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b="1" spc="-15" dirty="0">
                          <a:latin typeface="Carlito"/>
                          <a:cs typeface="Carlito"/>
                        </a:rPr>
                        <a:t>Oranı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tc>
                  <a:txBody>
                    <a:bodyPr/>
                    <a:lstStyle/>
                    <a:p>
                      <a:pPr marL="46482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5" dirty="0">
                          <a:latin typeface="Carlito"/>
                          <a:cs typeface="Carlito"/>
                        </a:rPr>
                        <a:t>%31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700910" y="2435098"/>
          <a:ext cx="8365490" cy="1766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0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3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Soru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Grupları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Memnuniyet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Oranı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759">
                <a:tc>
                  <a:txBody>
                    <a:bodyPr/>
                    <a:lstStyle/>
                    <a:p>
                      <a:pPr marL="46672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600" spc="-10" dirty="0">
                          <a:latin typeface="Carlito"/>
                          <a:cs typeface="Carlito"/>
                        </a:rPr>
                        <a:t>Üniversitenin </a:t>
                      </a:r>
                      <a:r>
                        <a:rPr sz="1600" spc="-5" dirty="0">
                          <a:latin typeface="Carlito"/>
                          <a:cs typeface="Carlito"/>
                        </a:rPr>
                        <a:t>Liderlik, </a:t>
                      </a:r>
                      <a:r>
                        <a:rPr sz="1600" spc="-25" dirty="0">
                          <a:latin typeface="Carlito"/>
                          <a:cs typeface="Carlito"/>
                        </a:rPr>
                        <a:t>Yönetim </a:t>
                      </a:r>
                      <a:r>
                        <a:rPr sz="1600" spc="-50" dirty="0">
                          <a:latin typeface="Carlito"/>
                          <a:cs typeface="Carlito"/>
                        </a:rPr>
                        <a:t>Ve </a:t>
                      </a:r>
                      <a:r>
                        <a:rPr sz="1600" spc="-10" dirty="0">
                          <a:latin typeface="Carlito"/>
                          <a:cs typeface="Carlito"/>
                        </a:rPr>
                        <a:t>Kalite </a:t>
                      </a:r>
                      <a:r>
                        <a:rPr sz="1600" spc="-20" dirty="0">
                          <a:latin typeface="Carlito"/>
                          <a:cs typeface="Carlito"/>
                        </a:rPr>
                        <a:t>Yeteneğinin</a:t>
                      </a:r>
                      <a:r>
                        <a:rPr sz="1600" spc="9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-5" dirty="0">
                          <a:latin typeface="Carlito"/>
                          <a:cs typeface="Carlito"/>
                        </a:rPr>
                        <a:t>Değerlendirilmesi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10" dirty="0">
                          <a:latin typeface="Carlito"/>
                          <a:cs typeface="Carlito"/>
                        </a:rPr>
                        <a:t>%69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632">
                <a:tc>
                  <a:txBody>
                    <a:bodyPr/>
                    <a:lstStyle/>
                    <a:p>
                      <a:pPr marL="44386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600" spc="-10" dirty="0">
                          <a:latin typeface="Carlito"/>
                          <a:cs typeface="Carlito"/>
                        </a:rPr>
                        <a:t>Üniversitenin Eğitim-öğretim </a:t>
                      </a:r>
                      <a:r>
                        <a:rPr sz="1600" spc="-20" dirty="0">
                          <a:latin typeface="Carlito"/>
                          <a:cs typeface="Carlito"/>
                        </a:rPr>
                        <a:t>Yeteneğinin</a:t>
                      </a:r>
                      <a:r>
                        <a:rPr sz="16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-5" dirty="0">
                          <a:latin typeface="Carlito"/>
                          <a:cs typeface="Carlito"/>
                        </a:rPr>
                        <a:t>Değerlendirilmesi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10" dirty="0">
                          <a:latin typeface="Carlito"/>
                          <a:cs typeface="Carlito"/>
                        </a:rPr>
                        <a:t>%69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758">
                <a:tc>
                  <a:txBody>
                    <a:bodyPr/>
                    <a:lstStyle/>
                    <a:p>
                      <a:pPr marL="44386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600" spc="-10" dirty="0">
                          <a:latin typeface="Carlito"/>
                          <a:cs typeface="Carlito"/>
                        </a:rPr>
                        <a:t>Üniversitenin Araştırma-Geliştirme </a:t>
                      </a:r>
                      <a:r>
                        <a:rPr sz="1600" spc="-15" dirty="0">
                          <a:latin typeface="Carlito"/>
                          <a:cs typeface="Carlito"/>
                        </a:rPr>
                        <a:t>Yeteneğinin</a:t>
                      </a:r>
                      <a:r>
                        <a:rPr sz="16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-5" dirty="0">
                          <a:latin typeface="Carlito"/>
                          <a:cs typeface="Carlito"/>
                        </a:rPr>
                        <a:t>Değerlendirilmesi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10" dirty="0">
                          <a:latin typeface="Carlito"/>
                          <a:cs typeface="Carlito"/>
                        </a:rPr>
                        <a:t>%75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632">
                <a:tc>
                  <a:txBody>
                    <a:bodyPr/>
                    <a:lstStyle/>
                    <a:p>
                      <a:pPr marL="44386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600" spc="-10" dirty="0">
                          <a:latin typeface="Carlito"/>
                          <a:cs typeface="Carlito"/>
                        </a:rPr>
                        <a:t>Üniversitenin </a:t>
                      </a:r>
                      <a:r>
                        <a:rPr sz="1600" spc="-25" dirty="0">
                          <a:latin typeface="Carlito"/>
                          <a:cs typeface="Carlito"/>
                        </a:rPr>
                        <a:t>Toplumsal </a:t>
                      </a:r>
                      <a:r>
                        <a:rPr sz="1600" spc="-15" dirty="0">
                          <a:latin typeface="Carlito"/>
                          <a:cs typeface="Carlito"/>
                        </a:rPr>
                        <a:t>Katkı </a:t>
                      </a:r>
                      <a:r>
                        <a:rPr sz="1600" spc="-5" dirty="0">
                          <a:latin typeface="Carlito"/>
                          <a:cs typeface="Carlito"/>
                        </a:rPr>
                        <a:t>Sağlama </a:t>
                      </a:r>
                      <a:r>
                        <a:rPr sz="1600" spc="-15" dirty="0">
                          <a:latin typeface="Carlito"/>
                          <a:cs typeface="Carlito"/>
                        </a:rPr>
                        <a:t>Yeteneğinin</a:t>
                      </a:r>
                      <a:r>
                        <a:rPr sz="16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-5" dirty="0">
                          <a:latin typeface="Carlito"/>
                          <a:cs typeface="Carlito"/>
                        </a:rPr>
                        <a:t>Değerlendirilmesi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latin typeface="Carlito"/>
                          <a:cs typeface="Carlito"/>
                        </a:rPr>
                        <a:t>%68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753872" y="4299356"/>
            <a:ext cx="10685780" cy="2342515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15" dirty="0">
                <a:latin typeface="Carlito"/>
                <a:cs typeface="Carlito"/>
              </a:rPr>
              <a:t>Anketi </a:t>
            </a:r>
            <a:r>
              <a:rPr sz="1600" spc="-10" dirty="0">
                <a:latin typeface="Carlito"/>
                <a:cs typeface="Carlito"/>
              </a:rPr>
              <a:t>cevaplayanların </a:t>
            </a:r>
            <a:r>
              <a:rPr sz="1600" spc="-25" dirty="0">
                <a:latin typeface="Carlito"/>
                <a:cs typeface="Carlito"/>
              </a:rPr>
              <a:t>%56’sı </a:t>
            </a:r>
            <a:r>
              <a:rPr sz="1600" spc="-10" dirty="0">
                <a:latin typeface="Carlito"/>
                <a:cs typeface="Carlito"/>
              </a:rPr>
              <a:t>üniversite</a:t>
            </a:r>
            <a:r>
              <a:rPr sz="1600" spc="60" dirty="0">
                <a:latin typeface="Carlito"/>
                <a:cs typeface="Carlito"/>
              </a:rPr>
              <a:t> </a:t>
            </a:r>
            <a:r>
              <a:rPr sz="1600" spc="-20" dirty="0">
                <a:latin typeface="Carlito"/>
                <a:cs typeface="Carlito"/>
              </a:rPr>
              <a:t>mensubudur.</a:t>
            </a:r>
            <a:endParaRPr sz="16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Carlito"/>
                <a:cs typeface="Carlito"/>
              </a:rPr>
              <a:t>Bezmialem </a:t>
            </a:r>
            <a:r>
              <a:rPr sz="1600" spc="-10" dirty="0">
                <a:latin typeface="Carlito"/>
                <a:cs typeface="Carlito"/>
              </a:rPr>
              <a:t>hakkında </a:t>
            </a:r>
            <a:r>
              <a:rPr sz="1600" spc="-5" dirty="0">
                <a:latin typeface="Carlito"/>
                <a:cs typeface="Carlito"/>
              </a:rPr>
              <a:t>en </a:t>
            </a:r>
            <a:r>
              <a:rPr sz="1600" spc="-10" dirty="0">
                <a:latin typeface="Carlito"/>
                <a:cs typeface="Carlito"/>
              </a:rPr>
              <a:t>çok </a:t>
            </a:r>
            <a:r>
              <a:rPr sz="1600" spc="-5" dirty="0">
                <a:latin typeface="Carlito"/>
                <a:cs typeface="Carlito"/>
              </a:rPr>
              <a:t>bilgi edinilen </a:t>
            </a:r>
            <a:r>
              <a:rPr sz="1600" spc="-15" dirty="0">
                <a:latin typeface="Carlito"/>
                <a:cs typeface="Carlito"/>
              </a:rPr>
              <a:t>yer </a:t>
            </a:r>
            <a:r>
              <a:rPr sz="1600" spc="-10" dirty="0">
                <a:latin typeface="Carlito"/>
                <a:cs typeface="Carlito"/>
              </a:rPr>
              <a:t>%31 </a:t>
            </a:r>
            <a:r>
              <a:rPr sz="1600" spc="-15" dirty="0">
                <a:latin typeface="Carlito"/>
                <a:cs typeface="Carlito"/>
              </a:rPr>
              <a:t>oran </a:t>
            </a:r>
            <a:r>
              <a:rPr sz="1600" dirty="0">
                <a:latin typeface="Carlito"/>
                <a:cs typeface="Carlito"/>
              </a:rPr>
              <a:t>ile </a:t>
            </a:r>
            <a:r>
              <a:rPr sz="1600" spc="-10" dirty="0">
                <a:latin typeface="Carlito"/>
                <a:cs typeface="Carlito"/>
              </a:rPr>
              <a:t>web</a:t>
            </a:r>
            <a:r>
              <a:rPr sz="1600" spc="120" dirty="0">
                <a:latin typeface="Carlito"/>
                <a:cs typeface="Carlito"/>
              </a:rPr>
              <a:t> </a:t>
            </a:r>
            <a:r>
              <a:rPr sz="1600" spc="-25" dirty="0">
                <a:latin typeface="Carlito"/>
                <a:cs typeface="Carlito"/>
              </a:rPr>
              <a:t>sayfamızdır.</a:t>
            </a:r>
            <a:endParaRPr sz="16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spcBef>
                <a:spcPts val="7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25" dirty="0">
                <a:latin typeface="Carlito"/>
                <a:cs typeface="Carlito"/>
              </a:rPr>
              <a:t>Web </a:t>
            </a:r>
            <a:r>
              <a:rPr sz="1600" spc="-15" dirty="0">
                <a:latin typeface="Carlito"/>
                <a:cs typeface="Carlito"/>
              </a:rPr>
              <a:t>sayfamızda </a:t>
            </a:r>
            <a:r>
              <a:rPr sz="1600" spc="-10" dirty="0">
                <a:latin typeface="Carlito"/>
                <a:cs typeface="Carlito"/>
              </a:rPr>
              <a:t>paylaştığımız raporlarımız (Stratejik </a:t>
            </a:r>
            <a:r>
              <a:rPr sz="1600" spc="-5" dirty="0">
                <a:latin typeface="Carlito"/>
                <a:cs typeface="Carlito"/>
              </a:rPr>
              <a:t>Plan, </a:t>
            </a:r>
            <a:r>
              <a:rPr sz="1600" dirty="0">
                <a:latin typeface="Carlito"/>
                <a:cs typeface="Carlito"/>
              </a:rPr>
              <a:t>İç </a:t>
            </a:r>
            <a:r>
              <a:rPr sz="1600" spc="-5" dirty="0">
                <a:latin typeface="Carlito"/>
                <a:cs typeface="Carlito"/>
              </a:rPr>
              <a:t>Değerlendirme, Dış Değerlendirme) </a:t>
            </a:r>
            <a:r>
              <a:rPr sz="1600" spc="-10" dirty="0">
                <a:latin typeface="Carlito"/>
                <a:cs typeface="Carlito"/>
              </a:rPr>
              <a:t>hakkında</a:t>
            </a:r>
            <a:r>
              <a:rPr sz="1600" spc="17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paydaşlarımızın</a:t>
            </a:r>
            <a:endParaRPr sz="1600">
              <a:latin typeface="Carlito"/>
              <a:cs typeface="Carlito"/>
            </a:endParaRPr>
          </a:p>
          <a:p>
            <a:pPr marL="299085">
              <a:lnSpc>
                <a:spcPct val="100000"/>
              </a:lnSpc>
            </a:pPr>
            <a:r>
              <a:rPr sz="1600" spc="-10" dirty="0">
                <a:latin typeface="Carlito"/>
                <a:cs typeface="Carlito"/>
              </a:rPr>
              <a:t>(%60 oranında) çoğu </a:t>
            </a:r>
            <a:r>
              <a:rPr sz="1600" spc="-5" dirty="0">
                <a:latin typeface="Carlito"/>
                <a:cs typeface="Carlito"/>
              </a:rPr>
              <a:t>bilgi sahibi</a:t>
            </a:r>
            <a:r>
              <a:rPr sz="1600" spc="30" dirty="0">
                <a:latin typeface="Carlito"/>
                <a:cs typeface="Carlito"/>
              </a:rPr>
              <a:t> </a:t>
            </a:r>
            <a:r>
              <a:rPr sz="1600" spc="-20" dirty="0">
                <a:latin typeface="Carlito"/>
                <a:cs typeface="Carlito"/>
              </a:rPr>
              <a:t>değildir.</a:t>
            </a:r>
            <a:endParaRPr sz="16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latin typeface="Carlito"/>
                <a:cs typeface="Carlito"/>
              </a:rPr>
              <a:t>Paydaşlarımızla </a:t>
            </a:r>
            <a:r>
              <a:rPr sz="1600" spc="-5" dirty="0">
                <a:latin typeface="Carlito"/>
                <a:cs typeface="Carlito"/>
              </a:rPr>
              <a:t>en </a:t>
            </a:r>
            <a:r>
              <a:rPr sz="1600" spc="-10" dirty="0">
                <a:latin typeface="Carlito"/>
                <a:cs typeface="Carlito"/>
              </a:rPr>
              <a:t>çok </a:t>
            </a:r>
            <a:r>
              <a:rPr sz="1600" spc="-5" dirty="0">
                <a:latin typeface="Carlito"/>
                <a:cs typeface="Carlito"/>
              </a:rPr>
              <a:t>işbirliği </a:t>
            </a:r>
            <a:r>
              <a:rPr sz="1600" spc="-10" dirty="0">
                <a:latin typeface="Carlito"/>
                <a:cs typeface="Carlito"/>
              </a:rPr>
              <a:t>yaptığımız </a:t>
            </a:r>
            <a:r>
              <a:rPr sz="1600" spc="-15" dirty="0">
                <a:latin typeface="Carlito"/>
                <a:cs typeface="Carlito"/>
              </a:rPr>
              <a:t>konular </a:t>
            </a:r>
            <a:r>
              <a:rPr sz="1600" spc="-10" dirty="0">
                <a:latin typeface="Carlito"/>
                <a:cs typeface="Carlito"/>
              </a:rPr>
              <a:t>«Eğitim-Öğretim, </a:t>
            </a:r>
            <a:r>
              <a:rPr sz="1600" spc="-5" dirty="0">
                <a:latin typeface="Carlito"/>
                <a:cs typeface="Carlito"/>
              </a:rPr>
              <a:t>Bilimsel </a:t>
            </a:r>
            <a:r>
              <a:rPr sz="1600" spc="-20" dirty="0">
                <a:latin typeface="Carlito"/>
                <a:cs typeface="Carlito"/>
              </a:rPr>
              <a:t>Etkinlikler, </a:t>
            </a:r>
            <a:r>
              <a:rPr sz="1600" spc="-10" dirty="0">
                <a:latin typeface="Carlito"/>
                <a:cs typeface="Carlito"/>
              </a:rPr>
              <a:t>Araştırma-Geliştirme»</a:t>
            </a:r>
            <a:r>
              <a:rPr sz="1600" spc="145" dirty="0">
                <a:latin typeface="Carlito"/>
                <a:cs typeface="Carlito"/>
              </a:rPr>
              <a:t> </a:t>
            </a:r>
            <a:r>
              <a:rPr sz="1600" spc="-15" dirty="0">
                <a:latin typeface="Carlito"/>
                <a:cs typeface="Carlito"/>
              </a:rPr>
              <a:t>alanlarıdır.</a:t>
            </a:r>
            <a:endParaRPr sz="16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15" dirty="0">
                <a:latin typeface="Carlito"/>
                <a:cs typeface="Carlito"/>
              </a:rPr>
              <a:t>Paydaşlarımızca </a:t>
            </a:r>
            <a:r>
              <a:rPr sz="1600" spc="-10" dirty="0">
                <a:latin typeface="Carlito"/>
                <a:cs typeface="Carlito"/>
              </a:rPr>
              <a:t>Üniversitemiz tanınan </a:t>
            </a:r>
            <a:r>
              <a:rPr sz="1600" spc="-5" dirty="0">
                <a:latin typeface="Carlito"/>
                <a:cs typeface="Carlito"/>
              </a:rPr>
              <a:t>bir </a:t>
            </a:r>
            <a:r>
              <a:rPr sz="1600" spc="-20" dirty="0">
                <a:latin typeface="Carlito"/>
                <a:cs typeface="Carlito"/>
              </a:rPr>
              <a:t>üniversitedir. </a:t>
            </a:r>
            <a:r>
              <a:rPr sz="1600" spc="-10" dirty="0">
                <a:latin typeface="Carlito"/>
                <a:cs typeface="Carlito"/>
              </a:rPr>
              <a:t>(%74</a:t>
            </a:r>
            <a:r>
              <a:rPr sz="1600" spc="2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oranında)</a:t>
            </a:r>
            <a:endParaRPr sz="16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spcBef>
                <a:spcPts val="79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Carlito"/>
                <a:cs typeface="Carlito"/>
              </a:rPr>
              <a:t>Dış </a:t>
            </a:r>
            <a:r>
              <a:rPr sz="1600" spc="-10" dirty="0">
                <a:latin typeface="Carlito"/>
                <a:cs typeface="Carlito"/>
              </a:rPr>
              <a:t>paydaşlarımız </a:t>
            </a:r>
            <a:r>
              <a:rPr sz="1600" spc="-5" dirty="0">
                <a:latin typeface="Carlito"/>
                <a:cs typeface="Carlito"/>
              </a:rPr>
              <a:t>dış </a:t>
            </a:r>
            <a:r>
              <a:rPr sz="1600" spc="-10" dirty="0">
                <a:latin typeface="Carlito"/>
                <a:cs typeface="Carlito"/>
              </a:rPr>
              <a:t>paydaşımız olmaktan </a:t>
            </a:r>
            <a:r>
              <a:rPr sz="1600" spc="-25" dirty="0">
                <a:latin typeface="Carlito"/>
                <a:cs typeface="Carlito"/>
              </a:rPr>
              <a:t>memnundur. </a:t>
            </a:r>
            <a:r>
              <a:rPr sz="1600" spc="-10" dirty="0">
                <a:latin typeface="Carlito"/>
                <a:cs typeface="Carlito"/>
              </a:rPr>
              <a:t>(%97</a:t>
            </a:r>
            <a:r>
              <a:rPr sz="1600" spc="5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oranında)</a:t>
            </a:r>
            <a:endParaRPr sz="1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Teşekkürler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40" y="1127861"/>
            <a:ext cx="11257280" cy="414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 algn="just">
              <a:lnSpc>
                <a:spcPct val="150000"/>
              </a:lnSpc>
              <a:spcBef>
                <a:spcPts val="100"/>
              </a:spcBef>
              <a:buFont typeface="Arial"/>
              <a:buChar char="•"/>
              <a:tabLst>
                <a:tab pos="299720" algn="l"/>
              </a:tabLst>
            </a:pPr>
            <a:r>
              <a:rPr sz="2000" spc="-5" dirty="0">
                <a:latin typeface="Carlito"/>
                <a:cs typeface="Carlito"/>
              </a:rPr>
              <a:t>Üniversitemizin </a:t>
            </a:r>
            <a:r>
              <a:rPr sz="2000" spc="-15" dirty="0">
                <a:latin typeface="Carlito"/>
                <a:cs typeface="Carlito"/>
              </a:rPr>
              <a:t>Kalite </a:t>
            </a:r>
            <a:r>
              <a:rPr sz="2000" spc="-5" dirty="0">
                <a:latin typeface="Carlito"/>
                <a:cs typeface="Carlito"/>
              </a:rPr>
              <a:t>Güvence </a:t>
            </a:r>
            <a:r>
              <a:rPr sz="2000" spc="-10" dirty="0">
                <a:latin typeface="Carlito"/>
                <a:cs typeface="Carlito"/>
              </a:rPr>
              <a:t>Sistemi </a:t>
            </a:r>
            <a:r>
              <a:rPr sz="2000" spc="-5" dirty="0">
                <a:latin typeface="Carlito"/>
                <a:cs typeface="Carlito"/>
              </a:rPr>
              <a:t>çalışmalarının </a:t>
            </a:r>
            <a:r>
              <a:rPr sz="2000" spc="-10" dirty="0">
                <a:latin typeface="Carlito"/>
                <a:cs typeface="Carlito"/>
              </a:rPr>
              <a:t>katılımcı </a:t>
            </a:r>
            <a:r>
              <a:rPr sz="2000" spc="-5" dirty="0">
                <a:latin typeface="Carlito"/>
                <a:cs typeface="Carlito"/>
              </a:rPr>
              <a:t>bir yaklaşımla sürdürülmesinde </a:t>
            </a:r>
            <a:r>
              <a:rPr sz="2000" spc="-30" dirty="0">
                <a:latin typeface="Carlito"/>
                <a:cs typeface="Carlito"/>
              </a:rPr>
              <a:t>ve  </a:t>
            </a:r>
            <a:r>
              <a:rPr sz="2000" spc="-5" dirty="0">
                <a:latin typeface="Carlito"/>
                <a:cs typeface="Carlito"/>
              </a:rPr>
              <a:t>Üniversitemizin liderlik, </a:t>
            </a:r>
            <a:r>
              <a:rPr sz="2000" spc="-10" dirty="0">
                <a:latin typeface="Carlito"/>
                <a:cs typeface="Carlito"/>
              </a:rPr>
              <a:t>yönetim </a:t>
            </a:r>
            <a:r>
              <a:rPr sz="2000" spc="-15" dirty="0">
                <a:latin typeface="Carlito"/>
                <a:cs typeface="Carlito"/>
              </a:rPr>
              <a:t>ve </a:t>
            </a:r>
            <a:r>
              <a:rPr sz="2000" spc="-10" dirty="0">
                <a:latin typeface="Carlito"/>
                <a:cs typeface="Carlito"/>
              </a:rPr>
              <a:t>kalite, </a:t>
            </a:r>
            <a:r>
              <a:rPr sz="2000" spc="-5" dirty="0">
                <a:latin typeface="Carlito"/>
                <a:cs typeface="Carlito"/>
              </a:rPr>
              <a:t>eğitim-öğretim, araştırma-geliştirme </a:t>
            </a:r>
            <a:r>
              <a:rPr sz="2000" spc="-10" dirty="0">
                <a:latin typeface="Carlito"/>
                <a:cs typeface="Carlito"/>
              </a:rPr>
              <a:t>ve </a:t>
            </a:r>
            <a:r>
              <a:rPr sz="2000" spc="-5" dirty="0">
                <a:latin typeface="Carlito"/>
                <a:cs typeface="Carlito"/>
              </a:rPr>
              <a:t>toplumsal </a:t>
            </a:r>
            <a:r>
              <a:rPr sz="2000" spc="-10" dirty="0">
                <a:latin typeface="Carlito"/>
                <a:cs typeface="Carlito"/>
              </a:rPr>
              <a:t>katkı  </a:t>
            </a:r>
            <a:r>
              <a:rPr sz="2000" spc="-5" dirty="0">
                <a:latin typeface="Carlito"/>
                <a:cs typeface="Carlito"/>
              </a:rPr>
              <a:t>faaliyetlerinin sürekli </a:t>
            </a:r>
            <a:r>
              <a:rPr sz="2000" dirty="0">
                <a:latin typeface="Carlito"/>
                <a:cs typeface="Carlito"/>
              </a:rPr>
              <a:t>iyileştirilmesine </a:t>
            </a:r>
            <a:r>
              <a:rPr sz="2000" spc="-10" dirty="0">
                <a:latin typeface="Carlito"/>
                <a:cs typeface="Carlito"/>
              </a:rPr>
              <a:t>yönelik </a:t>
            </a:r>
            <a:r>
              <a:rPr sz="2000" spc="-5" dirty="0">
                <a:latin typeface="Carlito"/>
                <a:cs typeface="Carlito"/>
              </a:rPr>
              <a:t>siz değerli </a:t>
            </a:r>
            <a:r>
              <a:rPr sz="2000" spc="-10" dirty="0">
                <a:latin typeface="Carlito"/>
                <a:cs typeface="Carlito"/>
              </a:rPr>
              <a:t>paydaşlarımızın </a:t>
            </a:r>
            <a:r>
              <a:rPr sz="2000" spc="-5" dirty="0">
                <a:latin typeface="Carlito"/>
                <a:cs typeface="Carlito"/>
              </a:rPr>
              <a:t>görüş, beklenti </a:t>
            </a:r>
            <a:r>
              <a:rPr sz="2000" spc="-15" dirty="0">
                <a:latin typeface="Carlito"/>
                <a:cs typeface="Carlito"/>
              </a:rPr>
              <a:t>ve </a:t>
            </a:r>
            <a:r>
              <a:rPr sz="2000" spc="-5" dirty="0">
                <a:latin typeface="Carlito"/>
                <a:cs typeface="Carlito"/>
              </a:rPr>
              <a:t>önerilerine  </a:t>
            </a:r>
            <a:r>
              <a:rPr sz="2000" spc="-10" dirty="0">
                <a:latin typeface="Carlito"/>
                <a:cs typeface="Carlito"/>
              </a:rPr>
              <a:t>ihtiyaç</a:t>
            </a:r>
            <a:r>
              <a:rPr sz="2000" dirty="0">
                <a:latin typeface="Carlito"/>
                <a:cs typeface="Carlito"/>
              </a:rPr>
              <a:t> </a:t>
            </a:r>
            <a:r>
              <a:rPr sz="2000" spc="-20" dirty="0">
                <a:latin typeface="Carlito"/>
                <a:cs typeface="Carlito"/>
              </a:rPr>
              <a:t>duyulmaktadır.</a:t>
            </a:r>
            <a:endParaRPr sz="2000">
              <a:latin typeface="Carlito"/>
              <a:cs typeface="Carlito"/>
            </a:endParaRPr>
          </a:p>
          <a:p>
            <a:pPr marL="299085" indent="-287020" algn="just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720" algn="l"/>
              </a:tabLst>
            </a:pPr>
            <a:r>
              <a:rPr sz="2000" dirty="0">
                <a:latin typeface="Carlito"/>
                <a:cs typeface="Carlito"/>
              </a:rPr>
              <a:t>Bu </a:t>
            </a:r>
            <a:r>
              <a:rPr sz="2000" spc="-10" dirty="0">
                <a:latin typeface="Carlito"/>
                <a:cs typeface="Carlito"/>
              </a:rPr>
              <a:t>kapsamda </a:t>
            </a:r>
            <a:r>
              <a:rPr sz="2000" spc="-5" dirty="0">
                <a:latin typeface="Carlito"/>
                <a:cs typeface="Carlito"/>
              </a:rPr>
              <a:t>öncelikli </a:t>
            </a:r>
            <a:r>
              <a:rPr sz="2000" spc="-10" dirty="0">
                <a:latin typeface="Carlito"/>
                <a:cs typeface="Carlito"/>
              </a:rPr>
              <a:t>olarak üniversitede </a:t>
            </a:r>
            <a:r>
              <a:rPr sz="2000" spc="-5" dirty="0">
                <a:latin typeface="Carlito"/>
                <a:cs typeface="Carlito"/>
              </a:rPr>
              <a:t>yer </a:t>
            </a:r>
            <a:r>
              <a:rPr sz="2000" dirty="0">
                <a:latin typeface="Carlito"/>
                <a:cs typeface="Carlito"/>
              </a:rPr>
              <a:t>alan tüm idari </a:t>
            </a:r>
            <a:r>
              <a:rPr sz="2000" spc="-15" dirty="0">
                <a:latin typeface="Carlito"/>
                <a:cs typeface="Carlito"/>
              </a:rPr>
              <a:t>ve </a:t>
            </a:r>
            <a:r>
              <a:rPr sz="2000" spc="-5" dirty="0">
                <a:latin typeface="Carlito"/>
                <a:cs typeface="Carlito"/>
              </a:rPr>
              <a:t>akademik birim/bölümlerden</a:t>
            </a:r>
            <a:r>
              <a:rPr sz="2000" spc="10" dirty="0">
                <a:latin typeface="Carlito"/>
                <a:cs typeface="Carlito"/>
              </a:rPr>
              <a:t> </a:t>
            </a:r>
            <a:r>
              <a:rPr sz="2000" spc="-15" dirty="0">
                <a:latin typeface="Carlito"/>
                <a:cs typeface="Carlito"/>
              </a:rPr>
              <a:t>paydaş</a:t>
            </a:r>
            <a:endParaRPr sz="2000">
              <a:latin typeface="Carlito"/>
              <a:cs typeface="Carlito"/>
            </a:endParaRPr>
          </a:p>
          <a:p>
            <a:pPr marL="299085">
              <a:lnSpc>
                <a:spcPct val="100000"/>
              </a:lnSpc>
              <a:spcBef>
                <a:spcPts val="1200"/>
              </a:spcBef>
            </a:pPr>
            <a:r>
              <a:rPr sz="2000" spc="-10" dirty="0">
                <a:latin typeface="Carlito"/>
                <a:cs typeface="Carlito"/>
              </a:rPr>
              <a:t>listelerinin </a:t>
            </a:r>
            <a:r>
              <a:rPr sz="2000" dirty="0">
                <a:latin typeface="Carlito"/>
                <a:cs typeface="Carlito"/>
              </a:rPr>
              <a:t>güncel </a:t>
            </a:r>
            <a:r>
              <a:rPr sz="2000" spc="-5" dirty="0">
                <a:latin typeface="Carlito"/>
                <a:cs typeface="Carlito"/>
              </a:rPr>
              <a:t>hali </a:t>
            </a:r>
            <a:r>
              <a:rPr sz="2000" spc="-10" dirty="0">
                <a:latin typeface="Carlito"/>
                <a:cs typeface="Carlito"/>
              </a:rPr>
              <a:t>istenmiş </a:t>
            </a:r>
            <a:r>
              <a:rPr sz="2000" spc="-15" dirty="0">
                <a:latin typeface="Carlito"/>
                <a:cs typeface="Carlito"/>
              </a:rPr>
              <a:t>ve </a:t>
            </a:r>
            <a:r>
              <a:rPr sz="2000" spc="-5" dirty="0">
                <a:latin typeface="Carlito"/>
                <a:cs typeface="Carlito"/>
              </a:rPr>
              <a:t>Dış </a:t>
            </a:r>
            <a:r>
              <a:rPr sz="2000" spc="-20" dirty="0">
                <a:latin typeface="Carlito"/>
                <a:cs typeface="Carlito"/>
              </a:rPr>
              <a:t>Paydaş </a:t>
            </a:r>
            <a:r>
              <a:rPr sz="2000" spc="-15" dirty="0">
                <a:latin typeface="Carlito"/>
                <a:cs typeface="Carlito"/>
              </a:rPr>
              <a:t>Anketi</a:t>
            </a:r>
            <a:r>
              <a:rPr sz="2000" spc="114" dirty="0">
                <a:latin typeface="Carlito"/>
                <a:cs typeface="Carlito"/>
              </a:rPr>
              <a:t> </a:t>
            </a:r>
            <a:r>
              <a:rPr sz="2000" spc="-20" dirty="0">
                <a:latin typeface="Carlito"/>
                <a:cs typeface="Carlito"/>
              </a:rPr>
              <a:t>hazırlanmıştır.</a:t>
            </a:r>
            <a:endParaRPr sz="2000">
              <a:latin typeface="Carlito"/>
              <a:cs typeface="Carlito"/>
            </a:endParaRPr>
          </a:p>
          <a:p>
            <a:pPr marL="299085" indent="-287020" algn="just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720" algn="l"/>
              </a:tabLst>
            </a:pPr>
            <a:r>
              <a:rPr sz="2000" spc="-10" dirty="0">
                <a:latin typeface="Carlito"/>
                <a:cs typeface="Carlito"/>
              </a:rPr>
              <a:t>Anketimiz </a:t>
            </a:r>
            <a:r>
              <a:rPr sz="2000" spc="-5" dirty="0">
                <a:latin typeface="Carlito"/>
                <a:cs typeface="Carlito"/>
              </a:rPr>
              <a:t>birim/bölümlerden gelen </a:t>
            </a:r>
            <a:r>
              <a:rPr sz="2000" spc="-15" dirty="0">
                <a:latin typeface="Carlito"/>
                <a:cs typeface="Carlito"/>
              </a:rPr>
              <a:t>ve </a:t>
            </a:r>
            <a:r>
              <a:rPr sz="2000" spc="-10" dirty="0">
                <a:latin typeface="Carlito"/>
                <a:cs typeface="Carlito"/>
              </a:rPr>
              <a:t>üst </a:t>
            </a:r>
            <a:r>
              <a:rPr sz="2000" spc="-5" dirty="0">
                <a:latin typeface="Carlito"/>
                <a:cs typeface="Carlito"/>
              </a:rPr>
              <a:t>yönetim ile belirlenen </a:t>
            </a:r>
            <a:r>
              <a:rPr sz="2000" b="1" dirty="0">
                <a:latin typeface="Carlito"/>
                <a:cs typeface="Carlito"/>
              </a:rPr>
              <a:t>429 </a:t>
            </a:r>
            <a:r>
              <a:rPr sz="2000" spc="-10" dirty="0">
                <a:latin typeface="Carlito"/>
                <a:cs typeface="Carlito"/>
              </a:rPr>
              <a:t>paydaşımıza</a:t>
            </a:r>
            <a:r>
              <a:rPr sz="2000" spc="95" dirty="0">
                <a:latin typeface="Carlito"/>
                <a:cs typeface="Carlito"/>
              </a:rPr>
              <a:t> </a:t>
            </a:r>
            <a:r>
              <a:rPr sz="2000" spc="-20" dirty="0">
                <a:latin typeface="Carlito"/>
                <a:cs typeface="Carlito"/>
              </a:rPr>
              <a:t>gönderilmiştir.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3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995"/>
              </a:spcBef>
            </a:pPr>
            <a:r>
              <a:rPr sz="2000" spc="-5" dirty="0">
                <a:latin typeface="Carlito"/>
                <a:cs typeface="Carlito"/>
              </a:rPr>
              <a:t>07.03.2022- 20.05.2022 </a:t>
            </a:r>
            <a:r>
              <a:rPr sz="2000" spc="-10" dirty="0">
                <a:latin typeface="Carlito"/>
                <a:cs typeface="Carlito"/>
              </a:rPr>
              <a:t>tarihleri arasında </a:t>
            </a:r>
            <a:r>
              <a:rPr sz="2000" spc="-5" dirty="0">
                <a:latin typeface="Carlito"/>
                <a:cs typeface="Carlito"/>
              </a:rPr>
              <a:t>uygulanan </a:t>
            </a:r>
            <a:r>
              <a:rPr sz="2000" spc="-10" dirty="0">
                <a:latin typeface="Carlito"/>
                <a:cs typeface="Carlito"/>
              </a:rPr>
              <a:t>anketimiz </a:t>
            </a:r>
            <a:r>
              <a:rPr sz="2000" b="1" dirty="0">
                <a:latin typeface="Carlito"/>
                <a:cs typeface="Carlito"/>
              </a:rPr>
              <a:t>131 </a:t>
            </a:r>
            <a:r>
              <a:rPr sz="2000" spc="-10" dirty="0">
                <a:latin typeface="Carlito"/>
                <a:cs typeface="Carlito"/>
              </a:rPr>
              <a:t>paydaşımız tarafından</a:t>
            </a:r>
            <a:r>
              <a:rPr sz="2000" spc="65" dirty="0">
                <a:latin typeface="Carlito"/>
                <a:cs typeface="Carlito"/>
              </a:rPr>
              <a:t> </a:t>
            </a:r>
            <a:r>
              <a:rPr sz="2000" spc="-20" dirty="0">
                <a:latin typeface="Carlito"/>
                <a:cs typeface="Carlito"/>
              </a:rPr>
              <a:t>cevaplanmıştır.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4019" y="153415"/>
            <a:ext cx="3996054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/>
              <a:t>202</a:t>
            </a:r>
            <a:r>
              <a:rPr lang="tr-TR" sz="2600" dirty="0"/>
              <a:t>2</a:t>
            </a:r>
            <a:r>
              <a:rPr sz="2600" dirty="0"/>
              <a:t> YILI </a:t>
            </a:r>
            <a:r>
              <a:rPr sz="2600" spc="-5" dirty="0"/>
              <a:t>DIŞ </a:t>
            </a:r>
            <a:r>
              <a:rPr sz="2600" spc="-75" dirty="0"/>
              <a:t>PAYDAŞ</a:t>
            </a:r>
            <a:r>
              <a:rPr sz="2600" spc="-145" dirty="0"/>
              <a:t> </a:t>
            </a:r>
            <a:r>
              <a:rPr sz="2600" dirty="0"/>
              <a:t>ANKETİ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4019" y="153415"/>
            <a:ext cx="333692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/>
              <a:t>KURUM </a:t>
            </a:r>
            <a:r>
              <a:rPr sz="2600" spc="-15" dirty="0"/>
              <a:t>KURULUŞ</a:t>
            </a:r>
            <a:r>
              <a:rPr sz="2600" spc="-90" dirty="0"/>
              <a:t> </a:t>
            </a:r>
            <a:r>
              <a:rPr sz="2600" spc="-5" dirty="0"/>
              <a:t>TÜRÜ</a:t>
            </a:r>
            <a:endParaRPr sz="2600"/>
          </a:p>
        </p:txBody>
      </p:sp>
      <p:grpSp>
        <p:nvGrpSpPr>
          <p:cNvPr id="3" name="object 3"/>
          <p:cNvGrpSpPr/>
          <p:nvPr/>
        </p:nvGrpSpPr>
        <p:grpSpPr>
          <a:xfrm>
            <a:off x="1234439" y="1597152"/>
            <a:ext cx="10183495" cy="4185285"/>
            <a:chOff x="1234439" y="1597152"/>
            <a:chExt cx="10183495" cy="4185285"/>
          </a:xfrm>
        </p:grpSpPr>
        <p:sp>
          <p:nvSpPr>
            <p:cNvPr id="4" name="object 4"/>
            <p:cNvSpPr/>
            <p:nvPr/>
          </p:nvSpPr>
          <p:spPr>
            <a:xfrm>
              <a:off x="1234439" y="5038343"/>
              <a:ext cx="7336790" cy="0"/>
            </a:xfrm>
            <a:custGeom>
              <a:avLst/>
              <a:gdLst/>
              <a:ahLst/>
              <a:cxnLst/>
              <a:rect l="l" t="t" r="r" b="b"/>
              <a:pathLst>
                <a:path w="7336790">
                  <a:moveTo>
                    <a:pt x="0" y="0"/>
                  </a:moveTo>
                  <a:lnTo>
                    <a:pt x="548640" y="0"/>
                  </a:lnTo>
                </a:path>
                <a:path w="7336790">
                  <a:moveTo>
                    <a:pt x="1150620" y="0"/>
                  </a:moveTo>
                  <a:lnTo>
                    <a:pt x="73365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83080" y="4535423"/>
              <a:ext cx="5692140" cy="1242060"/>
            </a:xfrm>
            <a:custGeom>
              <a:avLst/>
              <a:gdLst/>
              <a:ahLst/>
              <a:cxnLst/>
              <a:rect l="l" t="t" r="r" b="b"/>
              <a:pathLst>
                <a:path w="5692140" h="1242060">
                  <a:moveTo>
                    <a:pt x="601980" y="0"/>
                  </a:moveTo>
                  <a:lnTo>
                    <a:pt x="0" y="0"/>
                  </a:lnTo>
                  <a:lnTo>
                    <a:pt x="0" y="1242060"/>
                  </a:lnTo>
                  <a:lnTo>
                    <a:pt x="601980" y="1242060"/>
                  </a:lnTo>
                  <a:lnTo>
                    <a:pt x="601980" y="0"/>
                  </a:lnTo>
                  <a:close/>
                </a:path>
                <a:path w="5692140" h="1242060">
                  <a:moveTo>
                    <a:pt x="2298192" y="1072896"/>
                  </a:moveTo>
                  <a:lnTo>
                    <a:pt x="1696212" y="1072896"/>
                  </a:lnTo>
                  <a:lnTo>
                    <a:pt x="1696212" y="1242060"/>
                  </a:lnTo>
                  <a:lnTo>
                    <a:pt x="2298192" y="1242060"/>
                  </a:lnTo>
                  <a:lnTo>
                    <a:pt x="2298192" y="1072896"/>
                  </a:lnTo>
                  <a:close/>
                </a:path>
                <a:path w="5692140" h="1242060">
                  <a:moveTo>
                    <a:pt x="3995928" y="1072896"/>
                  </a:moveTo>
                  <a:lnTo>
                    <a:pt x="3393948" y="1072896"/>
                  </a:lnTo>
                  <a:lnTo>
                    <a:pt x="3393948" y="1242060"/>
                  </a:lnTo>
                  <a:lnTo>
                    <a:pt x="3995928" y="1242060"/>
                  </a:lnTo>
                  <a:lnTo>
                    <a:pt x="3995928" y="1072896"/>
                  </a:lnTo>
                  <a:close/>
                </a:path>
                <a:path w="5692140" h="1242060">
                  <a:moveTo>
                    <a:pt x="5692140" y="1129284"/>
                  </a:moveTo>
                  <a:lnTo>
                    <a:pt x="5090160" y="1129284"/>
                  </a:lnTo>
                  <a:lnTo>
                    <a:pt x="5090160" y="1242060"/>
                  </a:lnTo>
                  <a:lnTo>
                    <a:pt x="5692140" y="1242060"/>
                  </a:lnTo>
                  <a:lnTo>
                    <a:pt x="5692140" y="1129284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34439" y="4297680"/>
              <a:ext cx="9034780" cy="741045"/>
            </a:xfrm>
            <a:custGeom>
              <a:avLst/>
              <a:gdLst/>
              <a:ahLst/>
              <a:cxnLst/>
              <a:rect l="l" t="t" r="r" b="b"/>
              <a:pathLst>
                <a:path w="9034780" h="741045">
                  <a:moveTo>
                    <a:pt x="7938515" y="740664"/>
                  </a:moveTo>
                  <a:lnTo>
                    <a:pt x="9034271" y="740664"/>
                  </a:lnTo>
                </a:path>
                <a:path w="9034780" h="741045">
                  <a:moveTo>
                    <a:pt x="0" y="0"/>
                  </a:moveTo>
                  <a:lnTo>
                    <a:pt x="7336535" y="0"/>
                  </a:lnTo>
                </a:path>
                <a:path w="9034780" h="741045">
                  <a:moveTo>
                    <a:pt x="7938515" y="0"/>
                  </a:moveTo>
                  <a:lnTo>
                    <a:pt x="90342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570975" y="4251959"/>
              <a:ext cx="601980" cy="1525905"/>
            </a:xfrm>
            <a:custGeom>
              <a:avLst/>
              <a:gdLst/>
              <a:ahLst/>
              <a:cxnLst/>
              <a:rect l="l" t="t" r="r" b="b"/>
              <a:pathLst>
                <a:path w="601979" h="1525904">
                  <a:moveTo>
                    <a:pt x="601979" y="0"/>
                  </a:moveTo>
                  <a:lnTo>
                    <a:pt x="0" y="0"/>
                  </a:lnTo>
                  <a:lnTo>
                    <a:pt x="0" y="1525523"/>
                  </a:lnTo>
                  <a:lnTo>
                    <a:pt x="601979" y="1525523"/>
                  </a:lnTo>
                  <a:lnTo>
                    <a:pt x="601979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34439" y="2077212"/>
              <a:ext cx="10183495" cy="2961640"/>
            </a:xfrm>
            <a:custGeom>
              <a:avLst/>
              <a:gdLst/>
              <a:ahLst/>
              <a:cxnLst/>
              <a:rect l="l" t="t" r="r" b="b"/>
              <a:pathLst>
                <a:path w="10183495" h="2961640">
                  <a:moveTo>
                    <a:pt x="9634728" y="2961132"/>
                  </a:moveTo>
                  <a:lnTo>
                    <a:pt x="10183367" y="2961132"/>
                  </a:lnTo>
                </a:path>
                <a:path w="10183495" h="2961640">
                  <a:moveTo>
                    <a:pt x="9634728" y="2220468"/>
                  </a:moveTo>
                  <a:lnTo>
                    <a:pt x="10183367" y="2220468"/>
                  </a:lnTo>
                </a:path>
                <a:path w="10183495" h="2961640">
                  <a:moveTo>
                    <a:pt x="0" y="1481327"/>
                  </a:moveTo>
                  <a:lnTo>
                    <a:pt x="9034271" y="1481327"/>
                  </a:lnTo>
                </a:path>
                <a:path w="10183495" h="2961640">
                  <a:moveTo>
                    <a:pt x="9634728" y="1481327"/>
                  </a:moveTo>
                  <a:lnTo>
                    <a:pt x="10183367" y="1481327"/>
                  </a:lnTo>
                </a:path>
                <a:path w="10183495" h="2961640">
                  <a:moveTo>
                    <a:pt x="0" y="740663"/>
                  </a:moveTo>
                  <a:lnTo>
                    <a:pt x="9034271" y="740663"/>
                  </a:lnTo>
                </a:path>
                <a:path w="10183495" h="2961640">
                  <a:moveTo>
                    <a:pt x="9634728" y="740663"/>
                  </a:moveTo>
                  <a:lnTo>
                    <a:pt x="10183367" y="740663"/>
                  </a:lnTo>
                </a:path>
                <a:path w="10183495" h="2961640">
                  <a:moveTo>
                    <a:pt x="0" y="0"/>
                  </a:moveTo>
                  <a:lnTo>
                    <a:pt x="9034271" y="0"/>
                  </a:lnTo>
                </a:path>
                <a:path w="10183495" h="2961640">
                  <a:moveTo>
                    <a:pt x="9634728" y="0"/>
                  </a:moveTo>
                  <a:lnTo>
                    <a:pt x="101833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268711" y="1597152"/>
              <a:ext cx="600710" cy="4180840"/>
            </a:xfrm>
            <a:custGeom>
              <a:avLst/>
              <a:gdLst/>
              <a:ahLst/>
              <a:cxnLst/>
              <a:rect l="l" t="t" r="r" b="b"/>
              <a:pathLst>
                <a:path w="600709" h="4180840">
                  <a:moveTo>
                    <a:pt x="600456" y="0"/>
                  </a:moveTo>
                  <a:lnTo>
                    <a:pt x="0" y="0"/>
                  </a:lnTo>
                  <a:lnTo>
                    <a:pt x="0" y="4180332"/>
                  </a:lnTo>
                  <a:lnTo>
                    <a:pt x="600456" y="4180332"/>
                  </a:lnTo>
                  <a:lnTo>
                    <a:pt x="60045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34439" y="5777484"/>
              <a:ext cx="10183495" cy="0"/>
            </a:xfrm>
            <a:custGeom>
              <a:avLst/>
              <a:gdLst/>
              <a:ahLst/>
              <a:cxnLst/>
              <a:rect l="l" t="t" r="r" b="b"/>
              <a:pathLst>
                <a:path w="10183495">
                  <a:moveTo>
                    <a:pt x="0" y="0"/>
                  </a:moveTo>
                  <a:lnTo>
                    <a:pt x="101833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234439" y="1338072"/>
            <a:ext cx="10183495" cy="0"/>
          </a:xfrm>
          <a:custGeom>
            <a:avLst/>
            <a:gdLst/>
            <a:ahLst/>
            <a:cxnLst/>
            <a:rect l="l" t="t" r="r" b="b"/>
            <a:pathLst>
              <a:path w="10183495">
                <a:moveTo>
                  <a:pt x="0" y="0"/>
                </a:moveTo>
                <a:lnTo>
                  <a:pt x="1018336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895601" y="4209034"/>
            <a:ext cx="3740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404040"/>
                </a:solidFill>
                <a:latin typeface="Carlito"/>
                <a:cs typeface="Carlito"/>
              </a:rPr>
              <a:t>17%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44900" y="5282565"/>
            <a:ext cx="2717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404040"/>
                </a:solidFill>
                <a:latin typeface="Carlito"/>
                <a:cs typeface="Carlito"/>
              </a:rPr>
              <a:t>2%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42001" y="5282565"/>
            <a:ext cx="2717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404040"/>
                </a:solidFill>
                <a:latin typeface="Carlito"/>
                <a:cs typeface="Carlito"/>
              </a:rPr>
              <a:t>2%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39482" y="5339333"/>
            <a:ext cx="2717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404040"/>
                </a:solidFill>
                <a:latin typeface="Carlito"/>
                <a:cs typeface="Carlito"/>
              </a:rPr>
              <a:t>2%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685021" y="3926585"/>
            <a:ext cx="3740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404040"/>
                </a:solidFill>
                <a:latin typeface="Carlito"/>
                <a:cs typeface="Carlito"/>
              </a:rPr>
              <a:t>21%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382250" y="1270761"/>
            <a:ext cx="3740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404040"/>
                </a:solidFill>
                <a:latin typeface="Carlito"/>
                <a:cs typeface="Carlito"/>
              </a:rPr>
              <a:t>56%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5571" y="5622137"/>
            <a:ext cx="2749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585858"/>
                </a:solidFill>
                <a:latin typeface="Carlito"/>
                <a:cs typeface="Carlito"/>
              </a:rPr>
              <a:t>0%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2548" y="4882134"/>
            <a:ext cx="3759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585858"/>
                </a:solidFill>
                <a:latin typeface="Carlito"/>
                <a:cs typeface="Carlito"/>
              </a:rPr>
              <a:t>1</a:t>
            </a:r>
            <a:r>
              <a:rPr sz="1600" spc="-10" dirty="0">
                <a:solidFill>
                  <a:srgbClr val="585858"/>
                </a:solidFill>
                <a:latin typeface="Carlito"/>
                <a:cs typeface="Carlito"/>
              </a:rPr>
              <a:t>0</a:t>
            </a:r>
            <a:r>
              <a:rPr sz="1600" spc="-5" dirty="0">
                <a:solidFill>
                  <a:srgbClr val="585858"/>
                </a:solidFill>
                <a:latin typeface="Carlito"/>
                <a:cs typeface="Carlito"/>
              </a:rPr>
              <a:t>%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2548" y="4141723"/>
            <a:ext cx="3759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585858"/>
                </a:solidFill>
                <a:latin typeface="Carlito"/>
                <a:cs typeface="Carlito"/>
              </a:rPr>
              <a:t>2</a:t>
            </a:r>
            <a:r>
              <a:rPr sz="1600" spc="-10" dirty="0">
                <a:solidFill>
                  <a:srgbClr val="585858"/>
                </a:solidFill>
                <a:latin typeface="Carlito"/>
                <a:cs typeface="Carlito"/>
              </a:rPr>
              <a:t>0</a:t>
            </a:r>
            <a:r>
              <a:rPr sz="1600" spc="-5" dirty="0">
                <a:solidFill>
                  <a:srgbClr val="585858"/>
                </a:solidFill>
                <a:latin typeface="Carlito"/>
                <a:cs typeface="Carlito"/>
              </a:rPr>
              <a:t>%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2548" y="1921001"/>
            <a:ext cx="376555" cy="1749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585858"/>
                </a:solidFill>
                <a:latin typeface="Carlito"/>
                <a:cs typeface="Carlito"/>
              </a:rPr>
              <a:t>5</a:t>
            </a:r>
            <a:r>
              <a:rPr sz="1600" spc="-10" dirty="0">
                <a:solidFill>
                  <a:srgbClr val="585858"/>
                </a:solidFill>
                <a:latin typeface="Carlito"/>
                <a:cs typeface="Carlito"/>
              </a:rPr>
              <a:t>0</a:t>
            </a:r>
            <a:r>
              <a:rPr sz="1600" spc="-5" dirty="0">
                <a:solidFill>
                  <a:srgbClr val="585858"/>
                </a:solidFill>
                <a:latin typeface="Carlito"/>
                <a:cs typeface="Carlito"/>
              </a:rPr>
              <a:t>%</a:t>
            </a: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6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585858"/>
                </a:solidFill>
                <a:latin typeface="Carlito"/>
                <a:cs typeface="Carlito"/>
              </a:rPr>
              <a:t>4</a:t>
            </a:r>
            <a:r>
              <a:rPr sz="1600" spc="-10" dirty="0">
                <a:solidFill>
                  <a:srgbClr val="585858"/>
                </a:solidFill>
                <a:latin typeface="Carlito"/>
                <a:cs typeface="Carlito"/>
              </a:rPr>
              <a:t>0</a:t>
            </a:r>
            <a:r>
              <a:rPr sz="1600" spc="-5" dirty="0">
                <a:solidFill>
                  <a:srgbClr val="585858"/>
                </a:solidFill>
                <a:latin typeface="Carlito"/>
                <a:cs typeface="Carlito"/>
              </a:rPr>
              <a:t>%</a:t>
            </a: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6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solidFill>
                  <a:srgbClr val="585858"/>
                </a:solidFill>
                <a:latin typeface="Carlito"/>
                <a:cs typeface="Carlito"/>
              </a:rPr>
              <a:t>3</a:t>
            </a:r>
            <a:r>
              <a:rPr sz="1600" spc="-15" dirty="0">
                <a:solidFill>
                  <a:srgbClr val="585858"/>
                </a:solidFill>
                <a:latin typeface="Carlito"/>
                <a:cs typeface="Carlito"/>
              </a:rPr>
              <a:t>0</a:t>
            </a:r>
            <a:r>
              <a:rPr sz="1600" spc="-5" dirty="0">
                <a:solidFill>
                  <a:srgbClr val="585858"/>
                </a:solidFill>
                <a:latin typeface="Carlito"/>
                <a:cs typeface="Carlito"/>
              </a:rPr>
              <a:t>%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2548" y="1180846"/>
            <a:ext cx="3759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585858"/>
                </a:solidFill>
                <a:latin typeface="Carlito"/>
                <a:cs typeface="Carlito"/>
              </a:rPr>
              <a:t>6</a:t>
            </a:r>
            <a:r>
              <a:rPr sz="1600" spc="-10" dirty="0">
                <a:solidFill>
                  <a:srgbClr val="585858"/>
                </a:solidFill>
                <a:latin typeface="Carlito"/>
                <a:cs typeface="Carlito"/>
              </a:rPr>
              <a:t>0</a:t>
            </a:r>
            <a:r>
              <a:rPr sz="1600" spc="-5" dirty="0">
                <a:solidFill>
                  <a:srgbClr val="585858"/>
                </a:solidFill>
                <a:latin typeface="Carlito"/>
                <a:cs typeface="Carlito"/>
              </a:rPr>
              <a:t>%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92707" y="5886399"/>
            <a:ext cx="981710" cy="51689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6364" marR="5080" indent="-113664">
              <a:lnSpc>
                <a:spcPct val="101699"/>
              </a:lnSpc>
              <a:spcBef>
                <a:spcPts val="60"/>
              </a:spcBef>
            </a:pPr>
            <a:r>
              <a:rPr sz="1600" spc="-5" dirty="0">
                <a:solidFill>
                  <a:srgbClr val="585858"/>
                </a:solidFill>
                <a:latin typeface="Carlito"/>
                <a:cs typeface="Carlito"/>
              </a:rPr>
              <a:t>Diğer</a:t>
            </a:r>
            <a:r>
              <a:rPr sz="1600" spc="-8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rlito"/>
                <a:cs typeface="Carlito"/>
              </a:rPr>
              <a:t>Kamu  Kuruluşu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156966" y="5886399"/>
            <a:ext cx="12471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585858"/>
                </a:solidFill>
                <a:latin typeface="Carlito"/>
                <a:cs typeface="Carlito"/>
              </a:rPr>
              <a:t>Meslek</a:t>
            </a:r>
            <a:r>
              <a:rPr sz="1600" spc="-5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rlito"/>
                <a:cs typeface="Carlito"/>
              </a:rPr>
              <a:t>Örgütü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001895" y="5886399"/>
            <a:ext cx="9525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585858"/>
                </a:solidFill>
                <a:latin typeface="Carlito"/>
                <a:cs typeface="Carlito"/>
              </a:rPr>
              <a:t>Özel</a:t>
            </a:r>
            <a:r>
              <a:rPr sz="1600" spc="-7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rlito"/>
                <a:cs typeface="Carlito"/>
              </a:rPr>
              <a:t>sektör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663308" y="5886399"/>
            <a:ext cx="1022985" cy="5168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585858"/>
                </a:solidFill>
                <a:latin typeface="Carlito"/>
                <a:cs typeface="Carlito"/>
              </a:rPr>
              <a:t>Sivil</a:t>
            </a:r>
            <a:r>
              <a:rPr sz="1600" spc="-6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rlito"/>
                <a:cs typeface="Carlito"/>
              </a:rPr>
              <a:t>Toplum</a:t>
            </a:r>
            <a:endParaRPr sz="1600">
              <a:latin typeface="Carlito"/>
              <a:cs typeface="Carlito"/>
            </a:endParaRPr>
          </a:p>
          <a:p>
            <a:pPr marL="1905" algn="ctr">
              <a:lnSpc>
                <a:spcPct val="100000"/>
              </a:lnSpc>
              <a:spcBef>
                <a:spcPts val="35"/>
              </a:spcBef>
            </a:pPr>
            <a:r>
              <a:rPr sz="1600" spc="-5" dirty="0">
                <a:solidFill>
                  <a:srgbClr val="585858"/>
                </a:solidFill>
                <a:latin typeface="Carlito"/>
                <a:cs typeface="Carlito"/>
              </a:rPr>
              <a:t>Kuruluşu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624061" y="5886399"/>
            <a:ext cx="4972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585858"/>
                </a:solidFill>
                <a:latin typeface="Carlito"/>
                <a:cs typeface="Carlito"/>
              </a:rPr>
              <a:t>Şir</a:t>
            </a:r>
            <a:r>
              <a:rPr sz="1600" spc="-5" dirty="0">
                <a:solidFill>
                  <a:srgbClr val="585858"/>
                </a:solidFill>
                <a:latin typeface="Carlito"/>
                <a:cs typeface="Carlito"/>
              </a:rPr>
              <a:t>ket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136251" y="5886399"/>
            <a:ext cx="8674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585858"/>
                </a:solidFill>
                <a:latin typeface="Carlito"/>
                <a:cs typeface="Carlito"/>
              </a:rPr>
              <a:t>Üniversite</a:t>
            </a:r>
            <a:endParaRPr sz="1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4019" y="153415"/>
            <a:ext cx="852995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0" dirty="0"/>
              <a:t>BİLGİLERE </a:t>
            </a:r>
            <a:r>
              <a:rPr sz="2600" spc="-5" dirty="0"/>
              <a:t>ULAŞMADA </a:t>
            </a:r>
            <a:r>
              <a:rPr sz="2600" spc="-15" dirty="0"/>
              <a:t>YARARLANDIĞINIZ </a:t>
            </a:r>
            <a:r>
              <a:rPr sz="2600" dirty="0"/>
              <a:t>İLETİŞİM</a:t>
            </a:r>
            <a:r>
              <a:rPr sz="2600" spc="-160" dirty="0"/>
              <a:t> </a:t>
            </a:r>
            <a:r>
              <a:rPr sz="2600" dirty="0"/>
              <a:t>KANALLARI</a:t>
            </a:r>
            <a:endParaRPr sz="2600"/>
          </a:p>
        </p:txBody>
      </p:sp>
      <p:grpSp>
        <p:nvGrpSpPr>
          <p:cNvPr id="3" name="object 3"/>
          <p:cNvGrpSpPr/>
          <p:nvPr/>
        </p:nvGrpSpPr>
        <p:grpSpPr>
          <a:xfrm>
            <a:off x="1023937" y="1530096"/>
            <a:ext cx="10680700" cy="2367280"/>
            <a:chOff x="1023937" y="1530096"/>
            <a:chExt cx="10680700" cy="2367280"/>
          </a:xfrm>
        </p:grpSpPr>
        <p:sp>
          <p:nvSpPr>
            <p:cNvPr id="4" name="object 4"/>
            <p:cNvSpPr/>
            <p:nvPr/>
          </p:nvSpPr>
          <p:spPr>
            <a:xfrm>
              <a:off x="2796539" y="3476244"/>
              <a:ext cx="733425" cy="0"/>
            </a:xfrm>
            <a:custGeom>
              <a:avLst/>
              <a:gdLst/>
              <a:ahLst/>
              <a:cxnLst/>
              <a:rect l="l" t="t" r="r" b="b"/>
              <a:pathLst>
                <a:path w="733425">
                  <a:moveTo>
                    <a:pt x="0" y="0"/>
                  </a:moveTo>
                  <a:lnTo>
                    <a:pt x="7330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61260" y="3259836"/>
              <a:ext cx="335280" cy="588645"/>
            </a:xfrm>
            <a:custGeom>
              <a:avLst/>
              <a:gdLst/>
              <a:ahLst/>
              <a:cxnLst/>
              <a:rect l="l" t="t" r="r" b="b"/>
              <a:pathLst>
                <a:path w="335280" h="588645">
                  <a:moveTo>
                    <a:pt x="335279" y="0"/>
                  </a:moveTo>
                  <a:lnTo>
                    <a:pt x="0" y="0"/>
                  </a:lnTo>
                  <a:lnTo>
                    <a:pt x="0" y="588263"/>
                  </a:lnTo>
                  <a:lnTo>
                    <a:pt x="335279" y="588263"/>
                  </a:lnTo>
                  <a:lnTo>
                    <a:pt x="335279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63339" y="3476244"/>
              <a:ext cx="3935095" cy="0"/>
            </a:xfrm>
            <a:custGeom>
              <a:avLst/>
              <a:gdLst/>
              <a:ahLst/>
              <a:cxnLst/>
              <a:rect l="l" t="t" r="r" b="b"/>
              <a:pathLst>
                <a:path w="3935095">
                  <a:moveTo>
                    <a:pt x="0" y="0"/>
                  </a:moveTo>
                  <a:lnTo>
                    <a:pt x="39349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29584" y="3191255"/>
              <a:ext cx="3535679" cy="657225"/>
            </a:xfrm>
            <a:custGeom>
              <a:avLst/>
              <a:gdLst/>
              <a:ahLst/>
              <a:cxnLst/>
              <a:rect l="l" t="t" r="r" b="b"/>
              <a:pathLst>
                <a:path w="3535679" h="657225">
                  <a:moveTo>
                    <a:pt x="333756" y="0"/>
                  </a:moveTo>
                  <a:lnTo>
                    <a:pt x="0" y="0"/>
                  </a:lnTo>
                  <a:lnTo>
                    <a:pt x="0" y="656844"/>
                  </a:lnTo>
                  <a:lnTo>
                    <a:pt x="333756" y="656844"/>
                  </a:lnTo>
                  <a:lnTo>
                    <a:pt x="333756" y="0"/>
                  </a:lnTo>
                  <a:close/>
                </a:path>
                <a:path w="3535679" h="657225">
                  <a:moveTo>
                    <a:pt x="1400556" y="449580"/>
                  </a:moveTo>
                  <a:lnTo>
                    <a:pt x="1066800" y="449580"/>
                  </a:lnTo>
                  <a:lnTo>
                    <a:pt x="1066800" y="656844"/>
                  </a:lnTo>
                  <a:lnTo>
                    <a:pt x="1400556" y="656844"/>
                  </a:lnTo>
                  <a:lnTo>
                    <a:pt x="1400556" y="449580"/>
                  </a:lnTo>
                  <a:close/>
                </a:path>
                <a:path w="3535679" h="657225">
                  <a:moveTo>
                    <a:pt x="2468880" y="518160"/>
                  </a:moveTo>
                  <a:lnTo>
                    <a:pt x="2133600" y="518160"/>
                  </a:lnTo>
                  <a:lnTo>
                    <a:pt x="2133600" y="656844"/>
                  </a:lnTo>
                  <a:lnTo>
                    <a:pt x="2468880" y="656844"/>
                  </a:lnTo>
                  <a:lnTo>
                    <a:pt x="2468880" y="518160"/>
                  </a:lnTo>
                  <a:close/>
                </a:path>
                <a:path w="3535679" h="657225">
                  <a:moveTo>
                    <a:pt x="3535680" y="586740"/>
                  </a:moveTo>
                  <a:lnTo>
                    <a:pt x="3200400" y="586740"/>
                  </a:lnTo>
                  <a:lnTo>
                    <a:pt x="3200400" y="656844"/>
                  </a:lnTo>
                  <a:lnTo>
                    <a:pt x="3535680" y="656844"/>
                  </a:lnTo>
                  <a:lnTo>
                    <a:pt x="3535680" y="58674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28700" y="2732532"/>
              <a:ext cx="7836534" cy="744220"/>
            </a:xfrm>
            <a:custGeom>
              <a:avLst/>
              <a:gdLst/>
              <a:ahLst/>
              <a:cxnLst/>
              <a:rect l="l" t="t" r="r" b="b"/>
              <a:pathLst>
                <a:path w="7836534" h="744220">
                  <a:moveTo>
                    <a:pt x="7103364" y="743712"/>
                  </a:moveTo>
                  <a:lnTo>
                    <a:pt x="7836408" y="743712"/>
                  </a:lnTo>
                </a:path>
                <a:path w="7836534" h="744220">
                  <a:moveTo>
                    <a:pt x="0" y="371855"/>
                  </a:moveTo>
                  <a:lnTo>
                    <a:pt x="6769608" y="371855"/>
                  </a:lnTo>
                </a:path>
                <a:path w="7836534" h="744220">
                  <a:moveTo>
                    <a:pt x="7103364" y="371855"/>
                  </a:moveTo>
                  <a:lnTo>
                    <a:pt x="7836408" y="371855"/>
                  </a:lnTo>
                </a:path>
                <a:path w="7836534" h="744220">
                  <a:moveTo>
                    <a:pt x="0" y="0"/>
                  </a:moveTo>
                  <a:lnTo>
                    <a:pt x="6769608" y="0"/>
                  </a:lnTo>
                </a:path>
                <a:path w="7836534" h="744220">
                  <a:moveTo>
                    <a:pt x="7103364" y="0"/>
                  </a:moveTo>
                  <a:lnTo>
                    <a:pt x="783640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798307" y="2638044"/>
              <a:ext cx="334010" cy="1210310"/>
            </a:xfrm>
            <a:custGeom>
              <a:avLst/>
              <a:gdLst/>
              <a:ahLst/>
              <a:cxnLst/>
              <a:rect l="l" t="t" r="r" b="b"/>
              <a:pathLst>
                <a:path w="334009" h="1210310">
                  <a:moveTo>
                    <a:pt x="333756" y="0"/>
                  </a:moveTo>
                  <a:lnTo>
                    <a:pt x="0" y="0"/>
                  </a:lnTo>
                  <a:lnTo>
                    <a:pt x="0" y="1210055"/>
                  </a:lnTo>
                  <a:lnTo>
                    <a:pt x="333756" y="1210055"/>
                  </a:lnTo>
                  <a:lnTo>
                    <a:pt x="33375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28700" y="2360676"/>
              <a:ext cx="8903335" cy="1115695"/>
            </a:xfrm>
            <a:custGeom>
              <a:avLst/>
              <a:gdLst/>
              <a:ahLst/>
              <a:cxnLst/>
              <a:rect l="l" t="t" r="r" b="b"/>
              <a:pathLst>
                <a:path w="8903335" h="1115695">
                  <a:moveTo>
                    <a:pt x="8171688" y="1115568"/>
                  </a:moveTo>
                  <a:lnTo>
                    <a:pt x="8903208" y="1115568"/>
                  </a:lnTo>
                </a:path>
                <a:path w="8903335" h="1115695">
                  <a:moveTo>
                    <a:pt x="8171688" y="743712"/>
                  </a:moveTo>
                  <a:lnTo>
                    <a:pt x="8903208" y="743712"/>
                  </a:lnTo>
                </a:path>
                <a:path w="8903335" h="1115695">
                  <a:moveTo>
                    <a:pt x="8171688" y="371856"/>
                  </a:moveTo>
                  <a:lnTo>
                    <a:pt x="8903208" y="371856"/>
                  </a:lnTo>
                </a:path>
                <a:path w="8903335" h="1115695">
                  <a:moveTo>
                    <a:pt x="0" y="0"/>
                  </a:moveTo>
                  <a:lnTo>
                    <a:pt x="7836408" y="0"/>
                  </a:lnTo>
                </a:path>
                <a:path w="8903335" h="1115695">
                  <a:moveTo>
                    <a:pt x="8171688" y="0"/>
                  </a:moveTo>
                  <a:lnTo>
                    <a:pt x="890320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65107" y="2083308"/>
              <a:ext cx="335280" cy="1765300"/>
            </a:xfrm>
            <a:custGeom>
              <a:avLst/>
              <a:gdLst/>
              <a:ahLst/>
              <a:cxnLst/>
              <a:rect l="l" t="t" r="r" b="b"/>
              <a:pathLst>
                <a:path w="335279" h="1765300">
                  <a:moveTo>
                    <a:pt x="335280" y="0"/>
                  </a:moveTo>
                  <a:lnTo>
                    <a:pt x="0" y="0"/>
                  </a:lnTo>
                  <a:lnTo>
                    <a:pt x="0" y="1764791"/>
                  </a:lnTo>
                  <a:lnTo>
                    <a:pt x="335280" y="1764791"/>
                  </a:lnTo>
                  <a:lnTo>
                    <a:pt x="33528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28700" y="1616964"/>
              <a:ext cx="10671175" cy="1487805"/>
            </a:xfrm>
            <a:custGeom>
              <a:avLst/>
              <a:gdLst/>
              <a:ahLst/>
              <a:cxnLst/>
              <a:rect l="l" t="t" r="r" b="b"/>
              <a:pathLst>
                <a:path w="10671175" h="1487805">
                  <a:moveTo>
                    <a:pt x="9238488" y="1487424"/>
                  </a:moveTo>
                  <a:lnTo>
                    <a:pt x="10671048" y="1487424"/>
                  </a:lnTo>
                </a:path>
                <a:path w="10671175" h="1487805">
                  <a:moveTo>
                    <a:pt x="9238488" y="1115568"/>
                  </a:moveTo>
                  <a:lnTo>
                    <a:pt x="10671048" y="1115568"/>
                  </a:lnTo>
                </a:path>
                <a:path w="10671175" h="1487805">
                  <a:moveTo>
                    <a:pt x="9238488" y="743712"/>
                  </a:moveTo>
                  <a:lnTo>
                    <a:pt x="10671048" y="743712"/>
                  </a:lnTo>
                </a:path>
                <a:path w="10671175" h="1487805">
                  <a:moveTo>
                    <a:pt x="0" y="0"/>
                  </a:moveTo>
                  <a:lnTo>
                    <a:pt x="8903208" y="0"/>
                  </a:lnTo>
                </a:path>
                <a:path w="10671175" h="1487805">
                  <a:moveTo>
                    <a:pt x="9238488" y="0"/>
                  </a:moveTo>
                  <a:lnTo>
                    <a:pt x="106710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94460" y="1530095"/>
              <a:ext cx="9939655" cy="2318385"/>
            </a:xfrm>
            <a:custGeom>
              <a:avLst/>
              <a:gdLst/>
              <a:ahLst/>
              <a:cxnLst/>
              <a:rect l="l" t="t" r="r" b="b"/>
              <a:pathLst>
                <a:path w="9939655" h="2318385">
                  <a:moveTo>
                    <a:pt x="335280" y="2110740"/>
                  </a:moveTo>
                  <a:lnTo>
                    <a:pt x="0" y="2110740"/>
                  </a:lnTo>
                  <a:lnTo>
                    <a:pt x="0" y="2318004"/>
                  </a:lnTo>
                  <a:lnTo>
                    <a:pt x="335280" y="2318004"/>
                  </a:lnTo>
                  <a:lnTo>
                    <a:pt x="335280" y="2110740"/>
                  </a:lnTo>
                  <a:close/>
                </a:path>
                <a:path w="9939655" h="2318385">
                  <a:moveTo>
                    <a:pt x="8872728" y="0"/>
                  </a:moveTo>
                  <a:lnTo>
                    <a:pt x="8537448" y="0"/>
                  </a:lnTo>
                  <a:lnTo>
                    <a:pt x="8537448" y="2318004"/>
                  </a:lnTo>
                  <a:lnTo>
                    <a:pt x="8872728" y="2318004"/>
                  </a:lnTo>
                  <a:lnTo>
                    <a:pt x="8872728" y="0"/>
                  </a:lnTo>
                  <a:close/>
                </a:path>
                <a:path w="9939655" h="2318385">
                  <a:moveTo>
                    <a:pt x="9939528" y="2040648"/>
                  </a:moveTo>
                  <a:lnTo>
                    <a:pt x="9605772" y="2040648"/>
                  </a:lnTo>
                  <a:lnTo>
                    <a:pt x="9605772" y="2318004"/>
                  </a:lnTo>
                  <a:lnTo>
                    <a:pt x="9939528" y="2318004"/>
                  </a:lnTo>
                  <a:lnTo>
                    <a:pt x="9939528" y="2040648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28700" y="3848100"/>
              <a:ext cx="10671175" cy="48895"/>
            </a:xfrm>
            <a:custGeom>
              <a:avLst/>
              <a:gdLst/>
              <a:ahLst/>
              <a:cxnLst/>
              <a:rect l="l" t="t" r="r" b="b"/>
              <a:pathLst>
                <a:path w="10671175" h="48895">
                  <a:moveTo>
                    <a:pt x="0" y="0"/>
                  </a:moveTo>
                  <a:lnTo>
                    <a:pt x="10671048" y="0"/>
                  </a:lnTo>
                </a:path>
                <a:path w="10671175" h="48895">
                  <a:moveTo>
                    <a:pt x="0" y="0"/>
                  </a:moveTo>
                  <a:lnTo>
                    <a:pt x="0" y="48768"/>
                  </a:lnTo>
                </a:path>
                <a:path w="10671175" h="48895">
                  <a:moveTo>
                    <a:pt x="1066800" y="0"/>
                  </a:moveTo>
                  <a:lnTo>
                    <a:pt x="1066800" y="48768"/>
                  </a:lnTo>
                </a:path>
                <a:path w="10671175" h="48895">
                  <a:moveTo>
                    <a:pt x="2133600" y="0"/>
                  </a:moveTo>
                  <a:lnTo>
                    <a:pt x="2133600" y="48768"/>
                  </a:lnTo>
                </a:path>
                <a:path w="10671175" h="48895">
                  <a:moveTo>
                    <a:pt x="3201924" y="0"/>
                  </a:moveTo>
                  <a:lnTo>
                    <a:pt x="3201924" y="48768"/>
                  </a:lnTo>
                </a:path>
                <a:path w="10671175" h="48895">
                  <a:moveTo>
                    <a:pt x="4268724" y="0"/>
                  </a:moveTo>
                  <a:lnTo>
                    <a:pt x="4268724" y="48768"/>
                  </a:lnTo>
                </a:path>
                <a:path w="10671175" h="48895">
                  <a:moveTo>
                    <a:pt x="5335524" y="0"/>
                  </a:moveTo>
                  <a:lnTo>
                    <a:pt x="5335524" y="48768"/>
                  </a:lnTo>
                </a:path>
                <a:path w="10671175" h="48895">
                  <a:moveTo>
                    <a:pt x="6402324" y="0"/>
                  </a:moveTo>
                  <a:lnTo>
                    <a:pt x="6402324" y="48768"/>
                  </a:lnTo>
                </a:path>
                <a:path w="10671175" h="48895">
                  <a:moveTo>
                    <a:pt x="7470648" y="0"/>
                  </a:moveTo>
                  <a:lnTo>
                    <a:pt x="7470648" y="48768"/>
                  </a:lnTo>
                </a:path>
                <a:path w="10671175" h="48895">
                  <a:moveTo>
                    <a:pt x="8537448" y="0"/>
                  </a:moveTo>
                  <a:lnTo>
                    <a:pt x="8537448" y="48768"/>
                  </a:lnTo>
                </a:path>
                <a:path w="10671175" h="48895">
                  <a:moveTo>
                    <a:pt x="9604248" y="0"/>
                  </a:moveTo>
                  <a:lnTo>
                    <a:pt x="9604248" y="48768"/>
                  </a:lnTo>
                </a:path>
                <a:path w="10671175" h="48895">
                  <a:moveTo>
                    <a:pt x="10671048" y="0"/>
                  </a:moveTo>
                  <a:lnTo>
                    <a:pt x="10671048" y="48768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1028700" y="1245108"/>
            <a:ext cx="10671175" cy="0"/>
          </a:xfrm>
          <a:custGeom>
            <a:avLst/>
            <a:gdLst/>
            <a:ahLst/>
            <a:cxnLst/>
            <a:rect l="l" t="t" r="r" b="b"/>
            <a:pathLst>
              <a:path w="10671175">
                <a:moveTo>
                  <a:pt x="0" y="0"/>
                </a:moveTo>
                <a:lnTo>
                  <a:pt x="1067104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523235" y="2996946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8%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16000" y="3377565"/>
            <a:ext cx="14579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2120" algn="l"/>
                <a:tab pos="1444625" algn="l"/>
              </a:tabLst>
            </a:pPr>
            <a:r>
              <a:rPr sz="1200" strike="sngStrike" dirty="0">
                <a:solidFill>
                  <a:srgbClr val="404040"/>
                </a:solidFill>
                <a:latin typeface="Carlito"/>
                <a:cs typeface="Carlito"/>
              </a:rPr>
              <a:t> 	3%	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90671" y="2927730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9%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57725" y="3377565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3%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25159" y="3446779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2%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92594" y="3515995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1%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821930" y="2374138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16%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16000" y="1820671"/>
            <a:ext cx="89287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885430" algn="l"/>
                <a:tab pos="8915400" algn="l"/>
              </a:tabLst>
            </a:pPr>
            <a:r>
              <a:rPr sz="1200" u="sng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Carlito"/>
                <a:cs typeface="Carlito"/>
              </a:rPr>
              <a:t> 	24%	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254488" y="1820671"/>
            <a:ext cx="14897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76375" algn="l"/>
              </a:tabLst>
            </a:pPr>
            <a:r>
              <a:rPr sz="1200" u="sng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Carlito"/>
                <a:cs typeface="Carlito"/>
              </a:rPr>
              <a:t> 	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956672" y="1267205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31%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254488" y="3308350"/>
            <a:ext cx="14579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19785" algn="l"/>
                <a:tab pos="1444625" algn="l"/>
              </a:tabLst>
            </a:pPr>
            <a:r>
              <a:rPr sz="1200" u="sng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Carlito"/>
                <a:cs typeface="Carlito"/>
              </a:rPr>
              <a:t> 	4%	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88035" y="3726942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0%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88035" y="3355085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5%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0920" y="2983229"/>
            <a:ext cx="288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1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0</a:t>
            </a: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10920" y="2611373"/>
            <a:ext cx="288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1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5</a:t>
            </a: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10920" y="2239517"/>
            <a:ext cx="288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2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0</a:t>
            </a: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10920" y="1867280"/>
            <a:ext cx="288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2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5</a:t>
            </a: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10920" y="1495425"/>
            <a:ext cx="288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3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0</a:t>
            </a: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10920" y="1123569"/>
            <a:ext cx="288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3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5</a:t>
            </a: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51738" y="3986148"/>
            <a:ext cx="3172155" cy="20404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36871" y="4013961"/>
            <a:ext cx="354329" cy="346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33390" y="4013834"/>
            <a:ext cx="825119" cy="800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439789" y="3986529"/>
            <a:ext cx="4749800" cy="25207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4019" y="0"/>
            <a:ext cx="7802245" cy="73977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725"/>
              </a:spcBef>
            </a:pPr>
            <a:r>
              <a:rPr sz="2600" dirty="0"/>
              <a:t>İNTERNET </a:t>
            </a:r>
            <a:r>
              <a:rPr sz="2600" spc="-5" dirty="0"/>
              <a:t>SİTEMİZDE </a:t>
            </a:r>
            <a:r>
              <a:rPr sz="2600" spc="-40" dirty="0"/>
              <a:t>PAYLAŞILAN </a:t>
            </a:r>
            <a:r>
              <a:rPr sz="2600" spc="-15" dirty="0"/>
              <a:t>AŞAĞIDAKİ</a:t>
            </a:r>
            <a:r>
              <a:rPr sz="2600" spc="-100" dirty="0"/>
              <a:t> </a:t>
            </a:r>
            <a:r>
              <a:rPr sz="2600" dirty="0"/>
              <a:t>RAPORLAR  </a:t>
            </a:r>
            <a:r>
              <a:rPr sz="2600" spc="-5" dirty="0"/>
              <a:t>HAKKINDA </a:t>
            </a:r>
            <a:r>
              <a:rPr sz="2600" dirty="0"/>
              <a:t>NE </a:t>
            </a:r>
            <a:r>
              <a:rPr sz="2600" spc="-10" dirty="0"/>
              <a:t>DERECE BİLGİYE</a:t>
            </a:r>
            <a:r>
              <a:rPr sz="2600" spc="-145" dirty="0"/>
              <a:t> </a:t>
            </a:r>
            <a:r>
              <a:rPr sz="2600" spc="-5" dirty="0"/>
              <a:t>SAHİPSİNİZ?</a:t>
            </a:r>
            <a:endParaRPr sz="2600"/>
          </a:p>
        </p:txBody>
      </p:sp>
      <p:grpSp>
        <p:nvGrpSpPr>
          <p:cNvPr id="3" name="object 3"/>
          <p:cNvGrpSpPr/>
          <p:nvPr/>
        </p:nvGrpSpPr>
        <p:grpSpPr>
          <a:xfrm>
            <a:off x="664273" y="1728216"/>
            <a:ext cx="11035665" cy="4377690"/>
            <a:chOff x="664273" y="1728216"/>
            <a:chExt cx="11035665" cy="4377690"/>
          </a:xfrm>
        </p:grpSpPr>
        <p:sp>
          <p:nvSpPr>
            <p:cNvPr id="4" name="object 4"/>
            <p:cNvSpPr/>
            <p:nvPr/>
          </p:nvSpPr>
          <p:spPr>
            <a:xfrm>
              <a:off x="3270503" y="4500372"/>
              <a:ext cx="1160145" cy="0"/>
            </a:xfrm>
            <a:custGeom>
              <a:avLst/>
              <a:gdLst/>
              <a:ahLst/>
              <a:cxnLst/>
              <a:rect l="l" t="t" r="r" b="b"/>
              <a:pathLst>
                <a:path w="1160145">
                  <a:moveTo>
                    <a:pt x="0" y="0"/>
                  </a:moveTo>
                  <a:lnTo>
                    <a:pt x="536448" y="0"/>
                  </a:lnTo>
                </a:path>
                <a:path w="1160145">
                  <a:moveTo>
                    <a:pt x="1027176" y="0"/>
                  </a:moveTo>
                  <a:lnTo>
                    <a:pt x="11597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06952" y="4155948"/>
              <a:ext cx="490855" cy="891540"/>
            </a:xfrm>
            <a:custGeom>
              <a:avLst/>
              <a:gdLst/>
              <a:ahLst/>
              <a:cxnLst/>
              <a:rect l="l" t="t" r="r" b="b"/>
              <a:pathLst>
                <a:path w="490854" h="891539">
                  <a:moveTo>
                    <a:pt x="490727" y="0"/>
                  </a:moveTo>
                  <a:lnTo>
                    <a:pt x="0" y="0"/>
                  </a:lnTo>
                  <a:lnTo>
                    <a:pt x="0" y="891539"/>
                  </a:lnTo>
                  <a:lnTo>
                    <a:pt x="490727" y="891539"/>
                  </a:lnTo>
                  <a:lnTo>
                    <a:pt x="490727" y="0"/>
                  </a:lnTo>
                  <a:close/>
                </a:path>
              </a:pathLst>
            </a:custGeom>
            <a:solidFill>
              <a:srgbClr val="C466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70503" y="3953255"/>
              <a:ext cx="1781810" cy="547370"/>
            </a:xfrm>
            <a:custGeom>
              <a:avLst/>
              <a:gdLst/>
              <a:ahLst/>
              <a:cxnLst/>
              <a:rect l="l" t="t" r="r" b="b"/>
              <a:pathLst>
                <a:path w="1781810" h="547370">
                  <a:moveTo>
                    <a:pt x="1648968" y="547116"/>
                  </a:moveTo>
                  <a:lnTo>
                    <a:pt x="1781556" y="547116"/>
                  </a:lnTo>
                </a:path>
                <a:path w="1781810" h="547370">
                  <a:moveTo>
                    <a:pt x="0" y="0"/>
                  </a:moveTo>
                  <a:lnTo>
                    <a:pt x="1159764" y="0"/>
                  </a:lnTo>
                </a:path>
                <a:path w="1781810" h="547370">
                  <a:moveTo>
                    <a:pt x="1648968" y="0"/>
                  </a:moveTo>
                  <a:lnTo>
                    <a:pt x="17815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30268" y="3732276"/>
              <a:ext cx="489584" cy="1315720"/>
            </a:xfrm>
            <a:custGeom>
              <a:avLst/>
              <a:gdLst/>
              <a:ahLst/>
              <a:cxnLst/>
              <a:rect l="l" t="t" r="r" b="b"/>
              <a:pathLst>
                <a:path w="489585" h="1315720">
                  <a:moveTo>
                    <a:pt x="489204" y="0"/>
                  </a:moveTo>
                  <a:lnTo>
                    <a:pt x="0" y="0"/>
                  </a:lnTo>
                  <a:lnTo>
                    <a:pt x="0" y="1315212"/>
                  </a:lnTo>
                  <a:lnTo>
                    <a:pt x="489204" y="1315212"/>
                  </a:lnTo>
                  <a:lnTo>
                    <a:pt x="48920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542788" y="4500372"/>
              <a:ext cx="1694814" cy="0"/>
            </a:xfrm>
            <a:custGeom>
              <a:avLst/>
              <a:gdLst/>
              <a:ahLst/>
              <a:cxnLst/>
              <a:rect l="l" t="t" r="r" b="b"/>
              <a:pathLst>
                <a:path w="1694815">
                  <a:moveTo>
                    <a:pt x="0" y="0"/>
                  </a:moveTo>
                  <a:lnTo>
                    <a:pt x="1072895" y="0"/>
                  </a:lnTo>
                </a:path>
                <a:path w="1694815">
                  <a:moveTo>
                    <a:pt x="1563623" y="0"/>
                  </a:moveTo>
                  <a:lnTo>
                    <a:pt x="16946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15683" y="4285488"/>
              <a:ext cx="490855" cy="762000"/>
            </a:xfrm>
            <a:custGeom>
              <a:avLst/>
              <a:gdLst/>
              <a:ahLst/>
              <a:cxnLst/>
              <a:rect l="l" t="t" r="r" b="b"/>
              <a:pathLst>
                <a:path w="490854" h="762000">
                  <a:moveTo>
                    <a:pt x="490727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490727" y="762000"/>
                  </a:lnTo>
                  <a:lnTo>
                    <a:pt x="490727" y="0"/>
                  </a:lnTo>
                  <a:close/>
                </a:path>
              </a:pathLst>
            </a:custGeom>
            <a:solidFill>
              <a:srgbClr val="C466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42788" y="3953255"/>
              <a:ext cx="2318385" cy="547370"/>
            </a:xfrm>
            <a:custGeom>
              <a:avLst/>
              <a:gdLst/>
              <a:ahLst/>
              <a:cxnLst/>
              <a:rect l="l" t="t" r="r" b="b"/>
              <a:pathLst>
                <a:path w="2318384" h="547370">
                  <a:moveTo>
                    <a:pt x="2185416" y="547116"/>
                  </a:moveTo>
                  <a:lnTo>
                    <a:pt x="2318004" y="547116"/>
                  </a:lnTo>
                </a:path>
                <a:path w="2318384" h="547370">
                  <a:moveTo>
                    <a:pt x="0" y="0"/>
                  </a:moveTo>
                  <a:lnTo>
                    <a:pt x="1694688" y="0"/>
                  </a:lnTo>
                </a:path>
                <a:path w="2318384" h="547370">
                  <a:moveTo>
                    <a:pt x="2185416" y="0"/>
                  </a:moveTo>
                  <a:lnTo>
                    <a:pt x="231800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237476" y="3657600"/>
              <a:ext cx="490855" cy="1390015"/>
            </a:xfrm>
            <a:custGeom>
              <a:avLst/>
              <a:gdLst/>
              <a:ahLst/>
              <a:cxnLst/>
              <a:rect l="l" t="t" r="r" b="b"/>
              <a:pathLst>
                <a:path w="490854" h="1390014">
                  <a:moveTo>
                    <a:pt x="490727" y="0"/>
                  </a:moveTo>
                  <a:lnTo>
                    <a:pt x="0" y="0"/>
                  </a:lnTo>
                  <a:lnTo>
                    <a:pt x="0" y="1389888"/>
                  </a:lnTo>
                  <a:lnTo>
                    <a:pt x="490727" y="1389888"/>
                  </a:lnTo>
                  <a:lnTo>
                    <a:pt x="49072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70503" y="1764792"/>
              <a:ext cx="4590415" cy="1641475"/>
            </a:xfrm>
            <a:custGeom>
              <a:avLst/>
              <a:gdLst/>
              <a:ahLst/>
              <a:cxnLst/>
              <a:rect l="l" t="t" r="r" b="b"/>
              <a:pathLst>
                <a:path w="4590415" h="1641475">
                  <a:moveTo>
                    <a:pt x="0" y="1641348"/>
                  </a:moveTo>
                  <a:lnTo>
                    <a:pt x="1781556" y="1641348"/>
                  </a:lnTo>
                </a:path>
                <a:path w="4590415" h="1641475">
                  <a:moveTo>
                    <a:pt x="2272284" y="1641348"/>
                  </a:moveTo>
                  <a:lnTo>
                    <a:pt x="4590288" y="1641348"/>
                  </a:lnTo>
                </a:path>
                <a:path w="4590415" h="1641475">
                  <a:moveTo>
                    <a:pt x="0" y="1094232"/>
                  </a:moveTo>
                  <a:lnTo>
                    <a:pt x="1781556" y="1094232"/>
                  </a:lnTo>
                </a:path>
                <a:path w="4590415" h="1641475">
                  <a:moveTo>
                    <a:pt x="2272284" y="1094232"/>
                  </a:moveTo>
                  <a:lnTo>
                    <a:pt x="4590288" y="1094232"/>
                  </a:lnTo>
                </a:path>
                <a:path w="4590415" h="1641475">
                  <a:moveTo>
                    <a:pt x="0" y="547116"/>
                  </a:moveTo>
                  <a:lnTo>
                    <a:pt x="1781556" y="547116"/>
                  </a:lnTo>
                </a:path>
                <a:path w="4590415" h="1641475">
                  <a:moveTo>
                    <a:pt x="2272284" y="547116"/>
                  </a:moveTo>
                  <a:lnTo>
                    <a:pt x="4590288" y="547116"/>
                  </a:lnTo>
                </a:path>
                <a:path w="4590415" h="1641475">
                  <a:moveTo>
                    <a:pt x="0" y="0"/>
                  </a:moveTo>
                  <a:lnTo>
                    <a:pt x="45902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52059" y="1781556"/>
              <a:ext cx="490855" cy="3266440"/>
            </a:xfrm>
            <a:custGeom>
              <a:avLst/>
              <a:gdLst/>
              <a:ahLst/>
              <a:cxnLst/>
              <a:rect l="l" t="t" r="r" b="b"/>
              <a:pathLst>
                <a:path w="490854" h="3266440">
                  <a:moveTo>
                    <a:pt x="490727" y="0"/>
                  </a:moveTo>
                  <a:lnTo>
                    <a:pt x="0" y="0"/>
                  </a:lnTo>
                  <a:lnTo>
                    <a:pt x="0" y="3265932"/>
                  </a:lnTo>
                  <a:lnTo>
                    <a:pt x="490727" y="3265932"/>
                  </a:lnTo>
                  <a:lnTo>
                    <a:pt x="490727" y="0"/>
                  </a:lnTo>
                  <a:close/>
                </a:path>
              </a:pathLst>
            </a:custGeom>
            <a:solidFill>
              <a:srgbClr val="F4B8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49995" y="4500372"/>
              <a:ext cx="1696720" cy="0"/>
            </a:xfrm>
            <a:custGeom>
              <a:avLst/>
              <a:gdLst/>
              <a:ahLst/>
              <a:cxnLst/>
              <a:rect l="l" t="t" r="r" b="b"/>
              <a:pathLst>
                <a:path w="1696720">
                  <a:moveTo>
                    <a:pt x="0" y="0"/>
                  </a:moveTo>
                  <a:lnTo>
                    <a:pt x="1074420" y="0"/>
                  </a:lnTo>
                </a:path>
                <a:path w="1696720">
                  <a:moveTo>
                    <a:pt x="1563624" y="0"/>
                  </a:moveTo>
                  <a:lnTo>
                    <a:pt x="16962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424416" y="4256532"/>
              <a:ext cx="489584" cy="791210"/>
            </a:xfrm>
            <a:custGeom>
              <a:avLst/>
              <a:gdLst/>
              <a:ahLst/>
              <a:cxnLst/>
              <a:rect l="l" t="t" r="r" b="b"/>
              <a:pathLst>
                <a:path w="489584" h="791210">
                  <a:moveTo>
                    <a:pt x="489203" y="0"/>
                  </a:moveTo>
                  <a:lnTo>
                    <a:pt x="0" y="0"/>
                  </a:lnTo>
                  <a:lnTo>
                    <a:pt x="0" y="790956"/>
                  </a:lnTo>
                  <a:lnTo>
                    <a:pt x="489203" y="790956"/>
                  </a:lnTo>
                  <a:lnTo>
                    <a:pt x="489203" y="0"/>
                  </a:lnTo>
                  <a:close/>
                </a:path>
              </a:pathLst>
            </a:custGeom>
            <a:solidFill>
              <a:srgbClr val="C466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49995" y="3406139"/>
              <a:ext cx="2318385" cy="1094740"/>
            </a:xfrm>
            <a:custGeom>
              <a:avLst/>
              <a:gdLst/>
              <a:ahLst/>
              <a:cxnLst/>
              <a:rect l="l" t="t" r="r" b="b"/>
              <a:pathLst>
                <a:path w="2318384" h="1094739">
                  <a:moveTo>
                    <a:pt x="2186939" y="1094232"/>
                  </a:moveTo>
                  <a:lnTo>
                    <a:pt x="2318004" y="1094232"/>
                  </a:lnTo>
                </a:path>
                <a:path w="2318384" h="1094739">
                  <a:moveTo>
                    <a:pt x="0" y="547116"/>
                  </a:moveTo>
                  <a:lnTo>
                    <a:pt x="1696211" y="547116"/>
                  </a:lnTo>
                </a:path>
                <a:path w="2318384" h="1094739">
                  <a:moveTo>
                    <a:pt x="2186939" y="547116"/>
                  </a:moveTo>
                  <a:lnTo>
                    <a:pt x="2318004" y="547116"/>
                  </a:lnTo>
                </a:path>
                <a:path w="2318384" h="1094739">
                  <a:moveTo>
                    <a:pt x="0" y="0"/>
                  </a:moveTo>
                  <a:lnTo>
                    <a:pt x="1696211" y="0"/>
                  </a:lnTo>
                </a:path>
                <a:path w="2318384" h="1094739">
                  <a:moveTo>
                    <a:pt x="2186939" y="0"/>
                  </a:moveTo>
                  <a:lnTo>
                    <a:pt x="231800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046207" y="3332988"/>
              <a:ext cx="490855" cy="1714500"/>
            </a:xfrm>
            <a:custGeom>
              <a:avLst/>
              <a:gdLst/>
              <a:ahLst/>
              <a:cxnLst/>
              <a:rect l="l" t="t" r="r" b="b"/>
              <a:pathLst>
                <a:path w="490854" h="1714500">
                  <a:moveTo>
                    <a:pt x="490727" y="0"/>
                  </a:moveTo>
                  <a:lnTo>
                    <a:pt x="0" y="0"/>
                  </a:lnTo>
                  <a:lnTo>
                    <a:pt x="0" y="1714500"/>
                  </a:lnTo>
                  <a:lnTo>
                    <a:pt x="490727" y="1714500"/>
                  </a:lnTo>
                  <a:lnTo>
                    <a:pt x="49072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349995" y="1764792"/>
              <a:ext cx="3345179" cy="1094740"/>
            </a:xfrm>
            <a:custGeom>
              <a:avLst/>
              <a:gdLst/>
              <a:ahLst/>
              <a:cxnLst/>
              <a:rect l="l" t="t" r="r" b="b"/>
              <a:pathLst>
                <a:path w="3345179" h="1094739">
                  <a:moveTo>
                    <a:pt x="0" y="1094232"/>
                  </a:moveTo>
                  <a:lnTo>
                    <a:pt x="2318004" y="1094232"/>
                  </a:lnTo>
                </a:path>
                <a:path w="3345179" h="1094739">
                  <a:moveTo>
                    <a:pt x="0" y="547116"/>
                  </a:moveTo>
                  <a:lnTo>
                    <a:pt x="2318004" y="547116"/>
                  </a:lnTo>
                </a:path>
                <a:path w="3345179" h="1094739">
                  <a:moveTo>
                    <a:pt x="0" y="0"/>
                  </a:moveTo>
                  <a:lnTo>
                    <a:pt x="334517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860792" y="1728216"/>
              <a:ext cx="489584" cy="3319779"/>
            </a:xfrm>
            <a:custGeom>
              <a:avLst/>
              <a:gdLst/>
              <a:ahLst/>
              <a:cxnLst/>
              <a:rect l="l" t="t" r="r" b="b"/>
              <a:pathLst>
                <a:path w="489584" h="3319779">
                  <a:moveTo>
                    <a:pt x="489203" y="0"/>
                  </a:moveTo>
                  <a:lnTo>
                    <a:pt x="0" y="0"/>
                  </a:lnTo>
                  <a:lnTo>
                    <a:pt x="0" y="3319272"/>
                  </a:lnTo>
                  <a:lnTo>
                    <a:pt x="489203" y="3319272"/>
                  </a:lnTo>
                  <a:lnTo>
                    <a:pt x="489203" y="0"/>
                  </a:lnTo>
                  <a:close/>
                </a:path>
              </a:pathLst>
            </a:custGeom>
            <a:solidFill>
              <a:srgbClr val="F4B8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158728" y="2311908"/>
              <a:ext cx="536575" cy="2188845"/>
            </a:xfrm>
            <a:custGeom>
              <a:avLst/>
              <a:gdLst/>
              <a:ahLst/>
              <a:cxnLst/>
              <a:rect l="l" t="t" r="r" b="b"/>
              <a:pathLst>
                <a:path w="536575" h="2188845">
                  <a:moveTo>
                    <a:pt x="0" y="2188464"/>
                  </a:moveTo>
                  <a:lnTo>
                    <a:pt x="536448" y="2188464"/>
                  </a:lnTo>
                </a:path>
                <a:path w="536575" h="2188845">
                  <a:moveTo>
                    <a:pt x="0" y="1641347"/>
                  </a:moveTo>
                  <a:lnTo>
                    <a:pt x="536448" y="1641347"/>
                  </a:lnTo>
                </a:path>
                <a:path w="536575" h="2188845">
                  <a:moveTo>
                    <a:pt x="0" y="1094231"/>
                  </a:moveTo>
                  <a:lnTo>
                    <a:pt x="536448" y="1094231"/>
                  </a:lnTo>
                </a:path>
                <a:path w="536575" h="2188845">
                  <a:moveTo>
                    <a:pt x="0" y="547115"/>
                  </a:moveTo>
                  <a:lnTo>
                    <a:pt x="536448" y="547115"/>
                  </a:lnTo>
                </a:path>
                <a:path w="536575" h="2188845">
                  <a:moveTo>
                    <a:pt x="0" y="0"/>
                  </a:moveTo>
                  <a:lnTo>
                    <a:pt x="5364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668000" y="2080260"/>
              <a:ext cx="490855" cy="2967355"/>
            </a:xfrm>
            <a:custGeom>
              <a:avLst/>
              <a:gdLst/>
              <a:ahLst/>
              <a:cxnLst/>
              <a:rect l="l" t="t" r="r" b="b"/>
              <a:pathLst>
                <a:path w="490854" h="2967354">
                  <a:moveTo>
                    <a:pt x="490727" y="0"/>
                  </a:moveTo>
                  <a:lnTo>
                    <a:pt x="0" y="0"/>
                  </a:lnTo>
                  <a:lnTo>
                    <a:pt x="0" y="2967228"/>
                  </a:lnTo>
                  <a:lnTo>
                    <a:pt x="490727" y="2967228"/>
                  </a:lnTo>
                  <a:lnTo>
                    <a:pt x="490727" y="0"/>
                  </a:lnTo>
                  <a:close/>
                </a:path>
              </a:pathLst>
            </a:custGeom>
            <a:solidFill>
              <a:srgbClr val="F4B8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69036" y="5047487"/>
              <a:ext cx="11026140" cy="533400"/>
            </a:xfrm>
            <a:custGeom>
              <a:avLst/>
              <a:gdLst/>
              <a:ahLst/>
              <a:cxnLst/>
              <a:rect l="l" t="t" r="r" b="b"/>
              <a:pathLst>
                <a:path w="11026140" h="533400">
                  <a:moveTo>
                    <a:pt x="2601467" y="0"/>
                  </a:moveTo>
                  <a:lnTo>
                    <a:pt x="11026140" y="0"/>
                  </a:lnTo>
                </a:path>
                <a:path w="11026140" h="533400">
                  <a:moveTo>
                    <a:pt x="11026140" y="0"/>
                  </a:moveTo>
                  <a:lnTo>
                    <a:pt x="11026140" y="272796"/>
                  </a:lnTo>
                </a:path>
                <a:path w="11026140" h="533400">
                  <a:moveTo>
                    <a:pt x="2601467" y="0"/>
                  </a:moveTo>
                  <a:lnTo>
                    <a:pt x="2601467" y="272796"/>
                  </a:lnTo>
                </a:path>
                <a:path w="11026140" h="533400">
                  <a:moveTo>
                    <a:pt x="5410200" y="0"/>
                  </a:moveTo>
                  <a:lnTo>
                    <a:pt x="5410200" y="272796"/>
                  </a:lnTo>
                </a:path>
                <a:path w="11026140" h="533400">
                  <a:moveTo>
                    <a:pt x="8217408" y="0"/>
                  </a:moveTo>
                  <a:lnTo>
                    <a:pt x="8217408" y="272796"/>
                  </a:lnTo>
                </a:path>
                <a:path w="11026140" h="533400">
                  <a:moveTo>
                    <a:pt x="0" y="272796"/>
                  </a:moveTo>
                  <a:lnTo>
                    <a:pt x="11026140" y="272796"/>
                  </a:lnTo>
                </a:path>
                <a:path w="11026140" h="533400">
                  <a:moveTo>
                    <a:pt x="0" y="272796"/>
                  </a:moveTo>
                  <a:lnTo>
                    <a:pt x="0" y="533400"/>
                  </a:lnTo>
                </a:path>
                <a:path w="11026140" h="533400">
                  <a:moveTo>
                    <a:pt x="11026140" y="272796"/>
                  </a:moveTo>
                  <a:lnTo>
                    <a:pt x="11026140" y="533400"/>
                  </a:lnTo>
                </a:path>
                <a:path w="11026140" h="533400">
                  <a:moveTo>
                    <a:pt x="11026140" y="272796"/>
                  </a:moveTo>
                  <a:lnTo>
                    <a:pt x="11026140" y="53340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26948" y="5398007"/>
              <a:ext cx="97790" cy="97790"/>
            </a:xfrm>
            <a:custGeom>
              <a:avLst/>
              <a:gdLst/>
              <a:ahLst/>
              <a:cxnLst/>
              <a:rect l="l" t="t" r="r" b="b"/>
              <a:pathLst>
                <a:path w="97790" h="97789">
                  <a:moveTo>
                    <a:pt x="97536" y="0"/>
                  </a:moveTo>
                  <a:lnTo>
                    <a:pt x="0" y="0"/>
                  </a:lnTo>
                  <a:lnTo>
                    <a:pt x="0" y="97536"/>
                  </a:lnTo>
                  <a:lnTo>
                    <a:pt x="97536" y="97536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C466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69036" y="5320283"/>
              <a:ext cx="11026140" cy="521334"/>
            </a:xfrm>
            <a:custGeom>
              <a:avLst/>
              <a:gdLst/>
              <a:ahLst/>
              <a:cxnLst/>
              <a:rect l="l" t="t" r="r" b="b"/>
              <a:pathLst>
                <a:path w="11026140" h="521335">
                  <a:moveTo>
                    <a:pt x="2601467" y="0"/>
                  </a:moveTo>
                  <a:lnTo>
                    <a:pt x="2601467" y="260603"/>
                  </a:lnTo>
                </a:path>
                <a:path w="11026140" h="521335">
                  <a:moveTo>
                    <a:pt x="2601467" y="0"/>
                  </a:moveTo>
                  <a:lnTo>
                    <a:pt x="2601467" y="260603"/>
                  </a:lnTo>
                </a:path>
                <a:path w="11026140" h="521335">
                  <a:moveTo>
                    <a:pt x="5410200" y="0"/>
                  </a:moveTo>
                  <a:lnTo>
                    <a:pt x="5410200" y="260603"/>
                  </a:lnTo>
                </a:path>
                <a:path w="11026140" h="521335">
                  <a:moveTo>
                    <a:pt x="5410200" y="0"/>
                  </a:moveTo>
                  <a:lnTo>
                    <a:pt x="5410200" y="260603"/>
                  </a:lnTo>
                </a:path>
                <a:path w="11026140" h="521335">
                  <a:moveTo>
                    <a:pt x="8217408" y="0"/>
                  </a:moveTo>
                  <a:lnTo>
                    <a:pt x="8217408" y="260603"/>
                  </a:lnTo>
                </a:path>
                <a:path w="11026140" h="521335">
                  <a:moveTo>
                    <a:pt x="8217408" y="0"/>
                  </a:moveTo>
                  <a:lnTo>
                    <a:pt x="8217408" y="260603"/>
                  </a:lnTo>
                </a:path>
                <a:path w="11026140" h="521335">
                  <a:moveTo>
                    <a:pt x="0" y="260603"/>
                  </a:moveTo>
                  <a:lnTo>
                    <a:pt x="11026140" y="260603"/>
                  </a:lnTo>
                </a:path>
                <a:path w="11026140" h="521335">
                  <a:moveTo>
                    <a:pt x="0" y="260603"/>
                  </a:moveTo>
                  <a:lnTo>
                    <a:pt x="0" y="521207"/>
                  </a:lnTo>
                </a:path>
                <a:path w="11026140" h="521335">
                  <a:moveTo>
                    <a:pt x="11026140" y="260603"/>
                  </a:moveTo>
                  <a:lnTo>
                    <a:pt x="11026140" y="521207"/>
                  </a:lnTo>
                </a:path>
                <a:path w="11026140" h="521335">
                  <a:moveTo>
                    <a:pt x="11026140" y="260603"/>
                  </a:moveTo>
                  <a:lnTo>
                    <a:pt x="11026140" y="52120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26948" y="5658612"/>
              <a:ext cx="97790" cy="97790"/>
            </a:xfrm>
            <a:custGeom>
              <a:avLst/>
              <a:gdLst/>
              <a:ahLst/>
              <a:cxnLst/>
              <a:rect l="l" t="t" r="r" b="b"/>
              <a:pathLst>
                <a:path w="97790" h="97789">
                  <a:moveTo>
                    <a:pt x="97536" y="0"/>
                  </a:moveTo>
                  <a:lnTo>
                    <a:pt x="0" y="0"/>
                  </a:lnTo>
                  <a:lnTo>
                    <a:pt x="0" y="97535"/>
                  </a:lnTo>
                  <a:lnTo>
                    <a:pt x="97536" y="97535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69036" y="5580887"/>
              <a:ext cx="11026140" cy="520065"/>
            </a:xfrm>
            <a:custGeom>
              <a:avLst/>
              <a:gdLst/>
              <a:ahLst/>
              <a:cxnLst/>
              <a:rect l="l" t="t" r="r" b="b"/>
              <a:pathLst>
                <a:path w="11026140" h="520064">
                  <a:moveTo>
                    <a:pt x="2601467" y="0"/>
                  </a:moveTo>
                  <a:lnTo>
                    <a:pt x="2601467" y="260603"/>
                  </a:lnTo>
                </a:path>
                <a:path w="11026140" h="520064">
                  <a:moveTo>
                    <a:pt x="2601467" y="0"/>
                  </a:moveTo>
                  <a:lnTo>
                    <a:pt x="2601467" y="260603"/>
                  </a:lnTo>
                </a:path>
                <a:path w="11026140" h="520064">
                  <a:moveTo>
                    <a:pt x="5410200" y="0"/>
                  </a:moveTo>
                  <a:lnTo>
                    <a:pt x="5410200" y="260603"/>
                  </a:lnTo>
                </a:path>
                <a:path w="11026140" h="520064">
                  <a:moveTo>
                    <a:pt x="5410200" y="0"/>
                  </a:moveTo>
                  <a:lnTo>
                    <a:pt x="5410200" y="260603"/>
                  </a:lnTo>
                </a:path>
                <a:path w="11026140" h="520064">
                  <a:moveTo>
                    <a:pt x="8217408" y="0"/>
                  </a:moveTo>
                  <a:lnTo>
                    <a:pt x="8217408" y="260603"/>
                  </a:lnTo>
                </a:path>
                <a:path w="11026140" h="520064">
                  <a:moveTo>
                    <a:pt x="8217408" y="0"/>
                  </a:moveTo>
                  <a:lnTo>
                    <a:pt x="8217408" y="260603"/>
                  </a:lnTo>
                </a:path>
                <a:path w="11026140" h="520064">
                  <a:moveTo>
                    <a:pt x="0" y="260603"/>
                  </a:moveTo>
                  <a:lnTo>
                    <a:pt x="11026140" y="260603"/>
                  </a:lnTo>
                </a:path>
                <a:path w="11026140" h="520064">
                  <a:moveTo>
                    <a:pt x="0" y="260603"/>
                  </a:moveTo>
                  <a:lnTo>
                    <a:pt x="0" y="519684"/>
                  </a:lnTo>
                </a:path>
                <a:path w="11026140" h="520064">
                  <a:moveTo>
                    <a:pt x="0" y="519684"/>
                  </a:moveTo>
                  <a:lnTo>
                    <a:pt x="11026140" y="519684"/>
                  </a:lnTo>
                </a:path>
                <a:path w="11026140" h="520064">
                  <a:moveTo>
                    <a:pt x="11026140" y="260603"/>
                  </a:moveTo>
                  <a:lnTo>
                    <a:pt x="11026140" y="519684"/>
                  </a:lnTo>
                </a:path>
                <a:path w="11026140" h="520064">
                  <a:moveTo>
                    <a:pt x="11026140" y="260603"/>
                  </a:moveTo>
                  <a:lnTo>
                    <a:pt x="11026140" y="51968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26948" y="5917692"/>
              <a:ext cx="97790" cy="99060"/>
            </a:xfrm>
            <a:custGeom>
              <a:avLst/>
              <a:gdLst/>
              <a:ahLst/>
              <a:cxnLst/>
              <a:rect l="l" t="t" r="r" b="b"/>
              <a:pathLst>
                <a:path w="97790" h="99060">
                  <a:moveTo>
                    <a:pt x="97536" y="0"/>
                  </a:moveTo>
                  <a:lnTo>
                    <a:pt x="0" y="0"/>
                  </a:lnTo>
                  <a:lnTo>
                    <a:pt x="0" y="99059"/>
                  </a:lnTo>
                  <a:lnTo>
                    <a:pt x="97536" y="99059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F4B8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3270503" y="1217675"/>
            <a:ext cx="8425180" cy="0"/>
          </a:xfrm>
          <a:custGeom>
            <a:avLst/>
            <a:gdLst/>
            <a:ahLst/>
            <a:cxnLst/>
            <a:rect l="l" t="t" r="r" b="b"/>
            <a:pathLst>
              <a:path w="8425180">
                <a:moveTo>
                  <a:pt x="0" y="0"/>
                </a:moveTo>
                <a:lnTo>
                  <a:pt x="842467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70503" y="5841491"/>
            <a:ext cx="0" cy="259079"/>
          </a:xfrm>
          <a:custGeom>
            <a:avLst/>
            <a:gdLst/>
            <a:ahLst/>
            <a:cxnLst/>
            <a:rect l="l" t="t" r="r" b="b"/>
            <a:pathLst>
              <a:path h="259079">
                <a:moveTo>
                  <a:pt x="0" y="0"/>
                </a:moveTo>
                <a:lnTo>
                  <a:pt x="0" y="259080"/>
                </a:lnTo>
              </a:path>
              <a:path h="259079">
                <a:moveTo>
                  <a:pt x="0" y="0"/>
                </a:moveTo>
                <a:lnTo>
                  <a:pt x="0" y="25908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79235" y="5841491"/>
            <a:ext cx="0" cy="259079"/>
          </a:xfrm>
          <a:custGeom>
            <a:avLst/>
            <a:gdLst/>
            <a:ahLst/>
            <a:cxnLst/>
            <a:rect l="l" t="t" r="r" b="b"/>
            <a:pathLst>
              <a:path h="259079">
                <a:moveTo>
                  <a:pt x="0" y="0"/>
                </a:moveTo>
                <a:lnTo>
                  <a:pt x="0" y="259080"/>
                </a:lnTo>
              </a:path>
              <a:path h="259079">
                <a:moveTo>
                  <a:pt x="0" y="0"/>
                </a:moveTo>
                <a:lnTo>
                  <a:pt x="0" y="25908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886443" y="5841491"/>
            <a:ext cx="0" cy="259079"/>
          </a:xfrm>
          <a:custGeom>
            <a:avLst/>
            <a:gdLst/>
            <a:ahLst/>
            <a:cxnLst/>
            <a:rect l="l" t="t" r="r" b="b"/>
            <a:pathLst>
              <a:path h="259079">
                <a:moveTo>
                  <a:pt x="0" y="0"/>
                </a:moveTo>
                <a:lnTo>
                  <a:pt x="0" y="259080"/>
                </a:lnTo>
              </a:path>
              <a:path h="259079">
                <a:moveTo>
                  <a:pt x="0" y="0"/>
                </a:moveTo>
                <a:lnTo>
                  <a:pt x="0" y="25908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837234" y="5047488"/>
          <a:ext cx="10768963" cy="10530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7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97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2796">
                <a:tc gridSpan="2">
                  <a:txBody>
                    <a:bodyPr/>
                    <a:lstStyle/>
                    <a:p>
                      <a:pPr marL="293370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400" spc="-5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2021-2023 Stratejik</a:t>
                      </a:r>
                      <a:r>
                        <a:rPr sz="1400" spc="-10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Planı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1079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400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Kurum İç </a:t>
                      </a:r>
                      <a:r>
                        <a:rPr sz="1400" spc="-5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Değerlendirme</a:t>
                      </a:r>
                      <a:r>
                        <a:rPr sz="1400" spc="-25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Raporları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400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Kurum </a:t>
                      </a:r>
                      <a:r>
                        <a:rPr sz="1400" spc="-5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Dış Değerlendirme</a:t>
                      </a:r>
                      <a:r>
                        <a:rPr sz="1400" spc="-30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Raporları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1079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603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spc="-5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Haberim var, inceledim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00" spc="-5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16%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00" spc="-5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14%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00" spc="-5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14%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444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603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Haberim var, ancak</a:t>
                      </a:r>
                      <a:r>
                        <a:rPr sz="1400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incelemedim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400" spc="-5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24%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400" spc="-5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25%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400" spc="-5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31%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381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Haberim yok, incelemedim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spc="-5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60%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spc="-5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61%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spc="-5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54%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317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3" name="object 33"/>
          <p:cNvSpPr txBox="1"/>
          <p:nvPr/>
        </p:nvSpPr>
        <p:spPr>
          <a:xfrm>
            <a:off x="3886961" y="3861561"/>
            <a:ext cx="332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404040"/>
                </a:solidFill>
                <a:latin typeface="Carlito"/>
                <a:cs typeface="Carlito"/>
              </a:rPr>
              <a:t>16%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695313" y="3989959"/>
            <a:ext cx="332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404040"/>
                </a:solidFill>
                <a:latin typeface="Carlito"/>
                <a:cs typeface="Carlito"/>
              </a:rPr>
              <a:t>14%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503791" y="3961257"/>
            <a:ext cx="332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404040"/>
                </a:solidFill>
                <a:latin typeface="Carlito"/>
                <a:cs typeface="Carlito"/>
              </a:rPr>
              <a:t>14%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509261" y="3437382"/>
            <a:ext cx="332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404040"/>
                </a:solidFill>
                <a:latin typeface="Carlito"/>
                <a:cs typeface="Carlito"/>
              </a:rPr>
              <a:t>24%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317740" y="3361689"/>
            <a:ext cx="332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404040"/>
                </a:solidFill>
                <a:latin typeface="Carlito"/>
                <a:cs typeface="Carlito"/>
              </a:rPr>
              <a:t>25%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126218" y="3038094"/>
            <a:ext cx="332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404040"/>
                </a:solidFill>
                <a:latin typeface="Carlito"/>
                <a:cs typeface="Carlito"/>
              </a:rPr>
              <a:t>31%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131689" y="1485087"/>
            <a:ext cx="33274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404040"/>
                </a:solidFill>
                <a:latin typeface="Carlito"/>
                <a:cs typeface="Carlito"/>
              </a:rPr>
              <a:t>60%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940167" y="1432687"/>
            <a:ext cx="332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404040"/>
                </a:solidFill>
                <a:latin typeface="Carlito"/>
                <a:cs typeface="Carlito"/>
              </a:rPr>
              <a:t>61%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748518" y="1784985"/>
            <a:ext cx="332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404040"/>
                </a:solidFill>
                <a:latin typeface="Carlito"/>
                <a:cs typeface="Carlito"/>
              </a:rPr>
              <a:t>54%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786252" y="4361179"/>
            <a:ext cx="332740" cy="786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585858"/>
                </a:solidFill>
                <a:latin typeface="Carlito"/>
                <a:cs typeface="Carlito"/>
              </a:rPr>
              <a:t>10%</a:t>
            </a:r>
            <a:endParaRPr sz="14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400">
              <a:latin typeface="Carlito"/>
              <a:cs typeface="Carlito"/>
            </a:endParaRPr>
          </a:p>
          <a:p>
            <a:pPr marR="5080" algn="r">
              <a:lnSpc>
                <a:spcPct val="100000"/>
              </a:lnSpc>
              <a:spcBef>
                <a:spcPts val="919"/>
              </a:spcBef>
            </a:pPr>
            <a:r>
              <a:rPr sz="1400" spc="-5" dirty="0">
                <a:solidFill>
                  <a:srgbClr val="585858"/>
                </a:solidFill>
                <a:latin typeface="Carlito"/>
                <a:cs typeface="Carlito"/>
              </a:rPr>
              <a:t>0%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786252" y="3813809"/>
            <a:ext cx="332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585858"/>
                </a:solidFill>
                <a:latin typeface="Carlito"/>
                <a:cs typeface="Carlito"/>
              </a:rPr>
              <a:t>20%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786252" y="3266313"/>
            <a:ext cx="332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585858"/>
                </a:solidFill>
                <a:latin typeface="Carlito"/>
                <a:cs typeface="Carlito"/>
              </a:rPr>
              <a:t>30%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786252" y="2171826"/>
            <a:ext cx="332740" cy="786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585858"/>
                </a:solidFill>
                <a:latin typeface="Carlito"/>
                <a:cs typeface="Carlito"/>
              </a:rPr>
              <a:t>50%</a:t>
            </a:r>
            <a:endParaRPr sz="14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sz="1400" spc="-5" dirty="0">
                <a:solidFill>
                  <a:srgbClr val="585858"/>
                </a:solidFill>
                <a:latin typeface="Carlito"/>
                <a:cs typeface="Carlito"/>
              </a:rPr>
              <a:t>40%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786252" y="1624330"/>
            <a:ext cx="332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585858"/>
                </a:solidFill>
                <a:latin typeface="Carlito"/>
                <a:cs typeface="Carlito"/>
              </a:rPr>
              <a:t>60%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786252" y="1077213"/>
            <a:ext cx="332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585858"/>
                </a:solidFill>
                <a:latin typeface="Carlito"/>
                <a:cs typeface="Carlito"/>
              </a:rPr>
              <a:t>70%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589276" y="6260591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97536" y="0"/>
                </a:moveTo>
                <a:lnTo>
                  <a:pt x="0" y="0"/>
                </a:lnTo>
                <a:lnTo>
                  <a:pt x="0" y="97536"/>
                </a:lnTo>
                <a:lnTo>
                  <a:pt x="97536" y="97536"/>
                </a:lnTo>
                <a:lnTo>
                  <a:pt x="97536" y="0"/>
                </a:lnTo>
                <a:close/>
              </a:path>
            </a:pathLst>
          </a:custGeom>
          <a:solidFill>
            <a:srgbClr val="C46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2718307" y="6170777"/>
            <a:ext cx="17037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585858"/>
                </a:solidFill>
                <a:latin typeface="Carlito"/>
                <a:cs typeface="Carlito"/>
              </a:rPr>
              <a:t>Haberim var,</a:t>
            </a:r>
            <a:r>
              <a:rPr sz="1400" spc="-3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rlito"/>
                <a:cs typeface="Carlito"/>
              </a:rPr>
              <a:t>inceledim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4791455" y="6260591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97536" y="0"/>
                </a:moveTo>
                <a:lnTo>
                  <a:pt x="0" y="0"/>
                </a:lnTo>
                <a:lnTo>
                  <a:pt x="0" y="97536"/>
                </a:lnTo>
                <a:lnTo>
                  <a:pt x="97536" y="97536"/>
                </a:lnTo>
                <a:lnTo>
                  <a:pt x="97536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4920741" y="6170777"/>
            <a:ext cx="23945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585858"/>
                </a:solidFill>
                <a:latin typeface="Carlito"/>
                <a:cs typeface="Carlito"/>
              </a:rPr>
              <a:t>Haberim var, ancak</a:t>
            </a:r>
            <a:r>
              <a:rPr sz="140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rlito"/>
                <a:cs typeface="Carlito"/>
              </a:rPr>
              <a:t>incelemedim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7684007" y="6260591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97535" y="0"/>
                </a:moveTo>
                <a:lnTo>
                  <a:pt x="0" y="0"/>
                </a:lnTo>
                <a:lnTo>
                  <a:pt x="0" y="97536"/>
                </a:lnTo>
                <a:lnTo>
                  <a:pt x="97535" y="97536"/>
                </a:lnTo>
                <a:lnTo>
                  <a:pt x="97535" y="0"/>
                </a:lnTo>
                <a:close/>
              </a:path>
            </a:pathLst>
          </a:custGeom>
          <a:solidFill>
            <a:srgbClr val="F4B8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7813929" y="6170777"/>
            <a:ext cx="19621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585858"/>
                </a:solidFill>
                <a:latin typeface="Carlito"/>
                <a:cs typeface="Carlito"/>
              </a:rPr>
              <a:t>Haberim yok,</a:t>
            </a:r>
            <a:r>
              <a:rPr sz="1400" spc="-2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rlito"/>
                <a:cs typeface="Carlito"/>
              </a:rPr>
              <a:t>incelemedim</a:t>
            </a:r>
            <a:endParaRPr sz="1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4019" y="0"/>
            <a:ext cx="8261350" cy="77914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455"/>
              </a:spcBef>
            </a:pPr>
            <a:r>
              <a:rPr sz="2600" spc="-5" dirty="0"/>
              <a:t>ÜNİVERSİTENİN </a:t>
            </a:r>
            <a:r>
              <a:rPr sz="2600" dirty="0"/>
              <a:t>LİDERLİK, </a:t>
            </a:r>
            <a:r>
              <a:rPr sz="2600" spc="-15" dirty="0"/>
              <a:t>YÖNETİM </a:t>
            </a:r>
            <a:r>
              <a:rPr sz="2600" spc="-5" dirty="0"/>
              <a:t>VE </a:t>
            </a:r>
            <a:r>
              <a:rPr sz="2600" dirty="0"/>
              <a:t>KALİTE</a:t>
            </a:r>
            <a:r>
              <a:rPr sz="2600" spc="-140" dirty="0"/>
              <a:t> </a:t>
            </a:r>
            <a:r>
              <a:rPr sz="2600" spc="-5" dirty="0"/>
              <a:t>YETENEĞİNİN  </a:t>
            </a:r>
            <a:r>
              <a:rPr sz="2600" spc="-10" dirty="0"/>
              <a:t>DEĞERLENDİRİLMESİ</a:t>
            </a:r>
            <a:endParaRPr sz="2600"/>
          </a:p>
        </p:txBody>
      </p:sp>
      <p:grpSp>
        <p:nvGrpSpPr>
          <p:cNvPr id="3" name="object 3"/>
          <p:cNvGrpSpPr/>
          <p:nvPr/>
        </p:nvGrpSpPr>
        <p:grpSpPr>
          <a:xfrm>
            <a:off x="1467421" y="1335024"/>
            <a:ext cx="10511790" cy="2638425"/>
            <a:chOff x="1467421" y="1335024"/>
            <a:chExt cx="10511790" cy="2638425"/>
          </a:xfrm>
        </p:grpSpPr>
        <p:sp>
          <p:nvSpPr>
            <p:cNvPr id="4" name="object 4"/>
            <p:cNvSpPr/>
            <p:nvPr/>
          </p:nvSpPr>
          <p:spPr>
            <a:xfrm>
              <a:off x="1472183" y="2490216"/>
              <a:ext cx="346075" cy="986155"/>
            </a:xfrm>
            <a:custGeom>
              <a:avLst/>
              <a:gdLst/>
              <a:ahLst/>
              <a:cxnLst/>
              <a:rect l="l" t="t" r="r" b="b"/>
              <a:pathLst>
                <a:path w="346075" h="986154">
                  <a:moveTo>
                    <a:pt x="0" y="986028"/>
                  </a:moveTo>
                  <a:lnTo>
                    <a:pt x="256032" y="986028"/>
                  </a:lnTo>
                </a:path>
                <a:path w="346075" h="986154">
                  <a:moveTo>
                    <a:pt x="327659" y="986028"/>
                  </a:moveTo>
                  <a:lnTo>
                    <a:pt x="345947" y="986028"/>
                  </a:lnTo>
                </a:path>
                <a:path w="346075" h="986154">
                  <a:moveTo>
                    <a:pt x="0" y="492251"/>
                  </a:moveTo>
                  <a:lnTo>
                    <a:pt x="256032" y="492251"/>
                  </a:lnTo>
                </a:path>
                <a:path w="346075" h="986154">
                  <a:moveTo>
                    <a:pt x="327659" y="492251"/>
                  </a:moveTo>
                  <a:lnTo>
                    <a:pt x="345947" y="492251"/>
                  </a:lnTo>
                </a:path>
                <a:path w="346075" h="986154">
                  <a:moveTo>
                    <a:pt x="0" y="0"/>
                  </a:moveTo>
                  <a:lnTo>
                    <a:pt x="256032" y="0"/>
                  </a:lnTo>
                </a:path>
                <a:path w="346075" h="986154">
                  <a:moveTo>
                    <a:pt x="327659" y="0"/>
                  </a:moveTo>
                  <a:lnTo>
                    <a:pt x="34594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28215" y="2162556"/>
              <a:ext cx="71755" cy="1805939"/>
            </a:xfrm>
            <a:custGeom>
              <a:avLst/>
              <a:gdLst/>
              <a:ahLst/>
              <a:cxnLst/>
              <a:rect l="l" t="t" r="r" b="b"/>
              <a:pathLst>
                <a:path w="71755" h="1805939">
                  <a:moveTo>
                    <a:pt x="71627" y="0"/>
                  </a:moveTo>
                  <a:lnTo>
                    <a:pt x="0" y="0"/>
                  </a:lnTo>
                  <a:lnTo>
                    <a:pt x="0" y="1805940"/>
                  </a:lnTo>
                  <a:lnTo>
                    <a:pt x="71627" y="1805940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72183" y="1996440"/>
              <a:ext cx="929640" cy="1480185"/>
            </a:xfrm>
            <a:custGeom>
              <a:avLst/>
              <a:gdLst/>
              <a:ahLst/>
              <a:cxnLst/>
              <a:rect l="l" t="t" r="r" b="b"/>
              <a:pathLst>
                <a:path w="929639" h="1480185">
                  <a:moveTo>
                    <a:pt x="416052" y="1479804"/>
                  </a:moveTo>
                  <a:lnTo>
                    <a:pt x="435864" y="1479804"/>
                  </a:lnTo>
                </a:path>
                <a:path w="929639" h="1480185">
                  <a:moveTo>
                    <a:pt x="416052" y="986027"/>
                  </a:moveTo>
                  <a:lnTo>
                    <a:pt x="435864" y="986027"/>
                  </a:lnTo>
                </a:path>
                <a:path w="929639" h="1480185">
                  <a:moveTo>
                    <a:pt x="416052" y="493775"/>
                  </a:moveTo>
                  <a:lnTo>
                    <a:pt x="929640" y="493775"/>
                  </a:lnTo>
                </a:path>
                <a:path w="929639" h="1480185">
                  <a:moveTo>
                    <a:pt x="0" y="0"/>
                  </a:moveTo>
                  <a:lnTo>
                    <a:pt x="345947" y="0"/>
                  </a:lnTo>
                </a:path>
                <a:path w="929639" h="1480185">
                  <a:moveTo>
                    <a:pt x="416052" y="0"/>
                  </a:moveTo>
                  <a:lnTo>
                    <a:pt x="92964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18131" y="1898904"/>
              <a:ext cx="70485" cy="2070100"/>
            </a:xfrm>
            <a:custGeom>
              <a:avLst/>
              <a:gdLst/>
              <a:ahLst/>
              <a:cxnLst/>
              <a:rect l="l" t="t" r="r" b="b"/>
              <a:pathLst>
                <a:path w="70485" h="2070100">
                  <a:moveTo>
                    <a:pt x="70104" y="0"/>
                  </a:moveTo>
                  <a:lnTo>
                    <a:pt x="0" y="0"/>
                  </a:lnTo>
                  <a:lnTo>
                    <a:pt x="0" y="2069592"/>
                  </a:lnTo>
                  <a:lnTo>
                    <a:pt x="70104" y="2069592"/>
                  </a:lnTo>
                  <a:lnTo>
                    <a:pt x="70104" y="0"/>
                  </a:lnTo>
                  <a:close/>
                </a:path>
              </a:pathLst>
            </a:custGeom>
            <a:solidFill>
              <a:srgbClr val="F0A7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78151" y="2982468"/>
              <a:ext cx="424180" cy="494030"/>
            </a:xfrm>
            <a:custGeom>
              <a:avLst/>
              <a:gdLst/>
              <a:ahLst/>
              <a:cxnLst/>
              <a:rect l="l" t="t" r="r" b="b"/>
              <a:pathLst>
                <a:path w="424180" h="494029">
                  <a:moveTo>
                    <a:pt x="0" y="493776"/>
                  </a:moveTo>
                  <a:lnTo>
                    <a:pt x="333756" y="493776"/>
                  </a:lnTo>
                </a:path>
                <a:path w="424180" h="494029">
                  <a:moveTo>
                    <a:pt x="403860" y="493776"/>
                  </a:moveTo>
                  <a:lnTo>
                    <a:pt x="423672" y="493776"/>
                  </a:lnTo>
                </a:path>
                <a:path w="424180" h="494029">
                  <a:moveTo>
                    <a:pt x="0" y="0"/>
                  </a:moveTo>
                  <a:lnTo>
                    <a:pt x="4236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21991" y="3819144"/>
              <a:ext cx="71755" cy="149860"/>
            </a:xfrm>
            <a:custGeom>
              <a:avLst/>
              <a:gdLst/>
              <a:ahLst/>
              <a:cxnLst/>
              <a:rect l="l" t="t" r="r" b="b"/>
              <a:pathLst>
                <a:path w="71755" h="149860">
                  <a:moveTo>
                    <a:pt x="71627" y="0"/>
                  </a:moveTo>
                  <a:lnTo>
                    <a:pt x="0" y="0"/>
                  </a:lnTo>
                  <a:lnTo>
                    <a:pt x="0" y="149351"/>
                  </a:lnTo>
                  <a:lnTo>
                    <a:pt x="71627" y="149351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D26D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11908" y="2990088"/>
              <a:ext cx="70485" cy="978535"/>
            </a:xfrm>
            <a:custGeom>
              <a:avLst/>
              <a:gdLst/>
              <a:ahLst/>
              <a:cxnLst/>
              <a:rect l="l" t="t" r="r" b="b"/>
              <a:pathLst>
                <a:path w="70485" h="978535">
                  <a:moveTo>
                    <a:pt x="70104" y="0"/>
                  </a:moveTo>
                  <a:lnTo>
                    <a:pt x="0" y="0"/>
                  </a:lnTo>
                  <a:lnTo>
                    <a:pt x="0" y="978407"/>
                  </a:lnTo>
                  <a:lnTo>
                    <a:pt x="70104" y="978407"/>
                  </a:lnTo>
                  <a:lnTo>
                    <a:pt x="7010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71927" y="1996440"/>
              <a:ext cx="513715" cy="1480185"/>
            </a:xfrm>
            <a:custGeom>
              <a:avLst/>
              <a:gdLst/>
              <a:ahLst/>
              <a:cxnLst/>
              <a:rect l="l" t="t" r="r" b="b"/>
              <a:pathLst>
                <a:path w="513714" h="1480185">
                  <a:moveTo>
                    <a:pt x="0" y="1479804"/>
                  </a:moveTo>
                  <a:lnTo>
                    <a:pt x="19812" y="1479804"/>
                  </a:lnTo>
                </a:path>
                <a:path w="513714" h="1480185">
                  <a:moveTo>
                    <a:pt x="0" y="986027"/>
                  </a:moveTo>
                  <a:lnTo>
                    <a:pt x="19812" y="986027"/>
                  </a:lnTo>
                </a:path>
                <a:path w="513714" h="1480185">
                  <a:moveTo>
                    <a:pt x="0" y="493775"/>
                  </a:moveTo>
                  <a:lnTo>
                    <a:pt x="513588" y="493775"/>
                  </a:lnTo>
                </a:path>
                <a:path w="513714" h="1480185">
                  <a:moveTo>
                    <a:pt x="0" y="0"/>
                  </a:moveTo>
                  <a:lnTo>
                    <a:pt x="5135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01823" y="1560576"/>
              <a:ext cx="70485" cy="2407920"/>
            </a:xfrm>
            <a:custGeom>
              <a:avLst/>
              <a:gdLst/>
              <a:ahLst/>
              <a:cxnLst/>
              <a:rect l="l" t="t" r="r" b="b"/>
              <a:pathLst>
                <a:path w="70485" h="2407920">
                  <a:moveTo>
                    <a:pt x="70103" y="0"/>
                  </a:moveTo>
                  <a:lnTo>
                    <a:pt x="0" y="0"/>
                  </a:lnTo>
                  <a:lnTo>
                    <a:pt x="0" y="2407920"/>
                  </a:lnTo>
                  <a:lnTo>
                    <a:pt x="70103" y="2407920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F0A7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61844" y="3476244"/>
              <a:ext cx="424180" cy="0"/>
            </a:xfrm>
            <a:custGeom>
              <a:avLst/>
              <a:gdLst/>
              <a:ahLst/>
              <a:cxnLst/>
              <a:rect l="l" t="t" r="r" b="b"/>
              <a:pathLst>
                <a:path w="424180">
                  <a:moveTo>
                    <a:pt x="0" y="0"/>
                  </a:moveTo>
                  <a:lnTo>
                    <a:pt x="4236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895600" y="3517391"/>
              <a:ext cx="70485" cy="451484"/>
            </a:xfrm>
            <a:custGeom>
              <a:avLst/>
              <a:gdLst/>
              <a:ahLst/>
              <a:cxnLst/>
              <a:rect l="l" t="t" r="r" b="b"/>
              <a:pathLst>
                <a:path w="70485" h="451485">
                  <a:moveTo>
                    <a:pt x="70104" y="0"/>
                  </a:moveTo>
                  <a:lnTo>
                    <a:pt x="0" y="0"/>
                  </a:lnTo>
                  <a:lnTo>
                    <a:pt x="0" y="451104"/>
                  </a:lnTo>
                  <a:lnTo>
                    <a:pt x="70104" y="451104"/>
                  </a:lnTo>
                  <a:lnTo>
                    <a:pt x="7010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72183" y="1504188"/>
              <a:ext cx="10502265" cy="1972310"/>
            </a:xfrm>
            <a:custGeom>
              <a:avLst/>
              <a:gdLst/>
              <a:ahLst/>
              <a:cxnLst/>
              <a:rect l="l" t="t" r="r" b="b"/>
              <a:pathLst>
                <a:path w="10502265" h="1972310">
                  <a:moveTo>
                    <a:pt x="1583436" y="1972056"/>
                  </a:moveTo>
                  <a:lnTo>
                    <a:pt x="1603248" y="1972056"/>
                  </a:lnTo>
                </a:path>
                <a:path w="10502265" h="1972310">
                  <a:moveTo>
                    <a:pt x="1089660" y="1478279"/>
                  </a:moveTo>
                  <a:lnTo>
                    <a:pt x="1513332" y="1478279"/>
                  </a:lnTo>
                </a:path>
                <a:path w="10502265" h="1972310">
                  <a:moveTo>
                    <a:pt x="1583436" y="1478279"/>
                  </a:moveTo>
                  <a:lnTo>
                    <a:pt x="1603248" y="1478279"/>
                  </a:lnTo>
                </a:path>
                <a:path w="10502265" h="1972310">
                  <a:moveTo>
                    <a:pt x="1583436" y="986027"/>
                  </a:moveTo>
                  <a:lnTo>
                    <a:pt x="1603248" y="986027"/>
                  </a:lnTo>
                </a:path>
                <a:path w="10502265" h="1972310">
                  <a:moveTo>
                    <a:pt x="1583436" y="492251"/>
                  </a:moveTo>
                  <a:lnTo>
                    <a:pt x="2679191" y="492251"/>
                  </a:lnTo>
                </a:path>
                <a:path w="10502265" h="1972310">
                  <a:moveTo>
                    <a:pt x="0" y="0"/>
                  </a:moveTo>
                  <a:lnTo>
                    <a:pt x="1513332" y="0"/>
                  </a:lnTo>
                </a:path>
                <a:path w="10502265" h="1972310">
                  <a:moveTo>
                    <a:pt x="1583436" y="0"/>
                  </a:moveTo>
                  <a:lnTo>
                    <a:pt x="105018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85516" y="1335024"/>
              <a:ext cx="70485" cy="2633980"/>
            </a:xfrm>
            <a:custGeom>
              <a:avLst/>
              <a:gdLst/>
              <a:ahLst/>
              <a:cxnLst/>
              <a:rect l="l" t="t" r="r" b="b"/>
              <a:pathLst>
                <a:path w="70485" h="2633979">
                  <a:moveTo>
                    <a:pt x="70103" y="0"/>
                  </a:moveTo>
                  <a:lnTo>
                    <a:pt x="0" y="0"/>
                  </a:lnTo>
                  <a:lnTo>
                    <a:pt x="0" y="2633472"/>
                  </a:lnTo>
                  <a:lnTo>
                    <a:pt x="70103" y="2633472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F0A7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145535" y="2490216"/>
              <a:ext cx="424180" cy="986155"/>
            </a:xfrm>
            <a:custGeom>
              <a:avLst/>
              <a:gdLst/>
              <a:ahLst/>
              <a:cxnLst/>
              <a:rect l="l" t="t" r="r" b="b"/>
              <a:pathLst>
                <a:path w="424179" h="986154">
                  <a:moveTo>
                    <a:pt x="0" y="986028"/>
                  </a:moveTo>
                  <a:lnTo>
                    <a:pt x="333755" y="986028"/>
                  </a:lnTo>
                </a:path>
                <a:path w="424179" h="986154">
                  <a:moveTo>
                    <a:pt x="403860" y="986028"/>
                  </a:moveTo>
                  <a:lnTo>
                    <a:pt x="423672" y="986028"/>
                  </a:lnTo>
                </a:path>
                <a:path w="424179" h="986154">
                  <a:moveTo>
                    <a:pt x="0" y="492251"/>
                  </a:moveTo>
                  <a:lnTo>
                    <a:pt x="333755" y="492251"/>
                  </a:lnTo>
                </a:path>
                <a:path w="424179" h="986154">
                  <a:moveTo>
                    <a:pt x="403860" y="492251"/>
                  </a:moveTo>
                  <a:lnTo>
                    <a:pt x="423672" y="492251"/>
                  </a:lnTo>
                </a:path>
                <a:path w="424179" h="986154">
                  <a:moveTo>
                    <a:pt x="0" y="0"/>
                  </a:moveTo>
                  <a:lnTo>
                    <a:pt x="333755" y="0"/>
                  </a:lnTo>
                </a:path>
                <a:path w="424179" h="986154">
                  <a:moveTo>
                    <a:pt x="403860" y="0"/>
                  </a:moveTo>
                  <a:lnTo>
                    <a:pt x="4236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389376" y="3819144"/>
              <a:ext cx="70485" cy="149860"/>
            </a:xfrm>
            <a:custGeom>
              <a:avLst/>
              <a:gdLst/>
              <a:ahLst/>
              <a:cxnLst/>
              <a:rect l="l" t="t" r="r" b="b"/>
              <a:pathLst>
                <a:path w="70485" h="149860">
                  <a:moveTo>
                    <a:pt x="70103" y="0"/>
                  </a:moveTo>
                  <a:lnTo>
                    <a:pt x="0" y="0"/>
                  </a:lnTo>
                  <a:lnTo>
                    <a:pt x="0" y="149351"/>
                  </a:lnTo>
                  <a:lnTo>
                    <a:pt x="70103" y="149351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D26D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479291" y="2462784"/>
              <a:ext cx="70485" cy="1506220"/>
            </a:xfrm>
            <a:custGeom>
              <a:avLst/>
              <a:gdLst/>
              <a:ahLst/>
              <a:cxnLst/>
              <a:rect l="l" t="t" r="r" b="b"/>
              <a:pathLst>
                <a:path w="70485" h="1506220">
                  <a:moveTo>
                    <a:pt x="70104" y="0"/>
                  </a:moveTo>
                  <a:lnTo>
                    <a:pt x="0" y="0"/>
                  </a:lnTo>
                  <a:lnTo>
                    <a:pt x="0" y="1505711"/>
                  </a:lnTo>
                  <a:lnTo>
                    <a:pt x="70104" y="1505711"/>
                  </a:lnTo>
                  <a:lnTo>
                    <a:pt x="7010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639311" y="2490216"/>
              <a:ext cx="512445" cy="986155"/>
            </a:xfrm>
            <a:custGeom>
              <a:avLst/>
              <a:gdLst/>
              <a:ahLst/>
              <a:cxnLst/>
              <a:rect l="l" t="t" r="r" b="b"/>
              <a:pathLst>
                <a:path w="512445" h="986154">
                  <a:moveTo>
                    <a:pt x="0" y="986028"/>
                  </a:moveTo>
                  <a:lnTo>
                    <a:pt x="18287" y="986028"/>
                  </a:lnTo>
                </a:path>
                <a:path w="512445" h="986154">
                  <a:moveTo>
                    <a:pt x="0" y="492251"/>
                  </a:moveTo>
                  <a:lnTo>
                    <a:pt x="18287" y="492251"/>
                  </a:lnTo>
                </a:path>
                <a:path w="512445" h="986154">
                  <a:moveTo>
                    <a:pt x="0" y="0"/>
                  </a:moveTo>
                  <a:lnTo>
                    <a:pt x="5120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569207" y="2086356"/>
              <a:ext cx="70485" cy="1882139"/>
            </a:xfrm>
            <a:custGeom>
              <a:avLst/>
              <a:gdLst/>
              <a:ahLst/>
              <a:cxnLst/>
              <a:rect l="l" t="t" r="r" b="b"/>
              <a:pathLst>
                <a:path w="70485" h="1882139">
                  <a:moveTo>
                    <a:pt x="70103" y="0"/>
                  </a:moveTo>
                  <a:lnTo>
                    <a:pt x="0" y="0"/>
                  </a:lnTo>
                  <a:lnTo>
                    <a:pt x="0" y="1882140"/>
                  </a:lnTo>
                  <a:lnTo>
                    <a:pt x="70103" y="1882140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F0A7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729227" y="2982468"/>
              <a:ext cx="422275" cy="494030"/>
            </a:xfrm>
            <a:custGeom>
              <a:avLst/>
              <a:gdLst/>
              <a:ahLst/>
              <a:cxnLst/>
              <a:rect l="l" t="t" r="r" b="b"/>
              <a:pathLst>
                <a:path w="422275" h="494029">
                  <a:moveTo>
                    <a:pt x="0" y="493776"/>
                  </a:moveTo>
                  <a:lnTo>
                    <a:pt x="333756" y="493776"/>
                  </a:lnTo>
                </a:path>
                <a:path w="422275" h="494029">
                  <a:moveTo>
                    <a:pt x="403860" y="493776"/>
                  </a:moveTo>
                  <a:lnTo>
                    <a:pt x="422148" y="493776"/>
                  </a:lnTo>
                </a:path>
                <a:path w="422275" h="494029">
                  <a:moveTo>
                    <a:pt x="0" y="0"/>
                  </a:moveTo>
                  <a:lnTo>
                    <a:pt x="333756" y="0"/>
                  </a:lnTo>
                </a:path>
                <a:path w="422275" h="494029">
                  <a:moveTo>
                    <a:pt x="403860" y="0"/>
                  </a:moveTo>
                  <a:lnTo>
                    <a:pt x="4221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73067" y="3819144"/>
              <a:ext cx="70485" cy="149860"/>
            </a:xfrm>
            <a:custGeom>
              <a:avLst/>
              <a:gdLst/>
              <a:ahLst/>
              <a:cxnLst/>
              <a:rect l="l" t="t" r="r" b="b"/>
              <a:pathLst>
                <a:path w="70485" h="149860">
                  <a:moveTo>
                    <a:pt x="70104" y="0"/>
                  </a:moveTo>
                  <a:lnTo>
                    <a:pt x="0" y="0"/>
                  </a:lnTo>
                  <a:lnTo>
                    <a:pt x="0" y="149351"/>
                  </a:lnTo>
                  <a:lnTo>
                    <a:pt x="70104" y="149351"/>
                  </a:lnTo>
                  <a:lnTo>
                    <a:pt x="70104" y="0"/>
                  </a:lnTo>
                  <a:close/>
                </a:path>
              </a:pathLst>
            </a:custGeom>
            <a:solidFill>
              <a:srgbClr val="D26D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62983" y="2577084"/>
              <a:ext cx="70485" cy="1391920"/>
            </a:xfrm>
            <a:custGeom>
              <a:avLst/>
              <a:gdLst/>
              <a:ahLst/>
              <a:cxnLst/>
              <a:rect l="l" t="t" r="r" b="b"/>
              <a:pathLst>
                <a:path w="70485" h="1391920">
                  <a:moveTo>
                    <a:pt x="70103" y="0"/>
                  </a:moveTo>
                  <a:lnTo>
                    <a:pt x="0" y="0"/>
                  </a:lnTo>
                  <a:lnTo>
                    <a:pt x="0" y="1391411"/>
                  </a:lnTo>
                  <a:lnTo>
                    <a:pt x="70103" y="1391411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223004" y="2490216"/>
              <a:ext cx="512445" cy="986155"/>
            </a:xfrm>
            <a:custGeom>
              <a:avLst/>
              <a:gdLst/>
              <a:ahLst/>
              <a:cxnLst/>
              <a:rect l="l" t="t" r="r" b="b"/>
              <a:pathLst>
                <a:path w="512445" h="986154">
                  <a:moveTo>
                    <a:pt x="0" y="986028"/>
                  </a:moveTo>
                  <a:lnTo>
                    <a:pt x="18287" y="986028"/>
                  </a:lnTo>
                </a:path>
                <a:path w="512445" h="986154">
                  <a:moveTo>
                    <a:pt x="88392" y="986028"/>
                  </a:moveTo>
                  <a:lnTo>
                    <a:pt x="422148" y="986028"/>
                  </a:lnTo>
                </a:path>
                <a:path w="512445" h="986154">
                  <a:moveTo>
                    <a:pt x="493775" y="986028"/>
                  </a:moveTo>
                  <a:lnTo>
                    <a:pt x="512063" y="986028"/>
                  </a:lnTo>
                </a:path>
                <a:path w="512445" h="986154">
                  <a:moveTo>
                    <a:pt x="88392" y="492251"/>
                  </a:moveTo>
                  <a:lnTo>
                    <a:pt x="422148" y="492251"/>
                  </a:lnTo>
                </a:path>
                <a:path w="512445" h="986154">
                  <a:moveTo>
                    <a:pt x="493775" y="492251"/>
                  </a:moveTo>
                  <a:lnTo>
                    <a:pt x="512063" y="492251"/>
                  </a:lnTo>
                </a:path>
                <a:path w="512445" h="986154">
                  <a:moveTo>
                    <a:pt x="0" y="0"/>
                  </a:moveTo>
                  <a:lnTo>
                    <a:pt x="422148" y="0"/>
                  </a:lnTo>
                </a:path>
                <a:path w="512445" h="986154">
                  <a:moveTo>
                    <a:pt x="493775" y="0"/>
                  </a:moveTo>
                  <a:lnTo>
                    <a:pt x="5120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556760" y="3893819"/>
              <a:ext cx="70485" cy="74930"/>
            </a:xfrm>
            <a:custGeom>
              <a:avLst/>
              <a:gdLst/>
              <a:ahLst/>
              <a:cxnLst/>
              <a:rect l="l" t="t" r="r" b="b"/>
              <a:pathLst>
                <a:path w="70485" h="74929">
                  <a:moveTo>
                    <a:pt x="70103" y="0"/>
                  </a:moveTo>
                  <a:lnTo>
                    <a:pt x="0" y="0"/>
                  </a:lnTo>
                  <a:lnTo>
                    <a:pt x="0" y="74675"/>
                  </a:lnTo>
                  <a:lnTo>
                    <a:pt x="70103" y="74675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D26D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645151" y="2275332"/>
              <a:ext cx="71755" cy="1693545"/>
            </a:xfrm>
            <a:custGeom>
              <a:avLst/>
              <a:gdLst/>
              <a:ahLst/>
              <a:cxnLst/>
              <a:rect l="l" t="t" r="r" b="b"/>
              <a:pathLst>
                <a:path w="71754" h="1693545">
                  <a:moveTo>
                    <a:pt x="71627" y="0"/>
                  </a:moveTo>
                  <a:lnTo>
                    <a:pt x="0" y="0"/>
                  </a:lnTo>
                  <a:lnTo>
                    <a:pt x="0" y="1693163"/>
                  </a:lnTo>
                  <a:lnTo>
                    <a:pt x="71627" y="1693163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223004" y="1996440"/>
              <a:ext cx="512445" cy="986155"/>
            </a:xfrm>
            <a:custGeom>
              <a:avLst/>
              <a:gdLst/>
              <a:ahLst/>
              <a:cxnLst/>
              <a:rect l="l" t="t" r="r" b="b"/>
              <a:pathLst>
                <a:path w="512445" h="986155">
                  <a:moveTo>
                    <a:pt x="0" y="986027"/>
                  </a:moveTo>
                  <a:lnTo>
                    <a:pt x="18287" y="986027"/>
                  </a:lnTo>
                </a:path>
                <a:path w="512445" h="986155">
                  <a:moveTo>
                    <a:pt x="0" y="0"/>
                  </a:moveTo>
                  <a:lnTo>
                    <a:pt x="5120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151376" y="1748028"/>
              <a:ext cx="71755" cy="2220595"/>
            </a:xfrm>
            <a:custGeom>
              <a:avLst/>
              <a:gdLst/>
              <a:ahLst/>
              <a:cxnLst/>
              <a:rect l="l" t="t" r="r" b="b"/>
              <a:pathLst>
                <a:path w="71754" h="2220595">
                  <a:moveTo>
                    <a:pt x="71627" y="0"/>
                  </a:moveTo>
                  <a:lnTo>
                    <a:pt x="0" y="0"/>
                  </a:lnTo>
                  <a:lnTo>
                    <a:pt x="0" y="2220468"/>
                  </a:lnTo>
                  <a:lnTo>
                    <a:pt x="71627" y="2220468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F0A7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806695" y="2490216"/>
              <a:ext cx="512445" cy="986155"/>
            </a:xfrm>
            <a:custGeom>
              <a:avLst/>
              <a:gdLst/>
              <a:ahLst/>
              <a:cxnLst/>
              <a:rect l="l" t="t" r="r" b="b"/>
              <a:pathLst>
                <a:path w="512445" h="986154">
                  <a:moveTo>
                    <a:pt x="0" y="986028"/>
                  </a:moveTo>
                  <a:lnTo>
                    <a:pt x="18287" y="986028"/>
                  </a:lnTo>
                </a:path>
                <a:path w="512445" h="986154">
                  <a:moveTo>
                    <a:pt x="88391" y="986028"/>
                  </a:moveTo>
                  <a:lnTo>
                    <a:pt x="422148" y="986028"/>
                  </a:lnTo>
                </a:path>
                <a:path w="512445" h="986154">
                  <a:moveTo>
                    <a:pt x="493775" y="986028"/>
                  </a:moveTo>
                  <a:lnTo>
                    <a:pt x="512063" y="986028"/>
                  </a:lnTo>
                </a:path>
                <a:path w="512445" h="986154">
                  <a:moveTo>
                    <a:pt x="0" y="492251"/>
                  </a:moveTo>
                  <a:lnTo>
                    <a:pt x="422148" y="492251"/>
                  </a:lnTo>
                </a:path>
                <a:path w="512445" h="986154">
                  <a:moveTo>
                    <a:pt x="493775" y="492251"/>
                  </a:moveTo>
                  <a:lnTo>
                    <a:pt x="512063" y="492251"/>
                  </a:lnTo>
                </a:path>
                <a:path w="512445" h="986154">
                  <a:moveTo>
                    <a:pt x="0" y="0"/>
                  </a:moveTo>
                  <a:lnTo>
                    <a:pt x="422148" y="0"/>
                  </a:lnTo>
                </a:path>
                <a:path w="512445" h="986154">
                  <a:moveTo>
                    <a:pt x="493775" y="0"/>
                  </a:moveTo>
                  <a:lnTo>
                    <a:pt x="5120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138927" y="3893819"/>
              <a:ext cx="71755" cy="74930"/>
            </a:xfrm>
            <a:custGeom>
              <a:avLst/>
              <a:gdLst/>
              <a:ahLst/>
              <a:cxnLst/>
              <a:rect l="l" t="t" r="r" b="b"/>
              <a:pathLst>
                <a:path w="71754" h="74929">
                  <a:moveTo>
                    <a:pt x="71627" y="0"/>
                  </a:moveTo>
                  <a:lnTo>
                    <a:pt x="0" y="0"/>
                  </a:lnTo>
                  <a:lnTo>
                    <a:pt x="0" y="74675"/>
                  </a:lnTo>
                  <a:lnTo>
                    <a:pt x="71627" y="74675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D26D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228843" y="2313432"/>
              <a:ext cx="71755" cy="1655445"/>
            </a:xfrm>
            <a:custGeom>
              <a:avLst/>
              <a:gdLst/>
              <a:ahLst/>
              <a:cxnLst/>
              <a:rect l="l" t="t" r="r" b="b"/>
              <a:pathLst>
                <a:path w="71754" h="1655445">
                  <a:moveTo>
                    <a:pt x="71627" y="0"/>
                  </a:moveTo>
                  <a:lnTo>
                    <a:pt x="0" y="0"/>
                  </a:lnTo>
                  <a:lnTo>
                    <a:pt x="0" y="1655063"/>
                  </a:lnTo>
                  <a:lnTo>
                    <a:pt x="71627" y="1655063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806695" y="1996440"/>
              <a:ext cx="1679575" cy="0"/>
            </a:xfrm>
            <a:custGeom>
              <a:avLst/>
              <a:gdLst/>
              <a:ahLst/>
              <a:cxnLst/>
              <a:rect l="l" t="t" r="r" b="b"/>
              <a:pathLst>
                <a:path w="1679575">
                  <a:moveTo>
                    <a:pt x="0" y="0"/>
                  </a:moveTo>
                  <a:lnTo>
                    <a:pt x="16794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735068" y="1522476"/>
              <a:ext cx="71755" cy="2446020"/>
            </a:xfrm>
            <a:custGeom>
              <a:avLst/>
              <a:gdLst/>
              <a:ahLst/>
              <a:cxnLst/>
              <a:rect l="l" t="t" r="r" b="b"/>
              <a:pathLst>
                <a:path w="71754" h="2446020">
                  <a:moveTo>
                    <a:pt x="71628" y="0"/>
                  </a:moveTo>
                  <a:lnTo>
                    <a:pt x="0" y="0"/>
                  </a:lnTo>
                  <a:lnTo>
                    <a:pt x="0" y="2446020"/>
                  </a:lnTo>
                  <a:lnTo>
                    <a:pt x="71628" y="2446020"/>
                  </a:lnTo>
                  <a:lnTo>
                    <a:pt x="71628" y="0"/>
                  </a:lnTo>
                  <a:close/>
                </a:path>
              </a:pathLst>
            </a:custGeom>
            <a:solidFill>
              <a:srgbClr val="F0A7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388863" y="2490216"/>
              <a:ext cx="513715" cy="986155"/>
            </a:xfrm>
            <a:custGeom>
              <a:avLst/>
              <a:gdLst/>
              <a:ahLst/>
              <a:cxnLst/>
              <a:rect l="l" t="t" r="r" b="b"/>
              <a:pathLst>
                <a:path w="513714" h="986154">
                  <a:moveTo>
                    <a:pt x="0" y="986028"/>
                  </a:moveTo>
                  <a:lnTo>
                    <a:pt x="19812" y="986028"/>
                  </a:lnTo>
                </a:path>
                <a:path w="513714" h="986154">
                  <a:moveTo>
                    <a:pt x="89915" y="986028"/>
                  </a:moveTo>
                  <a:lnTo>
                    <a:pt x="423672" y="986028"/>
                  </a:lnTo>
                </a:path>
                <a:path w="513714" h="986154">
                  <a:moveTo>
                    <a:pt x="493775" y="986028"/>
                  </a:moveTo>
                  <a:lnTo>
                    <a:pt x="513588" y="986028"/>
                  </a:lnTo>
                </a:path>
                <a:path w="513714" h="986154">
                  <a:moveTo>
                    <a:pt x="89915" y="492251"/>
                  </a:moveTo>
                  <a:lnTo>
                    <a:pt x="423672" y="492251"/>
                  </a:lnTo>
                </a:path>
                <a:path w="513714" h="986154">
                  <a:moveTo>
                    <a:pt x="493775" y="492251"/>
                  </a:moveTo>
                  <a:lnTo>
                    <a:pt x="513588" y="492251"/>
                  </a:lnTo>
                </a:path>
                <a:path w="513714" h="986154">
                  <a:moveTo>
                    <a:pt x="0" y="0"/>
                  </a:moveTo>
                  <a:lnTo>
                    <a:pt x="423672" y="0"/>
                  </a:lnTo>
                </a:path>
                <a:path w="513714" h="986154">
                  <a:moveTo>
                    <a:pt x="493775" y="0"/>
                  </a:moveTo>
                  <a:lnTo>
                    <a:pt x="5135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722619" y="3781044"/>
              <a:ext cx="71755" cy="187960"/>
            </a:xfrm>
            <a:custGeom>
              <a:avLst/>
              <a:gdLst/>
              <a:ahLst/>
              <a:cxnLst/>
              <a:rect l="l" t="t" r="r" b="b"/>
              <a:pathLst>
                <a:path w="71754" h="187960">
                  <a:moveTo>
                    <a:pt x="71627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71627" y="187451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D26D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812536" y="2086356"/>
              <a:ext cx="70485" cy="1882139"/>
            </a:xfrm>
            <a:custGeom>
              <a:avLst/>
              <a:gdLst/>
              <a:ahLst/>
              <a:cxnLst/>
              <a:rect l="l" t="t" r="r" b="b"/>
              <a:pathLst>
                <a:path w="70485" h="1882139">
                  <a:moveTo>
                    <a:pt x="70103" y="0"/>
                  </a:moveTo>
                  <a:lnTo>
                    <a:pt x="0" y="0"/>
                  </a:lnTo>
                  <a:lnTo>
                    <a:pt x="0" y="1882140"/>
                  </a:lnTo>
                  <a:lnTo>
                    <a:pt x="70103" y="1882140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388863" y="2982468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20">
                  <a:moveTo>
                    <a:pt x="0" y="0"/>
                  </a:moveTo>
                  <a:lnTo>
                    <a:pt x="198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318760" y="2200656"/>
              <a:ext cx="70485" cy="1767839"/>
            </a:xfrm>
            <a:custGeom>
              <a:avLst/>
              <a:gdLst/>
              <a:ahLst/>
              <a:cxnLst/>
              <a:rect l="l" t="t" r="r" b="b"/>
              <a:pathLst>
                <a:path w="70485" h="1767839">
                  <a:moveTo>
                    <a:pt x="70103" y="0"/>
                  </a:moveTo>
                  <a:lnTo>
                    <a:pt x="0" y="0"/>
                  </a:lnTo>
                  <a:lnTo>
                    <a:pt x="0" y="1767840"/>
                  </a:lnTo>
                  <a:lnTo>
                    <a:pt x="70103" y="1767840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F0A7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972555" y="2490216"/>
              <a:ext cx="513715" cy="986155"/>
            </a:xfrm>
            <a:custGeom>
              <a:avLst/>
              <a:gdLst/>
              <a:ahLst/>
              <a:cxnLst/>
              <a:rect l="l" t="t" r="r" b="b"/>
              <a:pathLst>
                <a:path w="513714" h="986154">
                  <a:moveTo>
                    <a:pt x="0" y="986028"/>
                  </a:moveTo>
                  <a:lnTo>
                    <a:pt x="19812" y="986028"/>
                  </a:lnTo>
                </a:path>
                <a:path w="513714" h="986154">
                  <a:moveTo>
                    <a:pt x="89916" y="986028"/>
                  </a:moveTo>
                  <a:lnTo>
                    <a:pt x="423672" y="986028"/>
                  </a:lnTo>
                </a:path>
                <a:path w="513714" h="986154">
                  <a:moveTo>
                    <a:pt x="493776" y="986028"/>
                  </a:moveTo>
                  <a:lnTo>
                    <a:pt x="513588" y="986028"/>
                  </a:lnTo>
                </a:path>
                <a:path w="513714" h="986154">
                  <a:moveTo>
                    <a:pt x="0" y="492251"/>
                  </a:moveTo>
                  <a:lnTo>
                    <a:pt x="423672" y="492251"/>
                  </a:lnTo>
                </a:path>
                <a:path w="513714" h="986154">
                  <a:moveTo>
                    <a:pt x="493776" y="492251"/>
                  </a:moveTo>
                  <a:lnTo>
                    <a:pt x="513588" y="492251"/>
                  </a:lnTo>
                </a:path>
                <a:path w="513714" h="986154">
                  <a:moveTo>
                    <a:pt x="0" y="0"/>
                  </a:moveTo>
                  <a:lnTo>
                    <a:pt x="423672" y="0"/>
                  </a:lnTo>
                </a:path>
                <a:path w="513714" h="986154">
                  <a:moveTo>
                    <a:pt x="493776" y="0"/>
                  </a:moveTo>
                  <a:lnTo>
                    <a:pt x="5135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306312" y="3893819"/>
              <a:ext cx="70485" cy="74930"/>
            </a:xfrm>
            <a:custGeom>
              <a:avLst/>
              <a:gdLst/>
              <a:ahLst/>
              <a:cxnLst/>
              <a:rect l="l" t="t" r="r" b="b"/>
              <a:pathLst>
                <a:path w="70485" h="74929">
                  <a:moveTo>
                    <a:pt x="70103" y="0"/>
                  </a:moveTo>
                  <a:lnTo>
                    <a:pt x="0" y="0"/>
                  </a:lnTo>
                  <a:lnTo>
                    <a:pt x="0" y="74675"/>
                  </a:lnTo>
                  <a:lnTo>
                    <a:pt x="70103" y="74675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D26D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396227" y="2313432"/>
              <a:ext cx="70485" cy="1655445"/>
            </a:xfrm>
            <a:custGeom>
              <a:avLst/>
              <a:gdLst/>
              <a:ahLst/>
              <a:cxnLst/>
              <a:rect l="l" t="t" r="r" b="b"/>
              <a:pathLst>
                <a:path w="70485" h="1655445">
                  <a:moveTo>
                    <a:pt x="70104" y="0"/>
                  </a:moveTo>
                  <a:lnTo>
                    <a:pt x="0" y="0"/>
                  </a:lnTo>
                  <a:lnTo>
                    <a:pt x="0" y="1655063"/>
                  </a:lnTo>
                  <a:lnTo>
                    <a:pt x="70104" y="1655063"/>
                  </a:lnTo>
                  <a:lnTo>
                    <a:pt x="7010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902451" y="2049780"/>
              <a:ext cx="70485" cy="1918970"/>
            </a:xfrm>
            <a:custGeom>
              <a:avLst/>
              <a:gdLst/>
              <a:ahLst/>
              <a:cxnLst/>
              <a:rect l="l" t="t" r="r" b="b"/>
              <a:pathLst>
                <a:path w="70485" h="1918970">
                  <a:moveTo>
                    <a:pt x="70103" y="0"/>
                  </a:moveTo>
                  <a:lnTo>
                    <a:pt x="0" y="0"/>
                  </a:lnTo>
                  <a:lnTo>
                    <a:pt x="0" y="1918716"/>
                  </a:lnTo>
                  <a:lnTo>
                    <a:pt x="70103" y="1918716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F0A7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556248" y="1996440"/>
              <a:ext cx="1679575" cy="1480185"/>
            </a:xfrm>
            <a:custGeom>
              <a:avLst/>
              <a:gdLst/>
              <a:ahLst/>
              <a:cxnLst/>
              <a:rect l="l" t="t" r="r" b="b"/>
              <a:pathLst>
                <a:path w="1679575" h="1480185">
                  <a:moveTo>
                    <a:pt x="0" y="1479804"/>
                  </a:moveTo>
                  <a:lnTo>
                    <a:pt x="18287" y="1479804"/>
                  </a:lnTo>
                </a:path>
                <a:path w="1679575" h="1480185">
                  <a:moveTo>
                    <a:pt x="89916" y="1479804"/>
                  </a:moveTo>
                  <a:lnTo>
                    <a:pt x="423672" y="1479804"/>
                  </a:lnTo>
                </a:path>
                <a:path w="1679575" h="1480185">
                  <a:moveTo>
                    <a:pt x="493775" y="1479804"/>
                  </a:moveTo>
                  <a:lnTo>
                    <a:pt x="513587" y="1479804"/>
                  </a:lnTo>
                </a:path>
                <a:path w="1679575" h="1480185">
                  <a:moveTo>
                    <a:pt x="89916" y="986027"/>
                  </a:moveTo>
                  <a:lnTo>
                    <a:pt x="423672" y="986027"/>
                  </a:lnTo>
                </a:path>
                <a:path w="1679575" h="1480185">
                  <a:moveTo>
                    <a:pt x="493775" y="986027"/>
                  </a:moveTo>
                  <a:lnTo>
                    <a:pt x="513587" y="986027"/>
                  </a:lnTo>
                </a:path>
                <a:path w="1679575" h="1480185">
                  <a:moveTo>
                    <a:pt x="0" y="493775"/>
                  </a:moveTo>
                  <a:lnTo>
                    <a:pt x="423672" y="493775"/>
                  </a:lnTo>
                </a:path>
                <a:path w="1679575" h="1480185">
                  <a:moveTo>
                    <a:pt x="493775" y="493775"/>
                  </a:moveTo>
                  <a:lnTo>
                    <a:pt x="1095755" y="493775"/>
                  </a:lnTo>
                </a:path>
                <a:path w="1679575" h="1480185">
                  <a:moveTo>
                    <a:pt x="0" y="0"/>
                  </a:moveTo>
                  <a:lnTo>
                    <a:pt x="423672" y="0"/>
                  </a:lnTo>
                </a:path>
                <a:path w="1679575" h="1480185">
                  <a:moveTo>
                    <a:pt x="493775" y="0"/>
                  </a:moveTo>
                  <a:lnTo>
                    <a:pt x="16794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890004" y="3742944"/>
              <a:ext cx="70485" cy="226060"/>
            </a:xfrm>
            <a:custGeom>
              <a:avLst/>
              <a:gdLst/>
              <a:ahLst/>
              <a:cxnLst/>
              <a:rect l="l" t="t" r="r" b="b"/>
              <a:pathLst>
                <a:path w="70484" h="226060">
                  <a:moveTo>
                    <a:pt x="70103" y="0"/>
                  </a:moveTo>
                  <a:lnTo>
                    <a:pt x="0" y="0"/>
                  </a:lnTo>
                  <a:lnTo>
                    <a:pt x="0" y="225551"/>
                  </a:lnTo>
                  <a:lnTo>
                    <a:pt x="70103" y="225551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D26D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979919" y="1860804"/>
              <a:ext cx="70485" cy="2108200"/>
            </a:xfrm>
            <a:custGeom>
              <a:avLst/>
              <a:gdLst/>
              <a:ahLst/>
              <a:cxnLst/>
              <a:rect l="l" t="t" r="r" b="b"/>
              <a:pathLst>
                <a:path w="70484" h="2108200">
                  <a:moveTo>
                    <a:pt x="70103" y="0"/>
                  </a:moveTo>
                  <a:lnTo>
                    <a:pt x="0" y="0"/>
                  </a:lnTo>
                  <a:lnTo>
                    <a:pt x="0" y="2107692"/>
                  </a:lnTo>
                  <a:lnTo>
                    <a:pt x="70103" y="2107692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229855" y="2982468"/>
              <a:ext cx="422275" cy="494030"/>
            </a:xfrm>
            <a:custGeom>
              <a:avLst/>
              <a:gdLst/>
              <a:ahLst/>
              <a:cxnLst/>
              <a:rect l="l" t="t" r="r" b="b"/>
              <a:pathLst>
                <a:path w="422275" h="494029">
                  <a:moveTo>
                    <a:pt x="0" y="493776"/>
                  </a:moveTo>
                  <a:lnTo>
                    <a:pt x="333755" y="493776"/>
                  </a:lnTo>
                </a:path>
                <a:path w="422275" h="494029">
                  <a:moveTo>
                    <a:pt x="403860" y="493776"/>
                  </a:moveTo>
                  <a:lnTo>
                    <a:pt x="422148" y="493776"/>
                  </a:lnTo>
                </a:path>
                <a:path w="422275" h="494029">
                  <a:moveTo>
                    <a:pt x="0" y="0"/>
                  </a:moveTo>
                  <a:lnTo>
                    <a:pt x="333755" y="0"/>
                  </a:lnTo>
                </a:path>
                <a:path w="422275" h="494029">
                  <a:moveTo>
                    <a:pt x="403860" y="0"/>
                  </a:moveTo>
                  <a:lnTo>
                    <a:pt x="4221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473695" y="3893819"/>
              <a:ext cx="70485" cy="74930"/>
            </a:xfrm>
            <a:custGeom>
              <a:avLst/>
              <a:gdLst/>
              <a:ahLst/>
              <a:cxnLst/>
              <a:rect l="l" t="t" r="r" b="b"/>
              <a:pathLst>
                <a:path w="70484" h="74929">
                  <a:moveTo>
                    <a:pt x="70103" y="0"/>
                  </a:moveTo>
                  <a:lnTo>
                    <a:pt x="0" y="0"/>
                  </a:lnTo>
                  <a:lnTo>
                    <a:pt x="0" y="74675"/>
                  </a:lnTo>
                  <a:lnTo>
                    <a:pt x="70103" y="74675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D26D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563612" y="2839212"/>
              <a:ext cx="70485" cy="1129665"/>
            </a:xfrm>
            <a:custGeom>
              <a:avLst/>
              <a:gdLst/>
              <a:ahLst/>
              <a:cxnLst/>
              <a:rect l="l" t="t" r="r" b="b"/>
              <a:pathLst>
                <a:path w="70484" h="1129664">
                  <a:moveTo>
                    <a:pt x="70104" y="0"/>
                  </a:moveTo>
                  <a:lnTo>
                    <a:pt x="0" y="0"/>
                  </a:lnTo>
                  <a:lnTo>
                    <a:pt x="0" y="1129283"/>
                  </a:lnTo>
                  <a:lnTo>
                    <a:pt x="70104" y="1129283"/>
                  </a:lnTo>
                  <a:lnTo>
                    <a:pt x="7010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812024" y="2490216"/>
              <a:ext cx="424180" cy="986155"/>
            </a:xfrm>
            <a:custGeom>
              <a:avLst/>
              <a:gdLst/>
              <a:ahLst/>
              <a:cxnLst/>
              <a:rect l="l" t="t" r="r" b="b"/>
              <a:pathLst>
                <a:path w="424179" h="986154">
                  <a:moveTo>
                    <a:pt x="0" y="986028"/>
                  </a:moveTo>
                  <a:lnTo>
                    <a:pt x="333755" y="986028"/>
                  </a:lnTo>
                </a:path>
                <a:path w="424179" h="986154">
                  <a:moveTo>
                    <a:pt x="405383" y="986028"/>
                  </a:moveTo>
                  <a:lnTo>
                    <a:pt x="423672" y="986028"/>
                  </a:lnTo>
                </a:path>
                <a:path w="424179" h="986154">
                  <a:moveTo>
                    <a:pt x="0" y="492251"/>
                  </a:moveTo>
                  <a:lnTo>
                    <a:pt x="333755" y="492251"/>
                  </a:lnTo>
                </a:path>
                <a:path w="424179" h="986154">
                  <a:moveTo>
                    <a:pt x="405383" y="492251"/>
                  </a:moveTo>
                  <a:lnTo>
                    <a:pt x="423672" y="492251"/>
                  </a:lnTo>
                </a:path>
                <a:path w="424179" h="986154">
                  <a:moveTo>
                    <a:pt x="0" y="0"/>
                  </a:moveTo>
                  <a:lnTo>
                    <a:pt x="333755" y="0"/>
                  </a:lnTo>
                </a:path>
                <a:path w="424179" h="986154">
                  <a:moveTo>
                    <a:pt x="405383" y="0"/>
                  </a:moveTo>
                  <a:lnTo>
                    <a:pt x="4236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145779" y="2237232"/>
              <a:ext cx="71755" cy="1731645"/>
            </a:xfrm>
            <a:custGeom>
              <a:avLst/>
              <a:gdLst/>
              <a:ahLst/>
              <a:cxnLst/>
              <a:rect l="l" t="t" r="r" b="b"/>
              <a:pathLst>
                <a:path w="71754" h="1731645">
                  <a:moveTo>
                    <a:pt x="71627" y="0"/>
                  </a:moveTo>
                  <a:lnTo>
                    <a:pt x="0" y="0"/>
                  </a:lnTo>
                  <a:lnTo>
                    <a:pt x="0" y="1731263"/>
                  </a:lnTo>
                  <a:lnTo>
                    <a:pt x="71627" y="1731263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556248" y="2982468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486143" y="1824228"/>
              <a:ext cx="70485" cy="2144395"/>
            </a:xfrm>
            <a:custGeom>
              <a:avLst/>
              <a:gdLst/>
              <a:ahLst/>
              <a:cxnLst/>
              <a:rect l="l" t="t" r="r" b="b"/>
              <a:pathLst>
                <a:path w="70484" h="2144395">
                  <a:moveTo>
                    <a:pt x="70103" y="0"/>
                  </a:moveTo>
                  <a:lnTo>
                    <a:pt x="0" y="0"/>
                  </a:lnTo>
                  <a:lnTo>
                    <a:pt x="0" y="2144268"/>
                  </a:lnTo>
                  <a:lnTo>
                    <a:pt x="70103" y="2144268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F0A7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139939" y="2982468"/>
              <a:ext cx="18415" cy="494030"/>
            </a:xfrm>
            <a:custGeom>
              <a:avLst/>
              <a:gdLst/>
              <a:ahLst/>
              <a:cxnLst/>
              <a:rect l="l" t="t" r="r" b="b"/>
              <a:pathLst>
                <a:path w="18415" h="494029">
                  <a:moveTo>
                    <a:pt x="0" y="493776"/>
                  </a:moveTo>
                  <a:lnTo>
                    <a:pt x="18287" y="493776"/>
                  </a:lnTo>
                </a:path>
                <a:path w="18415" h="494029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069836" y="2577084"/>
              <a:ext cx="70485" cy="1391920"/>
            </a:xfrm>
            <a:custGeom>
              <a:avLst/>
              <a:gdLst/>
              <a:ahLst/>
              <a:cxnLst/>
              <a:rect l="l" t="t" r="r" b="b"/>
              <a:pathLst>
                <a:path w="70484" h="1391920">
                  <a:moveTo>
                    <a:pt x="70104" y="0"/>
                  </a:moveTo>
                  <a:lnTo>
                    <a:pt x="0" y="0"/>
                  </a:lnTo>
                  <a:lnTo>
                    <a:pt x="0" y="1391411"/>
                  </a:lnTo>
                  <a:lnTo>
                    <a:pt x="70104" y="1391411"/>
                  </a:lnTo>
                  <a:lnTo>
                    <a:pt x="70104" y="0"/>
                  </a:lnTo>
                  <a:close/>
                </a:path>
              </a:pathLst>
            </a:custGeom>
            <a:solidFill>
              <a:srgbClr val="F0A7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723631" y="2490216"/>
              <a:ext cx="18415" cy="986155"/>
            </a:xfrm>
            <a:custGeom>
              <a:avLst/>
              <a:gdLst/>
              <a:ahLst/>
              <a:cxnLst/>
              <a:rect l="l" t="t" r="r" b="b"/>
              <a:pathLst>
                <a:path w="18415" h="986154">
                  <a:moveTo>
                    <a:pt x="0" y="986028"/>
                  </a:moveTo>
                  <a:lnTo>
                    <a:pt x="18288" y="986028"/>
                  </a:lnTo>
                </a:path>
                <a:path w="18415" h="986154">
                  <a:moveTo>
                    <a:pt x="0" y="492251"/>
                  </a:moveTo>
                  <a:lnTo>
                    <a:pt x="18288" y="492251"/>
                  </a:lnTo>
                </a:path>
                <a:path w="18415" h="98615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652004" y="2124456"/>
              <a:ext cx="71755" cy="1844039"/>
            </a:xfrm>
            <a:custGeom>
              <a:avLst/>
              <a:gdLst/>
              <a:ahLst/>
              <a:cxnLst/>
              <a:rect l="l" t="t" r="r" b="b"/>
              <a:pathLst>
                <a:path w="71754" h="1844039">
                  <a:moveTo>
                    <a:pt x="71627" y="0"/>
                  </a:moveTo>
                  <a:lnTo>
                    <a:pt x="0" y="0"/>
                  </a:lnTo>
                  <a:lnTo>
                    <a:pt x="0" y="1844040"/>
                  </a:lnTo>
                  <a:lnTo>
                    <a:pt x="71627" y="1844040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F0A7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305800" y="2490216"/>
              <a:ext cx="513715" cy="986155"/>
            </a:xfrm>
            <a:custGeom>
              <a:avLst/>
              <a:gdLst/>
              <a:ahLst/>
              <a:cxnLst/>
              <a:rect l="l" t="t" r="r" b="b"/>
              <a:pathLst>
                <a:path w="513715" h="986154">
                  <a:moveTo>
                    <a:pt x="0" y="986028"/>
                  </a:moveTo>
                  <a:lnTo>
                    <a:pt x="19811" y="986028"/>
                  </a:lnTo>
                </a:path>
                <a:path w="513715" h="986154">
                  <a:moveTo>
                    <a:pt x="89916" y="986028"/>
                  </a:moveTo>
                  <a:lnTo>
                    <a:pt x="423672" y="986028"/>
                  </a:lnTo>
                </a:path>
                <a:path w="513715" h="986154">
                  <a:moveTo>
                    <a:pt x="495300" y="986028"/>
                  </a:moveTo>
                  <a:lnTo>
                    <a:pt x="513588" y="986028"/>
                  </a:lnTo>
                </a:path>
                <a:path w="513715" h="986154">
                  <a:moveTo>
                    <a:pt x="0" y="492251"/>
                  </a:moveTo>
                  <a:lnTo>
                    <a:pt x="423672" y="492251"/>
                  </a:lnTo>
                </a:path>
                <a:path w="513715" h="986154">
                  <a:moveTo>
                    <a:pt x="495300" y="492251"/>
                  </a:moveTo>
                  <a:lnTo>
                    <a:pt x="513588" y="492251"/>
                  </a:lnTo>
                </a:path>
                <a:path w="513715" h="986154">
                  <a:moveTo>
                    <a:pt x="0" y="0"/>
                  </a:moveTo>
                  <a:lnTo>
                    <a:pt x="5135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729472" y="2538984"/>
              <a:ext cx="71755" cy="1430020"/>
            </a:xfrm>
            <a:custGeom>
              <a:avLst/>
              <a:gdLst/>
              <a:ahLst/>
              <a:cxnLst/>
              <a:rect l="l" t="t" r="r" b="b"/>
              <a:pathLst>
                <a:path w="71754" h="1430020">
                  <a:moveTo>
                    <a:pt x="71627" y="0"/>
                  </a:moveTo>
                  <a:lnTo>
                    <a:pt x="0" y="0"/>
                  </a:lnTo>
                  <a:lnTo>
                    <a:pt x="0" y="1429511"/>
                  </a:lnTo>
                  <a:lnTo>
                    <a:pt x="71627" y="1429511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305800" y="1996440"/>
              <a:ext cx="513715" cy="0"/>
            </a:xfrm>
            <a:custGeom>
              <a:avLst/>
              <a:gdLst/>
              <a:ahLst/>
              <a:cxnLst/>
              <a:rect l="l" t="t" r="r" b="b"/>
              <a:pathLst>
                <a:path w="513715">
                  <a:moveTo>
                    <a:pt x="0" y="0"/>
                  </a:moveTo>
                  <a:lnTo>
                    <a:pt x="5135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235695" y="1597152"/>
              <a:ext cx="70485" cy="2371725"/>
            </a:xfrm>
            <a:custGeom>
              <a:avLst/>
              <a:gdLst/>
              <a:ahLst/>
              <a:cxnLst/>
              <a:rect l="l" t="t" r="r" b="b"/>
              <a:pathLst>
                <a:path w="70484" h="2371725">
                  <a:moveTo>
                    <a:pt x="70103" y="0"/>
                  </a:moveTo>
                  <a:lnTo>
                    <a:pt x="0" y="0"/>
                  </a:lnTo>
                  <a:lnTo>
                    <a:pt x="0" y="2371344"/>
                  </a:lnTo>
                  <a:lnTo>
                    <a:pt x="70103" y="2371344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F0A7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889491" y="1996440"/>
              <a:ext cx="513715" cy="1480185"/>
            </a:xfrm>
            <a:custGeom>
              <a:avLst/>
              <a:gdLst/>
              <a:ahLst/>
              <a:cxnLst/>
              <a:rect l="l" t="t" r="r" b="b"/>
              <a:pathLst>
                <a:path w="513715" h="1480185">
                  <a:moveTo>
                    <a:pt x="0" y="1479804"/>
                  </a:moveTo>
                  <a:lnTo>
                    <a:pt x="19811" y="1479804"/>
                  </a:lnTo>
                </a:path>
                <a:path w="513715" h="1480185">
                  <a:moveTo>
                    <a:pt x="0" y="986027"/>
                  </a:moveTo>
                  <a:lnTo>
                    <a:pt x="19811" y="986027"/>
                  </a:lnTo>
                </a:path>
                <a:path w="513715" h="1480185">
                  <a:moveTo>
                    <a:pt x="0" y="493775"/>
                  </a:moveTo>
                  <a:lnTo>
                    <a:pt x="19811" y="493775"/>
                  </a:lnTo>
                </a:path>
                <a:path w="513715" h="1480185">
                  <a:moveTo>
                    <a:pt x="0" y="0"/>
                  </a:moveTo>
                  <a:lnTo>
                    <a:pt x="51358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819388" y="1973580"/>
              <a:ext cx="70485" cy="1995170"/>
            </a:xfrm>
            <a:custGeom>
              <a:avLst/>
              <a:gdLst/>
              <a:ahLst/>
              <a:cxnLst/>
              <a:rect l="l" t="t" r="r" b="b"/>
              <a:pathLst>
                <a:path w="70484" h="1995170">
                  <a:moveTo>
                    <a:pt x="70103" y="0"/>
                  </a:moveTo>
                  <a:lnTo>
                    <a:pt x="0" y="0"/>
                  </a:lnTo>
                  <a:lnTo>
                    <a:pt x="0" y="1994916"/>
                  </a:lnTo>
                  <a:lnTo>
                    <a:pt x="70103" y="1994916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F0A7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979407" y="2490216"/>
              <a:ext cx="424180" cy="986155"/>
            </a:xfrm>
            <a:custGeom>
              <a:avLst/>
              <a:gdLst/>
              <a:ahLst/>
              <a:cxnLst/>
              <a:rect l="l" t="t" r="r" b="b"/>
              <a:pathLst>
                <a:path w="424179" h="986154">
                  <a:moveTo>
                    <a:pt x="0" y="986028"/>
                  </a:moveTo>
                  <a:lnTo>
                    <a:pt x="333756" y="986028"/>
                  </a:lnTo>
                </a:path>
                <a:path w="424179" h="986154">
                  <a:moveTo>
                    <a:pt x="403860" y="986028"/>
                  </a:moveTo>
                  <a:lnTo>
                    <a:pt x="423672" y="986028"/>
                  </a:lnTo>
                </a:path>
                <a:path w="424179" h="986154">
                  <a:moveTo>
                    <a:pt x="0" y="492251"/>
                  </a:moveTo>
                  <a:lnTo>
                    <a:pt x="333756" y="492251"/>
                  </a:lnTo>
                </a:path>
                <a:path w="424179" h="986154">
                  <a:moveTo>
                    <a:pt x="403860" y="492251"/>
                  </a:moveTo>
                  <a:lnTo>
                    <a:pt x="423672" y="492251"/>
                  </a:lnTo>
                </a:path>
                <a:path w="424179" h="986154">
                  <a:moveTo>
                    <a:pt x="0" y="0"/>
                  </a:moveTo>
                  <a:lnTo>
                    <a:pt x="333756" y="0"/>
                  </a:lnTo>
                </a:path>
                <a:path w="424179" h="986154">
                  <a:moveTo>
                    <a:pt x="403860" y="0"/>
                  </a:moveTo>
                  <a:lnTo>
                    <a:pt x="4236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9223248" y="3819144"/>
              <a:ext cx="71755" cy="149860"/>
            </a:xfrm>
            <a:custGeom>
              <a:avLst/>
              <a:gdLst/>
              <a:ahLst/>
              <a:cxnLst/>
              <a:rect l="l" t="t" r="r" b="b"/>
              <a:pathLst>
                <a:path w="71754" h="149860">
                  <a:moveTo>
                    <a:pt x="71627" y="0"/>
                  </a:moveTo>
                  <a:lnTo>
                    <a:pt x="0" y="0"/>
                  </a:lnTo>
                  <a:lnTo>
                    <a:pt x="0" y="149351"/>
                  </a:lnTo>
                  <a:lnTo>
                    <a:pt x="71627" y="149351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D26D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9313164" y="2124456"/>
              <a:ext cx="70485" cy="1844039"/>
            </a:xfrm>
            <a:custGeom>
              <a:avLst/>
              <a:gdLst/>
              <a:ahLst/>
              <a:cxnLst/>
              <a:rect l="l" t="t" r="r" b="b"/>
              <a:pathLst>
                <a:path w="70484" h="1844039">
                  <a:moveTo>
                    <a:pt x="70103" y="0"/>
                  </a:moveTo>
                  <a:lnTo>
                    <a:pt x="0" y="0"/>
                  </a:lnTo>
                  <a:lnTo>
                    <a:pt x="0" y="1844040"/>
                  </a:lnTo>
                  <a:lnTo>
                    <a:pt x="70103" y="1844040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9473183" y="2982468"/>
              <a:ext cx="513715" cy="494030"/>
            </a:xfrm>
            <a:custGeom>
              <a:avLst/>
              <a:gdLst/>
              <a:ahLst/>
              <a:cxnLst/>
              <a:rect l="l" t="t" r="r" b="b"/>
              <a:pathLst>
                <a:path w="513715" h="494029">
                  <a:moveTo>
                    <a:pt x="0" y="493776"/>
                  </a:moveTo>
                  <a:lnTo>
                    <a:pt x="19812" y="493776"/>
                  </a:lnTo>
                </a:path>
                <a:path w="513715" h="494029">
                  <a:moveTo>
                    <a:pt x="89916" y="493776"/>
                  </a:moveTo>
                  <a:lnTo>
                    <a:pt x="423672" y="493776"/>
                  </a:lnTo>
                </a:path>
                <a:path w="513715" h="494029">
                  <a:moveTo>
                    <a:pt x="493775" y="493776"/>
                  </a:moveTo>
                  <a:lnTo>
                    <a:pt x="513588" y="493776"/>
                  </a:lnTo>
                </a:path>
                <a:path w="513715" h="494029">
                  <a:moveTo>
                    <a:pt x="0" y="0"/>
                  </a:moveTo>
                  <a:lnTo>
                    <a:pt x="423672" y="0"/>
                  </a:lnTo>
                </a:path>
                <a:path w="513715" h="494029">
                  <a:moveTo>
                    <a:pt x="493775" y="0"/>
                  </a:moveTo>
                  <a:lnTo>
                    <a:pt x="5135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9806940" y="3893819"/>
              <a:ext cx="70485" cy="74930"/>
            </a:xfrm>
            <a:custGeom>
              <a:avLst/>
              <a:gdLst/>
              <a:ahLst/>
              <a:cxnLst/>
              <a:rect l="l" t="t" r="r" b="b"/>
              <a:pathLst>
                <a:path w="70484" h="74929">
                  <a:moveTo>
                    <a:pt x="70103" y="0"/>
                  </a:moveTo>
                  <a:lnTo>
                    <a:pt x="0" y="0"/>
                  </a:lnTo>
                  <a:lnTo>
                    <a:pt x="0" y="74675"/>
                  </a:lnTo>
                  <a:lnTo>
                    <a:pt x="70103" y="74675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D26D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9896855" y="2651760"/>
              <a:ext cx="70485" cy="1316990"/>
            </a:xfrm>
            <a:custGeom>
              <a:avLst/>
              <a:gdLst/>
              <a:ahLst/>
              <a:cxnLst/>
              <a:rect l="l" t="t" r="r" b="b"/>
              <a:pathLst>
                <a:path w="70484" h="1316989">
                  <a:moveTo>
                    <a:pt x="70103" y="0"/>
                  </a:moveTo>
                  <a:lnTo>
                    <a:pt x="0" y="0"/>
                  </a:lnTo>
                  <a:lnTo>
                    <a:pt x="0" y="1316735"/>
                  </a:lnTo>
                  <a:lnTo>
                    <a:pt x="70103" y="1316735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9473183" y="1996440"/>
              <a:ext cx="513715" cy="494030"/>
            </a:xfrm>
            <a:custGeom>
              <a:avLst/>
              <a:gdLst/>
              <a:ahLst/>
              <a:cxnLst/>
              <a:rect l="l" t="t" r="r" b="b"/>
              <a:pathLst>
                <a:path w="513715" h="494030">
                  <a:moveTo>
                    <a:pt x="0" y="493775"/>
                  </a:moveTo>
                  <a:lnTo>
                    <a:pt x="513588" y="493775"/>
                  </a:lnTo>
                </a:path>
                <a:path w="513715" h="494030">
                  <a:moveTo>
                    <a:pt x="0" y="0"/>
                  </a:moveTo>
                  <a:lnTo>
                    <a:pt x="5135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9403079" y="1860804"/>
              <a:ext cx="70485" cy="2108200"/>
            </a:xfrm>
            <a:custGeom>
              <a:avLst/>
              <a:gdLst/>
              <a:ahLst/>
              <a:cxnLst/>
              <a:rect l="l" t="t" r="r" b="b"/>
              <a:pathLst>
                <a:path w="70484" h="2108200">
                  <a:moveTo>
                    <a:pt x="70103" y="0"/>
                  </a:moveTo>
                  <a:lnTo>
                    <a:pt x="0" y="0"/>
                  </a:lnTo>
                  <a:lnTo>
                    <a:pt x="0" y="2107692"/>
                  </a:lnTo>
                  <a:lnTo>
                    <a:pt x="70103" y="2107692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F0A7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0056876" y="1996440"/>
              <a:ext cx="512445" cy="1480185"/>
            </a:xfrm>
            <a:custGeom>
              <a:avLst/>
              <a:gdLst/>
              <a:ahLst/>
              <a:cxnLst/>
              <a:rect l="l" t="t" r="r" b="b"/>
              <a:pathLst>
                <a:path w="512445" h="1480185">
                  <a:moveTo>
                    <a:pt x="0" y="1479804"/>
                  </a:moveTo>
                  <a:lnTo>
                    <a:pt x="18288" y="1479804"/>
                  </a:lnTo>
                </a:path>
                <a:path w="512445" h="1480185">
                  <a:moveTo>
                    <a:pt x="0" y="986027"/>
                  </a:moveTo>
                  <a:lnTo>
                    <a:pt x="18288" y="986027"/>
                  </a:lnTo>
                </a:path>
                <a:path w="512445" h="1480185">
                  <a:moveTo>
                    <a:pt x="0" y="493775"/>
                  </a:moveTo>
                  <a:lnTo>
                    <a:pt x="512064" y="493775"/>
                  </a:lnTo>
                </a:path>
                <a:path w="512445" h="1480185">
                  <a:moveTo>
                    <a:pt x="0" y="0"/>
                  </a:moveTo>
                  <a:lnTo>
                    <a:pt x="5120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9986772" y="1522476"/>
              <a:ext cx="70485" cy="2446020"/>
            </a:xfrm>
            <a:custGeom>
              <a:avLst/>
              <a:gdLst/>
              <a:ahLst/>
              <a:cxnLst/>
              <a:rect l="l" t="t" r="r" b="b"/>
              <a:pathLst>
                <a:path w="70484" h="2446020">
                  <a:moveTo>
                    <a:pt x="70103" y="0"/>
                  </a:moveTo>
                  <a:lnTo>
                    <a:pt x="0" y="0"/>
                  </a:lnTo>
                  <a:lnTo>
                    <a:pt x="0" y="2446020"/>
                  </a:lnTo>
                  <a:lnTo>
                    <a:pt x="70103" y="2446020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F0A7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0146791" y="2982468"/>
              <a:ext cx="422275" cy="494030"/>
            </a:xfrm>
            <a:custGeom>
              <a:avLst/>
              <a:gdLst/>
              <a:ahLst/>
              <a:cxnLst/>
              <a:rect l="l" t="t" r="r" b="b"/>
              <a:pathLst>
                <a:path w="422275" h="494029">
                  <a:moveTo>
                    <a:pt x="0" y="493776"/>
                  </a:moveTo>
                  <a:lnTo>
                    <a:pt x="333755" y="493776"/>
                  </a:lnTo>
                </a:path>
                <a:path w="422275" h="494029">
                  <a:moveTo>
                    <a:pt x="403859" y="493776"/>
                  </a:moveTo>
                  <a:lnTo>
                    <a:pt x="422148" y="493776"/>
                  </a:lnTo>
                </a:path>
                <a:path w="422275" h="494029">
                  <a:moveTo>
                    <a:pt x="0" y="0"/>
                  </a:moveTo>
                  <a:lnTo>
                    <a:pt x="333755" y="0"/>
                  </a:lnTo>
                </a:path>
                <a:path w="422275" h="494029">
                  <a:moveTo>
                    <a:pt x="403859" y="0"/>
                  </a:moveTo>
                  <a:lnTo>
                    <a:pt x="4221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0390631" y="3893819"/>
              <a:ext cx="70485" cy="74930"/>
            </a:xfrm>
            <a:custGeom>
              <a:avLst/>
              <a:gdLst/>
              <a:ahLst/>
              <a:cxnLst/>
              <a:rect l="l" t="t" r="r" b="b"/>
              <a:pathLst>
                <a:path w="70484" h="74929">
                  <a:moveTo>
                    <a:pt x="70103" y="0"/>
                  </a:moveTo>
                  <a:lnTo>
                    <a:pt x="0" y="0"/>
                  </a:lnTo>
                  <a:lnTo>
                    <a:pt x="0" y="74675"/>
                  </a:lnTo>
                  <a:lnTo>
                    <a:pt x="70103" y="74675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D26D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0480548" y="2802636"/>
              <a:ext cx="70485" cy="1165860"/>
            </a:xfrm>
            <a:custGeom>
              <a:avLst/>
              <a:gdLst/>
              <a:ahLst/>
              <a:cxnLst/>
              <a:rect l="l" t="t" r="r" b="b"/>
              <a:pathLst>
                <a:path w="70484" h="1165860">
                  <a:moveTo>
                    <a:pt x="70103" y="0"/>
                  </a:moveTo>
                  <a:lnTo>
                    <a:pt x="0" y="0"/>
                  </a:lnTo>
                  <a:lnTo>
                    <a:pt x="0" y="1165859"/>
                  </a:lnTo>
                  <a:lnTo>
                    <a:pt x="70103" y="1165859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0640567" y="1996440"/>
              <a:ext cx="1096010" cy="1480185"/>
            </a:xfrm>
            <a:custGeom>
              <a:avLst/>
              <a:gdLst/>
              <a:ahLst/>
              <a:cxnLst/>
              <a:rect l="l" t="t" r="r" b="b"/>
              <a:pathLst>
                <a:path w="1096009" h="1480185">
                  <a:moveTo>
                    <a:pt x="0" y="1479804"/>
                  </a:moveTo>
                  <a:lnTo>
                    <a:pt x="18287" y="1479804"/>
                  </a:lnTo>
                </a:path>
                <a:path w="1096009" h="1480185">
                  <a:moveTo>
                    <a:pt x="0" y="986027"/>
                  </a:moveTo>
                  <a:lnTo>
                    <a:pt x="18287" y="986027"/>
                  </a:lnTo>
                </a:path>
                <a:path w="1096009" h="1480185">
                  <a:moveTo>
                    <a:pt x="0" y="493775"/>
                  </a:moveTo>
                  <a:lnTo>
                    <a:pt x="18287" y="493775"/>
                  </a:lnTo>
                </a:path>
                <a:path w="1096009" h="1480185">
                  <a:moveTo>
                    <a:pt x="0" y="0"/>
                  </a:moveTo>
                  <a:lnTo>
                    <a:pt x="10957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0568940" y="1898904"/>
              <a:ext cx="71755" cy="2070100"/>
            </a:xfrm>
            <a:custGeom>
              <a:avLst/>
              <a:gdLst/>
              <a:ahLst/>
              <a:cxnLst/>
              <a:rect l="l" t="t" r="r" b="b"/>
              <a:pathLst>
                <a:path w="71754" h="2070100">
                  <a:moveTo>
                    <a:pt x="71627" y="0"/>
                  </a:moveTo>
                  <a:lnTo>
                    <a:pt x="0" y="0"/>
                  </a:lnTo>
                  <a:lnTo>
                    <a:pt x="0" y="2069592"/>
                  </a:lnTo>
                  <a:lnTo>
                    <a:pt x="71627" y="2069592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F0A7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0730483" y="2982468"/>
              <a:ext cx="422275" cy="494030"/>
            </a:xfrm>
            <a:custGeom>
              <a:avLst/>
              <a:gdLst/>
              <a:ahLst/>
              <a:cxnLst/>
              <a:rect l="l" t="t" r="r" b="b"/>
              <a:pathLst>
                <a:path w="422275" h="494029">
                  <a:moveTo>
                    <a:pt x="0" y="493776"/>
                  </a:moveTo>
                  <a:lnTo>
                    <a:pt x="333756" y="493776"/>
                  </a:lnTo>
                </a:path>
                <a:path w="422275" h="494029">
                  <a:moveTo>
                    <a:pt x="403860" y="493776"/>
                  </a:moveTo>
                  <a:lnTo>
                    <a:pt x="422148" y="493776"/>
                  </a:lnTo>
                </a:path>
                <a:path w="422275" h="494029">
                  <a:moveTo>
                    <a:pt x="0" y="0"/>
                  </a:moveTo>
                  <a:lnTo>
                    <a:pt x="333756" y="0"/>
                  </a:lnTo>
                </a:path>
                <a:path w="422275" h="494029">
                  <a:moveTo>
                    <a:pt x="403860" y="0"/>
                  </a:moveTo>
                  <a:lnTo>
                    <a:pt x="4221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0884407" y="3893819"/>
              <a:ext cx="70485" cy="74930"/>
            </a:xfrm>
            <a:custGeom>
              <a:avLst/>
              <a:gdLst/>
              <a:ahLst/>
              <a:cxnLst/>
              <a:rect l="l" t="t" r="r" b="b"/>
              <a:pathLst>
                <a:path w="70484" h="74929">
                  <a:moveTo>
                    <a:pt x="70103" y="0"/>
                  </a:moveTo>
                  <a:lnTo>
                    <a:pt x="0" y="0"/>
                  </a:lnTo>
                  <a:lnTo>
                    <a:pt x="0" y="74675"/>
                  </a:lnTo>
                  <a:lnTo>
                    <a:pt x="70103" y="74675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B35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0974324" y="3893819"/>
              <a:ext cx="70485" cy="74930"/>
            </a:xfrm>
            <a:custGeom>
              <a:avLst/>
              <a:gdLst/>
              <a:ahLst/>
              <a:cxnLst/>
              <a:rect l="l" t="t" r="r" b="b"/>
              <a:pathLst>
                <a:path w="70484" h="74929">
                  <a:moveTo>
                    <a:pt x="70103" y="0"/>
                  </a:moveTo>
                  <a:lnTo>
                    <a:pt x="0" y="0"/>
                  </a:lnTo>
                  <a:lnTo>
                    <a:pt x="0" y="74675"/>
                  </a:lnTo>
                  <a:lnTo>
                    <a:pt x="70103" y="74675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D26D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1064240" y="2915412"/>
              <a:ext cx="70485" cy="1053465"/>
            </a:xfrm>
            <a:custGeom>
              <a:avLst/>
              <a:gdLst/>
              <a:ahLst/>
              <a:cxnLst/>
              <a:rect l="l" t="t" r="r" b="b"/>
              <a:pathLst>
                <a:path w="70484" h="1053464">
                  <a:moveTo>
                    <a:pt x="70103" y="0"/>
                  </a:moveTo>
                  <a:lnTo>
                    <a:pt x="0" y="0"/>
                  </a:lnTo>
                  <a:lnTo>
                    <a:pt x="0" y="1053083"/>
                  </a:lnTo>
                  <a:lnTo>
                    <a:pt x="70103" y="1053083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0730483" y="2490216"/>
              <a:ext cx="512445" cy="986155"/>
            </a:xfrm>
            <a:custGeom>
              <a:avLst/>
              <a:gdLst/>
              <a:ahLst/>
              <a:cxnLst/>
              <a:rect l="l" t="t" r="r" b="b"/>
              <a:pathLst>
                <a:path w="512445" h="986154">
                  <a:moveTo>
                    <a:pt x="493775" y="986028"/>
                  </a:moveTo>
                  <a:lnTo>
                    <a:pt x="512064" y="986028"/>
                  </a:lnTo>
                </a:path>
                <a:path w="512445" h="986154">
                  <a:moveTo>
                    <a:pt x="493775" y="492251"/>
                  </a:moveTo>
                  <a:lnTo>
                    <a:pt x="512064" y="492251"/>
                  </a:lnTo>
                </a:path>
                <a:path w="512445" h="986154">
                  <a:moveTo>
                    <a:pt x="0" y="0"/>
                  </a:moveTo>
                  <a:lnTo>
                    <a:pt x="422148" y="0"/>
                  </a:lnTo>
                </a:path>
                <a:path w="512445" h="986154">
                  <a:moveTo>
                    <a:pt x="493775" y="0"/>
                  </a:moveTo>
                  <a:lnTo>
                    <a:pt x="5120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1152631" y="2011680"/>
              <a:ext cx="71755" cy="1957070"/>
            </a:xfrm>
            <a:custGeom>
              <a:avLst/>
              <a:gdLst/>
              <a:ahLst/>
              <a:cxnLst/>
              <a:rect l="l" t="t" r="r" b="b"/>
              <a:pathLst>
                <a:path w="71754" h="1957070">
                  <a:moveTo>
                    <a:pt x="71627" y="0"/>
                  </a:moveTo>
                  <a:lnTo>
                    <a:pt x="0" y="0"/>
                  </a:lnTo>
                  <a:lnTo>
                    <a:pt x="0" y="1956816"/>
                  </a:lnTo>
                  <a:lnTo>
                    <a:pt x="71627" y="1956816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F0A7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1312652" y="2490216"/>
              <a:ext cx="424180" cy="986155"/>
            </a:xfrm>
            <a:custGeom>
              <a:avLst/>
              <a:gdLst/>
              <a:ahLst/>
              <a:cxnLst/>
              <a:rect l="l" t="t" r="r" b="b"/>
              <a:pathLst>
                <a:path w="424179" h="986154">
                  <a:moveTo>
                    <a:pt x="0" y="986028"/>
                  </a:moveTo>
                  <a:lnTo>
                    <a:pt x="333755" y="986028"/>
                  </a:lnTo>
                </a:path>
                <a:path w="424179" h="986154">
                  <a:moveTo>
                    <a:pt x="405383" y="986028"/>
                  </a:moveTo>
                  <a:lnTo>
                    <a:pt x="423672" y="986028"/>
                  </a:lnTo>
                </a:path>
                <a:path w="424179" h="986154">
                  <a:moveTo>
                    <a:pt x="0" y="492251"/>
                  </a:moveTo>
                  <a:lnTo>
                    <a:pt x="333755" y="492251"/>
                  </a:lnTo>
                </a:path>
                <a:path w="424179" h="986154">
                  <a:moveTo>
                    <a:pt x="405383" y="492251"/>
                  </a:moveTo>
                  <a:lnTo>
                    <a:pt x="423672" y="492251"/>
                  </a:lnTo>
                </a:path>
                <a:path w="424179" h="986154">
                  <a:moveTo>
                    <a:pt x="0" y="0"/>
                  </a:moveTo>
                  <a:lnTo>
                    <a:pt x="4236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1468100" y="3965447"/>
              <a:ext cx="70485" cy="3175"/>
            </a:xfrm>
            <a:custGeom>
              <a:avLst/>
              <a:gdLst/>
              <a:ahLst/>
              <a:cxnLst/>
              <a:rect l="l" t="t" r="r" b="b"/>
              <a:pathLst>
                <a:path w="70484" h="3175">
                  <a:moveTo>
                    <a:pt x="70103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70103" y="3047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B35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1558015" y="3878580"/>
              <a:ext cx="70485" cy="90170"/>
            </a:xfrm>
            <a:custGeom>
              <a:avLst/>
              <a:gdLst/>
              <a:ahLst/>
              <a:cxnLst/>
              <a:rect l="l" t="t" r="r" b="b"/>
              <a:pathLst>
                <a:path w="70484" h="90170">
                  <a:moveTo>
                    <a:pt x="70103" y="0"/>
                  </a:moveTo>
                  <a:lnTo>
                    <a:pt x="0" y="0"/>
                  </a:lnTo>
                  <a:lnTo>
                    <a:pt x="0" y="89916"/>
                  </a:lnTo>
                  <a:lnTo>
                    <a:pt x="70103" y="89916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D26D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1646407" y="2510027"/>
              <a:ext cx="71755" cy="1458595"/>
            </a:xfrm>
            <a:custGeom>
              <a:avLst/>
              <a:gdLst/>
              <a:ahLst/>
              <a:cxnLst/>
              <a:rect l="l" t="t" r="r" b="b"/>
              <a:pathLst>
                <a:path w="71754" h="1458595">
                  <a:moveTo>
                    <a:pt x="71627" y="0"/>
                  </a:moveTo>
                  <a:lnTo>
                    <a:pt x="0" y="0"/>
                  </a:lnTo>
                  <a:lnTo>
                    <a:pt x="0" y="1458468"/>
                  </a:lnTo>
                  <a:lnTo>
                    <a:pt x="71627" y="1458468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1806427" y="1996440"/>
              <a:ext cx="167640" cy="1480185"/>
            </a:xfrm>
            <a:custGeom>
              <a:avLst/>
              <a:gdLst/>
              <a:ahLst/>
              <a:cxnLst/>
              <a:rect l="l" t="t" r="r" b="b"/>
              <a:pathLst>
                <a:path w="167640" h="1480185">
                  <a:moveTo>
                    <a:pt x="0" y="1479804"/>
                  </a:moveTo>
                  <a:lnTo>
                    <a:pt x="19812" y="1479804"/>
                  </a:lnTo>
                </a:path>
                <a:path w="167640" h="1480185">
                  <a:moveTo>
                    <a:pt x="0" y="986027"/>
                  </a:moveTo>
                  <a:lnTo>
                    <a:pt x="19812" y="986027"/>
                  </a:lnTo>
                </a:path>
                <a:path w="167640" h="1480185">
                  <a:moveTo>
                    <a:pt x="0" y="493775"/>
                  </a:moveTo>
                  <a:lnTo>
                    <a:pt x="167640" y="493775"/>
                  </a:lnTo>
                </a:path>
                <a:path w="167640" h="1480185">
                  <a:moveTo>
                    <a:pt x="0" y="0"/>
                  </a:moveTo>
                  <a:lnTo>
                    <a:pt x="16764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1736324" y="1869948"/>
              <a:ext cx="70485" cy="2098675"/>
            </a:xfrm>
            <a:custGeom>
              <a:avLst/>
              <a:gdLst/>
              <a:ahLst/>
              <a:cxnLst/>
              <a:rect l="l" t="t" r="r" b="b"/>
              <a:pathLst>
                <a:path w="70484" h="2098675">
                  <a:moveTo>
                    <a:pt x="70103" y="0"/>
                  </a:moveTo>
                  <a:lnTo>
                    <a:pt x="0" y="0"/>
                  </a:lnTo>
                  <a:lnTo>
                    <a:pt x="0" y="2098547"/>
                  </a:lnTo>
                  <a:lnTo>
                    <a:pt x="70103" y="2098547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F0A7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908048" y="2086355"/>
              <a:ext cx="9404985" cy="1882139"/>
            </a:xfrm>
            <a:custGeom>
              <a:avLst/>
              <a:gdLst/>
              <a:ahLst/>
              <a:cxnLst/>
              <a:rect l="l" t="t" r="r" b="b"/>
              <a:pathLst>
                <a:path w="9404985" h="1882139">
                  <a:moveTo>
                    <a:pt x="70104" y="829056"/>
                  </a:moveTo>
                  <a:lnTo>
                    <a:pt x="0" y="829056"/>
                  </a:lnTo>
                  <a:lnTo>
                    <a:pt x="0" y="1882140"/>
                  </a:lnTo>
                  <a:lnTo>
                    <a:pt x="70104" y="1882140"/>
                  </a:lnTo>
                  <a:lnTo>
                    <a:pt x="70104" y="829056"/>
                  </a:lnTo>
                  <a:close/>
                </a:path>
                <a:path w="9404985" h="1882139">
                  <a:moveTo>
                    <a:pt x="653796" y="490728"/>
                  </a:moveTo>
                  <a:lnTo>
                    <a:pt x="583692" y="490728"/>
                  </a:lnTo>
                  <a:lnTo>
                    <a:pt x="583692" y="1882140"/>
                  </a:lnTo>
                  <a:lnTo>
                    <a:pt x="653796" y="1882140"/>
                  </a:lnTo>
                  <a:lnTo>
                    <a:pt x="653796" y="490728"/>
                  </a:lnTo>
                  <a:close/>
                </a:path>
                <a:path w="9404985" h="1882139">
                  <a:moveTo>
                    <a:pt x="1237488" y="38100"/>
                  </a:moveTo>
                  <a:lnTo>
                    <a:pt x="1167384" y="38100"/>
                  </a:lnTo>
                  <a:lnTo>
                    <a:pt x="1167384" y="1882140"/>
                  </a:lnTo>
                  <a:lnTo>
                    <a:pt x="1237488" y="1882140"/>
                  </a:lnTo>
                  <a:lnTo>
                    <a:pt x="1237488" y="38100"/>
                  </a:lnTo>
                  <a:close/>
                </a:path>
                <a:path w="9404985" h="1882139">
                  <a:moveTo>
                    <a:pt x="1821180" y="490728"/>
                  </a:moveTo>
                  <a:lnTo>
                    <a:pt x="1749552" y="490728"/>
                  </a:lnTo>
                  <a:lnTo>
                    <a:pt x="1749552" y="1882140"/>
                  </a:lnTo>
                  <a:lnTo>
                    <a:pt x="1821180" y="1882140"/>
                  </a:lnTo>
                  <a:lnTo>
                    <a:pt x="1821180" y="490728"/>
                  </a:lnTo>
                  <a:close/>
                </a:path>
                <a:path w="9404985" h="1882139">
                  <a:moveTo>
                    <a:pt x="2403348" y="716280"/>
                  </a:moveTo>
                  <a:lnTo>
                    <a:pt x="2333244" y="716280"/>
                  </a:lnTo>
                  <a:lnTo>
                    <a:pt x="2333244" y="1882140"/>
                  </a:lnTo>
                  <a:lnTo>
                    <a:pt x="2403348" y="1882140"/>
                  </a:lnTo>
                  <a:lnTo>
                    <a:pt x="2403348" y="716280"/>
                  </a:lnTo>
                  <a:close/>
                </a:path>
                <a:path w="9404985" h="1882139">
                  <a:moveTo>
                    <a:pt x="2987040" y="1167384"/>
                  </a:moveTo>
                  <a:lnTo>
                    <a:pt x="2916936" y="1167384"/>
                  </a:lnTo>
                  <a:lnTo>
                    <a:pt x="2916936" y="1882140"/>
                  </a:lnTo>
                  <a:lnTo>
                    <a:pt x="2987040" y="1882140"/>
                  </a:lnTo>
                  <a:lnTo>
                    <a:pt x="2987040" y="1167384"/>
                  </a:lnTo>
                  <a:close/>
                </a:path>
                <a:path w="9404985" h="1882139">
                  <a:moveTo>
                    <a:pt x="3570732" y="452628"/>
                  </a:moveTo>
                  <a:lnTo>
                    <a:pt x="3500628" y="452628"/>
                  </a:lnTo>
                  <a:lnTo>
                    <a:pt x="3500628" y="1882140"/>
                  </a:lnTo>
                  <a:lnTo>
                    <a:pt x="3570732" y="1882140"/>
                  </a:lnTo>
                  <a:lnTo>
                    <a:pt x="3570732" y="452628"/>
                  </a:lnTo>
                  <a:close/>
                </a:path>
                <a:path w="9404985" h="1882139">
                  <a:moveTo>
                    <a:pt x="4154424" y="941832"/>
                  </a:moveTo>
                  <a:lnTo>
                    <a:pt x="4084320" y="941832"/>
                  </a:lnTo>
                  <a:lnTo>
                    <a:pt x="4084320" y="1882140"/>
                  </a:lnTo>
                  <a:lnTo>
                    <a:pt x="4154424" y="1882140"/>
                  </a:lnTo>
                  <a:lnTo>
                    <a:pt x="4154424" y="941832"/>
                  </a:lnTo>
                  <a:close/>
                </a:path>
                <a:path w="9404985" h="1882139">
                  <a:moveTo>
                    <a:pt x="4738116" y="829056"/>
                  </a:moveTo>
                  <a:lnTo>
                    <a:pt x="4666475" y="829056"/>
                  </a:lnTo>
                  <a:lnTo>
                    <a:pt x="4666475" y="1882140"/>
                  </a:lnTo>
                  <a:lnTo>
                    <a:pt x="4738116" y="1882140"/>
                  </a:lnTo>
                  <a:lnTo>
                    <a:pt x="4738116" y="829056"/>
                  </a:lnTo>
                  <a:close/>
                </a:path>
                <a:path w="9404985" h="1882139">
                  <a:moveTo>
                    <a:pt x="5321808" y="678180"/>
                  </a:moveTo>
                  <a:lnTo>
                    <a:pt x="5250180" y="678180"/>
                  </a:lnTo>
                  <a:lnTo>
                    <a:pt x="5250180" y="1882140"/>
                  </a:lnTo>
                  <a:lnTo>
                    <a:pt x="5321808" y="1882140"/>
                  </a:lnTo>
                  <a:lnTo>
                    <a:pt x="5321808" y="678180"/>
                  </a:lnTo>
                  <a:close/>
                </a:path>
                <a:path w="9404985" h="1882139">
                  <a:moveTo>
                    <a:pt x="5903976" y="0"/>
                  </a:moveTo>
                  <a:lnTo>
                    <a:pt x="5833872" y="0"/>
                  </a:lnTo>
                  <a:lnTo>
                    <a:pt x="5833872" y="1882140"/>
                  </a:lnTo>
                  <a:lnTo>
                    <a:pt x="5903976" y="1882140"/>
                  </a:lnTo>
                  <a:lnTo>
                    <a:pt x="5903976" y="0"/>
                  </a:lnTo>
                  <a:close/>
                </a:path>
                <a:path w="9404985" h="1882139">
                  <a:moveTo>
                    <a:pt x="6487668" y="1054608"/>
                  </a:moveTo>
                  <a:lnTo>
                    <a:pt x="6417564" y="1054608"/>
                  </a:lnTo>
                  <a:lnTo>
                    <a:pt x="6417564" y="1882140"/>
                  </a:lnTo>
                  <a:lnTo>
                    <a:pt x="6487668" y="1882140"/>
                  </a:lnTo>
                  <a:lnTo>
                    <a:pt x="6487668" y="1054608"/>
                  </a:lnTo>
                  <a:close/>
                </a:path>
                <a:path w="9404985" h="1882139">
                  <a:moveTo>
                    <a:pt x="7071360" y="376428"/>
                  </a:moveTo>
                  <a:lnTo>
                    <a:pt x="7001256" y="376428"/>
                  </a:lnTo>
                  <a:lnTo>
                    <a:pt x="7001256" y="1882140"/>
                  </a:lnTo>
                  <a:lnTo>
                    <a:pt x="7071360" y="1882140"/>
                  </a:lnTo>
                  <a:lnTo>
                    <a:pt x="7071360" y="376428"/>
                  </a:lnTo>
                  <a:close/>
                </a:path>
                <a:path w="9404985" h="1882139">
                  <a:moveTo>
                    <a:pt x="7655052" y="1054608"/>
                  </a:moveTo>
                  <a:lnTo>
                    <a:pt x="7584948" y="1054608"/>
                  </a:lnTo>
                  <a:lnTo>
                    <a:pt x="7584948" y="1882140"/>
                  </a:lnTo>
                  <a:lnTo>
                    <a:pt x="7655052" y="1882140"/>
                  </a:lnTo>
                  <a:lnTo>
                    <a:pt x="7655052" y="1054608"/>
                  </a:lnTo>
                  <a:close/>
                </a:path>
                <a:path w="9404985" h="1882139">
                  <a:moveTo>
                    <a:pt x="8238744" y="790956"/>
                  </a:moveTo>
                  <a:lnTo>
                    <a:pt x="8167116" y="790956"/>
                  </a:lnTo>
                  <a:lnTo>
                    <a:pt x="8167116" y="1882140"/>
                  </a:lnTo>
                  <a:lnTo>
                    <a:pt x="8238744" y="1882140"/>
                  </a:lnTo>
                  <a:lnTo>
                    <a:pt x="8238744" y="790956"/>
                  </a:lnTo>
                  <a:close/>
                </a:path>
                <a:path w="9404985" h="1882139">
                  <a:moveTo>
                    <a:pt x="8822436" y="263652"/>
                  </a:moveTo>
                  <a:lnTo>
                    <a:pt x="8750808" y="263652"/>
                  </a:lnTo>
                  <a:lnTo>
                    <a:pt x="8750808" y="1882140"/>
                  </a:lnTo>
                  <a:lnTo>
                    <a:pt x="8822436" y="1882140"/>
                  </a:lnTo>
                  <a:lnTo>
                    <a:pt x="8822436" y="263652"/>
                  </a:lnTo>
                  <a:close/>
                </a:path>
                <a:path w="9404985" h="1882139">
                  <a:moveTo>
                    <a:pt x="9404604" y="114300"/>
                  </a:moveTo>
                  <a:lnTo>
                    <a:pt x="9334500" y="114300"/>
                  </a:lnTo>
                  <a:lnTo>
                    <a:pt x="9334500" y="1882140"/>
                  </a:lnTo>
                  <a:lnTo>
                    <a:pt x="9404604" y="1882140"/>
                  </a:lnTo>
                  <a:lnTo>
                    <a:pt x="9404604" y="114300"/>
                  </a:lnTo>
                  <a:close/>
                </a:path>
              </a:pathLst>
            </a:custGeom>
            <a:solidFill>
              <a:srgbClr val="F5C6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1896343" y="2982468"/>
              <a:ext cx="78105" cy="494030"/>
            </a:xfrm>
            <a:custGeom>
              <a:avLst/>
              <a:gdLst/>
              <a:ahLst/>
              <a:cxnLst/>
              <a:rect l="l" t="t" r="r" b="b"/>
              <a:pathLst>
                <a:path w="78104" h="494029">
                  <a:moveTo>
                    <a:pt x="0" y="493776"/>
                  </a:moveTo>
                  <a:lnTo>
                    <a:pt x="77724" y="493776"/>
                  </a:lnTo>
                </a:path>
                <a:path w="78104" h="494029">
                  <a:moveTo>
                    <a:pt x="0" y="0"/>
                  </a:moveTo>
                  <a:lnTo>
                    <a:pt x="777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1826240" y="2691384"/>
              <a:ext cx="70485" cy="1277620"/>
            </a:xfrm>
            <a:custGeom>
              <a:avLst/>
              <a:gdLst/>
              <a:ahLst/>
              <a:cxnLst/>
              <a:rect l="l" t="t" r="r" b="b"/>
              <a:pathLst>
                <a:path w="70484" h="1277620">
                  <a:moveTo>
                    <a:pt x="70103" y="0"/>
                  </a:moveTo>
                  <a:lnTo>
                    <a:pt x="0" y="0"/>
                  </a:lnTo>
                  <a:lnTo>
                    <a:pt x="0" y="1277111"/>
                  </a:lnTo>
                  <a:lnTo>
                    <a:pt x="70103" y="1277111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F5C6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472183" y="3968496"/>
              <a:ext cx="10502265" cy="0"/>
            </a:xfrm>
            <a:custGeom>
              <a:avLst/>
              <a:gdLst/>
              <a:ahLst/>
              <a:cxnLst/>
              <a:rect l="l" t="t" r="r" b="b"/>
              <a:pathLst>
                <a:path w="10502265">
                  <a:moveTo>
                    <a:pt x="0" y="0"/>
                  </a:moveTo>
                  <a:lnTo>
                    <a:pt x="105018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" name="object 95"/>
          <p:cNvSpPr/>
          <p:nvPr/>
        </p:nvSpPr>
        <p:spPr>
          <a:xfrm>
            <a:off x="1472183" y="1010411"/>
            <a:ext cx="10502265" cy="0"/>
          </a:xfrm>
          <a:custGeom>
            <a:avLst/>
            <a:gdLst/>
            <a:ahLst/>
            <a:cxnLst/>
            <a:rect l="l" t="t" r="r" b="b"/>
            <a:pathLst>
              <a:path w="10502265">
                <a:moveTo>
                  <a:pt x="0" y="0"/>
                </a:moveTo>
                <a:lnTo>
                  <a:pt x="1050188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2092198" y="3769867"/>
            <a:ext cx="15049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0%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3259328" y="3769867"/>
            <a:ext cx="15049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0%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3842765" y="3769867"/>
            <a:ext cx="15049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0%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4426077" y="3769867"/>
            <a:ext cx="15049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0%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5009769" y="3769867"/>
            <a:ext cx="15049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0%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5593207" y="3769867"/>
            <a:ext cx="15049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0%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6176898" y="3769867"/>
            <a:ext cx="15049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0%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6760209" y="3769867"/>
            <a:ext cx="15049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0%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7343647" y="3769867"/>
            <a:ext cx="15049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0%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9094469" y="3769867"/>
            <a:ext cx="15049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0%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9677781" y="3769867"/>
            <a:ext cx="15049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0%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10261218" y="3769867"/>
            <a:ext cx="15049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0%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11428221" y="3765550"/>
            <a:ext cx="15049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0%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1508886" y="3769867"/>
            <a:ext cx="240029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0</a:t>
            </a:r>
            <a:r>
              <a:rPr sz="800" spc="-280" dirty="0">
                <a:solidFill>
                  <a:srgbClr val="404040"/>
                </a:solidFill>
                <a:latin typeface="Carlito"/>
                <a:cs typeface="Carlito"/>
              </a:rPr>
              <a:t>%</a:t>
            </a: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0%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2181860" y="3619246"/>
            <a:ext cx="15049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3%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2675635" y="3769867"/>
            <a:ext cx="240029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0</a:t>
            </a:r>
            <a:r>
              <a:rPr sz="800" spc="-280" dirty="0">
                <a:solidFill>
                  <a:srgbClr val="404040"/>
                </a:solidFill>
                <a:latin typeface="Carlito"/>
                <a:cs typeface="Carlito"/>
              </a:rPr>
              <a:t>%</a:t>
            </a: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0%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3348990" y="3619246"/>
            <a:ext cx="15049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3%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3932301" y="3619246"/>
            <a:ext cx="15049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3%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4515739" y="3694557"/>
            <a:ext cx="15049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2%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5099430" y="3694557"/>
            <a:ext cx="15049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2%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5682741" y="3581780"/>
            <a:ext cx="15049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4%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6266434" y="3694557"/>
            <a:ext cx="15049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2%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6849871" y="3544061"/>
            <a:ext cx="15049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5%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7433309" y="3694557"/>
            <a:ext cx="15049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2%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7927340" y="3769867"/>
            <a:ext cx="240029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0</a:t>
            </a:r>
            <a:r>
              <a:rPr sz="800" spc="-280" dirty="0">
                <a:solidFill>
                  <a:srgbClr val="404040"/>
                </a:solidFill>
                <a:latin typeface="Carlito"/>
                <a:cs typeface="Carlito"/>
              </a:rPr>
              <a:t>%</a:t>
            </a: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0%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8510778" y="3769867"/>
            <a:ext cx="240029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0</a:t>
            </a:r>
            <a:r>
              <a:rPr sz="800" spc="-280" dirty="0">
                <a:solidFill>
                  <a:srgbClr val="404040"/>
                </a:solidFill>
                <a:latin typeface="Carlito"/>
                <a:cs typeface="Carlito"/>
              </a:rPr>
              <a:t>%</a:t>
            </a: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0%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9184005" y="3619246"/>
            <a:ext cx="15049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3%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9767443" y="3694557"/>
            <a:ext cx="15049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2%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10350754" y="3694557"/>
            <a:ext cx="15049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2%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10844910" y="3694557"/>
            <a:ext cx="240029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2</a:t>
            </a:r>
            <a:r>
              <a:rPr sz="800" spc="-280" dirty="0">
                <a:solidFill>
                  <a:srgbClr val="404040"/>
                </a:solidFill>
                <a:latin typeface="Carlito"/>
                <a:cs typeface="Carlito"/>
              </a:rPr>
              <a:t>%</a:t>
            </a: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2%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11517883" y="3679063"/>
            <a:ext cx="15049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2%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1661922" y="1962657"/>
            <a:ext cx="20256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37%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2245614" y="2791206"/>
            <a:ext cx="20256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20%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2854832" y="3318128"/>
            <a:ext cx="15049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9%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3412616" y="2264156"/>
            <a:ext cx="20256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31%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3996054" y="2376932"/>
            <a:ext cx="20256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28%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4579365" y="2075814"/>
            <a:ext cx="20256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34%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5163058" y="2112975"/>
            <a:ext cx="202565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404040"/>
                </a:solidFill>
                <a:latin typeface="Carlito"/>
                <a:cs typeface="Carlito"/>
              </a:rPr>
              <a:t>34%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6330188" y="2112975"/>
            <a:ext cx="202565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404040"/>
                </a:solidFill>
                <a:latin typeface="Carlito"/>
                <a:cs typeface="Carlito"/>
              </a:rPr>
              <a:t>34%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6913626" y="1661541"/>
            <a:ext cx="20256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43%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7496936" y="2640583"/>
            <a:ext cx="20256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23%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8080629" y="2037664"/>
            <a:ext cx="202565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404040"/>
                </a:solidFill>
                <a:latin typeface="Carlito"/>
                <a:cs typeface="Carlito"/>
              </a:rPr>
              <a:t>35%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9247378" y="1925193"/>
            <a:ext cx="20256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37%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9831069" y="2452243"/>
            <a:ext cx="20256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27%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10414507" y="2602738"/>
            <a:ext cx="20256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24%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10998200" y="2715895"/>
            <a:ext cx="20256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21%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11581638" y="2310511"/>
            <a:ext cx="20256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30%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5353811" y="1886711"/>
            <a:ext cx="623570" cy="314325"/>
          </a:xfrm>
          <a:custGeom>
            <a:avLst/>
            <a:gdLst/>
            <a:ahLst/>
            <a:cxnLst/>
            <a:rect l="l" t="t" r="r" b="b"/>
            <a:pathLst>
              <a:path w="623570" h="314325">
                <a:moveTo>
                  <a:pt x="0" y="313943"/>
                </a:moveTo>
                <a:lnTo>
                  <a:pt x="27432" y="150875"/>
                </a:lnTo>
              </a:path>
              <a:path w="623570" h="314325">
                <a:moveTo>
                  <a:pt x="583691" y="163067"/>
                </a:moveTo>
                <a:lnTo>
                  <a:pt x="623315" y="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 txBox="1"/>
          <p:nvPr/>
        </p:nvSpPr>
        <p:spPr>
          <a:xfrm>
            <a:off x="1751457" y="1699387"/>
            <a:ext cx="20256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42%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2335148" y="1360424"/>
            <a:ext cx="20256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49%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2918586" y="1134618"/>
            <a:ext cx="20256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53%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3502278" y="1887474"/>
            <a:ext cx="20256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38%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4085590" y="1548764"/>
            <a:ext cx="20256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45%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4669028" y="1322958"/>
            <a:ext cx="20256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50%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5279263" y="1875789"/>
            <a:ext cx="20256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36%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5746496" y="1685645"/>
            <a:ext cx="331470" cy="34988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41605">
              <a:lnSpc>
                <a:spcPct val="100000"/>
              </a:lnSpc>
              <a:spcBef>
                <a:spcPts val="415"/>
              </a:spcBef>
            </a:pP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39%</a:t>
            </a:r>
            <a:endParaRPr sz="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38%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6419469" y="1624076"/>
            <a:ext cx="20256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44%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7003160" y="2376932"/>
            <a:ext cx="20256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28%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8170291" y="1398270"/>
            <a:ext cx="20256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48%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8753602" y="1774698"/>
            <a:ext cx="20256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40%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9337040" y="1661541"/>
            <a:ext cx="20256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43%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9920731" y="1322958"/>
            <a:ext cx="20256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50%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10504169" y="1699387"/>
            <a:ext cx="20256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42%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11087861" y="1812163"/>
            <a:ext cx="20256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40%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11671172" y="1670431"/>
            <a:ext cx="20256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43%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7776971" y="1924811"/>
            <a:ext cx="27940" cy="161925"/>
          </a:xfrm>
          <a:custGeom>
            <a:avLst/>
            <a:gdLst/>
            <a:ahLst/>
            <a:cxnLst/>
            <a:rect l="l" t="t" r="r" b="b"/>
            <a:pathLst>
              <a:path w="27940" h="161925">
                <a:moveTo>
                  <a:pt x="0" y="161543"/>
                </a:moveTo>
                <a:lnTo>
                  <a:pt x="27431" y="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 txBox="1"/>
          <p:nvPr/>
        </p:nvSpPr>
        <p:spPr>
          <a:xfrm>
            <a:off x="1841119" y="2715895"/>
            <a:ext cx="20256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21%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2424810" y="2376932"/>
            <a:ext cx="20256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28%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3008122" y="1925193"/>
            <a:ext cx="20256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37%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3591814" y="2376932"/>
            <a:ext cx="20256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28%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4175252" y="2602738"/>
            <a:ext cx="20256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24%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4758690" y="3054172"/>
            <a:ext cx="202565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404040"/>
                </a:solidFill>
                <a:latin typeface="Carlito"/>
                <a:cs typeface="Carlito"/>
              </a:rPr>
              <a:t>15%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5342382" y="2339467"/>
            <a:ext cx="20256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29%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5925692" y="2828670"/>
            <a:ext cx="20256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19%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6509131" y="2715895"/>
            <a:ext cx="20256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21%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7092822" y="2565273"/>
            <a:ext cx="20256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24%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7586598" y="1722856"/>
            <a:ext cx="318770" cy="35052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8270">
              <a:lnSpc>
                <a:spcPct val="100000"/>
              </a:lnSpc>
              <a:spcBef>
                <a:spcPts val="415"/>
              </a:spcBef>
            </a:pP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38%</a:t>
            </a:r>
            <a:endParaRPr sz="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37%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8259826" y="2941701"/>
            <a:ext cx="20256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17%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8664067" y="2264156"/>
            <a:ext cx="381635" cy="2235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1770">
              <a:lnSpc>
                <a:spcPts val="775"/>
              </a:lnSpc>
              <a:spcBef>
                <a:spcPts val="105"/>
              </a:spcBef>
            </a:pP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31%</a:t>
            </a:r>
            <a:endParaRPr sz="800">
              <a:latin typeface="Carlito"/>
              <a:cs typeface="Carlito"/>
            </a:endParaRPr>
          </a:p>
          <a:p>
            <a:pPr marL="12700">
              <a:lnSpc>
                <a:spcPts val="775"/>
              </a:lnSpc>
            </a:pP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29%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9426702" y="2941701"/>
            <a:ext cx="20256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17%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10010393" y="2678049"/>
            <a:ext cx="20256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22%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10593705" y="2151126"/>
            <a:ext cx="20256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33%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11177396" y="2000504"/>
            <a:ext cx="20256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36%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11760834" y="2492120"/>
            <a:ext cx="20256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404040"/>
                </a:solidFill>
                <a:latin typeface="Carlito"/>
                <a:cs typeface="Carlito"/>
              </a:rPr>
              <a:t>26%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1241247" y="3883533"/>
            <a:ext cx="15049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85858"/>
                </a:solidFill>
                <a:latin typeface="Carlito"/>
                <a:cs typeface="Carlito"/>
              </a:rPr>
              <a:t>0%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1189736" y="3390391"/>
            <a:ext cx="20256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585858"/>
                </a:solidFill>
                <a:latin typeface="Carlito"/>
                <a:cs typeface="Carlito"/>
              </a:rPr>
              <a:t>10%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1189736" y="2897251"/>
            <a:ext cx="20256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585858"/>
                </a:solidFill>
                <a:latin typeface="Carlito"/>
                <a:cs typeface="Carlito"/>
              </a:rPr>
              <a:t>20%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1189736" y="2404110"/>
            <a:ext cx="20256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585858"/>
                </a:solidFill>
                <a:latin typeface="Carlito"/>
                <a:cs typeface="Carlito"/>
              </a:rPr>
              <a:t>30%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1189736" y="1910842"/>
            <a:ext cx="20256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585858"/>
                </a:solidFill>
                <a:latin typeface="Carlito"/>
                <a:cs typeface="Carlito"/>
              </a:rPr>
              <a:t>40%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1189736" y="1417142"/>
            <a:ext cx="202565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585858"/>
                </a:solidFill>
                <a:latin typeface="Carlito"/>
                <a:cs typeface="Carlito"/>
              </a:rPr>
              <a:t>50%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1189736" y="924306"/>
            <a:ext cx="20256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585858"/>
                </a:solidFill>
                <a:latin typeface="Carlito"/>
                <a:cs typeface="Carlito"/>
              </a:rPr>
              <a:t>60%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87" name="object 187"/>
          <p:cNvSpPr/>
          <p:nvPr/>
        </p:nvSpPr>
        <p:spPr>
          <a:xfrm>
            <a:off x="244703" y="4059301"/>
            <a:ext cx="10878464" cy="2326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1237848" y="4081398"/>
            <a:ext cx="460628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973067" y="6571488"/>
            <a:ext cx="55244" cy="56515"/>
          </a:xfrm>
          <a:custGeom>
            <a:avLst/>
            <a:gdLst/>
            <a:ahLst/>
            <a:cxnLst/>
            <a:rect l="l" t="t" r="r" b="b"/>
            <a:pathLst>
              <a:path w="55245" h="56515">
                <a:moveTo>
                  <a:pt x="54863" y="0"/>
                </a:moveTo>
                <a:lnTo>
                  <a:pt x="0" y="0"/>
                </a:lnTo>
                <a:lnTo>
                  <a:pt x="0" y="56387"/>
                </a:lnTo>
                <a:lnTo>
                  <a:pt x="54863" y="56387"/>
                </a:lnTo>
                <a:lnTo>
                  <a:pt x="54863" y="0"/>
                </a:lnTo>
                <a:close/>
              </a:path>
            </a:pathLst>
          </a:custGeom>
          <a:solidFill>
            <a:srgbClr val="B35D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 txBox="1"/>
          <p:nvPr/>
        </p:nvSpPr>
        <p:spPr>
          <a:xfrm>
            <a:off x="4039361" y="6514592"/>
            <a:ext cx="99060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585858"/>
                </a:solidFill>
                <a:latin typeface="Carlito"/>
                <a:cs typeface="Carlito"/>
              </a:rPr>
              <a:t>Kesinlikle</a:t>
            </a:r>
            <a:r>
              <a:rPr sz="800" spc="-2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800" spc="-5" dirty="0">
                <a:solidFill>
                  <a:srgbClr val="585858"/>
                </a:solidFill>
                <a:latin typeface="Carlito"/>
                <a:cs typeface="Carlito"/>
              </a:rPr>
              <a:t>Katılmıyorum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5178552" y="6571488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4" h="56515">
                <a:moveTo>
                  <a:pt x="56387" y="0"/>
                </a:moveTo>
                <a:lnTo>
                  <a:pt x="0" y="0"/>
                </a:lnTo>
                <a:lnTo>
                  <a:pt x="0" y="56387"/>
                </a:lnTo>
                <a:lnTo>
                  <a:pt x="56387" y="56387"/>
                </a:lnTo>
                <a:lnTo>
                  <a:pt x="56387" y="0"/>
                </a:lnTo>
                <a:close/>
              </a:path>
            </a:pathLst>
          </a:custGeom>
          <a:solidFill>
            <a:srgbClr val="D26D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 txBox="1"/>
          <p:nvPr/>
        </p:nvSpPr>
        <p:spPr>
          <a:xfrm>
            <a:off x="5245353" y="6514592"/>
            <a:ext cx="5829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585858"/>
                </a:solidFill>
                <a:latin typeface="Carlito"/>
                <a:cs typeface="Carlito"/>
              </a:rPr>
              <a:t>Katılmıyorum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5975603" y="6571488"/>
            <a:ext cx="55244" cy="56515"/>
          </a:xfrm>
          <a:custGeom>
            <a:avLst/>
            <a:gdLst/>
            <a:ahLst/>
            <a:cxnLst/>
            <a:rect l="l" t="t" r="r" b="b"/>
            <a:pathLst>
              <a:path w="55245" h="56515">
                <a:moveTo>
                  <a:pt x="54863" y="0"/>
                </a:moveTo>
                <a:lnTo>
                  <a:pt x="0" y="0"/>
                </a:lnTo>
                <a:lnTo>
                  <a:pt x="0" y="56387"/>
                </a:lnTo>
                <a:lnTo>
                  <a:pt x="54863" y="56387"/>
                </a:lnTo>
                <a:lnTo>
                  <a:pt x="54863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 txBox="1"/>
          <p:nvPr/>
        </p:nvSpPr>
        <p:spPr>
          <a:xfrm>
            <a:off x="6042152" y="6514592"/>
            <a:ext cx="454659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585858"/>
                </a:solidFill>
                <a:latin typeface="Carlito"/>
                <a:cs typeface="Carlito"/>
              </a:rPr>
              <a:t>Kararsızım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6644640" y="6571488"/>
            <a:ext cx="55244" cy="56515"/>
          </a:xfrm>
          <a:custGeom>
            <a:avLst/>
            <a:gdLst/>
            <a:ahLst/>
            <a:cxnLst/>
            <a:rect l="l" t="t" r="r" b="b"/>
            <a:pathLst>
              <a:path w="55245" h="56515">
                <a:moveTo>
                  <a:pt x="54864" y="0"/>
                </a:moveTo>
                <a:lnTo>
                  <a:pt x="0" y="0"/>
                </a:lnTo>
                <a:lnTo>
                  <a:pt x="0" y="56387"/>
                </a:lnTo>
                <a:lnTo>
                  <a:pt x="54864" y="56387"/>
                </a:lnTo>
                <a:lnTo>
                  <a:pt x="54864" y="0"/>
                </a:lnTo>
                <a:close/>
              </a:path>
            </a:pathLst>
          </a:custGeom>
          <a:solidFill>
            <a:srgbClr val="F0A7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 txBox="1"/>
          <p:nvPr/>
        </p:nvSpPr>
        <p:spPr>
          <a:xfrm>
            <a:off x="6711188" y="6514592"/>
            <a:ext cx="5003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585858"/>
                </a:solidFill>
                <a:latin typeface="Carlito"/>
                <a:cs typeface="Carlito"/>
              </a:rPr>
              <a:t>Katılıyorum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97" name="object 197"/>
          <p:cNvSpPr/>
          <p:nvPr/>
        </p:nvSpPr>
        <p:spPr>
          <a:xfrm>
            <a:off x="7359395" y="6571488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56388" y="0"/>
                </a:moveTo>
                <a:lnTo>
                  <a:pt x="0" y="0"/>
                </a:lnTo>
                <a:lnTo>
                  <a:pt x="0" y="56387"/>
                </a:lnTo>
                <a:lnTo>
                  <a:pt x="56388" y="56387"/>
                </a:lnTo>
                <a:lnTo>
                  <a:pt x="56388" y="0"/>
                </a:lnTo>
                <a:close/>
              </a:path>
            </a:pathLst>
          </a:custGeom>
          <a:solidFill>
            <a:srgbClr val="F5C6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 txBox="1"/>
          <p:nvPr/>
        </p:nvSpPr>
        <p:spPr>
          <a:xfrm>
            <a:off x="7426832" y="6514592"/>
            <a:ext cx="90995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585858"/>
                </a:solidFill>
                <a:latin typeface="Carlito"/>
                <a:cs typeface="Carlito"/>
              </a:rPr>
              <a:t>Kesinlikle</a:t>
            </a:r>
            <a:r>
              <a:rPr sz="800" spc="-2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800" spc="-5" dirty="0">
                <a:solidFill>
                  <a:srgbClr val="585858"/>
                </a:solidFill>
                <a:latin typeface="Carlito"/>
                <a:cs typeface="Carlito"/>
              </a:rPr>
              <a:t>Katılıyorum</a:t>
            </a:r>
            <a:endParaRPr sz="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4019" y="0"/>
            <a:ext cx="6592570" cy="77914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455"/>
              </a:spcBef>
            </a:pPr>
            <a:r>
              <a:rPr sz="2600" spc="-5" dirty="0"/>
              <a:t>ÜNİVERSİTENİN EĞİTİM-ÖĞRETİM</a:t>
            </a:r>
            <a:r>
              <a:rPr sz="2600" spc="-114" dirty="0"/>
              <a:t> </a:t>
            </a:r>
            <a:r>
              <a:rPr sz="2600" spc="-5" dirty="0"/>
              <a:t>YETENEĞİNİN  </a:t>
            </a:r>
            <a:r>
              <a:rPr sz="2600" spc="-10" dirty="0"/>
              <a:t>DEĞERLENDİRİLMESİ</a:t>
            </a:r>
            <a:endParaRPr sz="2600"/>
          </a:p>
        </p:txBody>
      </p:sp>
      <p:grpSp>
        <p:nvGrpSpPr>
          <p:cNvPr id="3" name="object 3"/>
          <p:cNvGrpSpPr/>
          <p:nvPr/>
        </p:nvGrpSpPr>
        <p:grpSpPr>
          <a:xfrm>
            <a:off x="822960" y="1586483"/>
            <a:ext cx="10866120" cy="3107690"/>
            <a:chOff x="822960" y="1586483"/>
            <a:chExt cx="10866120" cy="3107690"/>
          </a:xfrm>
        </p:grpSpPr>
        <p:sp>
          <p:nvSpPr>
            <p:cNvPr id="4" name="object 4"/>
            <p:cNvSpPr/>
            <p:nvPr/>
          </p:nvSpPr>
          <p:spPr>
            <a:xfrm>
              <a:off x="822960" y="3544823"/>
              <a:ext cx="716280" cy="571500"/>
            </a:xfrm>
            <a:custGeom>
              <a:avLst/>
              <a:gdLst/>
              <a:ahLst/>
              <a:cxnLst/>
              <a:rect l="l" t="t" r="r" b="b"/>
              <a:pathLst>
                <a:path w="716280" h="571500">
                  <a:moveTo>
                    <a:pt x="0" y="571500"/>
                  </a:moveTo>
                  <a:lnTo>
                    <a:pt x="530352" y="571500"/>
                  </a:lnTo>
                </a:path>
                <a:path w="716280" h="571500">
                  <a:moveTo>
                    <a:pt x="676656" y="571500"/>
                  </a:moveTo>
                  <a:lnTo>
                    <a:pt x="716280" y="571500"/>
                  </a:lnTo>
                </a:path>
                <a:path w="716280" h="571500">
                  <a:moveTo>
                    <a:pt x="0" y="0"/>
                  </a:moveTo>
                  <a:lnTo>
                    <a:pt x="71628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67384" y="4602479"/>
              <a:ext cx="146685" cy="86995"/>
            </a:xfrm>
            <a:custGeom>
              <a:avLst/>
              <a:gdLst/>
              <a:ahLst/>
              <a:cxnLst/>
              <a:rect l="l" t="t" r="r" b="b"/>
              <a:pathLst>
                <a:path w="146684" h="86995">
                  <a:moveTo>
                    <a:pt x="146303" y="0"/>
                  </a:moveTo>
                  <a:lnTo>
                    <a:pt x="0" y="0"/>
                  </a:lnTo>
                  <a:lnTo>
                    <a:pt x="0" y="86868"/>
                  </a:lnTo>
                  <a:lnTo>
                    <a:pt x="146303" y="86868"/>
                  </a:lnTo>
                  <a:lnTo>
                    <a:pt x="146303" y="0"/>
                  </a:lnTo>
                  <a:close/>
                </a:path>
              </a:pathLst>
            </a:custGeom>
            <a:solidFill>
              <a:srgbClr val="D26D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53312" y="3552444"/>
              <a:ext cx="146685" cy="1137285"/>
            </a:xfrm>
            <a:custGeom>
              <a:avLst/>
              <a:gdLst/>
              <a:ahLst/>
              <a:cxnLst/>
              <a:rect l="l" t="t" r="r" b="b"/>
              <a:pathLst>
                <a:path w="146684" h="1137285">
                  <a:moveTo>
                    <a:pt x="146303" y="0"/>
                  </a:moveTo>
                  <a:lnTo>
                    <a:pt x="0" y="0"/>
                  </a:lnTo>
                  <a:lnTo>
                    <a:pt x="0" y="1136903"/>
                  </a:lnTo>
                  <a:lnTo>
                    <a:pt x="146303" y="1136903"/>
                  </a:lnTo>
                  <a:lnTo>
                    <a:pt x="14630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22960" y="1825751"/>
              <a:ext cx="1923414" cy="2291080"/>
            </a:xfrm>
            <a:custGeom>
              <a:avLst/>
              <a:gdLst/>
              <a:ahLst/>
              <a:cxnLst/>
              <a:rect l="l" t="t" r="r" b="b"/>
              <a:pathLst>
                <a:path w="1923414" h="2291079">
                  <a:moveTo>
                    <a:pt x="861060" y="2290572"/>
                  </a:moveTo>
                  <a:lnTo>
                    <a:pt x="900684" y="2290572"/>
                  </a:lnTo>
                </a:path>
                <a:path w="1923414" h="2291079">
                  <a:moveTo>
                    <a:pt x="861060" y="1719072"/>
                  </a:moveTo>
                  <a:lnTo>
                    <a:pt x="900684" y="1719072"/>
                  </a:lnTo>
                </a:path>
                <a:path w="1923414" h="2291079">
                  <a:moveTo>
                    <a:pt x="0" y="1146048"/>
                  </a:moveTo>
                  <a:lnTo>
                    <a:pt x="716280" y="1146048"/>
                  </a:lnTo>
                </a:path>
                <a:path w="1923414" h="2291079">
                  <a:moveTo>
                    <a:pt x="861060" y="1146048"/>
                  </a:moveTo>
                  <a:lnTo>
                    <a:pt x="1923288" y="1146048"/>
                  </a:lnTo>
                </a:path>
                <a:path w="1923414" h="2291079">
                  <a:moveTo>
                    <a:pt x="0" y="573024"/>
                  </a:moveTo>
                  <a:lnTo>
                    <a:pt x="716280" y="573024"/>
                  </a:lnTo>
                </a:path>
                <a:path w="1923414" h="2291079">
                  <a:moveTo>
                    <a:pt x="861060" y="573024"/>
                  </a:moveTo>
                  <a:lnTo>
                    <a:pt x="1923288" y="573024"/>
                  </a:lnTo>
                </a:path>
                <a:path w="1923414" h="2291079">
                  <a:moveTo>
                    <a:pt x="0" y="0"/>
                  </a:moveTo>
                  <a:lnTo>
                    <a:pt x="716280" y="0"/>
                  </a:lnTo>
                </a:path>
                <a:path w="1923414" h="2291079">
                  <a:moveTo>
                    <a:pt x="861060" y="0"/>
                  </a:moveTo>
                  <a:lnTo>
                    <a:pt x="19232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39240" y="1586483"/>
              <a:ext cx="144780" cy="3103245"/>
            </a:xfrm>
            <a:custGeom>
              <a:avLst/>
              <a:gdLst/>
              <a:ahLst/>
              <a:cxnLst/>
              <a:rect l="l" t="t" r="r" b="b"/>
              <a:pathLst>
                <a:path w="144780" h="3103245">
                  <a:moveTo>
                    <a:pt x="144779" y="0"/>
                  </a:moveTo>
                  <a:lnTo>
                    <a:pt x="0" y="0"/>
                  </a:lnTo>
                  <a:lnTo>
                    <a:pt x="0" y="3102864"/>
                  </a:lnTo>
                  <a:lnTo>
                    <a:pt x="144779" y="3102864"/>
                  </a:lnTo>
                  <a:lnTo>
                    <a:pt x="144779" y="0"/>
                  </a:lnTo>
                  <a:close/>
                </a:path>
              </a:pathLst>
            </a:custGeom>
            <a:solidFill>
              <a:srgbClr val="F0A7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69948" y="3544823"/>
              <a:ext cx="876300" cy="571500"/>
            </a:xfrm>
            <a:custGeom>
              <a:avLst/>
              <a:gdLst/>
              <a:ahLst/>
              <a:cxnLst/>
              <a:rect l="l" t="t" r="r" b="b"/>
              <a:pathLst>
                <a:path w="876300" h="571500">
                  <a:moveTo>
                    <a:pt x="0" y="571500"/>
                  </a:moveTo>
                  <a:lnTo>
                    <a:pt x="690371" y="571500"/>
                  </a:lnTo>
                </a:path>
                <a:path w="876300" h="571500">
                  <a:moveTo>
                    <a:pt x="836676" y="571500"/>
                  </a:moveTo>
                  <a:lnTo>
                    <a:pt x="876300" y="571500"/>
                  </a:lnTo>
                </a:path>
                <a:path w="876300" h="571500">
                  <a:moveTo>
                    <a:pt x="0" y="0"/>
                  </a:moveTo>
                  <a:lnTo>
                    <a:pt x="690371" y="0"/>
                  </a:lnTo>
                </a:path>
                <a:path w="876300" h="571500">
                  <a:moveTo>
                    <a:pt x="836676" y="0"/>
                  </a:moveTo>
                  <a:lnTo>
                    <a:pt x="8763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75916" y="4602479"/>
              <a:ext cx="144780" cy="86995"/>
            </a:xfrm>
            <a:custGeom>
              <a:avLst/>
              <a:gdLst/>
              <a:ahLst/>
              <a:cxnLst/>
              <a:rect l="l" t="t" r="r" b="b"/>
              <a:pathLst>
                <a:path w="144780" h="86995">
                  <a:moveTo>
                    <a:pt x="144779" y="0"/>
                  </a:moveTo>
                  <a:lnTo>
                    <a:pt x="0" y="0"/>
                  </a:lnTo>
                  <a:lnTo>
                    <a:pt x="0" y="86868"/>
                  </a:lnTo>
                  <a:lnTo>
                    <a:pt x="144779" y="86868"/>
                  </a:lnTo>
                  <a:lnTo>
                    <a:pt x="144779" y="0"/>
                  </a:lnTo>
                  <a:close/>
                </a:path>
              </a:pathLst>
            </a:custGeom>
            <a:solidFill>
              <a:srgbClr val="D26D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60320" y="3465576"/>
              <a:ext cx="146685" cy="1224280"/>
            </a:xfrm>
            <a:custGeom>
              <a:avLst/>
              <a:gdLst/>
              <a:ahLst/>
              <a:cxnLst/>
              <a:rect l="l" t="t" r="r" b="b"/>
              <a:pathLst>
                <a:path w="146685" h="1224279">
                  <a:moveTo>
                    <a:pt x="146304" y="0"/>
                  </a:moveTo>
                  <a:lnTo>
                    <a:pt x="0" y="0"/>
                  </a:lnTo>
                  <a:lnTo>
                    <a:pt x="0" y="1223772"/>
                  </a:lnTo>
                  <a:lnTo>
                    <a:pt x="146304" y="1223772"/>
                  </a:lnTo>
                  <a:lnTo>
                    <a:pt x="14630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892552" y="1825751"/>
              <a:ext cx="8796655" cy="2291080"/>
            </a:xfrm>
            <a:custGeom>
              <a:avLst/>
              <a:gdLst/>
              <a:ahLst/>
              <a:cxnLst/>
              <a:rect l="l" t="t" r="r" b="b"/>
              <a:pathLst>
                <a:path w="8796655" h="2291079">
                  <a:moveTo>
                    <a:pt x="0" y="2290572"/>
                  </a:moveTo>
                  <a:lnTo>
                    <a:pt x="39624" y="2290572"/>
                  </a:lnTo>
                </a:path>
                <a:path w="8796655" h="2291079">
                  <a:moveTo>
                    <a:pt x="0" y="1719072"/>
                  </a:moveTo>
                  <a:lnTo>
                    <a:pt x="39624" y="1719072"/>
                  </a:lnTo>
                </a:path>
                <a:path w="8796655" h="2291079">
                  <a:moveTo>
                    <a:pt x="0" y="1146048"/>
                  </a:moveTo>
                  <a:lnTo>
                    <a:pt x="1060703" y="1146048"/>
                  </a:lnTo>
                </a:path>
                <a:path w="8796655" h="2291079">
                  <a:moveTo>
                    <a:pt x="0" y="573024"/>
                  </a:moveTo>
                  <a:lnTo>
                    <a:pt x="1060703" y="573024"/>
                  </a:lnTo>
                </a:path>
                <a:path w="8796655" h="2291079">
                  <a:moveTo>
                    <a:pt x="0" y="0"/>
                  </a:moveTo>
                  <a:lnTo>
                    <a:pt x="879652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746248" y="1760219"/>
              <a:ext cx="146685" cy="2929255"/>
            </a:xfrm>
            <a:custGeom>
              <a:avLst/>
              <a:gdLst/>
              <a:ahLst/>
              <a:cxnLst/>
              <a:rect l="l" t="t" r="r" b="b"/>
              <a:pathLst>
                <a:path w="146685" h="2929254">
                  <a:moveTo>
                    <a:pt x="146303" y="0"/>
                  </a:moveTo>
                  <a:lnTo>
                    <a:pt x="0" y="0"/>
                  </a:lnTo>
                  <a:lnTo>
                    <a:pt x="0" y="2929128"/>
                  </a:lnTo>
                  <a:lnTo>
                    <a:pt x="146303" y="2929128"/>
                  </a:lnTo>
                  <a:lnTo>
                    <a:pt x="146303" y="0"/>
                  </a:lnTo>
                  <a:close/>
                </a:path>
              </a:pathLst>
            </a:custGeom>
            <a:solidFill>
              <a:srgbClr val="F0A7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76955" y="3544823"/>
              <a:ext cx="876300" cy="571500"/>
            </a:xfrm>
            <a:custGeom>
              <a:avLst/>
              <a:gdLst/>
              <a:ahLst/>
              <a:cxnLst/>
              <a:rect l="l" t="t" r="r" b="b"/>
              <a:pathLst>
                <a:path w="876300" h="571500">
                  <a:moveTo>
                    <a:pt x="0" y="571500"/>
                  </a:moveTo>
                  <a:lnTo>
                    <a:pt x="691895" y="571500"/>
                  </a:lnTo>
                </a:path>
                <a:path w="876300" h="571500">
                  <a:moveTo>
                    <a:pt x="836676" y="571500"/>
                  </a:moveTo>
                  <a:lnTo>
                    <a:pt x="876299" y="571500"/>
                  </a:lnTo>
                </a:path>
                <a:path w="876300" h="571500">
                  <a:moveTo>
                    <a:pt x="0" y="0"/>
                  </a:moveTo>
                  <a:lnTo>
                    <a:pt x="691895" y="0"/>
                  </a:lnTo>
                </a:path>
                <a:path w="876300" h="571500">
                  <a:moveTo>
                    <a:pt x="836676" y="0"/>
                  </a:moveTo>
                  <a:lnTo>
                    <a:pt x="87629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768852" y="3116580"/>
              <a:ext cx="144780" cy="1572895"/>
            </a:xfrm>
            <a:custGeom>
              <a:avLst/>
              <a:gdLst/>
              <a:ahLst/>
              <a:cxnLst/>
              <a:rect l="l" t="t" r="r" b="b"/>
              <a:pathLst>
                <a:path w="144779" h="1572895">
                  <a:moveTo>
                    <a:pt x="144780" y="0"/>
                  </a:moveTo>
                  <a:lnTo>
                    <a:pt x="0" y="0"/>
                  </a:lnTo>
                  <a:lnTo>
                    <a:pt x="0" y="1572768"/>
                  </a:lnTo>
                  <a:lnTo>
                    <a:pt x="144780" y="1572768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99560" y="2971800"/>
              <a:ext cx="1061085" cy="1144905"/>
            </a:xfrm>
            <a:custGeom>
              <a:avLst/>
              <a:gdLst/>
              <a:ahLst/>
              <a:cxnLst/>
              <a:rect l="l" t="t" r="r" b="b"/>
              <a:pathLst>
                <a:path w="1061085" h="1144904">
                  <a:moveTo>
                    <a:pt x="0" y="1144524"/>
                  </a:moveTo>
                  <a:lnTo>
                    <a:pt x="39624" y="1144524"/>
                  </a:lnTo>
                </a:path>
                <a:path w="1061085" h="1144904">
                  <a:moveTo>
                    <a:pt x="185927" y="1144524"/>
                  </a:moveTo>
                  <a:lnTo>
                    <a:pt x="876300" y="1144524"/>
                  </a:lnTo>
                </a:path>
                <a:path w="1061085" h="1144904">
                  <a:moveTo>
                    <a:pt x="1022603" y="1144524"/>
                  </a:moveTo>
                  <a:lnTo>
                    <a:pt x="1060703" y="1144524"/>
                  </a:lnTo>
                </a:path>
                <a:path w="1061085" h="1144904">
                  <a:moveTo>
                    <a:pt x="185927" y="573024"/>
                  </a:moveTo>
                  <a:lnTo>
                    <a:pt x="876300" y="573024"/>
                  </a:lnTo>
                </a:path>
                <a:path w="1061085" h="1144904">
                  <a:moveTo>
                    <a:pt x="1022603" y="573024"/>
                  </a:moveTo>
                  <a:lnTo>
                    <a:pt x="1060703" y="573024"/>
                  </a:lnTo>
                </a:path>
                <a:path w="1061085" h="1144904">
                  <a:moveTo>
                    <a:pt x="0" y="0"/>
                  </a:moveTo>
                  <a:lnTo>
                    <a:pt x="106070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975860" y="2985516"/>
              <a:ext cx="146685" cy="1704339"/>
            </a:xfrm>
            <a:custGeom>
              <a:avLst/>
              <a:gdLst/>
              <a:ahLst/>
              <a:cxnLst/>
              <a:rect l="l" t="t" r="r" b="b"/>
              <a:pathLst>
                <a:path w="146685" h="1704339">
                  <a:moveTo>
                    <a:pt x="146303" y="0"/>
                  </a:moveTo>
                  <a:lnTo>
                    <a:pt x="0" y="0"/>
                  </a:lnTo>
                  <a:lnTo>
                    <a:pt x="0" y="1703832"/>
                  </a:lnTo>
                  <a:lnTo>
                    <a:pt x="146303" y="1703832"/>
                  </a:lnTo>
                  <a:lnTo>
                    <a:pt x="14630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099560" y="2398775"/>
              <a:ext cx="2269490" cy="1717675"/>
            </a:xfrm>
            <a:custGeom>
              <a:avLst/>
              <a:gdLst/>
              <a:ahLst/>
              <a:cxnLst/>
              <a:rect l="l" t="t" r="r" b="b"/>
              <a:pathLst>
                <a:path w="2269490" h="1717675">
                  <a:moveTo>
                    <a:pt x="1392936" y="1717548"/>
                  </a:moveTo>
                  <a:lnTo>
                    <a:pt x="2083307" y="1717548"/>
                  </a:lnTo>
                </a:path>
                <a:path w="2269490" h="1717675">
                  <a:moveTo>
                    <a:pt x="2229612" y="1717548"/>
                  </a:moveTo>
                  <a:lnTo>
                    <a:pt x="2269236" y="1717548"/>
                  </a:lnTo>
                </a:path>
                <a:path w="2269490" h="1717675">
                  <a:moveTo>
                    <a:pt x="1392936" y="1146048"/>
                  </a:moveTo>
                  <a:lnTo>
                    <a:pt x="2083307" y="1146048"/>
                  </a:lnTo>
                </a:path>
                <a:path w="2269490" h="1717675">
                  <a:moveTo>
                    <a:pt x="2229612" y="1146048"/>
                  </a:moveTo>
                  <a:lnTo>
                    <a:pt x="2269236" y="1146048"/>
                  </a:lnTo>
                </a:path>
                <a:path w="2269490" h="1717675">
                  <a:moveTo>
                    <a:pt x="1392936" y="573024"/>
                  </a:moveTo>
                  <a:lnTo>
                    <a:pt x="2083307" y="573024"/>
                  </a:lnTo>
                </a:path>
                <a:path w="2269490" h="1717675">
                  <a:moveTo>
                    <a:pt x="2229612" y="573024"/>
                  </a:moveTo>
                  <a:lnTo>
                    <a:pt x="2269236" y="573024"/>
                  </a:lnTo>
                </a:path>
                <a:path w="2269490" h="1717675">
                  <a:moveTo>
                    <a:pt x="0" y="0"/>
                  </a:moveTo>
                  <a:lnTo>
                    <a:pt x="2083307" y="0"/>
                  </a:lnTo>
                </a:path>
                <a:path w="2269490" h="1717675">
                  <a:moveTo>
                    <a:pt x="2229612" y="0"/>
                  </a:moveTo>
                  <a:lnTo>
                    <a:pt x="22692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82868" y="2328671"/>
              <a:ext cx="146685" cy="2360930"/>
            </a:xfrm>
            <a:custGeom>
              <a:avLst/>
              <a:gdLst/>
              <a:ahLst/>
              <a:cxnLst/>
              <a:rect l="l" t="t" r="r" b="b"/>
              <a:pathLst>
                <a:path w="146685" h="2360929">
                  <a:moveTo>
                    <a:pt x="146304" y="0"/>
                  </a:moveTo>
                  <a:lnTo>
                    <a:pt x="0" y="0"/>
                  </a:lnTo>
                  <a:lnTo>
                    <a:pt x="0" y="2360676"/>
                  </a:lnTo>
                  <a:lnTo>
                    <a:pt x="146304" y="2360676"/>
                  </a:lnTo>
                  <a:lnTo>
                    <a:pt x="14630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099560" y="3544823"/>
              <a:ext cx="40005" cy="0"/>
            </a:xfrm>
            <a:custGeom>
              <a:avLst/>
              <a:gdLst/>
              <a:ahLst/>
              <a:cxnLst/>
              <a:rect l="l" t="t" r="r" b="b"/>
              <a:pathLst>
                <a:path w="40004">
                  <a:moveTo>
                    <a:pt x="0" y="0"/>
                  </a:moveTo>
                  <a:lnTo>
                    <a:pt x="396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953255" y="2110739"/>
              <a:ext cx="146685" cy="2578735"/>
            </a:xfrm>
            <a:custGeom>
              <a:avLst/>
              <a:gdLst/>
              <a:ahLst/>
              <a:cxnLst/>
              <a:rect l="l" t="t" r="r" b="b"/>
              <a:pathLst>
                <a:path w="146685" h="2578735">
                  <a:moveTo>
                    <a:pt x="146304" y="0"/>
                  </a:moveTo>
                  <a:lnTo>
                    <a:pt x="0" y="0"/>
                  </a:lnTo>
                  <a:lnTo>
                    <a:pt x="0" y="2578608"/>
                  </a:lnTo>
                  <a:lnTo>
                    <a:pt x="146304" y="2578608"/>
                  </a:lnTo>
                  <a:lnTo>
                    <a:pt x="146304" y="0"/>
                  </a:lnTo>
                  <a:close/>
                </a:path>
              </a:pathLst>
            </a:custGeom>
            <a:solidFill>
              <a:srgbClr val="F0A7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306568" y="2971800"/>
              <a:ext cx="40005" cy="1144905"/>
            </a:xfrm>
            <a:custGeom>
              <a:avLst/>
              <a:gdLst/>
              <a:ahLst/>
              <a:cxnLst/>
              <a:rect l="l" t="t" r="r" b="b"/>
              <a:pathLst>
                <a:path w="40004" h="1144904">
                  <a:moveTo>
                    <a:pt x="0" y="1144524"/>
                  </a:moveTo>
                  <a:lnTo>
                    <a:pt x="39624" y="1144524"/>
                  </a:lnTo>
                </a:path>
                <a:path w="40004" h="1144904">
                  <a:moveTo>
                    <a:pt x="0" y="573024"/>
                  </a:moveTo>
                  <a:lnTo>
                    <a:pt x="39624" y="573024"/>
                  </a:lnTo>
                </a:path>
                <a:path w="40004" h="1144904">
                  <a:moveTo>
                    <a:pt x="0" y="0"/>
                  </a:moveTo>
                  <a:lnTo>
                    <a:pt x="396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160263" y="2590800"/>
              <a:ext cx="146685" cy="2098675"/>
            </a:xfrm>
            <a:custGeom>
              <a:avLst/>
              <a:gdLst/>
              <a:ahLst/>
              <a:cxnLst/>
              <a:rect l="l" t="t" r="r" b="b"/>
              <a:pathLst>
                <a:path w="146685" h="2098675">
                  <a:moveTo>
                    <a:pt x="146303" y="0"/>
                  </a:moveTo>
                  <a:lnTo>
                    <a:pt x="0" y="0"/>
                  </a:lnTo>
                  <a:lnTo>
                    <a:pt x="0" y="2098548"/>
                  </a:lnTo>
                  <a:lnTo>
                    <a:pt x="146303" y="2098548"/>
                  </a:lnTo>
                  <a:lnTo>
                    <a:pt x="146303" y="0"/>
                  </a:lnTo>
                  <a:close/>
                </a:path>
              </a:pathLst>
            </a:custGeom>
            <a:solidFill>
              <a:srgbClr val="F0A7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513575" y="2971800"/>
              <a:ext cx="1062355" cy="1144905"/>
            </a:xfrm>
            <a:custGeom>
              <a:avLst/>
              <a:gdLst/>
              <a:ahLst/>
              <a:cxnLst/>
              <a:rect l="l" t="t" r="r" b="b"/>
              <a:pathLst>
                <a:path w="1062354" h="1144904">
                  <a:moveTo>
                    <a:pt x="0" y="1144524"/>
                  </a:moveTo>
                  <a:lnTo>
                    <a:pt x="39624" y="1144524"/>
                  </a:lnTo>
                </a:path>
                <a:path w="1062354" h="1144904">
                  <a:moveTo>
                    <a:pt x="185927" y="1144524"/>
                  </a:moveTo>
                  <a:lnTo>
                    <a:pt x="876300" y="1144524"/>
                  </a:lnTo>
                </a:path>
                <a:path w="1062354" h="1144904">
                  <a:moveTo>
                    <a:pt x="1022603" y="1144524"/>
                  </a:moveTo>
                  <a:lnTo>
                    <a:pt x="1062227" y="1144524"/>
                  </a:lnTo>
                </a:path>
                <a:path w="1062354" h="1144904">
                  <a:moveTo>
                    <a:pt x="0" y="573024"/>
                  </a:moveTo>
                  <a:lnTo>
                    <a:pt x="876300" y="573024"/>
                  </a:lnTo>
                </a:path>
                <a:path w="1062354" h="1144904">
                  <a:moveTo>
                    <a:pt x="1022603" y="573024"/>
                  </a:moveTo>
                  <a:lnTo>
                    <a:pt x="1062227" y="573024"/>
                  </a:lnTo>
                </a:path>
                <a:path w="1062354" h="1144904">
                  <a:moveTo>
                    <a:pt x="0" y="0"/>
                  </a:moveTo>
                  <a:lnTo>
                    <a:pt x="876300" y="0"/>
                  </a:lnTo>
                </a:path>
                <a:path w="1062354" h="1144904">
                  <a:moveTo>
                    <a:pt x="1022603" y="0"/>
                  </a:moveTo>
                  <a:lnTo>
                    <a:pt x="10622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205472" y="4514088"/>
              <a:ext cx="144780" cy="175260"/>
            </a:xfrm>
            <a:custGeom>
              <a:avLst/>
              <a:gdLst/>
              <a:ahLst/>
              <a:cxnLst/>
              <a:rect l="l" t="t" r="r" b="b"/>
              <a:pathLst>
                <a:path w="144779" h="175260">
                  <a:moveTo>
                    <a:pt x="144779" y="0"/>
                  </a:moveTo>
                  <a:lnTo>
                    <a:pt x="0" y="0"/>
                  </a:lnTo>
                  <a:lnTo>
                    <a:pt x="0" y="175260"/>
                  </a:lnTo>
                  <a:lnTo>
                    <a:pt x="144779" y="175260"/>
                  </a:lnTo>
                  <a:lnTo>
                    <a:pt x="144779" y="0"/>
                  </a:lnTo>
                  <a:close/>
                </a:path>
              </a:pathLst>
            </a:custGeom>
            <a:solidFill>
              <a:srgbClr val="D26D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389876" y="2590800"/>
              <a:ext cx="146685" cy="2098675"/>
            </a:xfrm>
            <a:custGeom>
              <a:avLst/>
              <a:gdLst/>
              <a:ahLst/>
              <a:cxnLst/>
              <a:rect l="l" t="t" r="r" b="b"/>
              <a:pathLst>
                <a:path w="146684" h="2098675">
                  <a:moveTo>
                    <a:pt x="146303" y="0"/>
                  </a:moveTo>
                  <a:lnTo>
                    <a:pt x="0" y="0"/>
                  </a:lnTo>
                  <a:lnTo>
                    <a:pt x="0" y="2098548"/>
                  </a:lnTo>
                  <a:lnTo>
                    <a:pt x="146303" y="2098548"/>
                  </a:lnTo>
                  <a:lnTo>
                    <a:pt x="14630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513575" y="2398775"/>
              <a:ext cx="2269490" cy="0"/>
            </a:xfrm>
            <a:custGeom>
              <a:avLst/>
              <a:gdLst/>
              <a:ahLst/>
              <a:cxnLst/>
              <a:rect l="l" t="t" r="r" b="b"/>
              <a:pathLst>
                <a:path w="2269490">
                  <a:moveTo>
                    <a:pt x="0" y="0"/>
                  </a:moveTo>
                  <a:lnTo>
                    <a:pt x="22692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368795" y="2110739"/>
              <a:ext cx="144780" cy="2578735"/>
            </a:xfrm>
            <a:custGeom>
              <a:avLst/>
              <a:gdLst/>
              <a:ahLst/>
              <a:cxnLst/>
              <a:rect l="l" t="t" r="r" b="b"/>
              <a:pathLst>
                <a:path w="144779" h="2578735">
                  <a:moveTo>
                    <a:pt x="144779" y="0"/>
                  </a:moveTo>
                  <a:lnTo>
                    <a:pt x="0" y="0"/>
                  </a:lnTo>
                  <a:lnTo>
                    <a:pt x="0" y="2578608"/>
                  </a:lnTo>
                  <a:lnTo>
                    <a:pt x="144779" y="2578608"/>
                  </a:lnTo>
                  <a:lnTo>
                    <a:pt x="144779" y="0"/>
                  </a:lnTo>
                  <a:close/>
                </a:path>
              </a:pathLst>
            </a:custGeom>
            <a:solidFill>
              <a:srgbClr val="F0A7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722107" y="2971800"/>
              <a:ext cx="1061085" cy="1144905"/>
            </a:xfrm>
            <a:custGeom>
              <a:avLst/>
              <a:gdLst/>
              <a:ahLst/>
              <a:cxnLst/>
              <a:rect l="l" t="t" r="r" b="b"/>
              <a:pathLst>
                <a:path w="1061084" h="1144904">
                  <a:moveTo>
                    <a:pt x="0" y="1144524"/>
                  </a:moveTo>
                  <a:lnTo>
                    <a:pt x="39624" y="1144524"/>
                  </a:lnTo>
                </a:path>
                <a:path w="1061084" h="1144904">
                  <a:moveTo>
                    <a:pt x="0" y="573024"/>
                  </a:moveTo>
                  <a:lnTo>
                    <a:pt x="39624" y="573024"/>
                  </a:lnTo>
                </a:path>
                <a:path w="1061084" h="1144904">
                  <a:moveTo>
                    <a:pt x="0" y="0"/>
                  </a:moveTo>
                  <a:lnTo>
                    <a:pt x="106070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575803" y="2766059"/>
              <a:ext cx="146685" cy="1923414"/>
            </a:xfrm>
            <a:custGeom>
              <a:avLst/>
              <a:gdLst/>
              <a:ahLst/>
              <a:cxnLst/>
              <a:rect l="l" t="t" r="r" b="b"/>
              <a:pathLst>
                <a:path w="146684" h="1923414">
                  <a:moveTo>
                    <a:pt x="146303" y="0"/>
                  </a:moveTo>
                  <a:lnTo>
                    <a:pt x="0" y="0"/>
                  </a:lnTo>
                  <a:lnTo>
                    <a:pt x="0" y="1923288"/>
                  </a:lnTo>
                  <a:lnTo>
                    <a:pt x="146303" y="1923288"/>
                  </a:lnTo>
                  <a:lnTo>
                    <a:pt x="146303" y="0"/>
                  </a:lnTo>
                  <a:close/>
                </a:path>
              </a:pathLst>
            </a:custGeom>
            <a:solidFill>
              <a:srgbClr val="F0A7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906512" y="3544823"/>
              <a:ext cx="876300" cy="571500"/>
            </a:xfrm>
            <a:custGeom>
              <a:avLst/>
              <a:gdLst/>
              <a:ahLst/>
              <a:cxnLst/>
              <a:rect l="l" t="t" r="r" b="b"/>
              <a:pathLst>
                <a:path w="876300" h="571500">
                  <a:moveTo>
                    <a:pt x="0" y="571500"/>
                  </a:moveTo>
                  <a:lnTo>
                    <a:pt x="691896" y="571500"/>
                  </a:lnTo>
                </a:path>
                <a:path w="876300" h="571500">
                  <a:moveTo>
                    <a:pt x="836676" y="571500"/>
                  </a:moveTo>
                  <a:lnTo>
                    <a:pt x="876300" y="571500"/>
                  </a:lnTo>
                </a:path>
                <a:path w="876300" h="571500">
                  <a:moveTo>
                    <a:pt x="0" y="0"/>
                  </a:moveTo>
                  <a:lnTo>
                    <a:pt x="691896" y="0"/>
                  </a:lnTo>
                </a:path>
                <a:path w="876300" h="571500">
                  <a:moveTo>
                    <a:pt x="836676" y="0"/>
                  </a:moveTo>
                  <a:lnTo>
                    <a:pt x="8763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412479" y="4602479"/>
              <a:ext cx="146685" cy="86995"/>
            </a:xfrm>
            <a:custGeom>
              <a:avLst/>
              <a:gdLst/>
              <a:ahLst/>
              <a:cxnLst/>
              <a:rect l="l" t="t" r="r" b="b"/>
              <a:pathLst>
                <a:path w="146684" h="86995">
                  <a:moveTo>
                    <a:pt x="146303" y="0"/>
                  </a:moveTo>
                  <a:lnTo>
                    <a:pt x="0" y="0"/>
                  </a:lnTo>
                  <a:lnTo>
                    <a:pt x="0" y="86868"/>
                  </a:lnTo>
                  <a:lnTo>
                    <a:pt x="146303" y="86868"/>
                  </a:lnTo>
                  <a:lnTo>
                    <a:pt x="146303" y="0"/>
                  </a:lnTo>
                  <a:close/>
                </a:path>
              </a:pathLst>
            </a:custGeom>
            <a:solidFill>
              <a:srgbClr val="D26D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598407" y="3159251"/>
              <a:ext cx="144780" cy="1530350"/>
            </a:xfrm>
            <a:custGeom>
              <a:avLst/>
              <a:gdLst/>
              <a:ahLst/>
              <a:cxnLst/>
              <a:rect l="l" t="t" r="r" b="b"/>
              <a:pathLst>
                <a:path w="144779" h="1530350">
                  <a:moveTo>
                    <a:pt x="144780" y="0"/>
                  </a:moveTo>
                  <a:lnTo>
                    <a:pt x="0" y="0"/>
                  </a:lnTo>
                  <a:lnTo>
                    <a:pt x="0" y="1530096"/>
                  </a:lnTo>
                  <a:lnTo>
                    <a:pt x="144780" y="1530096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929116" y="2971800"/>
              <a:ext cx="1061085" cy="1144905"/>
            </a:xfrm>
            <a:custGeom>
              <a:avLst/>
              <a:gdLst/>
              <a:ahLst/>
              <a:cxnLst/>
              <a:rect l="l" t="t" r="r" b="b"/>
              <a:pathLst>
                <a:path w="1061084" h="1144904">
                  <a:moveTo>
                    <a:pt x="0" y="1144524"/>
                  </a:moveTo>
                  <a:lnTo>
                    <a:pt x="39624" y="1144524"/>
                  </a:lnTo>
                </a:path>
                <a:path w="1061084" h="1144904">
                  <a:moveTo>
                    <a:pt x="185927" y="1144524"/>
                  </a:moveTo>
                  <a:lnTo>
                    <a:pt x="876300" y="1144524"/>
                  </a:lnTo>
                </a:path>
                <a:path w="1061084" h="1144904">
                  <a:moveTo>
                    <a:pt x="1022603" y="1144524"/>
                  </a:moveTo>
                  <a:lnTo>
                    <a:pt x="1060703" y="1144524"/>
                  </a:lnTo>
                </a:path>
                <a:path w="1061084" h="1144904">
                  <a:moveTo>
                    <a:pt x="185927" y="573024"/>
                  </a:moveTo>
                  <a:lnTo>
                    <a:pt x="876300" y="573024"/>
                  </a:lnTo>
                </a:path>
                <a:path w="1061084" h="1144904">
                  <a:moveTo>
                    <a:pt x="1022603" y="573024"/>
                  </a:moveTo>
                  <a:lnTo>
                    <a:pt x="1060703" y="573024"/>
                  </a:lnTo>
                </a:path>
                <a:path w="1061084" h="1144904">
                  <a:moveTo>
                    <a:pt x="0" y="0"/>
                  </a:moveTo>
                  <a:lnTo>
                    <a:pt x="876300" y="0"/>
                  </a:lnTo>
                </a:path>
                <a:path w="1061084" h="1144904">
                  <a:moveTo>
                    <a:pt x="1022603" y="0"/>
                  </a:moveTo>
                  <a:lnTo>
                    <a:pt x="106070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619488" y="4602479"/>
              <a:ext cx="146685" cy="86995"/>
            </a:xfrm>
            <a:custGeom>
              <a:avLst/>
              <a:gdLst/>
              <a:ahLst/>
              <a:cxnLst/>
              <a:rect l="l" t="t" r="r" b="b"/>
              <a:pathLst>
                <a:path w="146684" h="86995">
                  <a:moveTo>
                    <a:pt x="146303" y="0"/>
                  </a:moveTo>
                  <a:lnTo>
                    <a:pt x="0" y="0"/>
                  </a:lnTo>
                  <a:lnTo>
                    <a:pt x="0" y="86868"/>
                  </a:lnTo>
                  <a:lnTo>
                    <a:pt x="146303" y="86868"/>
                  </a:lnTo>
                  <a:lnTo>
                    <a:pt x="146303" y="0"/>
                  </a:lnTo>
                  <a:close/>
                </a:path>
              </a:pathLst>
            </a:custGeom>
            <a:solidFill>
              <a:srgbClr val="D26D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805416" y="2941319"/>
              <a:ext cx="146685" cy="1748155"/>
            </a:xfrm>
            <a:custGeom>
              <a:avLst/>
              <a:gdLst/>
              <a:ahLst/>
              <a:cxnLst/>
              <a:rect l="l" t="t" r="r" b="b"/>
              <a:pathLst>
                <a:path w="146684" h="1748154">
                  <a:moveTo>
                    <a:pt x="146303" y="0"/>
                  </a:moveTo>
                  <a:lnTo>
                    <a:pt x="0" y="0"/>
                  </a:lnTo>
                  <a:lnTo>
                    <a:pt x="0" y="1748027"/>
                  </a:lnTo>
                  <a:lnTo>
                    <a:pt x="146303" y="1748027"/>
                  </a:lnTo>
                  <a:lnTo>
                    <a:pt x="14630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929116" y="2398775"/>
              <a:ext cx="1061085" cy="1146175"/>
            </a:xfrm>
            <a:custGeom>
              <a:avLst/>
              <a:gdLst/>
              <a:ahLst/>
              <a:cxnLst/>
              <a:rect l="l" t="t" r="r" b="b"/>
              <a:pathLst>
                <a:path w="1061084" h="1146175">
                  <a:moveTo>
                    <a:pt x="0" y="1146048"/>
                  </a:moveTo>
                  <a:lnTo>
                    <a:pt x="39624" y="1146048"/>
                  </a:lnTo>
                </a:path>
                <a:path w="1061084" h="1146175">
                  <a:moveTo>
                    <a:pt x="0" y="0"/>
                  </a:moveTo>
                  <a:lnTo>
                    <a:pt x="106070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782812" y="2286000"/>
              <a:ext cx="146685" cy="2403475"/>
            </a:xfrm>
            <a:custGeom>
              <a:avLst/>
              <a:gdLst/>
              <a:ahLst/>
              <a:cxnLst/>
              <a:rect l="l" t="t" r="r" b="b"/>
              <a:pathLst>
                <a:path w="146684" h="2403475">
                  <a:moveTo>
                    <a:pt x="146304" y="0"/>
                  </a:moveTo>
                  <a:lnTo>
                    <a:pt x="0" y="0"/>
                  </a:lnTo>
                  <a:lnTo>
                    <a:pt x="0" y="2403348"/>
                  </a:lnTo>
                  <a:lnTo>
                    <a:pt x="146304" y="2403348"/>
                  </a:lnTo>
                  <a:lnTo>
                    <a:pt x="146304" y="0"/>
                  </a:lnTo>
                  <a:close/>
                </a:path>
              </a:pathLst>
            </a:custGeom>
            <a:solidFill>
              <a:srgbClr val="F0A7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136124" y="2971800"/>
              <a:ext cx="1062355" cy="1144905"/>
            </a:xfrm>
            <a:custGeom>
              <a:avLst/>
              <a:gdLst/>
              <a:ahLst/>
              <a:cxnLst/>
              <a:rect l="l" t="t" r="r" b="b"/>
              <a:pathLst>
                <a:path w="1062354" h="1144904">
                  <a:moveTo>
                    <a:pt x="0" y="1144524"/>
                  </a:moveTo>
                  <a:lnTo>
                    <a:pt x="39624" y="1144524"/>
                  </a:lnTo>
                </a:path>
                <a:path w="1062354" h="1144904">
                  <a:moveTo>
                    <a:pt x="185927" y="1144524"/>
                  </a:moveTo>
                  <a:lnTo>
                    <a:pt x="876300" y="1144524"/>
                  </a:lnTo>
                </a:path>
                <a:path w="1062354" h="1144904">
                  <a:moveTo>
                    <a:pt x="1022603" y="1144524"/>
                  </a:moveTo>
                  <a:lnTo>
                    <a:pt x="1062227" y="1144524"/>
                  </a:lnTo>
                </a:path>
                <a:path w="1062354" h="1144904">
                  <a:moveTo>
                    <a:pt x="185927" y="573024"/>
                  </a:moveTo>
                  <a:lnTo>
                    <a:pt x="876300" y="573024"/>
                  </a:lnTo>
                </a:path>
                <a:path w="1062354" h="1144904">
                  <a:moveTo>
                    <a:pt x="1022603" y="573024"/>
                  </a:moveTo>
                  <a:lnTo>
                    <a:pt x="1062227" y="573024"/>
                  </a:lnTo>
                </a:path>
                <a:path w="1062354" h="1144904">
                  <a:moveTo>
                    <a:pt x="0" y="0"/>
                  </a:moveTo>
                  <a:lnTo>
                    <a:pt x="10622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0826495" y="4623816"/>
              <a:ext cx="146685" cy="66040"/>
            </a:xfrm>
            <a:custGeom>
              <a:avLst/>
              <a:gdLst/>
              <a:ahLst/>
              <a:cxnLst/>
              <a:rect l="l" t="t" r="r" b="b"/>
              <a:pathLst>
                <a:path w="146684" h="66039">
                  <a:moveTo>
                    <a:pt x="146303" y="0"/>
                  </a:moveTo>
                  <a:lnTo>
                    <a:pt x="0" y="0"/>
                  </a:lnTo>
                  <a:lnTo>
                    <a:pt x="0" y="65531"/>
                  </a:lnTo>
                  <a:lnTo>
                    <a:pt x="146303" y="65531"/>
                  </a:lnTo>
                  <a:lnTo>
                    <a:pt x="146303" y="0"/>
                  </a:lnTo>
                  <a:close/>
                </a:path>
              </a:pathLst>
            </a:custGeom>
            <a:solidFill>
              <a:srgbClr val="D26D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1012424" y="3017519"/>
              <a:ext cx="146685" cy="1671955"/>
            </a:xfrm>
            <a:custGeom>
              <a:avLst/>
              <a:gdLst/>
              <a:ahLst/>
              <a:cxnLst/>
              <a:rect l="l" t="t" r="r" b="b"/>
              <a:pathLst>
                <a:path w="146684" h="1671954">
                  <a:moveTo>
                    <a:pt x="146303" y="0"/>
                  </a:moveTo>
                  <a:lnTo>
                    <a:pt x="0" y="0"/>
                  </a:lnTo>
                  <a:lnTo>
                    <a:pt x="0" y="1671827"/>
                  </a:lnTo>
                  <a:lnTo>
                    <a:pt x="146303" y="1671827"/>
                  </a:lnTo>
                  <a:lnTo>
                    <a:pt x="14630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136124" y="2398775"/>
              <a:ext cx="1062355" cy="1146175"/>
            </a:xfrm>
            <a:custGeom>
              <a:avLst/>
              <a:gdLst/>
              <a:ahLst/>
              <a:cxnLst/>
              <a:rect l="l" t="t" r="r" b="b"/>
              <a:pathLst>
                <a:path w="1062354" h="1146175">
                  <a:moveTo>
                    <a:pt x="0" y="1146048"/>
                  </a:moveTo>
                  <a:lnTo>
                    <a:pt x="39624" y="1146048"/>
                  </a:lnTo>
                </a:path>
                <a:path w="1062354" h="1146175">
                  <a:moveTo>
                    <a:pt x="0" y="0"/>
                  </a:moveTo>
                  <a:lnTo>
                    <a:pt x="10622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989819" y="2066543"/>
              <a:ext cx="146685" cy="2623185"/>
            </a:xfrm>
            <a:custGeom>
              <a:avLst/>
              <a:gdLst/>
              <a:ahLst/>
              <a:cxnLst/>
              <a:rect l="l" t="t" r="r" b="b"/>
              <a:pathLst>
                <a:path w="146684" h="2623185">
                  <a:moveTo>
                    <a:pt x="146303" y="0"/>
                  </a:moveTo>
                  <a:lnTo>
                    <a:pt x="0" y="0"/>
                  </a:lnTo>
                  <a:lnTo>
                    <a:pt x="0" y="2622804"/>
                  </a:lnTo>
                  <a:lnTo>
                    <a:pt x="146303" y="2622804"/>
                  </a:lnTo>
                  <a:lnTo>
                    <a:pt x="146303" y="0"/>
                  </a:lnTo>
                  <a:close/>
                </a:path>
              </a:pathLst>
            </a:custGeom>
            <a:solidFill>
              <a:srgbClr val="F0A7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1343131" y="2398775"/>
              <a:ext cx="346075" cy="1717675"/>
            </a:xfrm>
            <a:custGeom>
              <a:avLst/>
              <a:gdLst/>
              <a:ahLst/>
              <a:cxnLst/>
              <a:rect l="l" t="t" r="r" b="b"/>
              <a:pathLst>
                <a:path w="346075" h="1717675">
                  <a:moveTo>
                    <a:pt x="0" y="1717548"/>
                  </a:moveTo>
                  <a:lnTo>
                    <a:pt x="39624" y="1717548"/>
                  </a:lnTo>
                </a:path>
                <a:path w="346075" h="1717675">
                  <a:moveTo>
                    <a:pt x="0" y="1146048"/>
                  </a:moveTo>
                  <a:lnTo>
                    <a:pt x="39624" y="1146048"/>
                  </a:lnTo>
                </a:path>
                <a:path w="346075" h="1717675">
                  <a:moveTo>
                    <a:pt x="0" y="0"/>
                  </a:moveTo>
                  <a:lnTo>
                    <a:pt x="3459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1198352" y="2159507"/>
              <a:ext cx="144780" cy="2529840"/>
            </a:xfrm>
            <a:custGeom>
              <a:avLst/>
              <a:gdLst/>
              <a:ahLst/>
              <a:cxnLst/>
              <a:rect l="l" t="t" r="r" b="b"/>
              <a:pathLst>
                <a:path w="144779" h="2529840">
                  <a:moveTo>
                    <a:pt x="144779" y="0"/>
                  </a:moveTo>
                  <a:lnTo>
                    <a:pt x="0" y="0"/>
                  </a:lnTo>
                  <a:lnTo>
                    <a:pt x="0" y="2529840"/>
                  </a:lnTo>
                  <a:lnTo>
                    <a:pt x="144779" y="2529840"/>
                  </a:lnTo>
                  <a:lnTo>
                    <a:pt x="144779" y="0"/>
                  </a:lnTo>
                  <a:close/>
                </a:path>
              </a:pathLst>
            </a:custGeom>
            <a:solidFill>
              <a:srgbClr val="F0A7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723644" y="2766059"/>
              <a:ext cx="8598535" cy="1923414"/>
            </a:xfrm>
            <a:custGeom>
              <a:avLst/>
              <a:gdLst/>
              <a:ahLst/>
              <a:cxnLst/>
              <a:rect l="l" t="t" r="r" b="b"/>
              <a:pathLst>
                <a:path w="8598535" h="1923414">
                  <a:moveTo>
                    <a:pt x="146304" y="524256"/>
                  </a:moveTo>
                  <a:lnTo>
                    <a:pt x="0" y="524256"/>
                  </a:lnTo>
                  <a:lnTo>
                    <a:pt x="0" y="1923288"/>
                  </a:lnTo>
                  <a:lnTo>
                    <a:pt x="146304" y="1923288"/>
                  </a:lnTo>
                  <a:lnTo>
                    <a:pt x="146304" y="524256"/>
                  </a:lnTo>
                  <a:close/>
                </a:path>
                <a:path w="8598535" h="1923414">
                  <a:moveTo>
                    <a:pt x="1353312" y="437388"/>
                  </a:moveTo>
                  <a:lnTo>
                    <a:pt x="1208532" y="437388"/>
                  </a:lnTo>
                  <a:lnTo>
                    <a:pt x="1208532" y="1923288"/>
                  </a:lnTo>
                  <a:lnTo>
                    <a:pt x="1353312" y="1923288"/>
                  </a:lnTo>
                  <a:lnTo>
                    <a:pt x="1353312" y="437388"/>
                  </a:lnTo>
                  <a:close/>
                </a:path>
                <a:path w="8598535" h="1923414">
                  <a:moveTo>
                    <a:pt x="2561844" y="350520"/>
                  </a:moveTo>
                  <a:lnTo>
                    <a:pt x="2415540" y="350520"/>
                  </a:lnTo>
                  <a:lnTo>
                    <a:pt x="2415540" y="1923288"/>
                  </a:lnTo>
                  <a:lnTo>
                    <a:pt x="2561844" y="1923288"/>
                  </a:lnTo>
                  <a:lnTo>
                    <a:pt x="2561844" y="350520"/>
                  </a:lnTo>
                  <a:close/>
                </a:path>
                <a:path w="8598535" h="1923414">
                  <a:moveTo>
                    <a:pt x="3768852" y="0"/>
                  </a:moveTo>
                  <a:lnTo>
                    <a:pt x="3622548" y="0"/>
                  </a:lnTo>
                  <a:lnTo>
                    <a:pt x="3622548" y="1923288"/>
                  </a:lnTo>
                  <a:lnTo>
                    <a:pt x="3768852" y="1923288"/>
                  </a:lnTo>
                  <a:lnTo>
                    <a:pt x="3768852" y="0"/>
                  </a:lnTo>
                  <a:close/>
                </a:path>
                <a:path w="8598535" h="1923414">
                  <a:moveTo>
                    <a:pt x="4975860" y="1136904"/>
                  </a:moveTo>
                  <a:lnTo>
                    <a:pt x="4829556" y="1136904"/>
                  </a:lnTo>
                  <a:lnTo>
                    <a:pt x="4829556" y="1923288"/>
                  </a:lnTo>
                  <a:lnTo>
                    <a:pt x="4975860" y="1923288"/>
                  </a:lnTo>
                  <a:lnTo>
                    <a:pt x="4975860" y="1136904"/>
                  </a:lnTo>
                  <a:close/>
                </a:path>
                <a:path w="8598535" h="1923414">
                  <a:moveTo>
                    <a:pt x="6182868" y="393192"/>
                  </a:moveTo>
                  <a:lnTo>
                    <a:pt x="6038088" y="393192"/>
                  </a:lnTo>
                  <a:lnTo>
                    <a:pt x="6038088" y="1923288"/>
                  </a:lnTo>
                  <a:lnTo>
                    <a:pt x="6182868" y="1923288"/>
                  </a:lnTo>
                  <a:lnTo>
                    <a:pt x="6182868" y="393192"/>
                  </a:lnTo>
                  <a:close/>
                </a:path>
                <a:path w="8598535" h="1923414">
                  <a:moveTo>
                    <a:pt x="7391400" y="219456"/>
                  </a:moveTo>
                  <a:lnTo>
                    <a:pt x="7245096" y="219456"/>
                  </a:lnTo>
                  <a:lnTo>
                    <a:pt x="7245096" y="1923288"/>
                  </a:lnTo>
                  <a:lnTo>
                    <a:pt x="7391400" y="1923288"/>
                  </a:lnTo>
                  <a:lnTo>
                    <a:pt x="7391400" y="219456"/>
                  </a:lnTo>
                  <a:close/>
                </a:path>
                <a:path w="8598535" h="1923414">
                  <a:moveTo>
                    <a:pt x="8598408" y="655320"/>
                  </a:moveTo>
                  <a:lnTo>
                    <a:pt x="8452104" y="655320"/>
                  </a:lnTo>
                  <a:lnTo>
                    <a:pt x="8452104" y="1923288"/>
                  </a:lnTo>
                  <a:lnTo>
                    <a:pt x="8598408" y="1923288"/>
                  </a:lnTo>
                  <a:lnTo>
                    <a:pt x="8598408" y="655320"/>
                  </a:lnTo>
                  <a:close/>
                </a:path>
              </a:pathLst>
            </a:custGeom>
            <a:solidFill>
              <a:srgbClr val="F5C6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1529060" y="3544823"/>
              <a:ext cx="160020" cy="571500"/>
            </a:xfrm>
            <a:custGeom>
              <a:avLst/>
              <a:gdLst/>
              <a:ahLst/>
              <a:cxnLst/>
              <a:rect l="l" t="t" r="r" b="b"/>
              <a:pathLst>
                <a:path w="160020" h="571500">
                  <a:moveTo>
                    <a:pt x="0" y="571500"/>
                  </a:moveTo>
                  <a:lnTo>
                    <a:pt x="160020" y="571500"/>
                  </a:lnTo>
                </a:path>
                <a:path w="160020" h="571500">
                  <a:moveTo>
                    <a:pt x="0" y="0"/>
                  </a:moveTo>
                  <a:lnTo>
                    <a:pt x="16002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1382755" y="3230879"/>
              <a:ext cx="146685" cy="1458595"/>
            </a:xfrm>
            <a:custGeom>
              <a:avLst/>
              <a:gdLst/>
              <a:ahLst/>
              <a:cxnLst/>
              <a:rect l="l" t="t" r="r" b="b"/>
              <a:pathLst>
                <a:path w="146684" h="1458595">
                  <a:moveTo>
                    <a:pt x="146303" y="0"/>
                  </a:moveTo>
                  <a:lnTo>
                    <a:pt x="0" y="0"/>
                  </a:lnTo>
                  <a:lnTo>
                    <a:pt x="0" y="1458468"/>
                  </a:lnTo>
                  <a:lnTo>
                    <a:pt x="146303" y="1458468"/>
                  </a:lnTo>
                  <a:lnTo>
                    <a:pt x="146303" y="0"/>
                  </a:lnTo>
                  <a:close/>
                </a:path>
              </a:pathLst>
            </a:custGeom>
            <a:solidFill>
              <a:srgbClr val="F5C6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22960" y="4689348"/>
              <a:ext cx="10866120" cy="0"/>
            </a:xfrm>
            <a:custGeom>
              <a:avLst/>
              <a:gdLst/>
              <a:ahLst/>
              <a:cxnLst/>
              <a:rect l="l" t="t" r="r" b="b"/>
              <a:pathLst>
                <a:path w="10866120">
                  <a:moveTo>
                    <a:pt x="0" y="0"/>
                  </a:moveTo>
                  <a:lnTo>
                    <a:pt x="1086612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/>
          <p:nvPr/>
        </p:nvSpPr>
        <p:spPr>
          <a:xfrm>
            <a:off x="822960" y="1254252"/>
            <a:ext cx="10866120" cy="0"/>
          </a:xfrm>
          <a:custGeom>
            <a:avLst/>
            <a:gdLst/>
            <a:ahLst/>
            <a:cxnLst/>
            <a:rect l="l" t="t" r="r" b="b"/>
            <a:pathLst>
              <a:path w="10866120">
                <a:moveTo>
                  <a:pt x="0" y="0"/>
                </a:moveTo>
                <a:lnTo>
                  <a:pt x="1086612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949858" y="4426966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0%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157222" y="4426966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0%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987285" y="4426966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0%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194929" y="4426966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0%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9402571" y="4426966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0%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0610215" y="4426966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0%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135176" y="4339590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2%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342769" y="4339590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2%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364738" y="4426966"/>
            <a:ext cx="3981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0</a:t>
            </a:r>
            <a:r>
              <a:rPr sz="1200" spc="-10" dirty="0">
                <a:solidFill>
                  <a:srgbClr val="404040"/>
                </a:solidFill>
                <a:latin typeface="Carlito"/>
                <a:cs typeface="Carlito"/>
              </a:rPr>
              <a:t>%</a:t>
            </a: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0%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572380" y="4426966"/>
            <a:ext cx="3981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0</a:t>
            </a:r>
            <a:r>
              <a:rPr sz="1200" spc="-15" dirty="0">
                <a:solidFill>
                  <a:srgbClr val="404040"/>
                </a:solidFill>
                <a:latin typeface="Carlito"/>
                <a:cs typeface="Carlito"/>
              </a:rPr>
              <a:t>%</a:t>
            </a: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0%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780023" y="4426966"/>
            <a:ext cx="3981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0</a:t>
            </a:r>
            <a:r>
              <a:rPr sz="1200" spc="-15" dirty="0">
                <a:solidFill>
                  <a:srgbClr val="404040"/>
                </a:solidFill>
                <a:latin typeface="Carlito"/>
                <a:cs typeface="Carlito"/>
              </a:rPr>
              <a:t>%</a:t>
            </a: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0%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172959" y="4252086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3%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380603" y="4339590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2%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9587865" y="4339590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2%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0795507" y="4361433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1%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280922" y="3290061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20%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488438" y="3202381"/>
            <a:ext cx="2908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21%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903723" y="2721990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30%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110985" y="2066035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41%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318629" y="2328417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37%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526271" y="2896615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27%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9733915" y="2678048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31%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0941557" y="2754629"/>
            <a:ext cx="7918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78510" algn="l"/>
              </a:tabLst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29%   </a:t>
            </a:r>
            <a:r>
              <a:rPr sz="1200" spc="-10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200" u="sng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Carlito"/>
                <a:cs typeface="Carlito"/>
              </a:rPr>
              <a:t> 	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05180" y="1132459"/>
            <a:ext cx="1351915" cy="398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60%</a:t>
            </a:r>
            <a:endParaRPr sz="1200">
              <a:latin typeface="Carlito"/>
              <a:cs typeface="Carlito"/>
            </a:endParaRPr>
          </a:p>
          <a:p>
            <a:pPr marL="1073785">
              <a:lnSpc>
                <a:spcPct val="100000"/>
              </a:lnSpc>
              <a:spcBef>
                <a:spcPts val="6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54%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673857" y="1497584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51%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881373" y="1847469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45%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5089016" y="2328417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37%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6296659" y="1847469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45%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7504303" y="2502865"/>
            <a:ext cx="2908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34%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8711565" y="2022475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42%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9919207" y="1803653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46%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1126851" y="1896617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44%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651761" y="3027934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24%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2859404" y="2940558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26%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696080" y="2853054"/>
            <a:ext cx="6616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27%</a:t>
            </a:r>
            <a:r>
              <a:rPr sz="1200" spc="204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27%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5274309" y="2502865"/>
            <a:ext cx="2908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34%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6481953" y="3640073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14%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7689595" y="2896615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27%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8897239" y="2721990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30%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10104881" y="3158997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22%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1312143" y="2967304"/>
            <a:ext cx="2908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25%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482295" y="4568697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0%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405180" y="3996054"/>
            <a:ext cx="288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1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0</a:t>
            </a: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405180" y="3423284"/>
            <a:ext cx="288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2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0</a:t>
            </a: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405180" y="2850641"/>
            <a:ext cx="288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3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0</a:t>
            </a: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405180" y="2277871"/>
            <a:ext cx="288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4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0</a:t>
            </a: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405180" y="1705102"/>
            <a:ext cx="288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5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0</a:t>
            </a: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841349" y="4766817"/>
            <a:ext cx="1170940" cy="76708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065" marR="5080" indent="33655" algn="ctr">
              <a:lnSpc>
                <a:spcPct val="101800"/>
              </a:lnSpc>
              <a:spcBef>
                <a:spcPts val="75"/>
              </a:spcBef>
            </a:pP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[Eğitim-öğretim  faaliyetleri için  yeterli fiziksel  altyapıya</a:t>
            </a:r>
            <a:r>
              <a:rPr sz="1200" spc="-3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sahiptir.]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2028189" y="4766817"/>
            <a:ext cx="1211580" cy="76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"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[Eğitim-öğretim</a:t>
            </a:r>
            <a:endParaRPr sz="1200">
              <a:latin typeface="Carlito"/>
              <a:cs typeface="Carlito"/>
            </a:endParaRPr>
          </a:p>
          <a:p>
            <a:pPr marL="12700" marR="5080" algn="ctr">
              <a:lnSpc>
                <a:spcPct val="101699"/>
              </a:lnSpc>
            </a:pP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için yeterli</a:t>
            </a:r>
            <a:r>
              <a:rPr sz="1200" spc="-3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nitelikte  öğretim</a:t>
            </a:r>
            <a:r>
              <a:rPr sz="1200" spc="-7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elemanına  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sahiptir.]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3290696" y="4766817"/>
            <a:ext cx="1100455" cy="9531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0" marR="38735" indent="-12700">
              <a:lnSpc>
                <a:spcPct val="101800"/>
              </a:lnSpc>
              <a:spcBef>
                <a:spcPts val="75"/>
              </a:spcBef>
            </a:pPr>
            <a:r>
              <a:rPr sz="1200" spc="-10" dirty="0">
                <a:solidFill>
                  <a:srgbClr val="585858"/>
                </a:solidFill>
                <a:latin typeface="Carlito"/>
                <a:cs typeface="Carlito"/>
              </a:rPr>
              <a:t>[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Eği</a:t>
            </a:r>
            <a:r>
              <a:rPr sz="1200" spc="5" dirty="0">
                <a:solidFill>
                  <a:srgbClr val="585858"/>
                </a:solidFill>
                <a:latin typeface="Carlito"/>
                <a:cs typeface="Carlito"/>
              </a:rPr>
              <a:t>t</a:t>
            </a: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im</a:t>
            </a:r>
            <a:r>
              <a:rPr sz="1200" spc="-10" dirty="0">
                <a:solidFill>
                  <a:srgbClr val="585858"/>
                </a:solidFill>
                <a:latin typeface="Carlito"/>
                <a:cs typeface="Carlito"/>
              </a:rPr>
              <a:t>-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öğ</a:t>
            </a: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retim  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müfredatlarını  nitelikli </a:t>
            </a: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iş</a:t>
            </a:r>
            <a:r>
              <a:rPr sz="1200" spc="-3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gücü</a:t>
            </a:r>
            <a:endParaRPr sz="12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yetiştirmek</a:t>
            </a:r>
            <a:r>
              <a:rPr sz="1200" spc="-5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üzere</a:t>
            </a:r>
            <a:endParaRPr sz="1200">
              <a:latin typeface="Carlito"/>
              <a:cs typeface="Carlito"/>
            </a:endParaRPr>
          </a:p>
          <a:p>
            <a:pPr marL="635" algn="ctr">
              <a:lnSpc>
                <a:spcPct val="100000"/>
              </a:lnSpc>
              <a:spcBef>
                <a:spcPts val="25"/>
              </a:spcBef>
            </a:pP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güncel</a:t>
            </a:r>
            <a:r>
              <a:rPr sz="1200" spc="-1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tutar.]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4502277" y="4766817"/>
            <a:ext cx="1093470" cy="1325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"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[Öğrencilere</a:t>
            </a:r>
            <a:endParaRPr sz="1200">
              <a:latin typeface="Carlito"/>
              <a:cs typeface="Carlito"/>
            </a:endParaRPr>
          </a:p>
          <a:p>
            <a:pPr marL="12700" marR="5080" algn="ctr">
              <a:lnSpc>
                <a:spcPct val="101800"/>
              </a:lnSpc>
            </a:pP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verilen </a:t>
            </a: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iş</a:t>
            </a:r>
            <a:r>
              <a:rPr sz="1200" spc="-5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başında  mesleki  uygulamalara  (staj/uygulama  faaliyetleri vb.)  önem</a:t>
            </a:r>
            <a:r>
              <a:rPr sz="1200" spc="-1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verir.]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5680176" y="4766817"/>
            <a:ext cx="1187450" cy="76708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3495" marR="5080" indent="-11430" algn="just">
              <a:lnSpc>
                <a:spcPct val="101800"/>
              </a:lnSpc>
              <a:spcBef>
                <a:spcPts val="75"/>
              </a:spcBef>
            </a:pP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[Öğrencilerin</a:t>
            </a:r>
            <a:r>
              <a:rPr sz="1200" spc="-4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karar  </a:t>
            </a: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alma 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süreçlerinde  temsil </a:t>
            </a: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ve</a:t>
            </a:r>
            <a:r>
              <a:rPr sz="1200" spc="-3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katılım</a:t>
            </a:r>
            <a:endParaRPr sz="1200">
              <a:latin typeface="Carlito"/>
              <a:cs typeface="Carlito"/>
            </a:endParaRPr>
          </a:p>
          <a:p>
            <a:pPr marL="186690" algn="just">
              <a:lnSpc>
                <a:spcPct val="100000"/>
              </a:lnSpc>
              <a:spcBef>
                <a:spcPts val="25"/>
              </a:spcBef>
            </a:pP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gücü</a:t>
            </a:r>
            <a:r>
              <a:rPr sz="1200" spc="-1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vardır.]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6981037" y="4766817"/>
            <a:ext cx="1000760" cy="58102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54305" marR="5080" indent="-142240">
              <a:lnSpc>
                <a:spcPct val="101800"/>
              </a:lnSpc>
              <a:spcBef>
                <a:spcPts val="75"/>
              </a:spcBef>
            </a:pP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[Uzaktan</a:t>
            </a:r>
            <a:r>
              <a:rPr sz="1200" spc="-5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eğitim  faaliyetleri  yeterlidir.]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8103489" y="4766817"/>
            <a:ext cx="1136015" cy="58102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233679">
              <a:lnSpc>
                <a:spcPct val="101899"/>
              </a:lnSpc>
              <a:spcBef>
                <a:spcPts val="70"/>
              </a:spcBef>
            </a:pP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[Üniversite  adaylarına</a:t>
            </a:r>
            <a:r>
              <a:rPr sz="1200" spc="-4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tavsiye</a:t>
            </a:r>
            <a:endParaRPr sz="1200">
              <a:latin typeface="Carlito"/>
              <a:cs typeface="Carlito"/>
            </a:endParaRPr>
          </a:p>
          <a:p>
            <a:pPr marL="255270">
              <a:lnSpc>
                <a:spcPct val="100000"/>
              </a:lnSpc>
              <a:spcBef>
                <a:spcPts val="25"/>
              </a:spcBef>
            </a:pP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edilebilir.]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9271507" y="4766817"/>
            <a:ext cx="1215390" cy="1139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[Toplumsal</a:t>
            </a:r>
            <a:endParaRPr sz="1200">
              <a:latin typeface="Carlito"/>
              <a:cs typeface="Carlito"/>
            </a:endParaRPr>
          </a:p>
          <a:p>
            <a:pPr marL="86995" marR="80010" algn="ctr">
              <a:lnSpc>
                <a:spcPct val="101699"/>
              </a:lnSpc>
            </a:pP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gelişime 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katkı  sağlayan</a:t>
            </a:r>
            <a:r>
              <a:rPr sz="1200" spc="-6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mesleki  eğitim,</a:t>
            </a:r>
            <a:r>
              <a:rPr sz="1200" spc="-1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kurs,</a:t>
            </a:r>
            <a:endParaRPr sz="12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sertifika</a:t>
            </a:r>
            <a:r>
              <a:rPr sz="1200" spc="-3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faaliyetleri</a:t>
            </a:r>
            <a:endParaRPr sz="12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yürütür.]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10643361" y="4766817"/>
            <a:ext cx="8877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Genel</a:t>
            </a:r>
            <a:r>
              <a:rPr sz="1200" spc="-4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Toplam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2845307" y="6259067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20">
                <a:moveTo>
                  <a:pt x="83819" y="0"/>
                </a:moveTo>
                <a:lnTo>
                  <a:pt x="0" y="0"/>
                </a:lnTo>
                <a:lnTo>
                  <a:pt x="0" y="83820"/>
                </a:lnTo>
                <a:lnTo>
                  <a:pt x="83819" y="83820"/>
                </a:lnTo>
                <a:lnTo>
                  <a:pt x="83819" y="0"/>
                </a:lnTo>
                <a:close/>
              </a:path>
            </a:pathLst>
          </a:custGeom>
          <a:solidFill>
            <a:srgbClr val="B35D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2953892" y="6180835"/>
            <a:ext cx="14751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Kesinlikle</a:t>
            </a:r>
            <a:r>
              <a:rPr sz="1200" spc="-8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Katılmıyorum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4654296" y="6259067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20"/>
                </a:lnTo>
                <a:lnTo>
                  <a:pt x="83820" y="83820"/>
                </a:lnTo>
                <a:lnTo>
                  <a:pt x="83820" y="0"/>
                </a:lnTo>
                <a:close/>
              </a:path>
            </a:pathLst>
          </a:custGeom>
          <a:solidFill>
            <a:srgbClr val="D26D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 txBox="1"/>
          <p:nvPr/>
        </p:nvSpPr>
        <p:spPr>
          <a:xfrm>
            <a:off x="4763515" y="6180835"/>
            <a:ext cx="8610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Ka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t</a:t>
            </a: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ılmıyor</a:t>
            </a:r>
            <a:r>
              <a:rPr sz="1200" spc="5" dirty="0">
                <a:solidFill>
                  <a:srgbClr val="585858"/>
                </a:solidFill>
                <a:latin typeface="Carlito"/>
                <a:cs typeface="Carlito"/>
              </a:rPr>
              <a:t>u</a:t>
            </a: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m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5850635" y="6259067"/>
            <a:ext cx="82550" cy="83820"/>
          </a:xfrm>
          <a:custGeom>
            <a:avLst/>
            <a:gdLst/>
            <a:ahLst/>
            <a:cxnLst/>
            <a:rect l="l" t="t" r="r" b="b"/>
            <a:pathLst>
              <a:path w="82550" h="83820">
                <a:moveTo>
                  <a:pt x="82296" y="0"/>
                </a:moveTo>
                <a:lnTo>
                  <a:pt x="0" y="0"/>
                </a:lnTo>
                <a:lnTo>
                  <a:pt x="0" y="83820"/>
                </a:lnTo>
                <a:lnTo>
                  <a:pt x="82296" y="83820"/>
                </a:lnTo>
                <a:lnTo>
                  <a:pt x="82296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 txBox="1"/>
          <p:nvPr/>
        </p:nvSpPr>
        <p:spPr>
          <a:xfrm>
            <a:off x="5958966" y="6180835"/>
            <a:ext cx="668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Kararsızım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6853428" y="6259067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20"/>
                </a:lnTo>
                <a:lnTo>
                  <a:pt x="83820" y="83820"/>
                </a:lnTo>
                <a:lnTo>
                  <a:pt x="83820" y="0"/>
                </a:lnTo>
                <a:close/>
              </a:path>
            </a:pathLst>
          </a:custGeom>
          <a:solidFill>
            <a:srgbClr val="F0A7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 txBox="1"/>
          <p:nvPr/>
        </p:nvSpPr>
        <p:spPr>
          <a:xfrm>
            <a:off x="6962902" y="6180835"/>
            <a:ext cx="7385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Katılıyorum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7927847" y="6259067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20"/>
                </a:lnTo>
                <a:lnTo>
                  <a:pt x="83820" y="83820"/>
                </a:lnTo>
                <a:lnTo>
                  <a:pt x="83820" y="0"/>
                </a:lnTo>
                <a:close/>
              </a:path>
            </a:pathLst>
          </a:custGeom>
          <a:solidFill>
            <a:srgbClr val="F5C6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 txBox="1"/>
          <p:nvPr/>
        </p:nvSpPr>
        <p:spPr>
          <a:xfrm>
            <a:off x="8036432" y="6180835"/>
            <a:ext cx="13525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Kesinlikle</a:t>
            </a:r>
            <a:r>
              <a:rPr sz="1200" spc="-4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Katılıyorum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4359" y="4517135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2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8052" y="4517135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05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38072" y="4517135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05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8091" y="4517135"/>
            <a:ext cx="596265" cy="0"/>
          </a:xfrm>
          <a:custGeom>
            <a:avLst/>
            <a:gdLst/>
            <a:ahLst/>
            <a:cxnLst/>
            <a:rect l="l" t="t" r="r" b="b"/>
            <a:pathLst>
              <a:path w="596264">
                <a:moveTo>
                  <a:pt x="0" y="0"/>
                </a:moveTo>
                <a:lnTo>
                  <a:pt x="59588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20467" y="4517135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80488" y="4517135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52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40507" y="4517135"/>
            <a:ext cx="596265" cy="0"/>
          </a:xfrm>
          <a:custGeom>
            <a:avLst/>
            <a:gdLst/>
            <a:ahLst/>
            <a:cxnLst/>
            <a:rect l="l" t="t" r="r" b="b"/>
            <a:pathLst>
              <a:path w="596264">
                <a:moveTo>
                  <a:pt x="0" y="0"/>
                </a:moveTo>
                <a:lnTo>
                  <a:pt x="59588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62884" y="4517135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22903" y="4517135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82923" y="4517135"/>
            <a:ext cx="596265" cy="0"/>
          </a:xfrm>
          <a:custGeom>
            <a:avLst/>
            <a:gdLst/>
            <a:ahLst/>
            <a:cxnLst/>
            <a:rect l="l" t="t" r="r" b="b"/>
            <a:pathLst>
              <a:path w="596264">
                <a:moveTo>
                  <a:pt x="0" y="0"/>
                </a:moveTo>
                <a:lnTo>
                  <a:pt x="59588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05300" y="4517135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65320" y="4517135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25340" y="4517135"/>
            <a:ext cx="596265" cy="0"/>
          </a:xfrm>
          <a:custGeom>
            <a:avLst/>
            <a:gdLst/>
            <a:ahLst/>
            <a:cxnLst/>
            <a:rect l="l" t="t" r="r" b="b"/>
            <a:pathLst>
              <a:path w="596264">
                <a:moveTo>
                  <a:pt x="0" y="0"/>
                </a:moveTo>
                <a:lnTo>
                  <a:pt x="59588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47715" y="4517135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07735" y="4517135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67755" y="4517135"/>
            <a:ext cx="596265" cy="0"/>
          </a:xfrm>
          <a:custGeom>
            <a:avLst/>
            <a:gdLst/>
            <a:ahLst/>
            <a:cxnLst/>
            <a:rect l="l" t="t" r="r" b="b"/>
            <a:pathLst>
              <a:path w="596264">
                <a:moveTo>
                  <a:pt x="0" y="0"/>
                </a:moveTo>
                <a:lnTo>
                  <a:pt x="59588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90132" y="4517135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50152" y="4517135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10171" y="4517135"/>
            <a:ext cx="596265" cy="0"/>
          </a:xfrm>
          <a:custGeom>
            <a:avLst/>
            <a:gdLst/>
            <a:ahLst/>
            <a:cxnLst/>
            <a:rect l="l" t="t" r="r" b="b"/>
            <a:pathLst>
              <a:path w="596265">
                <a:moveTo>
                  <a:pt x="0" y="0"/>
                </a:moveTo>
                <a:lnTo>
                  <a:pt x="59588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431023" y="4517135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05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591043" y="4517135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05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751064" y="4517135"/>
            <a:ext cx="597535" cy="0"/>
          </a:xfrm>
          <a:custGeom>
            <a:avLst/>
            <a:gdLst/>
            <a:ahLst/>
            <a:cxnLst/>
            <a:rect l="l" t="t" r="r" b="b"/>
            <a:pathLst>
              <a:path w="597534">
                <a:moveTo>
                  <a:pt x="0" y="0"/>
                </a:moveTo>
                <a:lnTo>
                  <a:pt x="59740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73440" y="4517135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05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633459" y="4517135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05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793480" y="4517135"/>
            <a:ext cx="596265" cy="0"/>
          </a:xfrm>
          <a:custGeom>
            <a:avLst/>
            <a:gdLst/>
            <a:ahLst/>
            <a:cxnLst/>
            <a:rect l="l" t="t" r="r" b="b"/>
            <a:pathLst>
              <a:path w="596265">
                <a:moveTo>
                  <a:pt x="0" y="0"/>
                </a:moveTo>
                <a:lnTo>
                  <a:pt x="59588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515856" y="4517135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675876" y="4517135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05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835895" y="4517135"/>
            <a:ext cx="596265" cy="0"/>
          </a:xfrm>
          <a:custGeom>
            <a:avLst/>
            <a:gdLst/>
            <a:ahLst/>
            <a:cxnLst/>
            <a:rect l="l" t="t" r="r" b="b"/>
            <a:pathLst>
              <a:path w="596265">
                <a:moveTo>
                  <a:pt x="0" y="0"/>
                </a:moveTo>
                <a:lnTo>
                  <a:pt x="59588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558271" y="4517135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718292" y="4517135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878311" y="4517135"/>
            <a:ext cx="596265" cy="0"/>
          </a:xfrm>
          <a:custGeom>
            <a:avLst/>
            <a:gdLst/>
            <a:ahLst/>
            <a:cxnLst/>
            <a:rect l="l" t="t" r="r" b="b"/>
            <a:pathLst>
              <a:path w="596265">
                <a:moveTo>
                  <a:pt x="0" y="0"/>
                </a:moveTo>
                <a:lnTo>
                  <a:pt x="59588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600688" y="4517135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760707" y="4517135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920728" y="4517135"/>
            <a:ext cx="139065" cy="0"/>
          </a:xfrm>
          <a:custGeom>
            <a:avLst/>
            <a:gdLst/>
            <a:ahLst/>
            <a:cxnLst/>
            <a:rect l="l" t="t" r="r" b="b"/>
            <a:pathLst>
              <a:path w="139065">
                <a:moveTo>
                  <a:pt x="0" y="0"/>
                </a:moveTo>
                <a:lnTo>
                  <a:pt x="13868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94359" y="3959352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2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78052" y="3959352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05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338072" y="3959352"/>
            <a:ext cx="756285" cy="0"/>
          </a:xfrm>
          <a:custGeom>
            <a:avLst/>
            <a:gdLst/>
            <a:ahLst/>
            <a:cxnLst/>
            <a:rect l="l" t="t" r="r" b="b"/>
            <a:pathLst>
              <a:path w="756285">
                <a:moveTo>
                  <a:pt x="0" y="0"/>
                </a:moveTo>
                <a:lnTo>
                  <a:pt x="75590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20467" y="3959352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380488" y="3959352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52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540507" y="3959352"/>
            <a:ext cx="596265" cy="0"/>
          </a:xfrm>
          <a:custGeom>
            <a:avLst/>
            <a:gdLst/>
            <a:ahLst/>
            <a:cxnLst/>
            <a:rect l="l" t="t" r="r" b="b"/>
            <a:pathLst>
              <a:path w="596264">
                <a:moveTo>
                  <a:pt x="0" y="0"/>
                </a:moveTo>
                <a:lnTo>
                  <a:pt x="59588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262884" y="3959352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422903" y="3959352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582923" y="3959352"/>
            <a:ext cx="756285" cy="0"/>
          </a:xfrm>
          <a:custGeom>
            <a:avLst/>
            <a:gdLst/>
            <a:ahLst/>
            <a:cxnLst/>
            <a:rect l="l" t="t" r="r" b="b"/>
            <a:pathLst>
              <a:path w="756285">
                <a:moveTo>
                  <a:pt x="0" y="0"/>
                </a:moveTo>
                <a:lnTo>
                  <a:pt x="75590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465320" y="3959352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625340" y="3959352"/>
            <a:ext cx="596265" cy="0"/>
          </a:xfrm>
          <a:custGeom>
            <a:avLst/>
            <a:gdLst/>
            <a:ahLst/>
            <a:cxnLst/>
            <a:rect l="l" t="t" r="r" b="b"/>
            <a:pathLst>
              <a:path w="596264">
                <a:moveTo>
                  <a:pt x="0" y="0"/>
                </a:moveTo>
                <a:lnTo>
                  <a:pt x="59588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347715" y="3959352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507735" y="3959352"/>
            <a:ext cx="756285" cy="0"/>
          </a:xfrm>
          <a:custGeom>
            <a:avLst/>
            <a:gdLst/>
            <a:ahLst/>
            <a:cxnLst/>
            <a:rect l="l" t="t" r="r" b="b"/>
            <a:pathLst>
              <a:path w="756285">
                <a:moveTo>
                  <a:pt x="0" y="0"/>
                </a:moveTo>
                <a:lnTo>
                  <a:pt x="75590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390132" y="3959352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550152" y="3959352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710171" y="3959352"/>
            <a:ext cx="596265" cy="0"/>
          </a:xfrm>
          <a:custGeom>
            <a:avLst/>
            <a:gdLst/>
            <a:ahLst/>
            <a:cxnLst/>
            <a:rect l="l" t="t" r="r" b="b"/>
            <a:pathLst>
              <a:path w="596265">
                <a:moveTo>
                  <a:pt x="0" y="0"/>
                </a:moveTo>
                <a:lnTo>
                  <a:pt x="59588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431023" y="3959352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05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591043" y="3959352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05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751064" y="3959352"/>
            <a:ext cx="597535" cy="0"/>
          </a:xfrm>
          <a:custGeom>
            <a:avLst/>
            <a:gdLst/>
            <a:ahLst/>
            <a:cxnLst/>
            <a:rect l="l" t="t" r="r" b="b"/>
            <a:pathLst>
              <a:path w="597534">
                <a:moveTo>
                  <a:pt x="0" y="0"/>
                </a:moveTo>
                <a:lnTo>
                  <a:pt x="59740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473440" y="3959352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05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633459" y="3959352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05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793480" y="3959352"/>
            <a:ext cx="596265" cy="0"/>
          </a:xfrm>
          <a:custGeom>
            <a:avLst/>
            <a:gdLst/>
            <a:ahLst/>
            <a:cxnLst/>
            <a:rect l="l" t="t" r="r" b="b"/>
            <a:pathLst>
              <a:path w="596265">
                <a:moveTo>
                  <a:pt x="0" y="0"/>
                </a:moveTo>
                <a:lnTo>
                  <a:pt x="59588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515856" y="3959352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675876" y="3959352"/>
            <a:ext cx="916305" cy="0"/>
          </a:xfrm>
          <a:custGeom>
            <a:avLst/>
            <a:gdLst/>
            <a:ahLst/>
            <a:cxnLst/>
            <a:rect l="l" t="t" r="r" b="b"/>
            <a:pathLst>
              <a:path w="916304">
                <a:moveTo>
                  <a:pt x="0" y="0"/>
                </a:moveTo>
                <a:lnTo>
                  <a:pt x="91592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718292" y="3959352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878311" y="3959352"/>
            <a:ext cx="596265" cy="0"/>
          </a:xfrm>
          <a:custGeom>
            <a:avLst/>
            <a:gdLst/>
            <a:ahLst/>
            <a:cxnLst/>
            <a:rect l="l" t="t" r="r" b="b"/>
            <a:pathLst>
              <a:path w="596265">
                <a:moveTo>
                  <a:pt x="0" y="0"/>
                </a:moveTo>
                <a:lnTo>
                  <a:pt x="59588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1600688" y="3959352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1760707" y="3959352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1920728" y="3959352"/>
            <a:ext cx="139065" cy="0"/>
          </a:xfrm>
          <a:custGeom>
            <a:avLst/>
            <a:gdLst/>
            <a:ahLst/>
            <a:cxnLst/>
            <a:rect l="l" t="t" r="r" b="b"/>
            <a:pathLst>
              <a:path w="139065">
                <a:moveTo>
                  <a:pt x="0" y="0"/>
                </a:moveTo>
                <a:lnTo>
                  <a:pt x="13868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465320" y="3401567"/>
            <a:ext cx="756285" cy="0"/>
          </a:xfrm>
          <a:custGeom>
            <a:avLst/>
            <a:gdLst/>
            <a:ahLst/>
            <a:cxnLst/>
            <a:rect l="l" t="t" r="r" b="b"/>
            <a:pathLst>
              <a:path w="756285">
                <a:moveTo>
                  <a:pt x="0" y="0"/>
                </a:moveTo>
                <a:lnTo>
                  <a:pt x="75590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347715" y="3401567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633459" y="3401567"/>
            <a:ext cx="756285" cy="0"/>
          </a:xfrm>
          <a:custGeom>
            <a:avLst/>
            <a:gdLst/>
            <a:ahLst/>
            <a:cxnLst/>
            <a:rect l="l" t="t" r="r" b="b"/>
            <a:pathLst>
              <a:path w="756284">
                <a:moveTo>
                  <a:pt x="0" y="0"/>
                </a:moveTo>
                <a:lnTo>
                  <a:pt x="75590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515856" y="3401567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94359" y="3401567"/>
            <a:ext cx="619125" cy="0"/>
          </a:xfrm>
          <a:custGeom>
            <a:avLst/>
            <a:gdLst/>
            <a:ahLst/>
            <a:cxnLst/>
            <a:rect l="l" t="t" r="r" b="b"/>
            <a:pathLst>
              <a:path w="619125">
                <a:moveTo>
                  <a:pt x="0" y="0"/>
                </a:moveTo>
                <a:lnTo>
                  <a:pt x="61874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338072" y="3401567"/>
            <a:ext cx="916305" cy="0"/>
          </a:xfrm>
          <a:custGeom>
            <a:avLst/>
            <a:gdLst/>
            <a:ahLst/>
            <a:cxnLst/>
            <a:rect l="l" t="t" r="r" b="b"/>
            <a:pathLst>
              <a:path w="916305">
                <a:moveTo>
                  <a:pt x="0" y="0"/>
                </a:moveTo>
                <a:lnTo>
                  <a:pt x="91592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380488" y="3401567"/>
            <a:ext cx="916305" cy="0"/>
          </a:xfrm>
          <a:custGeom>
            <a:avLst/>
            <a:gdLst/>
            <a:ahLst/>
            <a:cxnLst/>
            <a:rect l="l" t="t" r="r" b="b"/>
            <a:pathLst>
              <a:path w="916304">
                <a:moveTo>
                  <a:pt x="0" y="0"/>
                </a:moveTo>
                <a:lnTo>
                  <a:pt x="91592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422903" y="3401567"/>
            <a:ext cx="916305" cy="0"/>
          </a:xfrm>
          <a:custGeom>
            <a:avLst/>
            <a:gdLst/>
            <a:ahLst/>
            <a:cxnLst/>
            <a:rect l="l" t="t" r="r" b="b"/>
            <a:pathLst>
              <a:path w="916304">
                <a:moveTo>
                  <a:pt x="0" y="0"/>
                </a:moveTo>
                <a:lnTo>
                  <a:pt x="91592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507735" y="3401567"/>
            <a:ext cx="916305" cy="0"/>
          </a:xfrm>
          <a:custGeom>
            <a:avLst/>
            <a:gdLst/>
            <a:ahLst/>
            <a:cxnLst/>
            <a:rect l="l" t="t" r="r" b="b"/>
            <a:pathLst>
              <a:path w="916304">
                <a:moveTo>
                  <a:pt x="0" y="0"/>
                </a:moveTo>
                <a:lnTo>
                  <a:pt x="91592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550152" y="3401567"/>
            <a:ext cx="916305" cy="0"/>
          </a:xfrm>
          <a:custGeom>
            <a:avLst/>
            <a:gdLst/>
            <a:ahLst/>
            <a:cxnLst/>
            <a:rect l="l" t="t" r="r" b="b"/>
            <a:pathLst>
              <a:path w="916304">
                <a:moveTo>
                  <a:pt x="0" y="0"/>
                </a:moveTo>
                <a:lnTo>
                  <a:pt x="91592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591043" y="3401567"/>
            <a:ext cx="917575" cy="0"/>
          </a:xfrm>
          <a:custGeom>
            <a:avLst/>
            <a:gdLst/>
            <a:ahLst/>
            <a:cxnLst/>
            <a:rect l="l" t="t" r="r" b="b"/>
            <a:pathLst>
              <a:path w="917575">
                <a:moveTo>
                  <a:pt x="0" y="0"/>
                </a:moveTo>
                <a:lnTo>
                  <a:pt x="91744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675876" y="3401567"/>
            <a:ext cx="916305" cy="0"/>
          </a:xfrm>
          <a:custGeom>
            <a:avLst/>
            <a:gdLst/>
            <a:ahLst/>
            <a:cxnLst/>
            <a:rect l="l" t="t" r="r" b="b"/>
            <a:pathLst>
              <a:path w="916304">
                <a:moveTo>
                  <a:pt x="0" y="0"/>
                </a:moveTo>
                <a:lnTo>
                  <a:pt x="91592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0718292" y="3401567"/>
            <a:ext cx="916305" cy="0"/>
          </a:xfrm>
          <a:custGeom>
            <a:avLst/>
            <a:gdLst/>
            <a:ahLst/>
            <a:cxnLst/>
            <a:rect l="l" t="t" r="r" b="b"/>
            <a:pathLst>
              <a:path w="916304">
                <a:moveTo>
                  <a:pt x="0" y="0"/>
                </a:moveTo>
                <a:lnTo>
                  <a:pt x="91592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94359" y="2843783"/>
            <a:ext cx="619125" cy="0"/>
          </a:xfrm>
          <a:custGeom>
            <a:avLst/>
            <a:gdLst/>
            <a:ahLst/>
            <a:cxnLst/>
            <a:rect l="l" t="t" r="r" b="b"/>
            <a:pathLst>
              <a:path w="619125">
                <a:moveTo>
                  <a:pt x="0" y="0"/>
                </a:moveTo>
                <a:lnTo>
                  <a:pt x="61874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338072" y="2843783"/>
            <a:ext cx="916305" cy="0"/>
          </a:xfrm>
          <a:custGeom>
            <a:avLst/>
            <a:gdLst/>
            <a:ahLst/>
            <a:cxnLst/>
            <a:rect l="l" t="t" r="r" b="b"/>
            <a:pathLst>
              <a:path w="916305">
                <a:moveTo>
                  <a:pt x="0" y="0"/>
                </a:moveTo>
                <a:lnTo>
                  <a:pt x="91592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380488" y="2843783"/>
            <a:ext cx="916305" cy="0"/>
          </a:xfrm>
          <a:custGeom>
            <a:avLst/>
            <a:gdLst/>
            <a:ahLst/>
            <a:cxnLst/>
            <a:rect l="l" t="t" r="r" b="b"/>
            <a:pathLst>
              <a:path w="916304">
                <a:moveTo>
                  <a:pt x="0" y="0"/>
                </a:moveTo>
                <a:lnTo>
                  <a:pt x="91592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422903" y="2843783"/>
            <a:ext cx="916305" cy="0"/>
          </a:xfrm>
          <a:custGeom>
            <a:avLst/>
            <a:gdLst/>
            <a:ahLst/>
            <a:cxnLst/>
            <a:rect l="l" t="t" r="r" b="b"/>
            <a:pathLst>
              <a:path w="916304">
                <a:moveTo>
                  <a:pt x="0" y="0"/>
                </a:moveTo>
                <a:lnTo>
                  <a:pt x="91592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465320" y="2843783"/>
            <a:ext cx="916305" cy="0"/>
          </a:xfrm>
          <a:custGeom>
            <a:avLst/>
            <a:gdLst/>
            <a:ahLst/>
            <a:cxnLst/>
            <a:rect l="l" t="t" r="r" b="b"/>
            <a:pathLst>
              <a:path w="916304">
                <a:moveTo>
                  <a:pt x="0" y="0"/>
                </a:moveTo>
                <a:lnTo>
                  <a:pt x="91592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507735" y="2843783"/>
            <a:ext cx="916305" cy="0"/>
          </a:xfrm>
          <a:custGeom>
            <a:avLst/>
            <a:gdLst/>
            <a:ahLst/>
            <a:cxnLst/>
            <a:rect l="l" t="t" r="r" b="b"/>
            <a:pathLst>
              <a:path w="916304">
                <a:moveTo>
                  <a:pt x="0" y="0"/>
                </a:moveTo>
                <a:lnTo>
                  <a:pt x="91592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550152" y="2843783"/>
            <a:ext cx="916305" cy="0"/>
          </a:xfrm>
          <a:custGeom>
            <a:avLst/>
            <a:gdLst/>
            <a:ahLst/>
            <a:cxnLst/>
            <a:rect l="l" t="t" r="r" b="b"/>
            <a:pathLst>
              <a:path w="916304">
                <a:moveTo>
                  <a:pt x="0" y="0"/>
                </a:moveTo>
                <a:lnTo>
                  <a:pt x="91592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591043" y="2843783"/>
            <a:ext cx="917575" cy="0"/>
          </a:xfrm>
          <a:custGeom>
            <a:avLst/>
            <a:gdLst/>
            <a:ahLst/>
            <a:cxnLst/>
            <a:rect l="l" t="t" r="r" b="b"/>
            <a:pathLst>
              <a:path w="917575">
                <a:moveTo>
                  <a:pt x="0" y="0"/>
                </a:moveTo>
                <a:lnTo>
                  <a:pt x="91744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633459" y="2843783"/>
            <a:ext cx="916305" cy="0"/>
          </a:xfrm>
          <a:custGeom>
            <a:avLst/>
            <a:gdLst/>
            <a:ahLst/>
            <a:cxnLst/>
            <a:rect l="l" t="t" r="r" b="b"/>
            <a:pathLst>
              <a:path w="916304">
                <a:moveTo>
                  <a:pt x="0" y="0"/>
                </a:moveTo>
                <a:lnTo>
                  <a:pt x="91592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9675876" y="2843783"/>
            <a:ext cx="916305" cy="0"/>
          </a:xfrm>
          <a:custGeom>
            <a:avLst/>
            <a:gdLst/>
            <a:ahLst/>
            <a:cxnLst/>
            <a:rect l="l" t="t" r="r" b="b"/>
            <a:pathLst>
              <a:path w="916304">
                <a:moveTo>
                  <a:pt x="0" y="0"/>
                </a:moveTo>
                <a:lnTo>
                  <a:pt x="91592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0718292" y="2843783"/>
            <a:ext cx="916305" cy="0"/>
          </a:xfrm>
          <a:custGeom>
            <a:avLst/>
            <a:gdLst/>
            <a:ahLst/>
            <a:cxnLst/>
            <a:rect l="l" t="t" r="r" b="b"/>
            <a:pathLst>
              <a:path w="916304">
                <a:moveTo>
                  <a:pt x="0" y="0"/>
                </a:moveTo>
                <a:lnTo>
                  <a:pt x="91592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1760707" y="2843783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4">
                <a:moveTo>
                  <a:pt x="0" y="0"/>
                </a:moveTo>
                <a:lnTo>
                  <a:pt x="29870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94359" y="2286000"/>
            <a:ext cx="619125" cy="0"/>
          </a:xfrm>
          <a:custGeom>
            <a:avLst/>
            <a:gdLst/>
            <a:ahLst/>
            <a:cxnLst/>
            <a:rect l="l" t="t" r="r" b="b"/>
            <a:pathLst>
              <a:path w="619125">
                <a:moveTo>
                  <a:pt x="0" y="0"/>
                </a:moveTo>
                <a:lnTo>
                  <a:pt x="61874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338072" y="2286000"/>
            <a:ext cx="916305" cy="0"/>
          </a:xfrm>
          <a:custGeom>
            <a:avLst/>
            <a:gdLst/>
            <a:ahLst/>
            <a:cxnLst/>
            <a:rect l="l" t="t" r="r" b="b"/>
            <a:pathLst>
              <a:path w="916305">
                <a:moveTo>
                  <a:pt x="0" y="0"/>
                </a:moveTo>
                <a:lnTo>
                  <a:pt x="91592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380488" y="2286000"/>
            <a:ext cx="916305" cy="0"/>
          </a:xfrm>
          <a:custGeom>
            <a:avLst/>
            <a:gdLst/>
            <a:ahLst/>
            <a:cxnLst/>
            <a:rect l="l" t="t" r="r" b="b"/>
            <a:pathLst>
              <a:path w="916304">
                <a:moveTo>
                  <a:pt x="0" y="0"/>
                </a:moveTo>
                <a:lnTo>
                  <a:pt x="91592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422903" y="2286000"/>
            <a:ext cx="916305" cy="0"/>
          </a:xfrm>
          <a:custGeom>
            <a:avLst/>
            <a:gdLst/>
            <a:ahLst/>
            <a:cxnLst/>
            <a:rect l="l" t="t" r="r" b="b"/>
            <a:pathLst>
              <a:path w="916304">
                <a:moveTo>
                  <a:pt x="0" y="0"/>
                </a:moveTo>
                <a:lnTo>
                  <a:pt x="91592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465320" y="2286000"/>
            <a:ext cx="3001010" cy="0"/>
          </a:xfrm>
          <a:custGeom>
            <a:avLst/>
            <a:gdLst/>
            <a:ahLst/>
            <a:cxnLst/>
            <a:rect l="l" t="t" r="r" b="b"/>
            <a:pathLst>
              <a:path w="3001009">
                <a:moveTo>
                  <a:pt x="0" y="0"/>
                </a:moveTo>
                <a:lnTo>
                  <a:pt x="300075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591043" y="2286000"/>
            <a:ext cx="3001010" cy="0"/>
          </a:xfrm>
          <a:custGeom>
            <a:avLst/>
            <a:gdLst/>
            <a:ahLst/>
            <a:cxnLst/>
            <a:rect l="l" t="t" r="r" b="b"/>
            <a:pathLst>
              <a:path w="3001009">
                <a:moveTo>
                  <a:pt x="0" y="0"/>
                </a:moveTo>
                <a:lnTo>
                  <a:pt x="300075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0718292" y="2286000"/>
            <a:ext cx="916305" cy="0"/>
          </a:xfrm>
          <a:custGeom>
            <a:avLst/>
            <a:gdLst/>
            <a:ahLst/>
            <a:cxnLst/>
            <a:rect l="l" t="t" r="r" b="b"/>
            <a:pathLst>
              <a:path w="916304">
                <a:moveTo>
                  <a:pt x="0" y="0"/>
                </a:moveTo>
                <a:lnTo>
                  <a:pt x="91592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1760707" y="2286000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4">
                <a:moveTo>
                  <a:pt x="0" y="0"/>
                </a:moveTo>
                <a:lnTo>
                  <a:pt x="29870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94359" y="1726692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>
                <a:moveTo>
                  <a:pt x="0" y="0"/>
                </a:moveTo>
                <a:lnTo>
                  <a:pt x="374446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465320" y="1726692"/>
            <a:ext cx="7594600" cy="0"/>
          </a:xfrm>
          <a:custGeom>
            <a:avLst/>
            <a:gdLst/>
            <a:ahLst/>
            <a:cxnLst/>
            <a:rect l="l" t="t" r="r" b="b"/>
            <a:pathLst>
              <a:path w="7594600">
                <a:moveTo>
                  <a:pt x="0" y="0"/>
                </a:moveTo>
                <a:lnTo>
                  <a:pt x="759409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94359" y="1168908"/>
            <a:ext cx="11465560" cy="0"/>
          </a:xfrm>
          <a:custGeom>
            <a:avLst/>
            <a:gdLst/>
            <a:ahLst/>
            <a:cxnLst/>
            <a:rect l="l" t="t" r="r" b="b"/>
            <a:pathLst>
              <a:path w="11465560">
                <a:moveTo>
                  <a:pt x="0" y="0"/>
                </a:moveTo>
                <a:lnTo>
                  <a:pt x="1146505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91539" y="4905755"/>
            <a:ext cx="127000" cy="169545"/>
          </a:xfrm>
          <a:custGeom>
            <a:avLst/>
            <a:gdLst/>
            <a:ahLst/>
            <a:cxnLst/>
            <a:rect l="l" t="t" r="r" b="b"/>
            <a:pathLst>
              <a:path w="127000" h="169545">
                <a:moveTo>
                  <a:pt x="126491" y="0"/>
                </a:moveTo>
                <a:lnTo>
                  <a:pt x="0" y="0"/>
                </a:lnTo>
                <a:lnTo>
                  <a:pt x="0" y="169164"/>
                </a:lnTo>
                <a:lnTo>
                  <a:pt x="126491" y="169164"/>
                </a:lnTo>
                <a:lnTo>
                  <a:pt x="126491" y="0"/>
                </a:lnTo>
                <a:close/>
              </a:path>
            </a:pathLst>
          </a:custGeom>
          <a:solidFill>
            <a:srgbClr val="D26D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933955" y="4991100"/>
            <a:ext cx="127000" cy="83820"/>
          </a:xfrm>
          <a:custGeom>
            <a:avLst/>
            <a:gdLst/>
            <a:ahLst/>
            <a:cxnLst/>
            <a:rect l="l" t="t" r="r" b="b"/>
            <a:pathLst>
              <a:path w="127000" h="83820">
                <a:moveTo>
                  <a:pt x="126492" y="0"/>
                </a:moveTo>
                <a:lnTo>
                  <a:pt x="0" y="0"/>
                </a:lnTo>
                <a:lnTo>
                  <a:pt x="0" y="83819"/>
                </a:lnTo>
                <a:lnTo>
                  <a:pt x="126492" y="83819"/>
                </a:lnTo>
                <a:lnTo>
                  <a:pt x="126492" y="0"/>
                </a:lnTo>
                <a:close/>
              </a:path>
            </a:pathLst>
          </a:custGeom>
          <a:solidFill>
            <a:srgbClr val="D26D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188452" y="4991100"/>
            <a:ext cx="125095" cy="83820"/>
          </a:xfrm>
          <a:custGeom>
            <a:avLst/>
            <a:gdLst/>
            <a:ahLst/>
            <a:cxnLst/>
            <a:rect l="l" t="t" r="r" b="b"/>
            <a:pathLst>
              <a:path w="125095" h="83820">
                <a:moveTo>
                  <a:pt x="124968" y="0"/>
                </a:moveTo>
                <a:lnTo>
                  <a:pt x="0" y="0"/>
                </a:lnTo>
                <a:lnTo>
                  <a:pt x="0" y="83819"/>
                </a:lnTo>
                <a:lnTo>
                  <a:pt x="124968" y="83819"/>
                </a:lnTo>
                <a:lnTo>
                  <a:pt x="124968" y="0"/>
                </a:lnTo>
                <a:close/>
              </a:path>
            </a:pathLst>
          </a:custGeom>
          <a:solidFill>
            <a:srgbClr val="D26D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1314176" y="5041391"/>
            <a:ext cx="127000" cy="33655"/>
          </a:xfrm>
          <a:custGeom>
            <a:avLst/>
            <a:gdLst/>
            <a:ahLst/>
            <a:cxnLst/>
            <a:rect l="l" t="t" r="r" b="b"/>
            <a:pathLst>
              <a:path w="127000" h="33654">
                <a:moveTo>
                  <a:pt x="126492" y="0"/>
                </a:moveTo>
                <a:lnTo>
                  <a:pt x="0" y="0"/>
                </a:lnTo>
                <a:lnTo>
                  <a:pt x="0" y="33527"/>
                </a:lnTo>
                <a:lnTo>
                  <a:pt x="126492" y="33527"/>
                </a:lnTo>
                <a:lnTo>
                  <a:pt x="126492" y="0"/>
                </a:lnTo>
                <a:close/>
              </a:path>
            </a:pathLst>
          </a:custGeom>
          <a:solidFill>
            <a:srgbClr val="D26D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051560" y="3755135"/>
            <a:ext cx="127000" cy="1320165"/>
          </a:xfrm>
          <a:custGeom>
            <a:avLst/>
            <a:gdLst/>
            <a:ahLst/>
            <a:cxnLst/>
            <a:rect l="l" t="t" r="r" b="b"/>
            <a:pathLst>
              <a:path w="127000" h="1320164">
                <a:moveTo>
                  <a:pt x="126492" y="0"/>
                </a:moveTo>
                <a:lnTo>
                  <a:pt x="0" y="0"/>
                </a:lnTo>
                <a:lnTo>
                  <a:pt x="0" y="1319783"/>
                </a:lnTo>
                <a:lnTo>
                  <a:pt x="126492" y="1319783"/>
                </a:lnTo>
                <a:lnTo>
                  <a:pt x="126492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093976" y="3840479"/>
            <a:ext cx="127000" cy="1234440"/>
          </a:xfrm>
          <a:custGeom>
            <a:avLst/>
            <a:gdLst/>
            <a:ahLst/>
            <a:cxnLst/>
            <a:rect l="l" t="t" r="r" b="b"/>
            <a:pathLst>
              <a:path w="127000" h="1234439">
                <a:moveTo>
                  <a:pt x="126492" y="0"/>
                </a:moveTo>
                <a:lnTo>
                  <a:pt x="0" y="0"/>
                </a:lnTo>
                <a:lnTo>
                  <a:pt x="0" y="1234440"/>
                </a:lnTo>
                <a:lnTo>
                  <a:pt x="126492" y="1234440"/>
                </a:lnTo>
                <a:lnTo>
                  <a:pt x="126492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136392" y="3883152"/>
            <a:ext cx="127000" cy="1191895"/>
          </a:xfrm>
          <a:custGeom>
            <a:avLst/>
            <a:gdLst/>
            <a:ahLst/>
            <a:cxnLst/>
            <a:rect l="l" t="t" r="r" b="b"/>
            <a:pathLst>
              <a:path w="127000" h="1191895">
                <a:moveTo>
                  <a:pt x="126492" y="0"/>
                </a:moveTo>
                <a:lnTo>
                  <a:pt x="0" y="0"/>
                </a:lnTo>
                <a:lnTo>
                  <a:pt x="0" y="1191768"/>
                </a:lnTo>
                <a:lnTo>
                  <a:pt x="126492" y="1191768"/>
                </a:lnTo>
                <a:lnTo>
                  <a:pt x="126492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178808" y="4139184"/>
            <a:ext cx="127000" cy="935990"/>
          </a:xfrm>
          <a:custGeom>
            <a:avLst/>
            <a:gdLst/>
            <a:ahLst/>
            <a:cxnLst/>
            <a:rect l="l" t="t" r="r" b="b"/>
            <a:pathLst>
              <a:path w="127000" h="935989">
                <a:moveTo>
                  <a:pt x="126491" y="0"/>
                </a:moveTo>
                <a:lnTo>
                  <a:pt x="0" y="0"/>
                </a:lnTo>
                <a:lnTo>
                  <a:pt x="0" y="935736"/>
                </a:lnTo>
                <a:lnTo>
                  <a:pt x="126491" y="935736"/>
                </a:lnTo>
                <a:lnTo>
                  <a:pt x="126491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221223" y="2945892"/>
            <a:ext cx="127000" cy="2129155"/>
          </a:xfrm>
          <a:custGeom>
            <a:avLst/>
            <a:gdLst/>
            <a:ahLst/>
            <a:cxnLst/>
            <a:rect l="l" t="t" r="r" b="b"/>
            <a:pathLst>
              <a:path w="127000" h="2129154">
                <a:moveTo>
                  <a:pt x="126491" y="0"/>
                </a:moveTo>
                <a:lnTo>
                  <a:pt x="0" y="0"/>
                </a:lnTo>
                <a:lnTo>
                  <a:pt x="0" y="2129028"/>
                </a:lnTo>
                <a:lnTo>
                  <a:pt x="126491" y="2129028"/>
                </a:lnTo>
                <a:lnTo>
                  <a:pt x="126491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263640" y="3627120"/>
            <a:ext cx="127000" cy="1447800"/>
          </a:xfrm>
          <a:custGeom>
            <a:avLst/>
            <a:gdLst/>
            <a:ahLst/>
            <a:cxnLst/>
            <a:rect l="l" t="t" r="r" b="b"/>
            <a:pathLst>
              <a:path w="127000" h="1447800">
                <a:moveTo>
                  <a:pt x="126492" y="0"/>
                </a:moveTo>
                <a:lnTo>
                  <a:pt x="0" y="0"/>
                </a:lnTo>
                <a:lnTo>
                  <a:pt x="0" y="1447799"/>
                </a:lnTo>
                <a:lnTo>
                  <a:pt x="126492" y="1447799"/>
                </a:lnTo>
                <a:lnTo>
                  <a:pt x="126492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306056" y="3925823"/>
            <a:ext cx="125095" cy="1149350"/>
          </a:xfrm>
          <a:custGeom>
            <a:avLst/>
            <a:gdLst/>
            <a:ahLst/>
            <a:cxnLst/>
            <a:rect l="l" t="t" r="r" b="b"/>
            <a:pathLst>
              <a:path w="125095" h="1149350">
                <a:moveTo>
                  <a:pt x="124968" y="0"/>
                </a:moveTo>
                <a:lnTo>
                  <a:pt x="0" y="0"/>
                </a:lnTo>
                <a:lnTo>
                  <a:pt x="0" y="1149095"/>
                </a:lnTo>
                <a:lnTo>
                  <a:pt x="124968" y="1149095"/>
                </a:lnTo>
                <a:lnTo>
                  <a:pt x="124968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348471" y="3541776"/>
            <a:ext cx="125095" cy="1533525"/>
          </a:xfrm>
          <a:custGeom>
            <a:avLst/>
            <a:gdLst/>
            <a:ahLst/>
            <a:cxnLst/>
            <a:rect l="l" t="t" r="r" b="b"/>
            <a:pathLst>
              <a:path w="125095" h="1533525">
                <a:moveTo>
                  <a:pt x="124968" y="0"/>
                </a:moveTo>
                <a:lnTo>
                  <a:pt x="0" y="0"/>
                </a:lnTo>
                <a:lnTo>
                  <a:pt x="0" y="1533144"/>
                </a:lnTo>
                <a:lnTo>
                  <a:pt x="124968" y="1533144"/>
                </a:lnTo>
                <a:lnTo>
                  <a:pt x="124968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9389364" y="2988564"/>
            <a:ext cx="127000" cy="2086610"/>
          </a:xfrm>
          <a:custGeom>
            <a:avLst/>
            <a:gdLst/>
            <a:ahLst/>
            <a:cxnLst/>
            <a:rect l="l" t="t" r="r" b="b"/>
            <a:pathLst>
              <a:path w="127000" h="2086610">
                <a:moveTo>
                  <a:pt x="126491" y="0"/>
                </a:moveTo>
                <a:lnTo>
                  <a:pt x="0" y="0"/>
                </a:lnTo>
                <a:lnTo>
                  <a:pt x="0" y="2086356"/>
                </a:lnTo>
                <a:lnTo>
                  <a:pt x="126491" y="2086356"/>
                </a:lnTo>
                <a:lnTo>
                  <a:pt x="126491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0431780" y="4308347"/>
            <a:ext cx="127000" cy="767080"/>
          </a:xfrm>
          <a:custGeom>
            <a:avLst/>
            <a:gdLst/>
            <a:ahLst/>
            <a:cxnLst/>
            <a:rect l="l" t="t" r="r" b="b"/>
            <a:pathLst>
              <a:path w="127000" h="767079">
                <a:moveTo>
                  <a:pt x="126492" y="0"/>
                </a:moveTo>
                <a:lnTo>
                  <a:pt x="0" y="0"/>
                </a:lnTo>
                <a:lnTo>
                  <a:pt x="0" y="766571"/>
                </a:lnTo>
                <a:lnTo>
                  <a:pt x="126492" y="766571"/>
                </a:lnTo>
                <a:lnTo>
                  <a:pt x="126492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1474195" y="3695700"/>
            <a:ext cx="127000" cy="1379220"/>
          </a:xfrm>
          <a:custGeom>
            <a:avLst/>
            <a:gdLst/>
            <a:ahLst/>
            <a:cxnLst/>
            <a:rect l="l" t="t" r="r" b="b"/>
            <a:pathLst>
              <a:path w="127000" h="1379220">
                <a:moveTo>
                  <a:pt x="126492" y="0"/>
                </a:moveTo>
                <a:lnTo>
                  <a:pt x="0" y="0"/>
                </a:lnTo>
                <a:lnTo>
                  <a:pt x="0" y="1379220"/>
                </a:lnTo>
                <a:lnTo>
                  <a:pt x="126492" y="1379220"/>
                </a:lnTo>
                <a:lnTo>
                  <a:pt x="126492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213103" y="1923288"/>
            <a:ext cx="125095" cy="3152140"/>
          </a:xfrm>
          <a:custGeom>
            <a:avLst/>
            <a:gdLst/>
            <a:ahLst/>
            <a:cxnLst/>
            <a:rect l="l" t="t" r="r" b="b"/>
            <a:pathLst>
              <a:path w="125094" h="3152140">
                <a:moveTo>
                  <a:pt x="124968" y="0"/>
                </a:moveTo>
                <a:lnTo>
                  <a:pt x="0" y="0"/>
                </a:lnTo>
                <a:lnTo>
                  <a:pt x="0" y="3151632"/>
                </a:lnTo>
                <a:lnTo>
                  <a:pt x="124968" y="3151632"/>
                </a:lnTo>
                <a:lnTo>
                  <a:pt x="124968" y="0"/>
                </a:lnTo>
                <a:close/>
              </a:path>
            </a:pathLst>
          </a:custGeom>
          <a:solidFill>
            <a:srgbClr val="F0A7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253995" y="2008632"/>
            <a:ext cx="127000" cy="3066415"/>
          </a:xfrm>
          <a:custGeom>
            <a:avLst/>
            <a:gdLst/>
            <a:ahLst/>
            <a:cxnLst/>
            <a:rect l="l" t="t" r="r" b="b"/>
            <a:pathLst>
              <a:path w="127000" h="3066415">
                <a:moveTo>
                  <a:pt x="126492" y="0"/>
                </a:moveTo>
                <a:lnTo>
                  <a:pt x="0" y="0"/>
                </a:lnTo>
                <a:lnTo>
                  <a:pt x="0" y="3066287"/>
                </a:lnTo>
                <a:lnTo>
                  <a:pt x="126492" y="3066287"/>
                </a:lnTo>
                <a:lnTo>
                  <a:pt x="126492" y="0"/>
                </a:lnTo>
                <a:close/>
              </a:path>
            </a:pathLst>
          </a:custGeom>
          <a:solidFill>
            <a:srgbClr val="F0A7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296411" y="2008632"/>
            <a:ext cx="127000" cy="3066415"/>
          </a:xfrm>
          <a:custGeom>
            <a:avLst/>
            <a:gdLst/>
            <a:ahLst/>
            <a:cxnLst/>
            <a:rect l="l" t="t" r="r" b="b"/>
            <a:pathLst>
              <a:path w="127000" h="3066415">
                <a:moveTo>
                  <a:pt x="126491" y="0"/>
                </a:moveTo>
                <a:lnTo>
                  <a:pt x="0" y="0"/>
                </a:lnTo>
                <a:lnTo>
                  <a:pt x="0" y="3066287"/>
                </a:lnTo>
                <a:lnTo>
                  <a:pt x="126491" y="3066287"/>
                </a:lnTo>
                <a:lnTo>
                  <a:pt x="126491" y="0"/>
                </a:lnTo>
                <a:close/>
              </a:path>
            </a:pathLst>
          </a:custGeom>
          <a:solidFill>
            <a:srgbClr val="F0A7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338828" y="1709927"/>
            <a:ext cx="127000" cy="3365500"/>
          </a:xfrm>
          <a:custGeom>
            <a:avLst/>
            <a:gdLst/>
            <a:ahLst/>
            <a:cxnLst/>
            <a:rect l="l" t="t" r="r" b="b"/>
            <a:pathLst>
              <a:path w="127000" h="3365500">
                <a:moveTo>
                  <a:pt x="126492" y="0"/>
                </a:moveTo>
                <a:lnTo>
                  <a:pt x="0" y="0"/>
                </a:lnTo>
                <a:lnTo>
                  <a:pt x="0" y="3364992"/>
                </a:lnTo>
                <a:lnTo>
                  <a:pt x="126492" y="3364992"/>
                </a:lnTo>
                <a:lnTo>
                  <a:pt x="126492" y="0"/>
                </a:lnTo>
                <a:close/>
              </a:path>
            </a:pathLst>
          </a:custGeom>
          <a:solidFill>
            <a:srgbClr val="F0A7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381244" y="2476500"/>
            <a:ext cx="127000" cy="2598420"/>
          </a:xfrm>
          <a:custGeom>
            <a:avLst/>
            <a:gdLst/>
            <a:ahLst/>
            <a:cxnLst/>
            <a:rect l="l" t="t" r="r" b="b"/>
            <a:pathLst>
              <a:path w="127000" h="2598420">
                <a:moveTo>
                  <a:pt x="126491" y="0"/>
                </a:moveTo>
                <a:lnTo>
                  <a:pt x="0" y="0"/>
                </a:lnTo>
                <a:lnTo>
                  <a:pt x="0" y="2598420"/>
                </a:lnTo>
                <a:lnTo>
                  <a:pt x="126491" y="2598420"/>
                </a:lnTo>
                <a:lnTo>
                  <a:pt x="126491" y="0"/>
                </a:lnTo>
                <a:close/>
              </a:path>
            </a:pathLst>
          </a:custGeom>
          <a:solidFill>
            <a:srgbClr val="F0A7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423659" y="2519172"/>
            <a:ext cx="127000" cy="2555875"/>
          </a:xfrm>
          <a:custGeom>
            <a:avLst/>
            <a:gdLst/>
            <a:ahLst/>
            <a:cxnLst/>
            <a:rect l="l" t="t" r="r" b="b"/>
            <a:pathLst>
              <a:path w="127000" h="2555875">
                <a:moveTo>
                  <a:pt x="126491" y="0"/>
                </a:moveTo>
                <a:lnTo>
                  <a:pt x="0" y="0"/>
                </a:lnTo>
                <a:lnTo>
                  <a:pt x="0" y="2555747"/>
                </a:lnTo>
                <a:lnTo>
                  <a:pt x="126491" y="2555747"/>
                </a:lnTo>
                <a:lnTo>
                  <a:pt x="126491" y="0"/>
                </a:lnTo>
                <a:close/>
              </a:path>
            </a:pathLst>
          </a:custGeom>
          <a:solidFill>
            <a:srgbClr val="F0A7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466076" y="1923288"/>
            <a:ext cx="125095" cy="3152140"/>
          </a:xfrm>
          <a:custGeom>
            <a:avLst/>
            <a:gdLst/>
            <a:ahLst/>
            <a:cxnLst/>
            <a:rect l="l" t="t" r="r" b="b"/>
            <a:pathLst>
              <a:path w="125095" h="3152140">
                <a:moveTo>
                  <a:pt x="124968" y="0"/>
                </a:moveTo>
                <a:lnTo>
                  <a:pt x="0" y="0"/>
                </a:lnTo>
                <a:lnTo>
                  <a:pt x="0" y="3151632"/>
                </a:lnTo>
                <a:lnTo>
                  <a:pt x="124968" y="3151632"/>
                </a:lnTo>
                <a:lnTo>
                  <a:pt x="124968" y="0"/>
                </a:lnTo>
                <a:close/>
              </a:path>
            </a:pathLst>
          </a:custGeom>
          <a:solidFill>
            <a:srgbClr val="F0A7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508492" y="2391155"/>
            <a:ext cx="125095" cy="2684145"/>
          </a:xfrm>
          <a:custGeom>
            <a:avLst/>
            <a:gdLst/>
            <a:ahLst/>
            <a:cxnLst/>
            <a:rect l="l" t="t" r="r" b="b"/>
            <a:pathLst>
              <a:path w="125095" h="2684145">
                <a:moveTo>
                  <a:pt x="124967" y="0"/>
                </a:moveTo>
                <a:lnTo>
                  <a:pt x="0" y="0"/>
                </a:lnTo>
                <a:lnTo>
                  <a:pt x="0" y="2683764"/>
                </a:lnTo>
                <a:lnTo>
                  <a:pt x="124967" y="2683764"/>
                </a:lnTo>
                <a:lnTo>
                  <a:pt x="124967" y="0"/>
                </a:lnTo>
                <a:close/>
              </a:path>
            </a:pathLst>
          </a:custGeom>
          <a:solidFill>
            <a:srgbClr val="F0A7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549383" y="2433827"/>
            <a:ext cx="127000" cy="2641600"/>
          </a:xfrm>
          <a:custGeom>
            <a:avLst/>
            <a:gdLst/>
            <a:ahLst/>
            <a:cxnLst/>
            <a:rect l="l" t="t" r="r" b="b"/>
            <a:pathLst>
              <a:path w="127000" h="2641600">
                <a:moveTo>
                  <a:pt x="126492" y="0"/>
                </a:moveTo>
                <a:lnTo>
                  <a:pt x="0" y="0"/>
                </a:lnTo>
                <a:lnTo>
                  <a:pt x="0" y="2641092"/>
                </a:lnTo>
                <a:lnTo>
                  <a:pt x="126492" y="2641092"/>
                </a:lnTo>
                <a:lnTo>
                  <a:pt x="126492" y="0"/>
                </a:lnTo>
                <a:close/>
              </a:path>
            </a:pathLst>
          </a:custGeom>
          <a:solidFill>
            <a:srgbClr val="F0A7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0591800" y="1837944"/>
            <a:ext cx="127000" cy="3237230"/>
          </a:xfrm>
          <a:custGeom>
            <a:avLst/>
            <a:gdLst/>
            <a:ahLst/>
            <a:cxnLst/>
            <a:rect l="l" t="t" r="r" b="b"/>
            <a:pathLst>
              <a:path w="127000" h="3237229">
                <a:moveTo>
                  <a:pt x="126492" y="0"/>
                </a:moveTo>
                <a:lnTo>
                  <a:pt x="0" y="0"/>
                </a:lnTo>
                <a:lnTo>
                  <a:pt x="0" y="3236975"/>
                </a:lnTo>
                <a:lnTo>
                  <a:pt x="126492" y="3236975"/>
                </a:lnTo>
                <a:lnTo>
                  <a:pt x="126492" y="0"/>
                </a:lnTo>
                <a:close/>
              </a:path>
            </a:pathLst>
          </a:custGeom>
          <a:solidFill>
            <a:srgbClr val="F0A7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1634216" y="2122932"/>
            <a:ext cx="127000" cy="2952115"/>
          </a:xfrm>
          <a:custGeom>
            <a:avLst/>
            <a:gdLst/>
            <a:ahLst/>
            <a:cxnLst/>
            <a:rect l="l" t="t" r="r" b="b"/>
            <a:pathLst>
              <a:path w="127000" h="2952115">
                <a:moveTo>
                  <a:pt x="126491" y="0"/>
                </a:moveTo>
                <a:lnTo>
                  <a:pt x="0" y="0"/>
                </a:lnTo>
                <a:lnTo>
                  <a:pt x="0" y="2951987"/>
                </a:lnTo>
                <a:lnTo>
                  <a:pt x="126491" y="2951987"/>
                </a:lnTo>
                <a:lnTo>
                  <a:pt x="126491" y="0"/>
                </a:lnTo>
                <a:close/>
              </a:path>
            </a:pathLst>
          </a:custGeom>
          <a:solidFill>
            <a:srgbClr val="F0A7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373124" y="4139184"/>
            <a:ext cx="125095" cy="935990"/>
          </a:xfrm>
          <a:custGeom>
            <a:avLst/>
            <a:gdLst/>
            <a:ahLst/>
            <a:cxnLst/>
            <a:rect l="l" t="t" r="r" b="b"/>
            <a:pathLst>
              <a:path w="125094" h="935989">
                <a:moveTo>
                  <a:pt x="124967" y="0"/>
                </a:moveTo>
                <a:lnTo>
                  <a:pt x="0" y="0"/>
                </a:lnTo>
                <a:lnTo>
                  <a:pt x="0" y="935736"/>
                </a:lnTo>
                <a:lnTo>
                  <a:pt x="124967" y="935736"/>
                </a:lnTo>
                <a:lnTo>
                  <a:pt x="124967" y="0"/>
                </a:lnTo>
                <a:close/>
              </a:path>
            </a:pathLst>
          </a:custGeom>
          <a:solidFill>
            <a:srgbClr val="F5C6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414016" y="3883152"/>
            <a:ext cx="127000" cy="1191895"/>
          </a:xfrm>
          <a:custGeom>
            <a:avLst/>
            <a:gdLst/>
            <a:ahLst/>
            <a:cxnLst/>
            <a:rect l="l" t="t" r="r" b="b"/>
            <a:pathLst>
              <a:path w="127000" h="1191895">
                <a:moveTo>
                  <a:pt x="126491" y="0"/>
                </a:moveTo>
                <a:lnTo>
                  <a:pt x="0" y="0"/>
                </a:lnTo>
                <a:lnTo>
                  <a:pt x="0" y="1191768"/>
                </a:lnTo>
                <a:lnTo>
                  <a:pt x="126491" y="1191768"/>
                </a:lnTo>
                <a:lnTo>
                  <a:pt x="126491" y="0"/>
                </a:lnTo>
                <a:close/>
              </a:path>
            </a:pathLst>
          </a:custGeom>
          <a:solidFill>
            <a:srgbClr val="F5C6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456432" y="3755135"/>
            <a:ext cx="127000" cy="1320165"/>
          </a:xfrm>
          <a:custGeom>
            <a:avLst/>
            <a:gdLst/>
            <a:ahLst/>
            <a:cxnLst/>
            <a:rect l="l" t="t" r="r" b="b"/>
            <a:pathLst>
              <a:path w="127000" h="1320164">
                <a:moveTo>
                  <a:pt x="126491" y="0"/>
                </a:moveTo>
                <a:lnTo>
                  <a:pt x="0" y="0"/>
                </a:lnTo>
                <a:lnTo>
                  <a:pt x="0" y="1319783"/>
                </a:lnTo>
                <a:lnTo>
                  <a:pt x="126491" y="1319783"/>
                </a:lnTo>
                <a:lnTo>
                  <a:pt x="126491" y="0"/>
                </a:lnTo>
                <a:close/>
              </a:path>
            </a:pathLst>
          </a:custGeom>
          <a:solidFill>
            <a:srgbClr val="F5C6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498847" y="3797808"/>
            <a:ext cx="127000" cy="1277620"/>
          </a:xfrm>
          <a:custGeom>
            <a:avLst/>
            <a:gdLst/>
            <a:ahLst/>
            <a:cxnLst/>
            <a:rect l="l" t="t" r="r" b="b"/>
            <a:pathLst>
              <a:path w="127000" h="1277620">
                <a:moveTo>
                  <a:pt x="126491" y="0"/>
                </a:moveTo>
                <a:lnTo>
                  <a:pt x="0" y="0"/>
                </a:lnTo>
                <a:lnTo>
                  <a:pt x="0" y="1277112"/>
                </a:lnTo>
                <a:lnTo>
                  <a:pt x="126491" y="1277112"/>
                </a:lnTo>
                <a:lnTo>
                  <a:pt x="126491" y="0"/>
                </a:lnTo>
                <a:close/>
              </a:path>
            </a:pathLst>
          </a:custGeom>
          <a:solidFill>
            <a:srgbClr val="F5C6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541264" y="4223003"/>
            <a:ext cx="127000" cy="852169"/>
          </a:xfrm>
          <a:custGeom>
            <a:avLst/>
            <a:gdLst/>
            <a:ahLst/>
            <a:cxnLst/>
            <a:rect l="l" t="t" r="r" b="b"/>
            <a:pathLst>
              <a:path w="127000" h="852170">
                <a:moveTo>
                  <a:pt x="126491" y="0"/>
                </a:moveTo>
                <a:lnTo>
                  <a:pt x="0" y="0"/>
                </a:lnTo>
                <a:lnTo>
                  <a:pt x="0" y="851916"/>
                </a:lnTo>
                <a:lnTo>
                  <a:pt x="126491" y="851916"/>
                </a:lnTo>
                <a:lnTo>
                  <a:pt x="126491" y="0"/>
                </a:lnTo>
                <a:close/>
              </a:path>
            </a:pathLst>
          </a:custGeom>
          <a:solidFill>
            <a:srgbClr val="F5C6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583680" y="3499103"/>
            <a:ext cx="127000" cy="1576070"/>
          </a:xfrm>
          <a:custGeom>
            <a:avLst/>
            <a:gdLst/>
            <a:ahLst/>
            <a:cxnLst/>
            <a:rect l="l" t="t" r="r" b="b"/>
            <a:pathLst>
              <a:path w="127000" h="1576070">
                <a:moveTo>
                  <a:pt x="126492" y="0"/>
                </a:moveTo>
                <a:lnTo>
                  <a:pt x="0" y="0"/>
                </a:lnTo>
                <a:lnTo>
                  <a:pt x="0" y="1575816"/>
                </a:lnTo>
                <a:lnTo>
                  <a:pt x="126492" y="1575816"/>
                </a:lnTo>
                <a:lnTo>
                  <a:pt x="126492" y="0"/>
                </a:lnTo>
                <a:close/>
              </a:path>
            </a:pathLst>
          </a:custGeom>
          <a:solidFill>
            <a:srgbClr val="F5C6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626095" y="3797808"/>
            <a:ext cx="125095" cy="1277620"/>
          </a:xfrm>
          <a:custGeom>
            <a:avLst/>
            <a:gdLst/>
            <a:ahLst/>
            <a:cxnLst/>
            <a:rect l="l" t="t" r="r" b="b"/>
            <a:pathLst>
              <a:path w="125095" h="1277620">
                <a:moveTo>
                  <a:pt x="124968" y="0"/>
                </a:moveTo>
                <a:lnTo>
                  <a:pt x="0" y="0"/>
                </a:lnTo>
                <a:lnTo>
                  <a:pt x="0" y="1277112"/>
                </a:lnTo>
                <a:lnTo>
                  <a:pt x="124968" y="1277112"/>
                </a:lnTo>
                <a:lnTo>
                  <a:pt x="124968" y="0"/>
                </a:lnTo>
                <a:close/>
              </a:path>
            </a:pathLst>
          </a:custGeom>
          <a:solidFill>
            <a:srgbClr val="F5C6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668511" y="3797808"/>
            <a:ext cx="125095" cy="1277620"/>
          </a:xfrm>
          <a:custGeom>
            <a:avLst/>
            <a:gdLst/>
            <a:ahLst/>
            <a:cxnLst/>
            <a:rect l="l" t="t" r="r" b="b"/>
            <a:pathLst>
              <a:path w="125095" h="1277620">
                <a:moveTo>
                  <a:pt x="124968" y="0"/>
                </a:moveTo>
                <a:lnTo>
                  <a:pt x="0" y="0"/>
                </a:lnTo>
                <a:lnTo>
                  <a:pt x="0" y="1277112"/>
                </a:lnTo>
                <a:lnTo>
                  <a:pt x="124968" y="1277112"/>
                </a:lnTo>
                <a:lnTo>
                  <a:pt x="124968" y="0"/>
                </a:lnTo>
                <a:close/>
              </a:path>
            </a:pathLst>
          </a:custGeom>
          <a:solidFill>
            <a:srgbClr val="F5C6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9710928" y="4223003"/>
            <a:ext cx="125095" cy="852169"/>
          </a:xfrm>
          <a:custGeom>
            <a:avLst/>
            <a:gdLst/>
            <a:ahLst/>
            <a:cxnLst/>
            <a:rect l="l" t="t" r="r" b="b"/>
            <a:pathLst>
              <a:path w="125095" h="852170">
                <a:moveTo>
                  <a:pt x="124968" y="0"/>
                </a:moveTo>
                <a:lnTo>
                  <a:pt x="0" y="0"/>
                </a:lnTo>
                <a:lnTo>
                  <a:pt x="0" y="851916"/>
                </a:lnTo>
                <a:lnTo>
                  <a:pt x="124968" y="851916"/>
                </a:lnTo>
                <a:lnTo>
                  <a:pt x="124968" y="0"/>
                </a:lnTo>
                <a:close/>
              </a:path>
            </a:pathLst>
          </a:custGeom>
          <a:solidFill>
            <a:srgbClr val="F5C6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0751819" y="3499103"/>
            <a:ext cx="127000" cy="1576070"/>
          </a:xfrm>
          <a:custGeom>
            <a:avLst/>
            <a:gdLst/>
            <a:ahLst/>
            <a:cxnLst/>
            <a:rect l="l" t="t" r="r" b="b"/>
            <a:pathLst>
              <a:path w="127000" h="1576070">
                <a:moveTo>
                  <a:pt x="126491" y="0"/>
                </a:moveTo>
                <a:lnTo>
                  <a:pt x="0" y="0"/>
                </a:lnTo>
                <a:lnTo>
                  <a:pt x="0" y="1575816"/>
                </a:lnTo>
                <a:lnTo>
                  <a:pt x="126491" y="1575816"/>
                </a:lnTo>
                <a:lnTo>
                  <a:pt x="126491" y="0"/>
                </a:lnTo>
                <a:close/>
              </a:path>
            </a:pathLst>
          </a:custGeom>
          <a:solidFill>
            <a:srgbClr val="F5C6B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7" name="object 137"/>
          <p:cNvGrpSpPr/>
          <p:nvPr/>
        </p:nvGrpSpPr>
        <p:grpSpPr>
          <a:xfrm>
            <a:off x="589597" y="3861815"/>
            <a:ext cx="11475085" cy="1249680"/>
            <a:chOff x="589597" y="3861815"/>
            <a:chExt cx="11475085" cy="1249680"/>
          </a:xfrm>
        </p:grpSpPr>
        <p:sp>
          <p:nvSpPr>
            <p:cNvPr id="138" name="object 138"/>
            <p:cNvSpPr/>
            <p:nvPr/>
          </p:nvSpPr>
          <p:spPr>
            <a:xfrm>
              <a:off x="11794236" y="3861815"/>
              <a:ext cx="127000" cy="1213485"/>
            </a:xfrm>
            <a:custGeom>
              <a:avLst/>
              <a:gdLst/>
              <a:ahLst/>
              <a:cxnLst/>
              <a:rect l="l" t="t" r="r" b="b"/>
              <a:pathLst>
                <a:path w="127000" h="1213485">
                  <a:moveTo>
                    <a:pt x="126492" y="0"/>
                  </a:moveTo>
                  <a:lnTo>
                    <a:pt x="0" y="0"/>
                  </a:lnTo>
                  <a:lnTo>
                    <a:pt x="0" y="1213103"/>
                  </a:lnTo>
                  <a:lnTo>
                    <a:pt x="126492" y="1213103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5C6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594359" y="5074919"/>
              <a:ext cx="11465560" cy="36830"/>
            </a:xfrm>
            <a:custGeom>
              <a:avLst/>
              <a:gdLst/>
              <a:ahLst/>
              <a:cxnLst/>
              <a:rect l="l" t="t" r="r" b="b"/>
              <a:pathLst>
                <a:path w="11465560" h="36829">
                  <a:moveTo>
                    <a:pt x="0" y="0"/>
                  </a:moveTo>
                  <a:lnTo>
                    <a:pt x="11465052" y="0"/>
                  </a:lnTo>
                </a:path>
                <a:path w="11465560" h="36829">
                  <a:moveTo>
                    <a:pt x="0" y="0"/>
                  </a:moveTo>
                  <a:lnTo>
                    <a:pt x="0" y="36575"/>
                  </a:lnTo>
                </a:path>
                <a:path w="11465560" h="36829">
                  <a:moveTo>
                    <a:pt x="1042416" y="0"/>
                  </a:moveTo>
                  <a:lnTo>
                    <a:pt x="1042416" y="36575"/>
                  </a:lnTo>
                </a:path>
                <a:path w="11465560" h="36829">
                  <a:moveTo>
                    <a:pt x="2084832" y="0"/>
                  </a:moveTo>
                  <a:lnTo>
                    <a:pt x="2084832" y="36575"/>
                  </a:lnTo>
                </a:path>
                <a:path w="11465560" h="36829">
                  <a:moveTo>
                    <a:pt x="3127248" y="0"/>
                  </a:moveTo>
                  <a:lnTo>
                    <a:pt x="3127248" y="36575"/>
                  </a:lnTo>
                </a:path>
                <a:path w="11465560" h="36829">
                  <a:moveTo>
                    <a:pt x="4168140" y="0"/>
                  </a:moveTo>
                  <a:lnTo>
                    <a:pt x="4168140" y="36575"/>
                  </a:lnTo>
                </a:path>
                <a:path w="11465560" h="36829">
                  <a:moveTo>
                    <a:pt x="5210556" y="0"/>
                  </a:moveTo>
                  <a:lnTo>
                    <a:pt x="5210556" y="36575"/>
                  </a:lnTo>
                </a:path>
                <a:path w="11465560" h="36829">
                  <a:moveTo>
                    <a:pt x="6252971" y="0"/>
                  </a:moveTo>
                  <a:lnTo>
                    <a:pt x="6252971" y="36575"/>
                  </a:lnTo>
                </a:path>
                <a:path w="11465560" h="36829">
                  <a:moveTo>
                    <a:pt x="7295388" y="0"/>
                  </a:moveTo>
                  <a:lnTo>
                    <a:pt x="7295388" y="36575"/>
                  </a:lnTo>
                </a:path>
                <a:path w="11465560" h="36829">
                  <a:moveTo>
                    <a:pt x="8337804" y="0"/>
                  </a:moveTo>
                  <a:lnTo>
                    <a:pt x="8337804" y="36575"/>
                  </a:lnTo>
                </a:path>
                <a:path w="11465560" h="36829">
                  <a:moveTo>
                    <a:pt x="9380220" y="0"/>
                  </a:moveTo>
                  <a:lnTo>
                    <a:pt x="9380220" y="36575"/>
                  </a:lnTo>
                </a:path>
                <a:path w="11465560" h="36829">
                  <a:moveTo>
                    <a:pt x="10422636" y="0"/>
                  </a:moveTo>
                  <a:lnTo>
                    <a:pt x="10422636" y="36575"/>
                  </a:lnTo>
                </a:path>
                <a:path w="11465560" h="36829">
                  <a:moveTo>
                    <a:pt x="11465052" y="0"/>
                  </a:moveTo>
                  <a:lnTo>
                    <a:pt x="11465052" y="36575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0" name="object 140"/>
          <p:cNvSpPr txBox="1"/>
          <p:nvPr/>
        </p:nvSpPr>
        <p:spPr>
          <a:xfrm>
            <a:off x="11113389" y="4813807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0%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4859273" y="4813807"/>
            <a:ext cx="372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0</a:t>
            </a:r>
            <a:r>
              <a:rPr sz="1200" spc="-210" dirty="0">
                <a:solidFill>
                  <a:srgbClr val="404040"/>
                </a:solidFill>
                <a:latin typeface="Carlito"/>
                <a:cs typeface="Carlito"/>
              </a:rPr>
              <a:t>%</a:t>
            </a: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0%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9028556" y="4813807"/>
            <a:ext cx="372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0</a:t>
            </a:r>
            <a:r>
              <a:rPr sz="1200" spc="-210" dirty="0">
                <a:solidFill>
                  <a:srgbClr val="404040"/>
                </a:solidFill>
                <a:latin typeface="Carlito"/>
                <a:cs typeface="Carlito"/>
              </a:rPr>
              <a:t>%</a:t>
            </a: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0%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10070972" y="4813807"/>
            <a:ext cx="372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0</a:t>
            </a:r>
            <a:r>
              <a:rPr sz="1200" spc="-210" dirty="0">
                <a:solidFill>
                  <a:srgbClr val="404040"/>
                </a:solidFill>
                <a:latin typeface="Carlito"/>
                <a:cs typeface="Carlito"/>
              </a:rPr>
              <a:t>%</a:t>
            </a: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0%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11273408" y="4779645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1%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970280" y="3492754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24%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2012695" y="3577844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22%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3054857" y="3620516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21%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4097273" y="3876294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17%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5139690" y="2683255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38%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7224521" y="3663188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21%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8266556" y="3279775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27%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9308972" y="2725369"/>
            <a:ext cx="2908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37%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10351389" y="4046601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14%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11393805" y="3433064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25%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1130300" y="1660652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56%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2172716" y="1745741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55%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3215132" y="1745741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55%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4257294" y="1447546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60%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5299709" y="2214498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47%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6342126" y="2257171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46%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7384542" y="1660652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56%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8426957" y="2129154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48%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9468993" y="2171827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47%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10511408" y="1575308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58%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11553825" y="1860930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53%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1290319" y="3876294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17%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2332735" y="3620516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21%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3375152" y="3492754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24%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4417567" y="3535426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23%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5459729" y="3961638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15%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6182105" y="3237103"/>
            <a:ext cx="610870" cy="335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>
              <a:lnSpc>
                <a:spcPts val="122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28%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ts val="1220"/>
              </a:lnSpc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26%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7544561" y="3535426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23%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8586978" y="3535426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23%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9629393" y="3961638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15%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10671429" y="3237103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28%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11748007" y="3237103"/>
            <a:ext cx="356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2900" algn="l"/>
              </a:tabLst>
            </a:pPr>
            <a:r>
              <a:rPr sz="1200" u="sng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Carlito"/>
                <a:cs typeface="Carlito"/>
              </a:rPr>
              <a:t> 	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11713844" y="3599179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22%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254914" y="4955285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0%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177800" y="4397120"/>
            <a:ext cx="288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1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0</a:t>
            </a: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177800" y="3838702"/>
            <a:ext cx="288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2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0</a:t>
            </a: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177800" y="3280664"/>
            <a:ext cx="288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3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0</a:t>
            </a: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177800" y="2722626"/>
            <a:ext cx="288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4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0</a:t>
            </a: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177800" y="2164207"/>
            <a:ext cx="288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5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0</a:t>
            </a: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177800" y="1606041"/>
            <a:ext cx="288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6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0</a:t>
            </a: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177800" y="1048003"/>
            <a:ext cx="288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7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0</a:t>
            </a: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724306" y="5409691"/>
            <a:ext cx="1833245" cy="302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46480" algn="l"/>
              </a:tabLst>
            </a:pPr>
            <a:r>
              <a:rPr sz="900" spc="-5" dirty="0">
                <a:solidFill>
                  <a:srgbClr val="585858"/>
                </a:solidFill>
                <a:latin typeface="Carlito"/>
                <a:cs typeface="Carlito"/>
              </a:rPr>
              <a:t>fiziksel</a:t>
            </a:r>
            <a:r>
              <a:rPr sz="900" spc="1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rlito"/>
                <a:cs typeface="Carlito"/>
              </a:rPr>
              <a:t>altyapıya	nitelikte</a:t>
            </a:r>
            <a:r>
              <a:rPr sz="900" spc="-3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rlito"/>
                <a:cs typeface="Carlito"/>
              </a:rPr>
              <a:t>öğretim</a:t>
            </a:r>
            <a:endParaRPr sz="900">
              <a:latin typeface="Carlito"/>
              <a:cs typeface="Carlito"/>
            </a:endParaRPr>
          </a:p>
          <a:p>
            <a:pPr marL="183515">
              <a:lnSpc>
                <a:spcPct val="100000"/>
              </a:lnSpc>
              <a:spcBef>
                <a:spcPts val="15"/>
              </a:spcBef>
            </a:pPr>
            <a:r>
              <a:rPr sz="900" spc="-5" dirty="0">
                <a:solidFill>
                  <a:srgbClr val="585858"/>
                </a:solidFill>
                <a:latin typeface="Carlito"/>
                <a:cs typeface="Carlito"/>
              </a:rPr>
              <a:t>sahiptir.]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2788666" y="5409691"/>
            <a:ext cx="8223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rlito"/>
                <a:cs typeface="Carlito"/>
              </a:rPr>
              <a:t>teknolojik</a:t>
            </a:r>
            <a:r>
              <a:rPr sz="900" spc="-5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900" dirty="0">
                <a:solidFill>
                  <a:srgbClr val="585858"/>
                </a:solidFill>
                <a:latin typeface="Carlito"/>
                <a:cs typeface="Carlito"/>
              </a:rPr>
              <a:t>altyapı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1681733" y="5548985"/>
            <a:ext cx="20243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rlito"/>
                <a:cs typeface="Carlito"/>
              </a:rPr>
              <a:t>elemanına sahiptir.] imkanlarına</a:t>
            </a:r>
            <a:r>
              <a:rPr sz="900" spc="-8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rlito"/>
                <a:cs typeface="Carlito"/>
              </a:rPr>
              <a:t>sahiptir.]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576376" y="4643120"/>
            <a:ext cx="4197985" cy="789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>
              <a:lnSpc>
                <a:spcPts val="1390"/>
              </a:lnSpc>
              <a:spcBef>
                <a:spcPts val="100"/>
              </a:spcBef>
              <a:tabLst>
                <a:tab pos="1327785" algn="l"/>
              </a:tabLst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3%	</a:t>
            </a:r>
            <a:r>
              <a:rPr sz="1800" baseline="-30092" dirty="0">
                <a:solidFill>
                  <a:srgbClr val="404040"/>
                </a:solidFill>
                <a:latin typeface="Carlito"/>
                <a:cs typeface="Carlito"/>
              </a:rPr>
              <a:t>2%</a:t>
            </a:r>
            <a:endParaRPr sz="1800" baseline="-30092">
              <a:latin typeface="Carlito"/>
              <a:cs typeface="Carlito"/>
            </a:endParaRPr>
          </a:p>
          <a:p>
            <a:pPr marL="125730">
              <a:lnSpc>
                <a:spcPts val="1390"/>
              </a:lnSpc>
              <a:tabLst>
                <a:tab pos="1167765" algn="l"/>
                <a:tab pos="2210435" algn="l"/>
                <a:tab pos="3253104" algn="l"/>
              </a:tabLst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0%	0%	</a:t>
            </a:r>
            <a:r>
              <a:rPr sz="1200" spc="-55" dirty="0">
                <a:solidFill>
                  <a:srgbClr val="404040"/>
                </a:solidFill>
                <a:latin typeface="Carlito"/>
                <a:cs typeface="Carlito"/>
              </a:rPr>
              <a:t>0%0%	0%0%</a:t>
            </a:r>
            <a:endParaRPr sz="1200">
              <a:latin typeface="Carlito"/>
              <a:cs typeface="Carlito"/>
            </a:endParaRPr>
          </a:p>
          <a:p>
            <a:pPr marL="38100" marR="30480" indent="7620">
              <a:lnSpc>
                <a:spcPct val="101800"/>
              </a:lnSpc>
              <a:spcBef>
                <a:spcPts val="1035"/>
              </a:spcBef>
            </a:pPr>
            <a:r>
              <a:rPr sz="900" spc="-5" dirty="0">
                <a:solidFill>
                  <a:srgbClr val="585858"/>
                </a:solidFill>
                <a:latin typeface="Carlito"/>
                <a:cs typeface="Carlito"/>
              </a:rPr>
              <a:t>[Araştırma-geliştirme [Araştırma-geliştirme [Araştırma-geliştirme [Araştırma-geliştirme  faaliyetleri </a:t>
            </a:r>
            <a:r>
              <a:rPr sz="900" dirty="0">
                <a:solidFill>
                  <a:srgbClr val="585858"/>
                </a:solidFill>
                <a:latin typeface="Carlito"/>
                <a:cs typeface="Carlito"/>
              </a:rPr>
              <a:t>için </a:t>
            </a:r>
            <a:r>
              <a:rPr sz="900" spc="-5" dirty="0">
                <a:solidFill>
                  <a:srgbClr val="585858"/>
                </a:solidFill>
                <a:latin typeface="Carlito"/>
                <a:cs typeface="Carlito"/>
              </a:rPr>
              <a:t>yeterli faaliyetleri </a:t>
            </a:r>
            <a:r>
              <a:rPr sz="900" dirty="0">
                <a:solidFill>
                  <a:srgbClr val="585858"/>
                </a:solidFill>
                <a:latin typeface="Carlito"/>
                <a:cs typeface="Carlito"/>
              </a:rPr>
              <a:t>için </a:t>
            </a:r>
            <a:r>
              <a:rPr sz="900" spc="-5" dirty="0">
                <a:solidFill>
                  <a:srgbClr val="585858"/>
                </a:solidFill>
                <a:latin typeface="Carlito"/>
                <a:cs typeface="Carlito"/>
              </a:rPr>
              <a:t>yeterli faaliyetleri </a:t>
            </a:r>
            <a:r>
              <a:rPr sz="900" dirty="0">
                <a:solidFill>
                  <a:srgbClr val="585858"/>
                </a:solidFill>
                <a:latin typeface="Carlito"/>
                <a:cs typeface="Carlito"/>
              </a:rPr>
              <a:t>için </a:t>
            </a:r>
            <a:r>
              <a:rPr sz="900" spc="-5" dirty="0">
                <a:solidFill>
                  <a:srgbClr val="585858"/>
                </a:solidFill>
                <a:latin typeface="Carlito"/>
                <a:cs typeface="Carlito"/>
              </a:rPr>
              <a:t>yeterli faaliyetleriyle</a:t>
            </a:r>
            <a:r>
              <a:rPr sz="900" spc="-11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rlito"/>
                <a:cs typeface="Carlito"/>
              </a:rPr>
              <a:t>bilime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3884421" y="5409691"/>
            <a:ext cx="716280" cy="3022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88595" marR="5080" indent="-176530">
              <a:lnSpc>
                <a:spcPct val="101600"/>
              </a:lnSpc>
              <a:spcBef>
                <a:spcPts val="80"/>
              </a:spcBef>
            </a:pPr>
            <a:r>
              <a:rPr sz="900" spc="-5" dirty="0">
                <a:solidFill>
                  <a:srgbClr val="585858"/>
                </a:solidFill>
                <a:latin typeface="Carlito"/>
                <a:cs typeface="Carlito"/>
              </a:rPr>
              <a:t>önemli</a:t>
            </a:r>
            <a:r>
              <a:rPr sz="900" spc="-4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rlito"/>
                <a:cs typeface="Carlito"/>
              </a:rPr>
              <a:t>katkılar  sağlar.]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4848859" y="5130546"/>
            <a:ext cx="871855" cy="4419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rlito"/>
                <a:cs typeface="Carlito"/>
              </a:rPr>
              <a:t>[Girişimcilik</a:t>
            </a:r>
            <a:r>
              <a:rPr sz="900" spc="-1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900" dirty="0">
                <a:solidFill>
                  <a:srgbClr val="585858"/>
                </a:solidFill>
                <a:latin typeface="Carlito"/>
                <a:cs typeface="Carlito"/>
              </a:rPr>
              <a:t>ve</a:t>
            </a:r>
            <a:endParaRPr sz="900">
              <a:latin typeface="Carlito"/>
              <a:cs typeface="Carlito"/>
            </a:endParaRPr>
          </a:p>
          <a:p>
            <a:pPr marL="12700" marR="5080" algn="ctr">
              <a:lnSpc>
                <a:spcPct val="101800"/>
              </a:lnSpc>
            </a:pPr>
            <a:r>
              <a:rPr sz="900" spc="-5" dirty="0">
                <a:solidFill>
                  <a:srgbClr val="585858"/>
                </a:solidFill>
                <a:latin typeface="Carlito"/>
                <a:cs typeface="Carlito"/>
              </a:rPr>
              <a:t>kuluçka</a:t>
            </a:r>
            <a:r>
              <a:rPr sz="900" spc="-3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rlito"/>
                <a:cs typeface="Carlito"/>
              </a:rPr>
              <a:t>hizmetleri  sağlar.]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5824854" y="5270119"/>
            <a:ext cx="2015489" cy="302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2725">
              <a:lnSpc>
                <a:spcPct val="100000"/>
              </a:lnSpc>
              <a:spcBef>
                <a:spcPts val="100"/>
              </a:spcBef>
              <a:tabLst>
                <a:tab pos="1085850" algn="l"/>
              </a:tabLst>
            </a:pPr>
            <a:r>
              <a:rPr sz="900" spc="-5" dirty="0">
                <a:solidFill>
                  <a:srgbClr val="585858"/>
                </a:solidFill>
                <a:latin typeface="Carlito"/>
                <a:cs typeface="Carlito"/>
              </a:rPr>
              <a:t>ölçüm</a:t>
            </a:r>
            <a:r>
              <a:rPr sz="900" spc="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rlito"/>
                <a:cs typeface="Carlito"/>
              </a:rPr>
              <a:t>analiz	araştırmalar</a:t>
            </a:r>
            <a:r>
              <a:rPr sz="900" spc="-1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rlito"/>
                <a:cs typeface="Carlito"/>
              </a:rPr>
              <a:t>yapar.]</a:t>
            </a:r>
            <a:endParaRPr sz="9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spc="-5" dirty="0">
                <a:solidFill>
                  <a:srgbClr val="585858"/>
                </a:solidFill>
                <a:latin typeface="Carlito"/>
                <a:cs typeface="Carlito"/>
              </a:rPr>
              <a:t>hizmetleri</a:t>
            </a:r>
            <a:r>
              <a:rPr sz="90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rlito"/>
                <a:cs typeface="Carlito"/>
              </a:rPr>
              <a:t>yeterlidir.]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5769864" y="4813807"/>
            <a:ext cx="3140710" cy="479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145">
              <a:lnSpc>
                <a:spcPts val="720"/>
              </a:lnSpc>
              <a:spcBef>
                <a:spcPts val="100"/>
              </a:spcBef>
              <a:tabLst>
                <a:tab pos="1186180" algn="l"/>
                <a:tab pos="2388870" algn="l"/>
              </a:tabLst>
            </a:pPr>
            <a:r>
              <a:rPr sz="1200" spc="-55" dirty="0">
                <a:solidFill>
                  <a:srgbClr val="404040"/>
                </a:solidFill>
                <a:latin typeface="Carlito"/>
                <a:cs typeface="Carlito"/>
              </a:rPr>
              <a:t>0%0%	0%0%	</a:t>
            </a:r>
            <a:r>
              <a:rPr sz="1800" baseline="30092" dirty="0">
                <a:solidFill>
                  <a:srgbClr val="404040"/>
                </a:solidFill>
                <a:latin typeface="Carlito"/>
                <a:cs typeface="Carlito"/>
              </a:rPr>
              <a:t>2%</a:t>
            </a:r>
            <a:endParaRPr sz="1800" baseline="30092">
              <a:latin typeface="Carlito"/>
              <a:cs typeface="Carlito"/>
            </a:endParaRPr>
          </a:p>
          <a:p>
            <a:pPr marR="716280" algn="r">
              <a:lnSpc>
                <a:spcPts val="720"/>
              </a:lnSpc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0%</a:t>
            </a:r>
            <a:endParaRPr sz="1200">
              <a:latin typeface="Carlito"/>
              <a:cs typeface="Carlito"/>
            </a:endParaRPr>
          </a:p>
          <a:p>
            <a:pPr marL="38100">
              <a:lnSpc>
                <a:spcPct val="100000"/>
              </a:lnSpc>
              <a:spcBef>
                <a:spcPts val="1055"/>
              </a:spcBef>
            </a:pPr>
            <a:r>
              <a:rPr sz="900" spc="-5" dirty="0">
                <a:solidFill>
                  <a:srgbClr val="585858"/>
                </a:solidFill>
                <a:latin typeface="Carlito"/>
                <a:cs typeface="Carlito"/>
              </a:rPr>
              <a:t>[Teknik </a:t>
            </a:r>
            <a:r>
              <a:rPr sz="900" dirty="0">
                <a:solidFill>
                  <a:srgbClr val="585858"/>
                </a:solidFill>
                <a:latin typeface="Carlito"/>
                <a:cs typeface="Carlito"/>
              </a:rPr>
              <a:t>ve </a:t>
            </a:r>
            <a:r>
              <a:rPr sz="900" spc="-5" dirty="0">
                <a:solidFill>
                  <a:srgbClr val="585858"/>
                </a:solidFill>
                <a:latin typeface="Carlito"/>
                <a:cs typeface="Carlito"/>
              </a:rPr>
              <a:t>laboratuvar [Uluslararası düzeyde [Üniversite,</a:t>
            </a:r>
            <a:r>
              <a:rPr sz="900" spc="-7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rlito"/>
                <a:cs typeface="Carlito"/>
              </a:rPr>
              <a:t>bilimsel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8965183" y="5130546"/>
            <a:ext cx="978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rlito"/>
                <a:cs typeface="Carlito"/>
              </a:rPr>
              <a:t>[Üniversite, sanayi</a:t>
            </a:r>
            <a:r>
              <a:rPr sz="900" spc="-2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900" dirty="0">
                <a:solidFill>
                  <a:srgbClr val="585858"/>
                </a:solidFill>
                <a:latin typeface="Carlito"/>
                <a:cs typeface="Carlito"/>
              </a:rPr>
              <a:t>iş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7878826" y="5270119"/>
            <a:ext cx="2075180" cy="58102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51765" marR="5080" indent="-109220">
              <a:lnSpc>
                <a:spcPct val="101800"/>
              </a:lnSpc>
              <a:spcBef>
                <a:spcPts val="80"/>
              </a:spcBef>
            </a:pPr>
            <a:r>
              <a:rPr sz="900" dirty="0">
                <a:solidFill>
                  <a:srgbClr val="585858"/>
                </a:solidFill>
                <a:latin typeface="Carlito"/>
                <a:cs typeface="Carlito"/>
              </a:rPr>
              <a:t>araştırma </a:t>
            </a:r>
            <a:r>
              <a:rPr sz="900" spc="-5" dirty="0">
                <a:solidFill>
                  <a:srgbClr val="585858"/>
                </a:solidFill>
                <a:latin typeface="Carlito"/>
                <a:cs typeface="Carlito"/>
              </a:rPr>
              <a:t>projelerine birliğine </a:t>
            </a:r>
            <a:r>
              <a:rPr sz="900" dirty="0">
                <a:solidFill>
                  <a:srgbClr val="585858"/>
                </a:solidFill>
                <a:latin typeface="Carlito"/>
                <a:cs typeface="Carlito"/>
              </a:rPr>
              <a:t>önem </a:t>
            </a:r>
            <a:r>
              <a:rPr sz="900" spc="-5" dirty="0">
                <a:solidFill>
                  <a:srgbClr val="585858"/>
                </a:solidFill>
                <a:latin typeface="Carlito"/>
                <a:cs typeface="Carlito"/>
              </a:rPr>
              <a:t>verir.]  </a:t>
            </a:r>
            <a:r>
              <a:rPr sz="900" dirty="0">
                <a:solidFill>
                  <a:srgbClr val="585858"/>
                </a:solidFill>
                <a:latin typeface="Carlito"/>
                <a:cs typeface="Carlito"/>
              </a:rPr>
              <a:t>dış</a:t>
            </a:r>
            <a:r>
              <a:rPr sz="900" spc="-1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rlito"/>
                <a:cs typeface="Carlito"/>
              </a:rPr>
              <a:t>paydaşlarıyla</a:t>
            </a:r>
            <a:endParaRPr sz="900">
              <a:latin typeface="Carlito"/>
              <a:cs typeface="Carlito"/>
            </a:endParaRPr>
          </a:p>
          <a:p>
            <a:pPr marL="12700" marR="1012825" indent="98425">
              <a:lnSpc>
                <a:spcPts val="1100"/>
              </a:lnSpc>
              <a:spcBef>
                <a:spcPts val="35"/>
              </a:spcBef>
            </a:pPr>
            <a:r>
              <a:rPr sz="900" spc="-5" dirty="0">
                <a:solidFill>
                  <a:srgbClr val="585858"/>
                </a:solidFill>
                <a:latin typeface="Carlito"/>
                <a:cs typeface="Carlito"/>
              </a:rPr>
              <a:t>gereken </a:t>
            </a:r>
            <a:r>
              <a:rPr sz="900" dirty="0">
                <a:solidFill>
                  <a:srgbClr val="585858"/>
                </a:solidFill>
                <a:latin typeface="Carlito"/>
                <a:cs typeface="Carlito"/>
              </a:rPr>
              <a:t>iş </a:t>
            </a:r>
            <a:r>
              <a:rPr sz="900" spc="-5" dirty="0">
                <a:solidFill>
                  <a:srgbClr val="585858"/>
                </a:solidFill>
                <a:latin typeface="Carlito"/>
                <a:cs typeface="Carlito"/>
              </a:rPr>
              <a:t>birliğini  sağlayarak katkı</a:t>
            </a:r>
            <a:r>
              <a:rPr sz="900" spc="-4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900" dirty="0">
                <a:solidFill>
                  <a:srgbClr val="585858"/>
                </a:solidFill>
                <a:latin typeface="Carlito"/>
                <a:cs typeface="Carlito"/>
              </a:rPr>
              <a:t>verir.]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10070718" y="5130546"/>
            <a:ext cx="852805" cy="3022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5715">
              <a:lnSpc>
                <a:spcPct val="101800"/>
              </a:lnSpc>
              <a:spcBef>
                <a:spcPts val="80"/>
              </a:spcBef>
            </a:pPr>
            <a:r>
              <a:rPr sz="900" spc="-5" dirty="0">
                <a:solidFill>
                  <a:srgbClr val="585858"/>
                </a:solidFill>
                <a:latin typeface="Carlito"/>
                <a:cs typeface="Carlito"/>
              </a:rPr>
              <a:t>[Yayınları bilimsel  açıdan</a:t>
            </a:r>
            <a:r>
              <a:rPr sz="900" spc="-3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rlito"/>
                <a:cs typeface="Carlito"/>
              </a:rPr>
              <a:t>kalitelidir.]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11190223" y="5130546"/>
            <a:ext cx="6711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rlito"/>
                <a:cs typeface="Carlito"/>
              </a:rPr>
              <a:t>Genel</a:t>
            </a:r>
            <a:r>
              <a:rPr sz="900" spc="-4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rlito"/>
                <a:cs typeface="Carlito"/>
              </a:rPr>
              <a:t>Toplam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198" name="object 198"/>
          <p:cNvSpPr/>
          <p:nvPr/>
        </p:nvSpPr>
        <p:spPr>
          <a:xfrm>
            <a:off x="2574035" y="6188964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73151" y="0"/>
                </a:moveTo>
                <a:lnTo>
                  <a:pt x="0" y="0"/>
                </a:lnTo>
                <a:lnTo>
                  <a:pt x="0" y="73152"/>
                </a:lnTo>
                <a:lnTo>
                  <a:pt x="73151" y="73152"/>
                </a:lnTo>
                <a:lnTo>
                  <a:pt x="73151" y="0"/>
                </a:lnTo>
                <a:close/>
              </a:path>
            </a:pathLst>
          </a:custGeom>
          <a:solidFill>
            <a:srgbClr val="B35D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 txBox="1"/>
          <p:nvPr/>
        </p:nvSpPr>
        <p:spPr>
          <a:xfrm>
            <a:off x="2667126" y="6118352"/>
            <a:ext cx="132461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solidFill>
                  <a:srgbClr val="585858"/>
                </a:solidFill>
                <a:latin typeface="Carlito"/>
                <a:cs typeface="Carlito"/>
              </a:rPr>
              <a:t>Kesinlikle</a:t>
            </a:r>
            <a:r>
              <a:rPr sz="1050" spc="-1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1050" spc="-5" dirty="0">
                <a:solidFill>
                  <a:srgbClr val="585858"/>
                </a:solidFill>
                <a:latin typeface="Carlito"/>
                <a:cs typeface="Carlito"/>
              </a:rPr>
              <a:t>Katılmııyorum</a:t>
            </a:r>
            <a:endParaRPr sz="1050">
              <a:latin typeface="Carlito"/>
              <a:cs typeface="Carlito"/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4396740" y="6188964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73151" y="0"/>
                </a:moveTo>
                <a:lnTo>
                  <a:pt x="0" y="0"/>
                </a:lnTo>
                <a:lnTo>
                  <a:pt x="0" y="73152"/>
                </a:lnTo>
                <a:lnTo>
                  <a:pt x="73151" y="73152"/>
                </a:lnTo>
                <a:lnTo>
                  <a:pt x="73151" y="0"/>
                </a:lnTo>
                <a:close/>
              </a:path>
            </a:pathLst>
          </a:custGeom>
          <a:solidFill>
            <a:srgbClr val="D26D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 txBox="1"/>
          <p:nvPr/>
        </p:nvSpPr>
        <p:spPr>
          <a:xfrm>
            <a:off x="4489830" y="6118352"/>
            <a:ext cx="75628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solidFill>
                  <a:srgbClr val="585858"/>
                </a:solidFill>
                <a:latin typeface="Carlito"/>
                <a:cs typeface="Carlito"/>
              </a:rPr>
              <a:t>Katılmıyorum</a:t>
            </a:r>
            <a:endParaRPr sz="1050">
              <a:latin typeface="Carlito"/>
              <a:cs typeface="Carlito"/>
            </a:endParaRPr>
          </a:p>
        </p:txBody>
      </p:sp>
      <p:sp>
        <p:nvSpPr>
          <p:cNvPr id="202" name="object 202"/>
          <p:cNvSpPr/>
          <p:nvPr/>
        </p:nvSpPr>
        <p:spPr>
          <a:xfrm>
            <a:off x="5650991" y="6188964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73151" y="0"/>
                </a:moveTo>
                <a:lnTo>
                  <a:pt x="0" y="0"/>
                </a:lnTo>
                <a:lnTo>
                  <a:pt x="0" y="73152"/>
                </a:lnTo>
                <a:lnTo>
                  <a:pt x="73151" y="73152"/>
                </a:lnTo>
                <a:lnTo>
                  <a:pt x="73151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 txBox="1"/>
          <p:nvPr/>
        </p:nvSpPr>
        <p:spPr>
          <a:xfrm>
            <a:off x="5744717" y="6118352"/>
            <a:ext cx="58864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solidFill>
                  <a:srgbClr val="585858"/>
                </a:solidFill>
                <a:latin typeface="Carlito"/>
                <a:cs typeface="Carlito"/>
              </a:rPr>
              <a:t>Kararsızım</a:t>
            </a:r>
            <a:endParaRPr sz="1050">
              <a:latin typeface="Carlito"/>
              <a:cs typeface="Carlito"/>
            </a:endParaRPr>
          </a:p>
        </p:txBody>
      </p:sp>
      <p:sp>
        <p:nvSpPr>
          <p:cNvPr id="204" name="object 204"/>
          <p:cNvSpPr/>
          <p:nvPr/>
        </p:nvSpPr>
        <p:spPr>
          <a:xfrm>
            <a:off x="6739128" y="6188964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59" h="73660">
                <a:moveTo>
                  <a:pt x="73151" y="0"/>
                </a:moveTo>
                <a:lnTo>
                  <a:pt x="0" y="0"/>
                </a:lnTo>
                <a:lnTo>
                  <a:pt x="0" y="73152"/>
                </a:lnTo>
                <a:lnTo>
                  <a:pt x="73151" y="73152"/>
                </a:lnTo>
                <a:lnTo>
                  <a:pt x="73151" y="0"/>
                </a:lnTo>
                <a:close/>
              </a:path>
            </a:pathLst>
          </a:custGeom>
          <a:solidFill>
            <a:srgbClr val="F0A7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 txBox="1"/>
          <p:nvPr/>
        </p:nvSpPr>
        <p:spPr>
          <a:xfrm>
            <a:off x="6831838" y="6118352"/>
            <a:ext cx="64960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solidFill>
                  <a:srgbClr val="585858"/>
                </a:solidFill>
                <a:latin typeface="Carlito"/>
                <a:cs typeface="Carlito"/>
              </a:rPr>
              <a:t>Katılıyorum</a:t>
            </a:r>
            <a:endParaRPr sz="1050">
              <a:latin typeface="Carlito"/>
              <a:cs typeface="Carlito"/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7886700" y="6188964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59" h="73660">
                <a:moveTo>
                  <a:pt x="73151" y="0"/>
                </a:moveTo>
                <a:lnTo>
                  <a:pt x="0" y="0"/>
                </a:lnTo>
                <a:lnTo>
                  <a:pt x="0" y="73152"/>
                </a:lnTo>
                <a:lnTo>
                  <a:pt x="73151" y="73152"/>
                </a:lnTo>
                <a:lnTo>
                  <a:pt x="73151" y="0"/>
                </a:lnTo>
                <a:close/>
              </a:path>
            </a:pathLst>
          </a:custGeom>
          <a:solidFill>
            <a:srgbClr val="F5C6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 txBox="1"/>
          <p:nvPr/>
        </p:nvSpPr>
        <p:spPr>
          <a:xfrm>
            <a:off x="7980044" y="6118352"/>
            <a:ext cx="118745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solidFill>
                  <a:srgbClr val="585858"/>
                </a:solidFill>
                <a:latin typeface="Carlito"/>
                <a:cs typeface="Carlito"/>
              </a:rPr>
              <a:t>Kesinlikle</a:t>
            </a:r>
            <a:r>
              <a:rPr sz="1050" spc="-2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1050" spc="-5" dirty="0">
                <a:solidFill>
                  <a:srgbClr val="585858"/>
                </a:solidFill>
                <a:latin typeface="Carlito"/>
                <a:cs typeface="Carlito"/>
              </a:rPr>
              <a:t>Katılıyorum</a:t>
            </a:r>
            <a:endParaRPr sz="1050">
              <a:latin typeface="Carlito"/>
              <a:cs typeface="Carlito"/>
            </a:endParaRPr>
          </a:p>
        </p:txBody>
      </p:sp>
      <p:sp>
        <p:nvSpPr>
          <p:cNvPr id="208" name="object 208"/>
          <p:cNvSpPr txBox="1">
            <a:spLocks noGrp="1"/>
          </p:cNvSpPr>
          <p:nvPr>
            <p:ph type="title"/>
          </p:nvPr>
        </p:nvSpPr>
        <p:spPr>
          <a:xfrm>
            <a:off x="414019" y="0"/>
            <a:ext cx="7578725" cy="77914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455"/>
              </a:spcBef>
            </a:pPr>
            <a:r>
              <a:rPr sz="2600" spc="-5" dirty="0"/>
              <a:t>ÜNİVERSİTENİN ARAŞTIRMA-GELİŞTİRME</a:t>
            </a:r>
            <a:r>
              <a:rPr sz="2600" spc="-140" dirty="0"/>
              <a:t> </a:t>
            </a:r>
            <a:r>
              <a:rPr sz="2600" spc="-5" dirty="0"/>
              <a:t>YETENEĞİNİN  </a:t>
            </a:r>
            <a:r>
              <a:rPr sz="2600" spc="-10" dirty="0"/>
              <a:t>DEĞERLENDİRİLMESİ</a:t>
            </a:r>
            <a:endParaRPr sz="2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0768" y="4450079"/>
            <a:ext cx="605155" cy="0"/>
          </a:xfrm>
          <a:custGeom>
            <a:avLst/>
            <a:gdLst/>
            <a:ahLst/>
            <a:cxnLst/>
            <a:rect l="l" t="t" r="r" b="b"/>
            <a:pathLst>
              <a:path w="605155">
                <a:moveTo>
                  <a:pt x="0" y="0"/>
                </a:moveTo>
                <a:lnTo>
                  <a:pt x="60502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81911" y="4450079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2223" y="4450079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71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04060" y="4450079"/>
            <a:ext cx="784860" cy="0"/>
          </a:xfrm>
          <a:custGeom>
            <a:avLst/>
            <a:gdLst/>
            <a:ahLst/>
            <a:cxnLst/>
            <a:rect l="l" t="t" r="r" b="b"/>
            <a:pathLst>
              <a:path w="784860">
                <a:moveTo>
                  <a:pt x="0" y="0"/>
                </a:moveTo>
                <a:lnTo>
                  <a:pt x="78485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55035" y="4450079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71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66872" y="4450079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77184" y="4450079"/>
            <a:ext cx="786765" cy="0"/>
          </a:xfrm>
          <a:custGeom>
            <a:avLst/>
            <a:gdLst/>
            <a:ahLst/>
            <a:cxnLst/>
            <a:rect l="l" t="t" r="r" b="b"/>
            <a:pathLst>
              <a:path w="786764">
                <a:moveTo>
                  <a:pt x="0" y="0"/>
                </a:moveTo>
                <a:lnTo>
                  <a:pt x="78638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29684" y="4450079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41520" y="4450079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51832" y="4450079"/>
            <a:ext cx="786765" cy="0"/>
          </a:xfrm>
          <a:custGeom>
            <a:avLst/>
            <a:gdLst/>
            <a:ahLst/>
            <a:cxnLst/>
            <a:rect l="l" t="t" r="r" b="b"/>
            <a:pathLst>
              <a:path w="786764">
                <a:moveTo>
                  <a:pt x="0" y="0"/>
                </a:moveTo>
                <a:lnTo>
                  <a:pt x="78638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04332" y="4450079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14644" y="4450079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1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26479" y="4450079"/>
            <a:ext cx="784860" cy="0"/>
          </a:xfrm>
          <a:custGeom>
            <a:avLst/>
            <a:gdLst/>
            <a:ahLst/>
            <a:cxnLst/>
            <a:rect l="l" t="t" r="r" b="b"/>
            <a:pathLst>
              <a:path w="784859">
                <a:moveTo>
                  <a:pt x="0" y="0"/>
                </a:moveTo>
                <a:lnTo>
                  <a:pt x="78486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77456" y="4450079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89292" y="4450079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99604" y="4450079"/>
            <a:ext cx="786765" cy="0"/>
          </a:xfrm>
          <a:custGeom>
            <a:avLst/>
            <a:gdLst/>
            <a:ahLst/>
            <a:cxnLst/>
            <a:rect l="l" t="t" r="r" b="b"/>
            <a:pathLst>
              <a:path w="786765">
                <a:moveTo>
                  <a:pt x="0" y="0"/>
                </a:moveTo>
                <a:lnTo>
                  <a:pt x="78638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52104" y="4450079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663940" y="4450079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874252" y="4450079"/>
            <a:ext cx="786765" cy="0"/>
          </a:xfrm>
          <a:custGeom>
            <a:avLst/>
            <a:gdLst/>
            <a:ahLst/>
            <a:cxnLst/>
            <a:rect l="l" t="t" r="r" b="b"/>
            <a:pathLst>
              <a:path w="786765">
                <a:moveTo>
                  <a:pt x="0" y="0"/>
                </a:moveTo>
                <a:lnTo>
                  <a:pt x="78638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826752" y="4450079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037064" y="4450079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1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248900" y="4450079"/>
            <a:ext cx="784860" cy="0"/>
          </a:xfrm>
          <a:custGeom>
            <a:avLst/>
            <a:gdLst/>
            <a:ahLst/>
            <a:cxnLst/>
            <a:rect l="l" t="t" r="r" b="b"/>
            <a:pathLst>
              <a:path w="784859">
                <a:moveTo>
                  <a:pt x="0" y="0"/>
                </a:moveTo>
                <a:lnTo>
                  <a:pt x="78485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201400" y="4450079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411711" y="4450079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622023" y="4450079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10768" y="3788664"/>
            <a:ext cx="605155" cy="0"/>
          </a:xfrm>
          <a:custGeom>
            <a:avLst/>
            <a:gdLst/>
            <a:ahLst/>
            <a:cxnLst/>
            <a:rect l="l" t="t" r="r" b="b"/>
            <a:pathLst>
              <a:path w="605155">
                <a:moveTo>
                  <a:pt x="0" y="0"/>
                </a:moveTo>
                <a:lnTo>
                  <a:pt x="60502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81911" y="3788664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92223" y="3788664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71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04060" y="3788664"/>
            <a:ext cx="784860" cy="0"/>
          </a:xfrm>
          <a:custGeom>
            <a:avLst/>
            <a:gdLst/>
            <a:ahLst/>
            <a:cxnLst/>
            <a:rect l="l" t="t" r="r" b="b"/>
            <a:pathLst>
              <a:path w="784860">
                <a:moveTo>
                  <a:pt x="0" y="0"/>
                </a:moveTo>
                <a:lnTo>
                  <a:pt x="78485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955035" y="3788664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71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166872" y="3788664"/>
            <a:ext cx="996950" cy="0"/>
          </a:xfrm>
          <a:custGeom>
            <a:avLst/>
            <a:gdLst/>
            <a:ahLst/>
            <a:cxnLst/>
            <a:rect l="l" t="t" r="r" b="b"/>
            <a:pathLst>
              <a:path w="996950">
                <a:moveTo>
                  <a:pt x="0" y="0"/>
                </a:moveTo>
                <a:lnTo>
                  <a:pt x="99669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329684" y="3788664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41520" y="3788664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751832" y="3788664"/>
            <a:ext cx="786765" cy="0"/>
          </a:xfrm>
          <a:custGeom>
            <a:avLst/>
            <a:gdLst/>
            <a:ahLst/>
            <a:cxnLst/>
            <a:rect l="l" t="t" r="r" b="b"/>
            <a:pathLst>
              <a:path w="786764">
                <a:moveTo>
                  <a:pt x="0" y="0"/>
                </a:moveTo>
                <a:lnTo>
                  <a:pt x="78638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04332" y="3788664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914644" y="3788664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1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26479" y="3788664"/>
            <a:ext cx="784860" cy="0"/>
          </a:xfrm>
          <a:custGeom>
            <a:avLst/>
            <a:gdLst/>
            <a:ahLst/>
            <a:cxnLst/>
            <a:rect l="l" t="t" r="r" b="b"/>
            <a:pathLst>
              <a:path w="784859">
                <a:moveTo>
                  <a:pt x="0" y="0"/>
                </a:moveTo>
                <a:lnTo>
                  <a:pt x="78486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077456" y="3788664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289292" y="3788664"/>
            <a:ext cx="996950" cy="0"/>
          </a:xfrm>
          <a:custGeom>
            <a:avLst/>
            <a:gdLst/>
            <a:ahLst/>
            <a:cxnLst/>
            <a:rect l="l" t="t" r="r" b="b"/>
            <a:pathLst>
              <a:path w="996950">
                <a:moveTo>
                  <a:pt x="0" y="0"/>
                </a:moveTo>
                <a:lnTo>
                  <a:pt x="99669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452104" y="3788664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663940" y="3788664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874252" y="3788664"/>
            <a:ext cx="786765" cy="0"/>
          </a:xfrm>
          <a:custGeom>
            <a:avLst/>
            <a:gdLst/>
            <a:ahLst/>
            <a:cxnLst/>
            <a:rect l="l" t="t" r="r" b="b"/>
            <a:pathLst>
              <a:path w="786765">
                <a:moveTo>
                  <a:pt x="0" y="0"/>
                </a:moveTo>
                <a:lnTo>
                  <a:pt x="78638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826752" y="3788664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037064" y="3788664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1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248900" y="3788664"/>
            <a:ext cx="784860" cy="0"/>
          </a:xfrm>
          <a:custGeom>
            <a:avLst/>
            <a:gdLst/>
            <a:ahLst/>
            <a:cxnLst/>
            <a:rect l="l" t="t" r="r" b="b"/>
            <a:pathLst>
              <a:path w="784859">
                <a:moveTo>
                  <a:pt x="0" y="0"/>
                </a:moveTo>
                <a:lnTo>
                  <a:pt x="78485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201400" y="3788664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411711" y="3788664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622023" y="3788664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10768" y="3125723"/>
            <a:ext cx="605155" cy="0"/>
          </a:xfrm>
          <a:custGeom>
            <a:avLst/>
            <a:gdLst/>
            <a:ahLst/>
            <a:cxnLst/>
            <a:rect l="l" t="t" r="r" b="b"/>
            <a:pathLst>
              <a:path w="605155">
                <a:moveTo>
                  <a:pt x="0" y="0"/>
                </a:moveTo>
                <a:lnTo>
                  <a:pt x="60502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581911" y="3125723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166872" y="3125723"/>
            <a:ext cx="996950" cy="0"/>
          </a:xfrm>
          <a:custGeom>
            <a:avLst/>
            <a:gdLst/>
            <a:ahLst/>
            <a:cxnLst/>
            <a:rect l="l" t="t" r="r" b="b"/>
            <a:pathLst>
              <a:path w="996950">
                <a:moveTo>
                  <a:pt x="0" y="0"/>
                </a:moveTo>
                <a:lnTo>
                  <a:pt x="99669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329684" y="3125723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289292" y="3125723"/>
            <a:ext cx="996950" cy="0"/>
          </a:xfrm>
          <a:custGeom>
            <a:avLst/>
            <a:gdLst/>
            <a:ahLst/>
            <a:cxnLst/>
            <a:rect l="l" t="t" r="r" b="b"/>
            <a:pathLst>
              <a:path w="996950">
                <a:moveTo>
                  <a:pt x="0" y="0"/>
                </a:moveTo>
                <a:lnTo>
                  <a:pt x="99669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452104" y="3125723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792223" y="3125723"/>
            <a:ext cx="1209040" cy="0"/>
          </a:xfrm>
          <a:custGeom>
            <a:avLst/>
            <a:gdLst/>
            <a:ahLst/>
            <a:cxnLst/>
            <a:rect l="l" t="t" r="r" b="b"/>
            <a:pathLst>
              <a:path w="1209039">
                <a:moveTo>
                  <a:pt x="0" y="0"/>
                </a:moveTo>
                <a:lnTo>
                  <a:pt x="120853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541520" y="3125723"/>
            <a:ext cx="1207135" cy="0"/>
          </a:xfrm>
          <a:custGeom>
            <a:avLst/>
            <a:gdLst/>
            <a:ahLst/>
            <a:cxnLst/>
            <a:rect l="l" t="t" r="r" b="b"/>
            <a:pathLst>
              <a:path w="1207135">
                <a:moveTo>
                  <a:pt x="0" y="0"/>
                </a:moveTo>
                <a:lnTo>
                  <a:pt x="120700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914644" y="3125723"/>
            <a:ext cx="1209040" cy="0"/>
          </a:xfrm>
          <a:custGeom>
            <a:avLst/>
            <a:gdLst/>
            <a:ahLst/>
            <a:cxnLst/>
            <a:rect l="l" t="t" r="r" b="b"/>
            <a:pathLst>
              <a:path w="1209040">
                <a:moveTo>
                  <a:pt x="0" y="0"/>
                </a:moveTo>
                <a:lnTo>
                  <a:pt x="120853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663940" y="3125723"/>
            <a:ext cx="1207135" cy="0"/>
          </a:xfrm>
          <a:custGeom>
            <a:avLst/>
            <a:gdLst/>
            <a:ahLst/>
            <a:cxnLst/>
            <a:rect l="l" t="t" r="r" b="b"/>
            <a:pathLst>
              <a:path w="1207134">
                <a:moveTo>
                  <a:pt x="0" y="0"/>
                </a:moveTo>
                <a:lnTo>
                  <a:pt x="120700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037064" y="3125723"/>
            <a:ext cx="1209040" cy="0"/>
          </a:xfrm>
          <a:custGeom>
            <a:avLst/>
            <a:gdLst/>
            <a:ahLst/>
            <a:cxnLst/>
            <a:rect l="l" t="t" r="r" b="b"/>
            <a:pathLst>
              <a:path w="1209040">
                <a:moveTo>
                  <a:pt x="0" y="0"/>
                </a:moveTo>
                <a:lnTo>
                  <a:pt x="120853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792223" y="2464307"/>
            <a:ext cx="1209040" cy="0"/>
          </a:xfrm>
          <a:custGeom>
            <a:avLst/>
            <a:gdLst/>
            <a:ahLst/>
            <a:cxnLst/>
            <a:rect l="l" t="t" r="r" b="b"/>
            <a:pathLst>
              <a:path w="1209039">
                <a:moveTo>
                  <a:pt x="0" y="0"/>
                </a:moveTo>
                <a:lnTo>
                  <a:pt x="120853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166872" y="2464307"/>
            <a:ext cx="1207135" cy="0"/>
          </a:xfrm>
          <a:custGeom>
            <a:avLst/>
            <a:gdLst/>
            <a:ahLst/>
            <a:cxnLst/>
            <a:rect l="l" t="t" r="r" b="b"/>
            <a:pathLst>
              <a:path w="1207135">
                <a:moveTo>
                  <a:pt x="0" y="0"/>
                </a:moveTo>
                <a:lnTo>
                  <a:pt x="120700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41520" y="2464307"/>
            <a:ext cx="1207135" cy="0"/>
          </a:xfrm>
          <a:custGeom>
            <a:avLst/>
            <a:gdLst/>
            <a:ahLst/>
            <a:cxnLst/>
            <a:rect l="l" t="t" r="r" b="b"/>
            <a:pathLst>
              <a:path w="1207135">
                <a:moveTo>
                  <a:pt x="0" y="0"/>
                </a:moveTo>
                <a:lnTo>
                  <a:pt x="120700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914644" y="2464307"/>
            <a:ext cx="1209040" cy="0"/>
          </a:xfrm>
          <a:custGeom>
            <a:avLst/>
            <a:gdLst/>
            <a:ahLst/>
            <a:cxnLst/>
            <a:rect l="l" t="t" r="r" b="b"/>
            <a:pathLst>
              <a:path w="1209040">
                <a:moveTo>
                  <a:pt x="0" y="0"/>
                </a:moveTo>
                <a:lnTo>
                  <a:pt x="120853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289292" y="2464307"/>
            <a:ext cx="1209040" cy="0"/>
          </a:xfrm>
          <a:custGeom>
            <a:avLst/>
            <a:gdLst/>
            <a:ahLst/>
            <a:cxnLst/>
            <a:rect l="l" t="t" r="r" b="b"/>
            <a:pathLst>
              <a:path w="1209040">
                <a:moveTo>
                  <a:pt x="0" y="0"/>
                </a:moveTo>
                <a:lnTo>
                  <a:pt x="120853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663940" y="2464307"/>
            <a:ext cx="1207135" cy="0"/>
          </a:xfrm>
          <a:custGeom>
            <a:avLst/>
            <a:gdLst/>
            <a:ahLst/>
            <a:cxnLst/>
            <a:rect l="l" t="t" r="r" b="b"/>
            <a:pathLst>
              <a:path w="1207134">
                <a:moveTo>
                  <a:pt x="0" y="0"/>
                </a:moveTo>
                <a:lnTo>
                  <a:pt x="120700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0037064" y="2464307"/>
            <a:ext cx="1209040" cy="0"/>
          </a:xfrm>
          <a:custGeom>
            <a:avLst/>
            <a:gdLst/>
            <a:ahLst/>
            <a:cxnLst/>
            <a:rect l="l" t="t" r="r" b="b"/>
            <a:pathLst>
              <a:path w="1209040">
                <a:moveTo>
                  <a:pt x="0" y="0"/>
                </a:moveTo>
                <a:lnTo>
                  <a:pt x="120853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411711" y="2464307"/>
            <a:ext cx="393700" cy="0"/>
          </a:xfrm>
          <a:custGeom>
            <a:avLst/>
            <a:gdLst/>
            <a:ahLst/>
            <a:cxnLst/>
            <a:rect l="l" t="t" r="r" b="b"/>
            <a:pathLst>
              <a:path w="393700">
                <a:moveTo>
                  <a:pt x="0" y="0"/>
                </a:moveTo>
                <a:lnTo>
                  <a:pt x="39319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10768" y="1802892"/>
            <a:ext cx="2190115" cy="0"/>
          </a:xfrm>
          <a:custGeom>
            <a:avLst/>
            <a:gdLst/>
            <a:ahLst/>
            <a:cxnLst/>
            <a:rect l="l" t="t" r="r" b="b"/>
            <a:pathLst>
              <a:path w="2190115">
                <a:moveTo>
                  <a:pt x="0" y="0"/>
                </a:moveTo>
                <a:lnTo>
                  <a:pt x="218998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166872" y="1802892"/>
            <a:ext cx="2581910" cy="0"/>
          </a:xfrm>
          <a:custGeom>
            <a:avLst/>
            <a:gdLst/>
            <a:ahLst/>
            <a:cxnLst/>
            <a:rect l="l" t="t" r="r" b="b"/>
            <a:pathLst>
              <a:path w="2581910">
                <a:moveTo>
                  <a:pt x="0" y="0"/>
                </a:moveTo>
                <a:lnTo>
                  <a:pt x="258165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914644" y="1802892"/>
            <a:ext cx="5890260" cy="0"/>
          </a:xfrm>
          <a:custGeom>
            <a:avLst/>
            <a:gdLst/>
            <a:ahLst/>
            <a:cxnLst/>
            <a:rect l="l" t="t" r="r" b="b"/>
            <a:pathLst>
              <a:path w="5890259">
                <a:moveTo>
                  <a:pt x="0" y="0"/>
                </a:moveTo>
                <a:lnTo>
                  <a:pt x="589025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10768" y="1141475"/>
            <a:ext cx="10994390" cy="0"/>
          </a:xfrm>
          <a:custGeom>
            <a:avLst/>
            <a:gdLst/>
            <a:ahLst/>
            <a:cxnLst/>
            <a:rect l="l" t="t" r="r" b="b"/>
            <a:pathLst>
              <a:path w="10994390">
                <a:moveTo>
                  <a:pt x="0" y="0"/>
                </a:moveTo>
                <a:lnTo>
                  <a:pt x="1099413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578607" y="5010911"/>
            <a:ext cx="166370" cy="100965"/>
          </a:xfrm>
          <a:custGeom>
            <a:avLst/>
            <a:gdLst/>
            <a:ahLst/>
            <a:cxnLst/>
            <a:rect l="l" t="t" r="r" b="b"/>
            <a:pathLst>
              <a:path w="166369" h="100964">
                <a:moveTo>
                  <a:pt x="166116" y="0"/>
                </a:moveTo>
                <a:lnTo>
                  <a:pt x="0" y="0"/>
                </a:lnTo>
                <a:lnTo>
                  <a:pt x="0" y="100583"/>
                </a:lnTo>
                <a:lnTo>
                  <a:pt x="166116" y="100583"/>
                </a:lnTo>
                <a:lnTo>
                  <a:pt x="166116" y="0"/>
                </a:lnTo>
                <a:close/>
              </a:path>
            </a:pathLst>
          </a:custGeom>
          <a:solidFill>
            <a:srgbClr val="D26D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953255" y="5010911"/>
            <a:ext cx="166370" cy="100965"/>
          </a:xfrm>
          <a:custGeom>
            <a:avLst/>
            <a:gdLst/>
            <a:ahLst/>
            <a:cxnLst/>
            <a:rect l="l" t="t" r="r" b="b"/>
            <a:pathLst>
              <a:path w="166370" h="100964">
                <a:moveTo>
                  <a:pt x="166116" y="0"/>
                </a:moveTo>
                <a:lnTo>
                  <a:pt x="0" y="0"/>
                </a:lnTo>
                <a:lnTo>
                  <a:pt x="0" y="100583"/>
                </a:lnTo>
                <a:lnTo>
                  <a:pt x="166116" y="100583"/>
                </a:lnTo>
                <a:lnTo>
                  <a:pt x="166116" y="0"/>
                </a:lnTo>
                <a:close/>
              </a:path>
            </a:pathLst>
          </a:custGeom>
          <a:solidFill>
            <a:srgbClr val="D26D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701028" y="4556759"/>
            <a:ext cx="166370" cy="554990"/>
          </a:xfrm>
          <a:custGeom>
            <a:avLst/>
            <a:gdLst/>
            <a:ahLst/>
            <a:cxnLst/>
            <a:rect l="l" t="t" r="r" b="b"/>
            <a:pathLst>
              <a:path w="166370" h="554989">
                <a:moveTo>
                  <a:pt x="166116" y="0"/>
                </a:moveTo>
                <a:lnTo>
                  <a:pt x="0" y="0"/>
                </a:lnTo>
                <a:lnTo>
                  <a:pt x="0" y="554735"/>
                </a:lnTo>
                <a:lnTo>
                  <a:pt x="166116" y="554735"/>
                </a:lnTo>
                <a:lnTo>
                  <a:pt x="166116" y="0"/>
                </a:lnTo>
                <a:close/>
              </a:path>
            </a:pathLst>
          </a:custGeom>
          <a:solidFill>
            <a:srgbClr val="D26D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075676" y="5010911"/>
            <a:ext cx="166370" cy="100965"/>
          </a:xfrm>
          <a:custGeom>
            <a:avLst/>
            <a:gdLst/>
            <a:ahLst/>
            <a:cxnLst/>
            <a:rect l="l" t="t" r="r" b="b"/>
            <a:pathLst>
              <a:path w="166370" h="100964">
                <a:moveTo>
                  <a:pt x="166116" y="0"/>
                </a:moveTo>
                <a:lnTo>
                  <a:pt x="0" y="0"/>
                </a:lnTo>
                <a:lnTo>
                  <a:pt x="0" y="100583"/>
                </a:lnTo>
                <a:lnTo>
                  <a:pt x="166116" y="100583"/>
                </a:lnTo>
                <a:lnTo>
                  <a:pt x="166116" y="0"/>
                </a:lnTo>
                <a:close/>
              </a:path>
            </a:pathLst>
          </a:custGeom>
          <a:solidFill>
            <a:srgbClr val="D26D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448800" y="5010911"/>
            <a:ext cx="166370" cy="100965"/>
          </a:xfrm>
          <a:custGeom>
            <a:avLst/>
            <a:gdLst/>
            <a:ahLst/>
            <a:cxnLst/>
            <a:rect l="l" t="t" r="r" b="b"/>
            <a:pathLst>
              <a:path w="166370" h="100964">
                <a:moveTo>
                  <a:pt x="166116" y="0"/>
                </a:moveTo>
                <a:lnTo>
                  <a:pt x="0" y="0"/>
                </a:lnTo>
                <a:lnTo>
                  <a:pt x="0" y="100583"/>
                </a:lnTo>
                <a:lnTo>
                  <a:pt x="166116" y="100583"/>
                </a:lnTo>
                <a:lnTo>
                  <a:pt x="166116" y="0"/>
                </a:lnTo>
                <a:close/>
              </a:path>
            </a:pathLst>
          </a:custGeom>
          <a:solidFill>
            <a:srgbClr val="D26D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0823447" y="4974335"/>
            <a:ext cx="166370" cy="137160"/>
          </a:xfrm>
          <a:custGeom>
            <a:avLst/>
            <a:gdLst/>
            <a:ahLst/>
            <a:cxnLst/>
            <a:rect l="l" t="t" r="r" b="b"/>
            <a:pathLst>
              <a:path w="166370" h="137160">
                <a:moveTo>
                  <a:pt x="166116" y="0"/>
                </a:moveTo>
                <a:lnTo>
                  <a:pt x="0" y="0"/>
                </a:lnTo>
                <a:lnTo>
                  <a:pt x="0" y="137159"/>
                </a:lnTo>
                <a:lnTo>
                  <a:pt x="166116" y="137159"/>
                </a:lnTo>
                <a:lnTo>
                  <a:pt x="166116" y="0"/>
                </a:lnTo>
                <a:close/>
              </a:path>
            </a:pathLst>
          </a:custGeom>
          <a:solidFill>
            <a:srgbClr val="D26D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415796" y="2586227"/>
            <a:ext cx="166370" cy="2525395"/>
          </a:xfrm>
          <a:custGeom>
            <a:avLst/>
            <a:gdLst/>
            <a:ahLst/>
            <a:cxnLst/>
            <a:rect l="l" t="t" r="r" b="b"/>
            <a:pathLst>
              <a:path w="166369" h="2525395">
                <a:moveTo>
                  <a:pt x="166115" y="0"/>
                </a:moveTo>
                <a:lnTo>
                  <a:pt x="0" y="0"/>
                </a:lnTo>
                <a:lnTo>
                  <a:pt x="0" y="2525268"/>
                </a:lnTo>
                <a:lnTo>
                  <a:pt x="166115" y="2525268"/>
                </a:lnTo>
                <a:lnTo>
                  <a:pt x="166115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788920" y="3192779"/>
            <a:ext cx="166370" cy="1918970"/>
          </a:xfrm>
          <a:custGeom>
            <a:avLst/>
            <a:gdLst/>
            <a:ahLst/>
            <a:cxnLst/>
            <a:rect l="l" t="t" r="r" b="b"/>
            <a:pathLst>
              <a:path w="166369" h="1918970">
                <a:moveTo>
                  <a:pt x="166116" y="0"/>
                </a:moveTo>
                <a:lnTo>
                  <a:pt x="0" y="0"/>
                </a:lnTo>
                <a:lnTo>
                  <a:pt x="0" y="1918716"/>
                </a:lnTo>
                <a:lnTo>
                  <a:pt x="166116" y="1918716"/>
                </a:lnTo>
                <a:lnTo>
                  <a:pt x="166116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163567" y="2990088"/>
            <a:ext cx="166370" cy="2121535"/>
          </a:xfrm>
          <a:custGeom>
            <a:avLst/>
            <a:gdLst/>
            <a:ahLst/>
            <a:cxnLst/>
            <a:rect l="l" t="t" r="r" b="b"/>
            <a:pathLst>
              <a:path w="166370" h="2121535">
                <a:moveTo>
                  <a:pt x="166116" y="0"/>
                </a:moveTo>
                <a:lnTo>
                  <a:pt x="0" y="0"/>
                </a:lnTo>
                <a:lnTo>
                  <a:pt x="0" y="2121408"/>
                </a:lnTo>
                <a:lnTo>
                  <a:pt x="166116" y="2121408"/>
                </a:lnTo>
                <a:lnTo>
                  <a:pt x="166116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538215" y="3393947"/>
            <a:ext cx="166370" cy="1717675"/>
          </a:xfrm>
          <a:custGeom>
            <a:avLst/>
            <a:gdLst/>
            <a:ahLst/>
            <a:cxnLst/>
            <a:rect l="l" t="t" r="r" b="b"/>
            <a:pathLst>
              <a:path w="166370" h="1717675">
                <a:moveTo>
                  <a:pt x="166116" y="0"/>
                </a:moveTo>
                <a:lnTo>
                  <a:pt x="0" y="0"/>
                </a:lnTo>
                <a:lnTo>
                  <a:pt x="0" y="1717547"/>
                </a:lnTo>
                <a:lnTo>
                  <a:pt x="166116" y="1717547"/>
                </a:lnTo>
                <a:lnTo>
                  <a:pt x="166116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911340" y="3444240"/>
            <a:ext cx="166370" cy="1667510"/>
          </a:xfrm>
          <a:custGeom>
            <a:avLst/>
            <a:gdLst/>
            <a:ahLst/>
            <a:cxnLst/>
            <a:rect l="l" t="t" r="r" b="b"/>
            <a:pathLst>
              <a:path w="166370" h="1667510">
                <a:moveTo>
                  <a:pt x="166115" y="0"/>
                </a:moveTo>
                <a:lnTo>
                  <a:pt x="0" y="0"/>
                </a:lnTo>
                <a:lnTo>
                  <a:pt x="0" y="1667256"/>
                </a:lnTo>
                <a:lnTo>
                  <a:pt x="166115" y="1667256"/>
                </a:lnTo>
                <a:lnTo>
                  <a:pt x="166115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285988" y="3090672"/>
            <a:ext cx="166370" cy="2021205"/>
          </a:xfrm>
          <a:custGeom>
            <a:avLst/>
            <a:gdLst/>
            <a:ahLst/>
            <a:cxnLst/>
            <a:rect l="l" t="t" r="r" b="b"/>
            <a:pathLst>
              <a:path w="166370" h="2021204">
                <a:moveTo>
                  <a:pt x="166115" y="0"/>
                </a:moveTo>
                <a:lnTo>
                  <a:pt x="0" y="0"/>
                </a:lnTo>
                <a:lnTo>
                  <a:pt x="0" y="2020823"/>
                </a:lnTo>
                <a:lnTo>
                  <a:pt x="166115" y="2020823"/>
                </a:lnTo>
                <a:lnTo>
                  <a:pt x="166115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9660635" y="3343655"/>
            <a:ext cx="166370" cy="1767839"/>
          </a:xfrm>
          <a:custGeom>
            <a:avLst/>
            <a:gdLst/>
            <a:ahLst/>
            <a:cxnLst/>
            <a:rect l="l" t="t" r="r" b="b"/>
            <a:pathLst>
              <a:path w="166370" h="1767839">
                <a:moveTo>
                  <a:pt x="166116" y="0"/>
                </a:moveTo>
                <a:lnTo>
                  <a:pt x="0" y="0"/>
                </a:lnTo>
                <a:lnTo>
                  <a:pt x="0" y="1767840"/>
                </a:lnTo>
                <a:lnTo>
                  <a:pt x="166116" y="1767840"/>
                </a:lnTo>
                <a:lnTo>
                  <a:pt x="166116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1033759" y="3148583"/>
            <a:ext cx="167640" cy="1963420"/>
          </a:xfrm>
          <a:custGeom>
            <a:avLst/>
            <a:gdLst/>
            <a:ahLst/>
            <a:cxnLst/>
            <a:rect l="l" t="t" r="r" b="b"/>
            <a:pathLst>
              <a:path w="167640" h="1963420">
                <a:moveTo>
                  <a:pt x="167640" y="0"/>
                </a:moveTo>
                <a:lnTo>
                  <a:pt x="0" y="0"/>
                </a:lnTo>
                <a:lnTo>
                  <a:pt x="0" y="1962911"/>
                </a:lnTo>
                <a:lnTo>
                  <a:pt x="167640" y="1962911"/>
                </a:lnTo>
                <a:lnTo>
                  <a:pt x="16764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626107" y="2433827"/>
            <a:ext cx="166370" cy="2677795"/>
          </a:xfrm>
          <a:custGeom>
            <a:avLst/>
            <a:gdLst/>
            <a:ahLst/>
            <a:cxnLst/>
            <a:rect l="l" t="t" r="r" b="b"/>
            <a:pathLst>
              <a:path w="166369" h="2677795">
                <a:moveTo>
                  <a:pt x="166116" y="0"/>
                </a:moveTo>
                <a:lnTo>
                  <a:pt x="0" y="0"/>
                </a:lnTo>
                <a:lnTo>
                  <a:pt x="0" y="2677668"/>
                </a:lnTo>
                <a:lnTo>
                  <a:pt x="166116" y="2677668"/>
                </a:lnTo>
                <a:lnTo>
                  <a:pt x="166116" y="0"/>
                </a:lnTo>
                <a:close/>
              </a:path>
            </a:pathLst>
          </a:custGeom>
          <a:solidFill>
            <a:srgbClr val="F0A7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000755" y="1726692"/>
            <a:ext cx="166370" cy="3385185"/>
          </a:xfrm>
          <a:custGeom>
            <a:avLst/>
            <a:gdLst/>
            <a:ahLst/>
            <a:cxnLst/>
            <a:rect l="l" t="t" r="r" b="b"/>
            <a:pathLst>
              <a:path w="166369" h="3385185">
                <a:moveTo>
                  <a:pt x="166116" y="0"/>
                </a:moveTo>
                <a:lnTo>
                  <a:pt x="0" y="0"/>
                </a:lnTo>
                <a:lnTo>
                  <a:pt x="0" y="3384804"/>
                </a:lnTo>
                <a:lnTo>
                  <a:pt x="166116" y="3384804"/>
                </a:lnTo>
                <a:lnTo>
                  <a:pt x="166116" y="0"/>
                </a:lnTo>
                <a:close/>
              </a:path>
            </a:pathLst>
          </a:custGeom>
          <a:solidFill>
            <a:srgbClr val="F0A7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373879" y="2433827"/>
            <a:ext cx="167640" cy="2677795"/>
          </a:xfrm>
          <a:custGeom>
            <a:avLst/>
            <a:gdLst/>
            <a:ahLst/>
            <a:cxnLst/>
            <a:rect l="l" t="t" r="r" b="b"/>
            <a:pathLst>
              <a:path w="167639" h="2677795">
                <a:moveTo>
                  <a:pt x="167640" y="0"/>
                </a:moveTo>
                <a:lnTo>
                  <a:pt x="0" y="0"/>
                </a:lnTo>
                <a:lnTo>
                  <a:pt x="0" y="2677668"/>
                </a:lnTo>
                <a:lnTo>
                  <a:pt x="167640" y="2677668"/>
                </a:lnTo>
                <a:lnTo>
                  <a:pt x="167640" y="0"/>
                </a:lnTo>
                <a:close/>
              </a:path>
            </a:pathLst>
          </a:custGeom>
          <a:solidFill>
            <a:srgbClr val="F0A7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748528" y="1726692"/>
            <a:ext cx="166370" cy="3385185"/>
          </a:xfrm>
          <a:custGeom>
            <a:avLst/>
            <a:gdLst/>
            <a:ahLst/>
            <a:cxnLst/>
            <a:rect l="l" t="t" r="r" b="b"/>
            <a:pathLst>
              <a:path w="166370" h="3385185">
                <a:moveTo>
                  <a:pt x="166116" y="0"/>
                </a:moveTo>
                <a:lnTo>
                  <a:pt x="0" y="0"/>
                </a:lnTo>
                <a:lnTo>
                  <a:pt x="0" y="3384804"/>
                </a:lnTo>
                <a:lnTo>
                  <a:pt x="166116" y="3384804"/>
                </a:lnTo>
                <a:lnTo>
                  <a:pt x="166116" y="0"/>
                </a:lnTo>
                <a:close/>
              </a:path>
            </a:pathLst>
          </a:custGeom>
          <a:solidFill>
            <a:srgbClr val="F0A7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123176" y="2029967"/>
            <a:ext cx="166370" cy="3081655"/>
          </a:xfrm>
          <a:custGeom>
            <a:avLst/>
            <a:gdLst/>
            <a:ahLst/>
            <a:cxnLst/>
            <a:rect l="l" t="t" r="r" b="b"/>
            <a:pathLst>
              <a:path w="166370" h="3081654">
                <a:moveTo>
                  <a:pt x="166116" y="0"/>
                </a:moveTo>
                <a:lnTo>
                  <a:pt x="0" y="0"/>
                </a:lnTo>
                <a:lnTo>
                  <a:pt x="0" y="3081528"/>
                </a:lnTo>
                <a:lnTo>
                  <a:pt x="166116" y="3081528"/>
                </a:lnTo>
                <a:lnTo>
                  <a:pt x="166116" y="0"/>
                </a:lnTo>
                <a:close/>
              </a:path>
            </a:pathLst>
          </a:custGeom>
          <a:solidFill>
            <a:srgbClr val="F0A7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497823" y="2080260"/>
            <a:ext cx="166370" cy="3031490"/>
          </a:xfrm>
          <a:custGeom>
            <a:avLst/>
            <a:gdLst/>
            <a:ahLst/>
            <a:cxnLst/>
            <a:rect l="l" t="t" r="r" b="b"/>
            <a:pathLst>
              <a:path w="166370" h="3031490">
                <a:moveTo>
                  <a:pt x="166116" y="0"/>
                </a:moveTo>
                <a:lnTo>
                  <a:pt x="0" y="0"/>
                </a:lnTo>
                <a:lnTo>
                  <a:pt x="0" y="3031235"/>
                </a:lnTo>
                <a:lnTo>
                  <a:pt x="166116" y="3031235"/>
                </a:lnTo>
                <a:lnTo>
                  <a:pt x="166116" y="0"/>
                </a:lnTo>
                <a:close/>
              </a:path>
            </a:pathLst>
          </a:custGeom>
          <a:solidFill>
            <a:srgbClr val="F0A7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870947" y="2029967"/>
            <a:ext cx="166370" cy="3081655"/>
          </a:xfrm>
          <a:custGeom>
            <a:avLst/>
            <a:gdLst/>
            <a:ahLst/>
            <a:cxnLst/>
            <a:rect l="l" t="t" r="r" b="b"/>
            <a:pathLst>
              <a:path w="166370" h="3081654">
                <a:moveTo>
                  <a:pt x="166116" y="0"/>
                </a:moveTo>
                <a:lnTo>
                  <a:pt x="0" y="0"/>
                </a:lnTo>
                <a:lnTo>
                  <a:pt x="0" y="3081528"/>
                </a:lnTo>
                <a:lnTo>
                  <a:pt x="166116" y="3081528"/>
                </a:lnTo>
                <a:lnTo>
                  <a:pt x="166116" y="0"/>
                </a:lnTo>
                <a:close/>
              </a:path>
            </a:pathLst>
          </a:custGeom>
          <a:solidFill>
            <a:srgbClr val="F0A7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1245595" y="2066544"/>
            <a:ext cx="166370" cy="3045460"/>
          </a:xfrm>
          <a:custGeom>
            <a:avLst/>
            <a:gdLst/>
            <a:ahLst/>
            <a:cxnLst/>
            <a:rect l="l" t="t" r="r" b="b"/>
            <a:pathLst>
              <a:path w="166370" h="3045460">
                <a:moveTo>
                  <a:pt x="166115" y="0"/>
                </a:moveTo>
                <a:lnTo>
                  <a:pt x="0" y="0"/>
                </a:lnTo>
                <a:lnTo>
                  <a:pt x="0" y="3044951"/>
                </a:lnTo>
                <a:lnTo>
                  <a:pt x="166115" y="3044951"/>
                </a:lnTo>
                <a:lnTo>
                  <a:pt x="166115" y="0"/>
                </a:lnTo>
                <a:close/>
              </a:path>
            </a:pathLst>
          </a:custGeom>
          <a:solidFill>
            <a:srgbClr val="F0A7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837944" y="3697223"/>
            <a:ext cx="166370" cy="1414780"/>
          </a:xfrm>
          <a:custGeom>
            <a:avLst/>
            <a:gdLst/>
            <a:ahLst/>
            <a:cxnLst/>
            <a:rect l="l" t="t" r="r" b="b"/>
            <a:pathLst>
              <a:path w="166369" h="1414779">
                <a:moveTo>
                  <a:pt x="166116" y="0"/>
                </a:moveTo>
                <a:lnTo>
                  <a:pt x="0" y="0"/>
                </a:lnTo>
                <a:lnTo>
                  <a:pt x="0" y="1414271"/>
                </a:lnTo>
                <a:lnTo>
                  <a:pt x="166116" y="1414271"/>
                </a:lnTo>
                <a:lnTo>
                  <a:pt x="166116" y="0"/>
                </a:lnTo>
                <a:close/>
              </a:path>
            </a:pathLst>
          </a:custGeom>
          <a:solidFill>
            <a:srgbClr val="F5C6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211067" y="3899915"/>
            <a:ext cx="166370" cy="1211580"/>
          </a:xfrm>
          <a:custGeom>
            <a:avLst/>
            <a:gdLst/>
            <a:ahLst/>
            <a:cxnLst/>
            <a:rect l="l" t="t" r="r" b="b"/>
            <a:pathLst>
              <a:path w="166370" h="1211579">
                <a:moveTo>
                  <a:pt x="166116" y="0"/>
                </a:moveTo>
                <a:lnTo>
                  <a:pt x="0" y="0"/>
                </a:lnTo>
                <a:lnTo>
                  <a:pt x="0" y="1211579"/>
                </a:lnTo>
                <a:lnTo>
                  <a:pt x="166116" y="1211579"/>
                </a:lnTo>
                <a:lnTo>
                  <a:pt x="166116" y="0"/>
                </a:lnTo>
                <a:close/>
              </a:path>
            </a:pathLst>
          </a:custGeom>
          <a:solidFill>
            <a:srgbClr val="F5C6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585715" y="3393947"/>
            <a:ext cx="166370" cy="1717675"/>
          </a:xfrm>
          <a:custGeom>
            <a:avLst/>
            <a:gdLst/>
            <a:ahLst/>
            <a:cxnLst/>
            <a:rect l="l" t="t" r="r" b="b"/>
            <a:pathLst>
              <a:path w="166370" h="1717675">
                <a:moveTo>
                  <a:pt x="166116" y="0"/>
                </a:moveTo>
                <a:lnTo>
                  <a:pt x="0" y="0"/>
                </a:lnTo>
                <a:lnTo>
                  <a:pt x="0" y="1717547"/>
                </a:lnTo>
                <a:lnTo>
                  <a:pt x="166116" y="1717547"/>
                </a:lnTo>
                <a:lnTo>
                  <a:pt x="166116" y="0"/>
                </a:lnTo>
                <a:close/>
              </a:path>
            </a:pathLst>
          </a:custGeom>
          <a:solidFill>
            <a:srgbClr val="F5C6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960364" y="3596640"/>
            <a:ext cx="166370" cy="1515110"/>
          </a:xfrm>
          <a:custGeom>
            <a:avLst/>
            <a:gdLst/>
            <a:ahLst/>
            <a:cxnLst/>
            <a:rect l="l" t="t" r="r" b="b"/>
            <a:pathLst>
              <a:path w="166370" h="1515110">
                <a:moveTo>
                  <a:pt x="166115" y="0"/>
                </a:moveTo>
                <a:lnTo>
                  <a:pt x="0" y="0"/>
                </a:lnTo>
                <a:lnTo>
                  <a:pt x="0" y="1514856"/>
                </a:lnTo>
                <a:lnTo>
                  <a:pt x="166115" y="1514856"/>
                </a:lnTo>
                <a:lnTo>
                  <a:pt x="166115" y="0"/>
                </a:lnTo>
                <a:close/>
              </a:path>
            </a:pathLst>
          </a:custGeom>
          <a:solidFill>
            <a:srgbClr val="F5C6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333488" y="3797808"/>
            <a:ext cx="166370" cy="1313815"/>
          </a:xfrm>
          <a:custGeom>
            <a:avLst/>
            <a:gdLst/>
            <a:ahLst/>
            <a:cxnLst/>
            <a:rect l="l" t="t" r="r" b="b"/>
            <a:pathLst>
              <a:path w="166370" h="1313814">
                <a:moveTo>
                  <a:pt x="166115" y="0"/>
                </a:moveTo>
                <a:lnTo>
                  <a:pt x="0" y="0"/>
                </a:lnTo>
                <a:lnTo>
                  <a:pt x="0" y="1313688"/>
                </a:lnTo>
                <a:lnTo>
                  <a:pt x="166115" y="1313688"/>
                </a:lnTo>
                <a:lnTo>
                  <a:pt x="166115" y="0"/>
                </a:lnTo>
                <a:close/>
              </a:path>
            </a:pathLst>
          </a:custGeom>
          <a:solidFill>
            <a:srgbClr val="F5C6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708135" y="3646932"/>
            <a:ext cx="166370" cy="1464945"/>
          </a:xfrm>
          <a:custGeom>
            <a:avLst/>
            <a:gdLst/>
            <a:ahLst/>
            <a:cxnLst/>
            <a:rect l="l" t="t" r="r" b="b"/>
            <a:pathLst>
              <a:path w="166370" h="1464945">
                <a:moveTo>
                  <a:pt x="166116" y="0"/>
                </a:moveTo>
                <a:lnTo>
                  <a:pt x="0" y="0"/>
                </a:lnTo>
                <a:lnTo>
                  <a:pt x="0" y="1464564"/>
                </a:lnTo>
                <a:lnTo>
                  <a:pt x="166116" y="1464564"/>
                </a:lnTo>
                <a:lnTo>
                  <a:pt x="166116" y="0"/>
                </a:lnTo>
                <a:close/>
              </a:path>
            </a:pathLst>
          </a:custGeom>
          <a:solidFill>
            <a:srgbClr val="F5C6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0082783" y="3444240"/>
            <a:ext cx="166370" cy="1667510"/>
          </a:xfrm>
          <a:custGeom>
            <a:avLst/>
            <a:gdLst/>
            <a:ahLst/>
            <a:cxnLst/>
            <a:rect l="l" t="t" r="r" b="b"/>
            <a:pathLst>
              <a:path w="166370" h="1667510">
                <a:moveTo>
                  <a:pt x="166116" y="0"/>
                </a:moveTo>
                <a:lnTo>
                  <a:pt x="0" y="0"/>
                </a:lnTo>
                <a:lnTo>
                  <a:pt x="0" y="1667256"/>
                </a:lnTo>
                <a:lnTo>
                  <a:pt x="166116" y="1667256"/>
                </a:lnTo>
                <a:lnTo>
                  <a:pt x="166116" y="0"/>
                </a:lnTo>
                <a:close/>
              </a:path>
            </a:pathLst>
          </a:custGeom>
          <a:solidFill>
            <a:srgbClr val="F5C6B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2" name="object 102"/>
          <p:cNvGrpSpPr/>
          <p:nvPr/>
        </p:nvGrpSpPr>
        <p:grpSpPr>
          <a:xfrm>
            <a:off x="806005" y="3639311"/>
            <a:ext cx="11003915" cy="1521460"/>
            <a:chOff x="806005" y="3639311"/>
            <a:chExt cx="11003915" cy="1521460"/>
          </a:xfrm>
        </p:grpSpPr>
        <p:sp>
          <p:nvSpPr>
            <p:cNvPr id="103" name="object 103"/>
            <p:cNvSpPr/>
            <p:nvPr/>
          </p:nvSpPr>
          <p:spPr>
            <a:xfrm>
              <a:off x="11455908" y="3639311"/>
              <a:ext cx="166370" cy="1472565"/>
            </a:xfrm>
            <a:custGeom>
              <a:avLst/>
              <a:gdLst/>
              <a:ahLst/>
              <a:cxnLst/>
              <a:rect l="l" t="t" r="r" b="b"/>
              <a:pathLst>
                <a:path w="166370" h="1472564">
                  <a:moveTo>
                    <a:pt x="166116" y="0"/>
                  </a:moveTo>
                  <a:lnTo>
                    <a:pt x="0" y="0"/>
                  </a:lnTo>
                  <a:lnTo>
                    <a:pt x="0" y="1472183"/>
                  </a:lnTo>
                  <a:lnTo>
                    <a:pt x="166116" y="1472183"/>
                  </a:lnTo>
                  <a:lnTo>
                    <a:pt x="166116" y="0"/>
                  </a:lnTo>
                  <a:close/>
                </a:path>
              </a:pathLst>
            </a:custGeom>
            <a:solidFill>
              <a:srgbClr val="F5C6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10768" y="5111495"/>
              <a:ext cx="10994390" cy="48895"/>
            </a:xfrm>
            <a:custGeom>
              <a:avLst/>
              <a:gdLst/>
              <a:ahLst/>
              <a:cxnLst/>
              <a:rect l="l" t="t" r="r" b="b"/>
              <a:pathLst>
                <a:path w="10994390" h="48895">
                  <a:moveTo>
                    <a:pt x="0" y="0"/>
                  </a:moveTo>
                  <a:lnTo>
                    <a:pt x="10994136" y="0"/>
                  </a:lnTo>
                </a:path>
                <a:path w="10994390" h="48895">
                  <a:moveTo>
                    <a:pt x="0" y="0"/>
                  </a:moveTo>
                  <a:lnTo>
                    <a:pt x="0" y="48767"/>
                  </a:lnTo>
                </a:path>
                <a:path w="10994390" h="48895">
                  <a:moveTo>
                    <a:pt x="1374648" y="0"/>
                  </a:moveTo>
                  <a:lnTo>
                    <a:pt x="1374648" y="48767"/>
                  </a:lnTo>
                </a:path>
                <a:path w="10994390" h="48895">
                  <a:moveTo>
                    <a:pt x="2749296" y="0"/>
                  </a:moveTo>
                  <a:lnTo>
                    <a:pt x="2749296" y="48767"/>
                  </a:lnTo>
                </a:path>
                <a:path w="10994390" h="48895">
                  <a:moveTo>
                    <a:pt x="4122420" y="0"/>
                  </a:moveTo>
                  <a:lnTo>
                    <a:pt x="4122420" y="48767"/>
                  </a:lnTo>
                </a:path>
                <a:path w="10994390" h="48895">
                  <a:moveTo>
                    <a:pt x="5497068" y="0"/>
                  </a:moveTo>
                  <a:lnTo>
                    <a:pt x="5497068" y="48767"/>
                  </a:lnTo>
                </a:path>
                <a:path w="10994390" h="48895">
                  <a:moveTo>
                    <a:pt x="6871715" y="0"/>
                  </a:moveTo>
                  <a:lnTo>
                    <a:pt x="6871715" y="48767"/>
                  </a:lnTo>
                </a:path>
                <a:path w="10994390" h="48895">
                  <a:moveTo>
                    <a:pt x="8244839" y="0"/>
                  </a:moveTo>
                  <a:lnTo>
                    <a:pt x="8244839" y="48767"/>
                  </a:lnTo>
                </a:path>
                <a:path w="10994390" h="48895">
                  <a:moveTo>
                    <a:pt x="9619488" y="0"/>
                  </a:moveTo>
                  <a:lnTo>
                    <a:pt x="9619488" y="48767"/>
                  </a:lnTo>
                </a:path>
                <a:path w="10994390" h="48895">
                  <a:moveTo>
                    <a:pt x="10994136" y="0"/>
                  </a:moveTo>
                  <a:lnTo>
                    <a:pt x="10994136" y="4876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5" name="object 105"/>
          <p:cNvSpPr txBox="1"/>
          <p:nvPr/>
        </p:nvSpPr>
        <p:spPr>
          <a:xfrm>
            <a:off x="2344292" y="4849748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0%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6467347" y="4849748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0%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7841742" y="4849748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0%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9216008" y="4849748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0%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10590403" y="4849748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0%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969975" y="4849748"/>
            <a:ext cx="4235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0%</a:t>
            </a:r>
            <a:r>
              <a:rPr sz="1200" spc="-15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0%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2555239" y="4748529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2%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3929634" y="4748529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2%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3718686" y="4849748"/>
            <a:ext cx="17983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86840" algn="l"/>
              </a:tabLst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0%	0%</a:t>
            </a:r>
            <a:r>
              <a:rPr sz="1200" spc="-14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0%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6126479" y="4293870"/>
            <a:ext cx="7848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4765" algn="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8%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8052943" y="4748529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2%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9427209" y="4748529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2%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10801604" y="4712030"/>
            <a:ext cx="21272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2%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798068" y="2322398"/>
            <a:ext cx="84645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68325" algn="l"/>
              </a:tabLst>
            </a:pPr>
            <a:r>
              <a:rPr sz="1200" strike="sngStrike" dirty="0">
                <a:solidFill>
                  <a:srgbClr val="404040"/>
                </a:solidFill>
                <a:latin typeface="Carlito"/>
                <a:cs typeface="Carlito"/>
              </a:rPr>
              <a:t> 	38%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1792223" y="2929254"/>
            <a:ext cx="12141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29%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4102734" y="2727197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32%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5477002" y="3131311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26%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6851395" y="3181858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25%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8225790" y="2827731"/>
            <a:ext cx="2908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31%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9600056" y="3080461"/>
            <a:ext cx="2908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27%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10037064" y="2885947"/>
            <a:ext cx="18122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9960">
              <a:lnSpc>
                <a:spcPct val="100000"/>
              </a:lnSpc>
              <a:spcBef>
                <a:spcPts val="100"/>
              </a:spcBef>
              <a:tabLst>
                <a:tab pos="1374140" algn="l"/>
                <a:tab pos="1798955" algn="l"/>
              </a:tabLst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30%	</a:t>
            </a:r>
            <a:r>
              <a:rPr sz="1200" u="sng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Carlito"/>
                <a:cs typeface="Carlito"/>
              </a:rPr>
              <a:t> 	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1564894" y="2171191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40%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2939288" y="1463802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51%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4313682" y="2171191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40%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5687948" y="1463802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51%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7062596" y="1767078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47%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8436991" y="1817370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46%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9811257" y="1767078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47%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11185652" y="1803019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46%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1776222" y="3434588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21%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3163189" y="3636645"/>
            <a:ext cx="10007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18%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4524883" y="3131311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26%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5899150" y="3333064"/>
            <a:ext cx="2908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23%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7273543" y="3535807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20%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8647938" y="3384041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22%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10022205" y="3181858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25%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11396598" y="3376929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rlito"/>
                <a:cs typeface="Carlito"/>
              </a:rPr>
              <a:t>22%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471017" y="4991480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0%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393903" y="4329429"/>
            <a:ext cx="288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1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0</a:t>
            </a: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393903" y="3667505"/>
            <a:ext cx="288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2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0</a:t>
            </a: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393903" y="3005454"/>
            <a:ext cx="288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3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0</a:t>
            </a: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393903" y="2343403"/>
            <a:ext cx="288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4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0</a:t>
            </a: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393903" y="1681353"/>
            <a:ext cx="288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5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0</a:t>
            </a: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393903" y="1019302"/>
            <a:ext cx="288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6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0</a:t>
            </a: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%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822756" y="5189601"/>
            <a:ext cx="1351280" cy="58102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6195" marR="5080" indent="-24130" algn="just">
              <a:lnSpc>
                <a:spcPct val="101800"/>
              </a:lnSpc>
              <a:spcBef>
                <a:spcPts val="75"/>
              </a:spcBef>
            </a:pP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[Bölge halkının</a:t>
            </a:r>
            <a:r>
              <a:rPr sz="1200" spc="-10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sosyal  </a:t>
            </a: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ve 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kültürel yaşamına  olumlu </a:t>
            </a: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katkı</a:t>
            </a:r>
            <a:r>
              <a:rPr sz="1200" spc="-6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sağlar.]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2287651" y="5189601"/>
            <a:ext cx="1169670" cy="581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[Faaliyetlerinde</a:t>
            </a:r>
            <a:endParaRPr sz="12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çevresel</a:t>
            </a:r>
            <a:r>
              <a:rPr sz="1200" spc="-3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duyarlılığı</a:t>
            </a:r>
            <a:endParaRPr sz="1200">
              <a:latin typeface="Carlito"/>
              <a:cs typeface="Carlito"/>
            </a:endParaRPr>
          </a:p>
          <a:p>
            <a:pPr marL="635" algn="ctr">
              <a:lnSpc>
                <a:spcPct val="100000"/>
              </a:lnSpc>
              <a:spcBef>
                <a:spcPts val="25"/>
              </a:spcBef>
            </a:pP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benimser.]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3682746" y="5375909"/>
            <a:ext cx="1128395" cy="5803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ctr">
              <a:lnSpc>
                <a:spcPct val="101699"/>
              </a:lnSpc>
              <a:spcBef>
                <a:spcPts val="75"/>
              </a:spcBef>
            </a:pP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yerel 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düzeyde  sektörel</a:t>
            </a:r>
            <a:r>
              <a:rPr sz="1200" spc="-5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ihtiyaçlar  dikkate</a:t>
            </a:r>
            <a:r>
              <a:rPr sz="1200" spc="-2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alınır.]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3586988" y="5189601"/>
            <a:ext cx="2708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[Programlar açılırken [Sunduğu</a:t>
            </a:r>
            <a:r>
              <a:rPr sz="1200" spc="2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hizmetlerle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5028691" y="5375909"/>
            <a:ext cx="1186180" cy="3943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01295" marR="5080" indent="-189230">
              <a:lnSpc>
                <a:spcPct val="101600"/>
              </a:lnSpc>
              <a:spcBef>
                <a:spcPts val="75"/>
              </a:spcBef>
            </a:pP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toplumsal</a:t>
            </a:r>
            <a:r>
              <a:rPr sz="1200" spc="-6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gelişime  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katkı</a:t>
            </a:r>
            <a:r>
              <a:rPr sz="1200" spc="-1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sağlar.]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6363970" y="5189601"/>
            <a:ext cx="1264285" cy="58102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50495" marR="36195" indent="-107314">
              <a:lnSpc>
                <a:spcPct val="101899"/>
              </a:lnSpc>
              <a:spcBef>
                <a:spcPts val="70"/>
              </a:spcBef>
            </a:pP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[Toplumla kurduğu  iletişim becerisi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yeterli </a:t>
            </a: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ve</a:t>
            </a:r>
            <a:r>
              <a:rPr sz="1200" spc="-3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güçlüdür.]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7671054" y="5189601"/>
            <a:ext cx="2703195" cy="76708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71120">
              <a:lnSpc>
                <a:spcPct val="101800"/>
              </a:lnSpc>
              <a:spcBef>
                <a:spcPts val="75"/>
              </a:spcBef>
              <a:tabLst>
                <a:tab pos="1555750" algn="l"/>
                <a:tab pos="1734185" algn="l"/>
              </a:tabLst>
            </a:pP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[Toplumsal</a:t>
            </a:r>
            <a:r>
              <a:rPr sz="1200" spc="1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gelişime		[Toplumun  katkı sağlayan mesleki ihtiyaçlarına yönelik  eğitim,</a:t>
            </a:r>
            <a:r>
              <a:rPr sz="1200" spc="1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kurs,</a:t>
            </a:r>
            <a:r>
              <a:rPr sz="1200" spc="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sertifika	projeler üretir.]  faaliyetleri</a:t>
            </a: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yürütür.]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10675366" y="5189601"/>
            <a:ext cx="8877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Genel</a:t>
            </a:r>
            <a:r>
              <a:rPr sz="1200" spc="-4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Toplam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2897123" y="6123432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20">
                <a:moveTo>
                  <a:pt x="83819" y="0"/>
                </a:moveTo>
                <a:lnTo>
                  <a:pt x="0" y="0"/>
                </a:lnTo>
                <a:lnTo>
                  <a:pt x="0" y="83820"/>
                </a:lnTo>
                <a:lnTo>
                  <a:pt x="83819" y="83820"/>
                </a:lnTo>
                <a:lnTo>
                  <a:pt x="83819" y="0"/>
                </a:lnTo>
                <a:close/>
              </a:path>
            </a:pathLst>
          </a:custGeom>
          <a:solidFill>
            <a:srgbClr val="B35D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 txBox="1"/>
          <p:nvPr/>
        </p:nvSpPr>
        <p:spPr>
          <a:xfrm>
            <a:off x="3006089" y="6044895"/>
            <a:ext cx="147510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Kesinlikle</a:t>
            </a:r>
            <a:r>
              <a:rPr sz="1200" spc="-1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Katılmıyorum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4706111" y="6123432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20"/>
                </a:lnTo>
                <a:lnTo>
                  <a:pt x="83820" y="83820"/>
                </a:lnTo>
                <a:lnTo>
                  <a:pt x="83820" y="0"/>
                </a:lnTo>
                <a:close/>
              </a:path>
            </a:pathLst>
          </a:custGeom>
          <a:solidFill>
            <a:srgbClr val="D26D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 txBox="1"/>
          <p:nvPr/>
        </p:nvSpPr>
        <p:spPr>
          <a:xfrm>
            <a:off x="4815585" y="6044895"/>
            <a:ext cx="86106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Katılmıyorum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5902452" y="6123432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20"/>
                </a:lnTo>
                <a:lnTo>
                  <a:pt x="83820" y="83820"/>
                </a:lnTo>
                <a:lnTo>
                  <a:pt x="8382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 txBox="1"/>
          <p:nvPr/>
        </p:nvSpPr>
        <p:spPr>
          <a:xfrm>
            <a:off x="6010783" y="6044895"/>
            <a:ext cx="66929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Kararsı</a:t>
            </a:r>
            <a:r>
              <a:rPr sz="1200" spc="-10" dirty="0">
                <a:solidFill>
                  <a:srgbClr val="585858"/>
                </a:solidFill>
                <a:latin typeface="Carlito"/>
                <a:cs typeface="Carlito"/>
              </a:rPr>
              <a:t>z</a:t>
            </a:r>
            <a:r>
              <a:rPr sz="1200" dirty="0">
                <a:solidFill>
                  <a:srgbClr val="585858"/>
                </a:solidFill>
                <a:latin typeface="Carlito"/>
                <a:cs typeface="Carlito"/>
              </a:rPr>
              <a:t>ım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6905243" y="6123432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20"/>
                </a:lnTo>
                <a:lnTo>
                  <a:pt x="83820" y="83820"/>
                </a:lnTo>
                <a:lnTo>
                  <a:pt x="83820" y="0"/>
                </a:lnTo>
                <a:close/>
              </a:path>
            </a:pathLst>
          </a:custGeom>
          <a:solidFill>
            <a:srgbClr val="F0A7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979664" y="6123432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20"/>
                </a:lnTo>
                <a:lnTo>
                  <a:pt x="83820" y="83820"/>
                </a:lnTo>
                <a:lnTo>
                  <a:pt x="83820" y="0"/>
                </a:lnTo>
                <a:close/>
              </a:path>
            </a:pathLst>
          </a:custGeom>
          <a:solidFill>
            <a:srgbClr val="F5C6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 txBox="1"/>
          <p:nvPr/>
        </p:nvSpPr>
        <p:spPr>
          <a:xfrm>
            <a:off x="7015098" y="6044895"/>
            <a:ext cx="24269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85850" algn="l"/>
              </a:tabLst>
            </a:pP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Katılıyorum	Kesinlikle</a:t>
            </a:r>
            <a:r>
              <a:rPr sz="1200" spc="-1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arlito"/>
                <a:cs typeface="Carlito"/>
              </a:rPr>
              <a:t>Katılıyorum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66" name="object 166"/>
          <p:cNvSpPr txBox="1">
            <a:spLocks noGrp="1"/>
          </p:cNvSpPr>
          <p:nvPr>
            <p:ph type="title"/>
          </p:nvPr>
        </p:nvSpPr>
        <p:spPr>
          <a:xfrm>
            <a:off x="414019" y="0"/>
            <a:ext cx="8181975" cy="77914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455"/>
              </a:spcBef>
            </a:pPr>
            <a:r>
              <a:rPr sz="2600" spc="-5" dirty="0"/>
              <a:t>ÜNİVERSİTENİN </a:t>
            </a:r>
            <a:r>
              <a:rPr sz="2600" spc="-20" dirty="0"/>
              <a:t>TOPLUMSAL </a:t>
            </a:r>
            <a:r>
              <a:rPr sz="2600" spc="-40" dirty="0"/>
              <a:t>KATKI </a:t>
            </a:r>
            <a:r>
              <a:rPr sz="2600" spc="-10" dirty="0"/>
              <a:t>SAĞLAMA </a:t>
            </a:r>
            <a:r>
              <a:rPr sz="2600" spc="-5" dirty="0"/>
              <a:t>YETENEĞİNİN  </a:t>
            </a:r>
            <a:r>
              <a:rPr sz="2600" spc="-10" dirty="0"/>
              <a:t>DEĞERLENDİRİLMESİ</a:t>
            </a:r>
            <a:endParaRPr sz="2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8535BD454DDC3C419B3D36342D17910C" ma:contentTypeVersion="1" ma:contentTypeDescription="Yeni belge oluşturun." ma:contentTypeScope="" ma:versionID="f84fe5e558314add355b2177dc5a589b">
  <xsd:schema xmlns:xsd="http://www.w3.org/2001/XMLSchema" xmlns:xs="http://www.w3.org/2001/XMLSchema" xmlns:p="http://schemas.microsoft.com/office/2006/metadata/properties" xmlns:ns1="http://schemas.microsoft.com/sharepoint/v3" xmlns:ns2="13dbcf05-ea33-4c3c-9383-3c4d054296f2" targetNamespace="http://schemas.microsoft.com/office/2006/metadata/properties" ma:root="true" ma:fieldsID="c6742296e3eb7ed1c08f8d260de9297e" ns1:_="" ns2:_="">
    <xsd:import namespace="http://schemas.microsoft.com/sharepoint/v3"/>
    <xsd:import namespace="13dbcf05-ea33-4c3c-9383-3c4d054296f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iraN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Zamanlama Başlangıç Tarihi" ma:description="Zamanlama Başlangıç Tarihi, Yayımlama özelliği tarafından oluşturulan bir site sütunudur. Bu sütun, bu sayfanın site ziyaretçilerine ilk kez görüntüleneceği tarih ve zamanı belirtmek için kullanılır." ma:hidden="true" ma:internalName="PublishingStartDate">
      <xsd:simpleType>
        <xsd:restriction base="dms:Unknown"/>
      </xsd:simpleType>
    </xsd:element>
    <xsd:element name="PublishingExpirationDate" ma:index="9" nillable="true" ma:displayName="Zamanlama Bitiş Tarihi" ma:description="Zamanlama Bitiş Tarihi, Yayımlama özelliği tarafından oluşturulan bir site sütunudur. Bu sütun, bu sayfanın site ziyaretçilerine artık görüntülenmeyeceği tarih ve zamanı belirtmek için kullanılır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dbcf05-ea33-4c3c-9383-3c4d054296f2" elementFormDefault="qualified">
    <xsd:import namespace="http://schemas.microsoft.com/office/2006/documentManagement/types"/>
    <xsd:import namespace="http://schemas.microsoft.com/office/infopath/2007/PartnerControls"/>
    <xsd:element name="SiraNo" ma:index="10" nillable="true" ma:displayName="SiraNo" ma:internalName="SiraNo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SiraNo xmlns="13dbcf05-ea33-4c3c-9383-3c4d054296f2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F4A29EF-DB6E-4D63-A5A7-C7FD20486EF4}"/>
</file>

<file path=customXml/itemProps2.xml><?xml version="1.0" encoding="utf-8"?>
<ds:datastoreItem xmlns:ds="http://schemas.openxmlformats.org/officeDocument/2006/customXml" ds:itemID="{5FA98184-35F0-4E78-A565-B52AAD18D734}"/>
</file>

<file path=customXml/itemProps3.xml><?xml version="1.0" encoding="utf-8"?>
<ds:datastoreItem xmlns:ds="http://schemas.openxmlformats.org/officeDocument/2006/customXml" ds:itemID="{9E1E1F14-8472-4A0A-9FFF-B89F6964A97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1896</Words>
  <Application>Microsoft Office PowerPoint</Application>
  <PresentationFormat>Geniş ekran</PresentationFormat>
  <Paragraphs>562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2" baseType="lpstr">
      <vt:lpstr>Arial</vt:lpstr>
      <vt:lpstr>Calibri</vt:lpstr>
      <vt:lpstr>Carlito</vt:lpstr>
      <vt:lpstr>Times New Roman</vt:lpstr>
      <vt:lpstr>Office Theme</vt:lpstr>
      <vt:lpstr>BEZMİALEM VAKIF ÜNİVERSİTESİ  DIŞ PAYDAŞ ANKETİ 2022</vt:lpstr>
      <vt:lpstr>2022 YILI DIŞ PAYDAŞ ANKETİ</vt:lpstr>
      <vt:lpstr>KURUM KURULUŞ TÜRÜ</vt:lpstr>
      <vt:lpstr>BİLGİLERE ULAŞMADA YARARLANDIĞINIZ İLETİŞİM KANALLARI</vt:lpstr>
      <vt:lpstr>İNTERNET SİTEMİZDE PAYLAŞILAN AŞAĞIDAKİ RAPORLAR  HAKKINDA NE DERECE BİLGİYE SAHİPSİNİZ?</vt:lpstr>
      <vt:lpstr>ÜNİVERSİTENİN LİDERLİK, YÖNETİM VE KALİTE YETENEĞİNİN  DEĞERLENDİRİLMESİ</vt:lpstr>
      <vt:lpstr>ÜNİVERSİTENİN EĞİTİM-ÖĞRETİM YETENEĞİNİN  DEĞERLENDİRİLMESİ</vt:lpstr>
      <vt:lpstr>ÜNİVERSİTENİN ARAŞTIRMA-GELİŞTİRME YETENEĞİNİN  DEĞERLENDİRİLMESİ</vt:lpstr>
      <vt:lpstr>ÜNİVERSİTENİN TOPLUMSAL KATKI SAĞLAMA YETENEĞİNİN  DEĞERLENDİRİLMESİ</vt:lpstr>
      <vt:lpstr>ÜNİVERSİTEMİZLE İŞBİRLİĞİ YAPTIĞINIZ EN ÖNEMLİ ÜÇ KONUYU  İŞARETLEYİNİZ.</vt:lpstr>
      <vt:lpstr>SİZCE ÜNİVERSİTEMİZİN TANINIRLIK DÜZEYİ NEDİR?</vt:lpstr>
      <vt:lpstr>ÜNİVERSİTEMİZİN DIŞ PAYDAŞI OLMAKTAN MEMNUN MUSUNUZ?</vt:lpstr>
      <vt:lpstr>BEZMİALEM VAKIF ÜNİVERSİTESİNİN SİZCE GÜÇLÜ YÖNLERİ  NELERDİR?</vt:lpstr>
      <vt:lpstr>BEZMİALEM VAKIF ÜNİVERSİTESİNİN SİZCE GELİŞMEYE AÇIK  YÖNLERİ NELERDİR?</vt:lpstr>
      <vt:lpstr>ÖNEMLİ OLDUĞUNU DÜŞÜNDÜĞÜNÜZ VE EKLEMEK  İSTEDİĞİNİZ DİĞER HUSUSLARI BELİRTİNİZ.</vt:lpstr>
      <vt:lpstr>2022 YILI DIŞ PAYDAŞ ANKETİ GENEL DEĞERLENDİRME</vt:lpstr>
      <vt:lpstr>Teşekkürler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Ipek Erda</dc:creator>
  <cp:lastModifiedBy>Gülşen Şimşek</cp:lastModifiedBy>
  <cp:revision>1</cp:revision>
  <dcterms:created xsi:type="dcterms:W3CDTF">2023-07-07T07:46:06Z</dcterms:created>
  <dcterms:modified xsi:type="dcterms:W3CDTF">2023-07-07T07:47:41Z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2023-03-29T00:00:00Z</vt:filetime>
  </property>
  <property fmtid="{D5CDD505-2E9C-101B-9397-08002B2CF9AE}" pid="3" name="Creator">
    <vt:lpwstr>Microsoft® PowerPoint® Microsoft 365 için</vt:lpwstr>
  </property>
  <property fmtid="{D5CDD505-2E9C-101B-9397-08002B2CF9AE}" pid="4" name="LastSaved">
    <vt:filetime>2023-07-07T00:00:00Z</vt:filetime>
  </property>
  <property fmtid="{D5CDD505-2E9C-101B-9397-08002B2CF9AE}" pid="5" name="ContentTypeId">
    <vt:lpwstr>0x0101008535BD454DDC3C419B3D36342D17910C</vt:lpwstr>
  </property>
</Properties>
</file>