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9.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0.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7.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9" r:id="rId2"/>
    <p:sldId id="347" r:id="rId3"/>
    <p:sldId id="339" r:id="rId4"/>
    <p:sldId id="341" r:id="rId5"/>
    <p:sldId id="342" r:id="rId6"/>
    <p:sldId id="344" r:id="rId7"/>
    <p:sldId id="346" r:id="rId8"/>
    <p:sldId id="349" r:id="rId9"/>
    <p:sldId id="354" r:id="rId10"/>
    <p:sldId id="352" r:id="rId11"/>
    <p:sldId id="356" r:id="rId12"/>
    <p:sldId id="358" r:id="rId13"/>
    <p:sldId id="359" r:id="rId14"/>
    <p:sldId id="360" r:id="rId15"/>
    <p:sldId id="362" r:id="rId16"/>
    <p:sldId id="363" r:id="rId17"/>
    <p:sldId id="364" r:id="rId18"/>
    <p:sldId id="365" r:id="rId19"/>
    <p:sldId id="366" r:id="rId20"/>
    <p:sldId id="361" r:id="rId21"/>
    <p:sldId id="367" r:id="rId22"/>
    <p:sldId id="369" r:id="rId23"/>
    <p:sldId id="370" r:id="rId24"/>
    <p:sldId id="371" r:id="rId25"/>
    <p:sldId id="372" r:id="rId26"/>
    <p:sldId id="373" r:id="rId27"/>
    <p:sldId id="375" r:id="rId28"/>
    <p:sldId id="376" r:id="rId29"/>
    <p:sldId id="377" r:id="rId30"/>
    <p:sldId id="378" r:id="rId31"/>
    <p:sldId id="381" r:id="rId32"/>
    <p:sldId id="382" r:id="rId33"/>
    <p:sldId id="384" r:id="rId34"/>
    <p:sldId id="385" r:id="rId35"/>
    <p:sldId id="388" r:id="rId36"/>
    <p:sldId id="387" r:id="rId37"/>
    <p:sldId id="389" r:id="rId38"/>
    <p:sldId id="390" r:id="rId39"/>
    <p:sldId id="391" r:id="rId40"/>
    <p:sldId id="392" r:id="rId41"/>
    <p:sldId id="393" r:id="rId42"/>
    <p:sldId id="394" r:id="rId43"/>
    <p:sldId id="395" r:id="rId44"/>
    <p:sldId id="396" r:id="rId45"/>
    <p:sldId id="397" r:id="rId46"/>
    <p:sldId id="398" r:id="rId47"/>
    <p:sldId id="39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909"/>
    <a:srgbClr val="F68426"/>
    <a:srgbClr val="F7923F"/>
    <a:srgbClr val="FFC91D"/>
    <a:srgbClr val="FFFFFF"/>
    <a:srgbClr val="11975A"/>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p:scale>
          <a:sx n="76" d="100"/>
          <a:sy n="76" d="100"/>
        </p:scale>
        <p:origin x="-1224" y="204"/>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4266A46-853F-4A10-9EBC-C5968190C63C}" type="datetimeFigureOut">
              <a:rPr lang="tr-TR"/>
              <a:pPr>
                <a:defRPr/>
              </a:pPr>
              <a:t>10.02.2015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109A519-B538-4FB8-85DC-EDE015970C77}" type="slidenum">
              <a:rPr lang="tr-TR"/>
              <a:pPr>
                <a:defRPr/>
              </a:pPr>
              <a:t>‹#›</a:t>
            </a:fld>
            <a:endParaRPr lang="tr-TR"/>
          </a:p>
        </p:txBody>
      </p:sp>
    </p:spTree>
    <p:extLst>
      <p:ext uri="{BB962C8B-B14F-4D97-AF65-F5344CB8AC3E}">
        <p14:creationId xmlns:p14="http://schemas.microsoft.com/office/powerpoint/2010/main" val="38951170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0B235B7-EF7F-4563-932C-87B938E25F7B}" type="slidenum">
              <a:rPr lang="en-US" b="0" smtClean="0"/>
              <a:pPr eaLnBrk="1" hangingPunct="1"/>
              <a:t>3</a:t>
            </a:fld>
            <a:endParaRPr lang="en-US" b="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4988"/>
            <a:ext cx="50292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1. Peer review serves as a lynchpin or cornerstone of the scholarly publication system.  This is because it effectively subjects an author’s work to the scrutiny of other experts in the field. Thus, it encourages authors to strive for a high quality of research that will advance the field.</a:t>
            </a:r>
          </a:p>
          <a:p>
            <a:pPr eaLnBrk="1" hangingPunct="1"/>
            <a:r>
              <a:rPr lang="en-US" smtClean="0"/>
              <a:t>2. It supports and maintains integrity and quality in the advancement of science.  It is a testament to the power of peer review that a scientific hypothesis or statement presented to the world is largely ignored by the scholarly community unless it is first published in a peer-reviewed journal.  We see this further supported by the fact that ISI considers only journals that are peer-reviewed as candidates to receive Impact Factors.</a:t>
            </a:r>
          </a:p>
          <a:p>
            <a:pPr eaLnBrk="1" hangingPunct="1"/>
            <a:r>
              <a:rPr lang="en-US" smtClean="0"/>
              <a:t>3. </a:t>
            </a:r>
            <a:r>
              <a:rPr lang="en-GB" smtClean="0"/>
              <a:t>It is a well established process which has been a </a:t>
            </a:r>
            <a:r>
              <a:rPr lang="en-US" smtClean="0"/>
              <a:t>formal part of scientific communication for over 300 years.</a:t>
            </a:r>
          </a:p>
          <a:p>
            <a:pPr lvl="1" eaLnBrk="1" hangingPunct="1"/>
            <a:r>
              <a:rPr lang="en-US" sz="1400" smtClean="0">
                <a:solidFill>
                  <a:schemeClr val="accent2"/>
                </a:solidFill>
              </a:rPr>
              <a:t>The Philosophical Transactions of the Royal Society (1665) is credited as being the first journal to formalize the peer review process as the Council of the Society reviewed papers and approved their being printed in each issue.</a:t>
            </a:r>
          </a:p>
          <a:p>
            <a:pPr eaLnBrk="1" hangingPunct="1"/>
            <a:endParaRPr lang="en-US" smtClean="0"/>
          </a:p>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738AC8F-3266-4D09-9F2C-8D46373AFB53}" type="slidenum">
              <a:rPr lang="en-US" b="0" smtClean="0"/>
              <a:pPr eaLnBrk="1" hangingPunct="1"/>
              <a:t>31</a:t>
            </a:fld>
            <a:endParaRPr lang="en-US" b="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The structure of the paper needs to be reviewed such that all key sections are included and clearly serve their intended purpose.  Note that what is considered a necessary or key section is determined by the journal’s “Guide for Authors”.  Use that as a suitable reference as needed.  [</a:t>
            </a:r>
            <a:r>
              <a:rPr lang="en-US" sz="800" b="1" smtClean="0"/>
              <a:t>Note to presenter</a:t>
            </a:r>
            <a:r>
              <a:rPr lang="en-US" sz="800" smtClean="0"/>
              <a:t>: You may not have enough time or may not want to go through each of the details for each section.  Summarize or highlight as necessary.]</a:t>
            </a:r>
          </a:p>
          <a:p>
            <a:pPr eaLnBrk="1" hangingPunct="1">
              <a:lnSpc>
                <a:spcPct val="80000"/>
              </a:lnSpc>
            </a:pPr>
            <a:r>
              <a:rPr lang="en-US" sz="800" smtClean="0"/>
              <a:t>1. The title needs to clearly describe the article.</a:t>
            </a:r>
          </a:p>
          <a:p>
            <a:pPr eaLnBrk="1" hangingPunct="1">
              <a:lnSpc>
                <a:spcPct val="80000"/>
              </a:lnSpc>
            </a:pPr>
            <a:r>
              <a:rPr lang="en-US" sz="800" smtClean="0"/>
              <a:t>2. The abstract should reflect what was done and what the major findings were.</a:t>
            </a:r>
          </a:p>
          <a:p>
            <a:pPr eaLnBrk="1" hangingPunct="1">
              <a:lnSpc>
                <a:spcPct val="80000"/>
              </a:lnSpc>
            </a:pPr>
            <a:r>
              <a:rPr lang="en-US" sz="800" smtClean="0"/>
              <a:t>3. The Introduction </a:t>
            </a:r>
            <a:br>
              <a:rPr lang="en-US" sz="800" smtClean="0"/>
            </a:br>
            <a:r>
              <a:rPr lang="en-GB" sz="800" smtClean="0">
                <a:solidFill>
                  <a:schemeClr val="accent2"/>
                </a:solidFill>
              </a:rPr>
              <a:t>Does it</a:t>
            </a:r>
            <a:r>
              <a:rPr lang="en-GB" sz="800" b="1" smtClean="0">
                <a:solidFill>
                  <a:schemeClr val="accent2"/>
                </a:solidFill>
              </a:rPr>
              <a:t> </a:t>
            </a:r>
            <a:r>
              <a:rPr lang="en-GB" sz="800" smtClean="0">
                <a:solidFill>
                  <a:schemeClr val="accent2"/>
                </a:solidFill>
              </a:rPr>
              <a:t>clearly state the problem being investigated</a:t>
            </a:r>
            <a:r>
              <a:rPr lang="en-GB" sz="800" b="1" smtClean="0">
                <a:solidFill>
                  <a:schemeClr val="accent2"/>
                </a:solidFill>
              </a:rPr>
              <a:t> </a:t>
            </a:r>
            <a:r>
              <a:rPr lang="en-GB" sz="800" smtClean="0">
                <a:solidFill>
                  <a:schemeClr val="accent2"/>
                </a:solidFill>
              </a:rPr>
              <a:t>and</a:t>
            </a:r>
            <a:r>
              <a:rPr lang="en-GB" sz="800" b="1" smtClean="0">
                <a:solidFill>
                  <a:schemeClr val="accent2"/>
                </a:solidFill>
              </a:rPr>
              <a:t> </a:t>
            </a:r>
            <a:r>
              <a:rPr lang="en-GB" sz="800" smtClean="0">
                <a:solidFill>
                  <a:schemeClr val="accent2"/>
                </a:solidFill>
              </a:rPr>
              <a:t>accurately</a:t>
            </a:r>
            <a:r>
              <a:rPr lang="en-GB" sz="800" b="1" smtClean="0">
                <a:solidFill>
                  <a:schemeClr val="accent2"/>
                </a:solidFill>
              </a:rPr>
              <a:t> </a:t>
            </a:r>
            <a:r>
              <a:rPr lang="en-GB" sz="800" smtClean="0">
                <a:solidFill>
                  <a:schemeClr val="accent2"/>
                </a:solidFill>
              </a:rPr>
              <a:t>describe what the author hopes to achieve?  </a:t>
            </a:r>
          </a:p>
          <a:p>
            <a:pPr eaLnBrk="1" hangingPunct="1">
              <a:lnSpc>
                <a:spcPct val="80000"/>
              </a:lnSpc>
            </a:pPr>
            <a:r>
              <a:rPr lang="en-GB" sz="800" smtClean="0">
                <a:solidFill>
                  <a:schemeClr val="accent2"/>
                </a:solidFill>
              </a:rPr>
              <a:t>Normally, the introduction is one to two paragraphs long. </a:t>
            </a:r>
          </a:p>
          <a:p>
            <a:pPr eaLnBrk="1" hangingPunct="1">
              <a:lnSpc>
                <a:spcPct val="80000"/>
              </a:lnSpc>
            </a:pPr>
            <a:r>
              <a:rPr lang="en-GB" sz="800" smtClean="0">
                <a:solidFill>
                  <a:schemeClr val="accent2"/>
                </a:solidFill>
              </a:rPr>
              <a:t>Does it summarize relevant research to provide context?</a:t>
            </a:r>
          </a:p>
          <a:p>
            <a:pPr eaLnBrk="1" hangingPunct="1">
              <a:lnSpc>
                <a:spcPct val="80000"/>
              </a:lnSpc>
            </a:pPr>
            <a:r>
              <a:rPr lang="en-GB" sz="800" smtClean="0">
                <a:solidFill>
                  <a:schemeClr val="accent2"/>
                </a:solidFill>
              </a:rPr>
              <a:t>Does it explain what findings of others, if any, are being challenged or extended? </a:t>
            </a:r>
          </a:p>
          <a:p>
            <a:pPr>
              <a:lnSpc>
                <a:spcPct val="80000"/>
              </a:lnSpc>
              <a:spcBef>
                <a:spcPct val="0"/>
              </a:spcBef>
            </a:pPr>
            <a:r>
              <a:rPr lang="en-US" sz="800" smtClean="0"/>
              <a:t>4. Methods</a:t>
            </a:r>
          </a:p>
          <a:p>
            <a:pPr eaLnBrk="1" hangingPunct="1">
              <a:lnSpc>
                <a:spcPct val="80000"/>
              </a:lnSpc>
            </a:pPr>
            <a:r>
              <a:rPr lang="en-GB" sz="800" smtClean="0">
                <a:solidFill>
                  <a:schemeClr val="accent2"/>
                </a:solidFill>
              </a:rPr>
              <a:t>Does it accurately explain how the data was collected?  </a:t>
            </a:r>
          </a:p>
          <a:p>
            <a:pPr eaLnBrk="1" hangingPunct="1">
              <a:lnSpc>
                <a:spcPct val="80000"/>
              </a:lnSpc>
            </a:pPr>
            <a:r>
              <a:rPr lang="en-GB" sz="800" smtClean="0">
                <a:solidFill>
                  <a:schemeClr val="accent2"/>
                </a:solidFill>
              </a:rPr>
              <a:t>Is the design suitable for answering the question posed?</a:t>
            </a:r>
          </a:p>
          <a:p>
            <a:pPr eaLnBrk="1" hangingPunct="1">
              <a:lnSpc>
                <a:spcPct val="80000"/>
              </a:lnSpc>
            </a:pPr>
            <a:r>
              <a:rPr lang="en-GB" sz="800" smtClean="0">
                <a:solidFill>
                  <a:schemeClr val="accent2"/>
                </a:solidFill>
              </a:rPr>
              <a:t>Is there sufficient information present for you to replicate the research? </a:t>
            </a:r>
          </a:p>
          <a:p>
            <a:pPr eaLnBrk="1" hangingPunct="1">
              <a:lnSpc>
                <a:spcPct val="80000"/>
              </a:lnSpc>
            </a:pPr>
            <a:r>
              <a:rPr lang="en-GB" sz="800" smtClean="0">
                <a:solidFill>
                  <a:schemeClr val="accent2"/>
                </a:solidFill>
              </a:rPr>
              <a:t>Does the article identify the procedures followed? Are these ordered in a meaningful way?  </a:t>
            </a:r>
          </a:p>
          <a:p>
            <a:pPr eaLnBrk="1" hangingPunct="1">
              <a:lnSpc>
                <a:spcPct val="80000"/>
              </a:lnSpc>
            </a:pPr>
            <a:r>
              <a:rPr lang="en-GB" sz="800" smtClean="0">
                <a:solidFill>
                  <a:schemeClr val="accent2"/>
                </a:solidFill>
              </a:rPr>
              <a:t>If the methods are new, are they explained in detail? </a:t>
            </a:r>
          </a:p>
          <a:p>
            <a:pPr eaLnBrk="1" hangingPunct="1">
              <a:lnSpc>
                <a:spcPct val="80000"/>
              </a:lnSpc>
            </a:pPr>
            <a:r>
              <a:rPr lang="en-GB" sz="800" smtClean="0">
                <a:solidFill>
                  <a:schemeClr val="accent2"/>
                </a:solidFill>
              </a:rPr>
              <a:t>Was the sampling appropriate? </a:t>
            </a:r>
          </a:p>
          <a:p>
            <a:pPr eaLnBrk="1" hangingPunct="1">
              <a:lnSpc>
                <a:spcPct val="80000"/>
              </a:lnSpc>
            </a:pPr>
            <a:r>
              <a:rPr lang="en-GB" sz="800" smtClean="0">
                <a:solidFill>
                  <a:schemeClr val="accent2"/>
                </a:solidFill>
              </a:rPr>
              <a:t>Have the equipment and materials been adequately described?</a:t>
            </a:r>
          </a:p>
          <a:p>
            <a:pPr eaLnBrk="1" hangingPunct="1">
              <a:lnSpc>
                <a:spcPct val="80000"/>
              </a:lnSpc>
            </a:pPr>
            <a:r>
              <a:rPr lang="en-GB" sz="800" smtClean="0">
                <a:solidFill>
                  <a:schemeClr val="accent2"/>
                </a:solidFill>
              </a:rPr>
              <a:t>Does the article make it clear what type of data was recorded; has the author been precise in describing measurements?</a:t>
            </a:r>
          </a:p>
          <a:p>
            <a:pPr eaLnBrk="1" hangingPunct="1">
              <a:lnSpc>
                <a:spcPct val="80000"/>
              </a:lnSpc>
            </a:pPr>
            <a:r>
              <a:rPr lang="en-US" sz="800" smtClean="0">
                <a:solidFill>
                  <a:schemeClr val="accent2"/>
                </a:solidFill>
              </a:rPr>
              <a:t>5. Results</a:t>
            </a:r>
          </a:p>
          <a:p>
            <a:pPr eaLnBrk="1" hangingPunct="1">
              <a:lnSpc>
                <a:spcPct val="80000"/>
              </a:lnSpc>
            </a:pPr>
            <a:r>
              <a:rPr lang="en-GB" sz="800" smtClean="0">
                <a:solidFill>
                  <a:schemeClr val="accent2"/>
                </a:solidFill>
              </a:rPr>
              <a:t>Clearly laid out and in a logical sequence? </a:t>
            </a:r>
          </a:p>
          <a:p>
            <a:pPr eaLnBrk="1" hangingPunct="1">
              <a:lnSpc>
                <a:spcPct val="80000"/>
              </a:lnSpc>
            </a:pPr>
            <a:r>
              <a:rPr lang="en-GB" sz="800" smtClean="0">
                <a:solidFill>
                  <a:schemeClr val="accent2"/>
                </a:solidFill>
              </a:rPr>
              <a:t>The appropriate analysis has been conducted? </a:t>
            </a:r>
          </a:p>
          <a:p>
            <a:pPr eaLnBrk="1" hangingPunct="1">
              <a:lnSpc>
                <a:spcPct val="80000"/>
              </a:lnSpc>
            </a:pPr>
            <a:r>
              <a:rPr lang="en-GB" sz="800" smtClean="0">
                <a:solidFill>
                  <a:schemeClr val="accent2"/>
                </a:solidFill>
              </a:rPr>
              <a:t>Are the statistics correct? If you are not comfortable with statistics advise the editor when you submit your report. </a:t>
            </a:r>
          </a:p>
          <a:p>
            <a:pPr eaLnBrk="1" hangingPunct="1">
              <a:lnSpc>
                <a:spcPct val="80000"/>
              </a:lnSpc>
            </a:pPr>
            <a:r>
              <a:rPr lang="en-GB" sz="800" smtClean="0">
                <a:solidFill>
                  <a:schemeClr val="accent2"/>
                </a:solidFill>
              </a:rPr>
              <a:t>If any interpretation has been included in this section – it should not be</a:t>
            </a:r>
            <a:endParaRPr lang="en-US" sz="800" smtClean="0">
              <a:solidFill>
                <a:schemeClr val="accent2"/>
              </a:solidFill>
            </a:endParaRPr>
          </a:p>
          <a:p>
            <a:pPr eaLnBrk="1" hangingPunct="1">
              <a:lnSpc>
                <a:spcPct val="80000"/>
              </a:lnSpc>
            </a:pPr>
            <a:r>
              <a:rPr lang="en-US" sz="800" smtClean="0">
                <a:solidFill>
                  <a:schemeClr val="accent2"/>
                </a:solidFill>
              </a:rPr>
              <a:t>6. Discussion and Conclusions</a:t>
            </a:r>
          </a:p>
          <a:p>
            <a:pPr eaLnBrk="1" hangingPunct="1">
              <a:lnSpc>
                <a:spcPct val="80000"/>
              </a:lnSpc>
            </a:pPr>
            <a:r>
              <a:rPr lang="en-GB" sz="800" smtClean="0">
                <a:solidFill>
                  <a:schemeClr val="accent2"/>
                </a:solidFill>
              </a:rPr>
              <a:t>Are the claims in this section supported by the results, do they seem reasonable? </a:t>
            </a:r>
          </a:p>
          <a:p>
            <a:pPr eaLnBrk="1" hangingPunct="1">
              <a:lnSpc>
                <a:spcPct val="80000"/>
              </a:lnSpc>
            </a:pPr>
            <a:r>
              <a:rPr lang="en-GB" sz="800" smtClean="0">
                <a:solidFill>
                  <a:schemeClr val="accent2"/>
                </a:solidFill>
              </a:rPr>
              <a:t>Have the authors indicated how the results relate to expectations and to earlier research? </a:t>
            </a:r>
          </a:p>
          <a:p>
            <a:pPr eaLnBrk="1" hangingPunct="1">
              <a:lnSpc>
                <a:spcPct val="80000"/>
              </a:lnSpc>
            </a:pPr>
            <a:r>
              <a:rPr lang="en-GB" sz="800" smtClean="0">
                <a:solidFill>
                  <a:schemeClr val="accent2"/>
                </a:solidFill>
              </a:rPr>
              <a:t>Does the article support or contradict previous theories?</a:t>
            </a:r>
          </a:p>
          <a:p>
            <a:pPr eaLnBrk="1" hangingPunct="1">
              <a:lnSpc>
                <a:spcPct val="80000"/>
              </a:lnSpc>
            </a:pPr>
            <a:r>
              <a:rPr lang="en-GB" sz="800" smtClean="0">
                <a:solidFill>
                  <a:schemeClr val="accent2"/>
                </a:solidFill>
              </a:rPr>
              <a:t>Does the conclusion explain how the research has moved the body of scientific knowledge forward? </a:t>
            </a:r>
            <a:endParaRPr lang="en-US" sz="800" smtClean="0">
              <a:solidFill>
                <a:schemeClr val="accent2"/>
              </a:solidFill>
            </a:endParaRPr>
          </a:p>
          <a:p>
            <a:pPr eaLnBrk="1" hangingPunct="1">
              <a:lnSpc>
                <a:spcPct val="80000"/>
              </a:lnSpc>
            </a:pPr>
            <a:r>
              <a:rPr lang="en-US" sz="800" smtClean="0">
                <a:solidFill>
                  <a:schemeClr val="accent2"/>
                </a:solidFill>
              </a:rPr>
              <a:t>7. References/ Previous Research</a:t>
            </a:r>
          </a:p>
          <a:p>
            <a:pPr eaLnBrk="1" hangingPunct="1">
              <a:lnSpc>
                <a:spcPct val="80000"/>
              </a:lnSpc>
            </a:pPr>
            <a:r>
              <a:rPr lang="en-GB" sz="800" smtClean="0">
                <a:solidFill>
                  <a:schemeClr val="accent2"/>
                </a:solidFill>
              </a:rPr>
              <a:t>If the article builds upon previous research does it reference that work appropriately? </a:t>
            </a:r>
          </a:p>
          <a:p>
            <a:pPr eaLnBrk="1" hangingPunct="1">
              <a:lnSpc>
                <a:spcPct val="80000"/>
              </a:lnSpc>
            </a:pPr>
            <a:r>
              <a:rPr lang="en-GB" sz="800" smtClean="0">
                <a:solidFill>
                  <a:schemeClr val="accent2"/>
                </a:solidFill>
              </a:rPr>
              <a:t>Are there any important works that have been omitted? </a:t>
            </a:r>
          </a:p>
          <a:p>
            <a:pPr eaLnBrk="1" hangingPunct="1">
              <a:lnSpc>
                <a:spcPct val="80000"/>
              </a:lnSpc>
            </a:pPr>
            <a:r>
              <a:rPr lang="en-GB" sz="800" smtClean="0">
                <a:solidFill>
                  <a:schemeClr val="accent2"/>
                </a:solidFill>
              </a:rPr>
              <a:t>Are the references accurate?</a:t>
            </a:r>
            <a:endParaRPr lang="en-US" sz="800" smtClean="0">
              <a:solidFill>
                <a:schemeClr val="accent2"/>
              </a:solidFill>
            </a:endParaRPr>
          </a:p>
          <a:p>
            <a:pPr eaLnBrk="1" hangingPunct="1">
              <a:lnSpc>
                <a:spcPct val="80000"/>
              </a:lnSpc>
            </a:pPr>
            <a:endParaRPr lang="en-GB" sz="800" smtClean="0">
              <a:solidFill>
                <a:schemeClr val="accent2"/>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A614916-D0DA-4B4A-9018-DB7F43A8A43D}" type="slidenum">
              <a:rPr lang="en-US" b="0" smtClean="0"/>
              <a:pPr eaLnBrk="1" hangingPunct="1"/>
              <a:t>4</a:t>
            </a:fld>
            <a:endParaRPr lang="en-US" b="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4988"/>
            <a:ext cx="50292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smtClean="0"/>
              <a:t>The diagram to the right shows how peer review is a vital component of the publication process that starts with authors submitting papers.  The editors manage this cycle and relay suitable manuscripts to the reviewers to conduct the peer review.</a:t>
            </a:r>
          </a:p>
          <a:p>
            <a:pPr marL="228600" indent="-228600" eaLnBrk="1" hangingPunct="1">
              <a:buFontTx/>
              <a:buAutoNum type="arabicPeriod"/>
            </a:pPr>
            <a:r>
              <a:rPr lang="en-US" smtClean="0"/>
              <a:t>The peer review serves two purposes.  The first is to act as a filter to ensure that good, high-quality research is being published. In doing so it helps to determine the validity, significance and originality of research</a:t>
            </a:r>
          </a:p>
          <a:p>
            <a:pPr marL="228600" indent="-228600" eaLnBrk="1" hangingPunct="1">
              <a:buFontTx/>
              <a:buAutoNum type="arabicPeriod"/>
            </a:pPr>
            <a:r>
              <a:rPr lang="en-US" smtClean="0"/>
              <a:t>The second purpose is to improve the quality of the research papers.  This is done through the comments the reviewers send to the authors.</a:t>
            </a: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6773889-3569-4F7F-8EC1-D803D303478F}" type="slidenum">
              <a:rPr lang="en-US" b="0" smtClean="0"/>
              <a:pPr eaLnBrk="1" hangingPunct="1"/>
              <a:t>7</a:t>
            </a:fld>
            <a:endParaRPr lang="en-US" b="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80000"/>
              </a:lnSpc>
            </a:pPr>
            <a:r>
              <a:rPr lang="en-US" sz="800" smtClean="0"/>
              <a:t>It may be worthwhile to note that there are different forms or types of peer review in existence.</a:t>
            </a:r>
          </a:p>
          <a:p>
            <a:pPr marL="228600" indent="-228600" eaLnBrk="1" hangingPunct="1">
              <a:lnSpc>
                <a:spcPct val="80000"/>
              </a:lnSpc>
              <a:buFontTx/>
              <a:buChar char="•"/>
            </a:pPr>
            <a:r>
              <a:rPr lang="en-US" sz="800" smtClean="0"/>
              <a:t>The first type is the most traditional and most common.  It is “single blind” peer review, where the reviewer is anonymous to the author and reviewer does not receive credit explicitly.  The author, however, is known to the reviewer.  Again, the large majority of journals employ this type of peer review and the main benefit is that the reviewer can comment on the paper without worrying about repercussions. </a:t>
            </a:r>
          </a:p>
          <a:p>
            <a:pPr marL="228600" indent="-228600" eaLnBrk="1" hangingPunct="1">
              <a:lnSpc>
                <a:spcPct val="80000"/>
              </a:lnSpc>
              <a:buFontTx/>
              <a:buChar char="•"/>
            </a:pPr>
            <a:r>
              <a:rPr lang="en-US" sz="800" smtClean="0"/>
              <a:t>The second type is “double blind” peer review where the author is made anonymous to the reviewer as well.  This is rarely employed, although the argument is that this prevents potential reviewer bias and provides for a more fair review.  In the PRC study, 45% of authors said they had experience of double blind peer review.</a:t>
            </a:r>
          </a:p>
          <a:p>
            <a:pPr marL="228600" indent="-228600" eaLnBrk="1" hangingPunct="1">
              <a:lnSpc>
                <a:spcPct val="80000"/>
              </a:lnSpc>
              <a:buFontTx/>
              <a:buChar char="•"/>
            </a:pPr>
            <a:r>
              <a:rPr lang="en-US" sz="800" smtClean="0"/>
              <a:t>In “open peer review”, the reviewers’ comments (and sometimes their names) are made public (or just to the authors).  But, their contribution gets acknowledged.  E.g. British Medical Journal, Biomed Central journals, PLoS Medicine.  There is uncertain success of this system. A pilot project conducted by Nature in 2006 found that there was little uptake by authors when given the option to undergo open peer review.  And only 54% of eligible articles received public comment after publication.  In the PRC study, only 23% of authors had experience of open peer review.</a:t>
            </a:r>
          </a:p>
          <a:p>
            <a:pPr marL="228600" indent="-228600" eaLnBrk="1" hangingPunct="1">
              <a:lnSpc>
                <a:spcPct val="80000"/>
              </a:lnSpc>
              <a:buFontTx/>
              <a:buChar char="•"/>
            </a:pPr>
            <a:r>
              <a:rPr lang="en-US" sz="800" smtClean="0"/>
              <a:t>In a study by the Publishing Research Consortium, “Peer Review: benefits, perceptions, and alternatives”, single and double blind peer review are the two most widely used and predominate.  Open peer review is being used regularly for some journals as well, but not to the extent of the first two.</a:t>
            </a:r>
          </a:p>
          <a:p>
            <a:pPr marL="228600" indent="-228600" eaLnBrk="1" hangingPunct="1">
              <a:lnSpc>
                <a:spcPct val="80000"/>
              </a:lnSpc>
            </a:pPr>
            <a:endParaRPr lang="en-US" sz="800" smtClean="0"/>
          </a:p>
          <a:p>
            <a:pPr marL="228600" indent="-228600" eaLnBrk="1" hangingPunct="1">
              <a:lnSpc>
                <a:spcPct val="80000"/>
              </a:lnSpc>
            </a:pPr>
            <a:r>
              <a:rPr lang="en-US" sz="800" smtClean="0"/>
              <a:t>These next two examples are more experimental forms of peer review and as of yet serve more as useful additions but not replacements for the more widely accepted forms of peer review.</a:t>
            </a:r>
          </a:p>
          <a:p>
            <a:pPr marL="228600" indent="-228600" eaLnBrk="1" hangingPunct="1">
              <a:lnSpc>
                <a:spcPct val="80000"/>
              </a:lnSpc>
              <a:buFontTx/>
              <a:buChar char="•"/>
            </a:pPr>
            <a:r>
              <a:rPr lang="en-US" sz="800" smtClean="0"/>
              <a:t>Post-publication peer review is a fundamentally different form of manuscript development. In this case, all articles are published and then the public reviews them afterwards.  </a:t>
            </a:r>
            <a:r>
              <a:rPr lang="en-US" sz="800" i="1" smtClean="0"/>
              <a:t>Philica</a:t>
            </a:r>
            <a:r>
              <a:rPr lang="en-US" sz="800" smtClean="0"/>
              <a:t> is a journal launched with this experimental form of peer review. </a:t>
            </a:r>
          </a:p>
          <a:p>
            <a:pPr marL="228600" indent="-228600" eaLnBrk="1" hangingPunct="1">
              <a:lnSpc>
                <a:spcPct val="80000"/>
              </a:lnSpc>
              <a:buFontTx/>
              <a:buChar char="•"/>
            </a:pPr>
            <a:r>
              <a:rPr lang="en-US" sz="800" smtClean="0"/>
              <a:t>In “dynamic peer review”, users are allowed to peer review preprints on repositories (for instance if this was a physics preprint, it could be reviewed on ArXiv with the Naboj tool).  This allows the public to see both the article and the reviews as the article is being developed.</a:t>
            </a:r>
          </a:p>
          <a:p>
            <a:pPr marL="228600" indent="-228600" eaLnBrk="1" hangingPunct="1">
              <a:lnSpc>
                <a:spcPct val="80000"/>
              </a:lnSpc>
              <a:buFontTx/>
              <a:buChar char="•"/>
            </a:pPr>
            <a:endParaRPr lang="en-US" sz="800" smtClean="0"/>
          </a:p>
          <a:p>
            <a:pPr marL="228600" indent="-228600" eaLnBrk="1" hangingPunct="1">
              <a:lnSpc>
                <a:spcPct val="80000"/>
              </a:lnSpc>
            </a:pPr>
            <a:r>
              <a:rPr lang="en-US" sz="800" smtClean="0"/>
              <a:t>The point is that the alternative forms of peer review are still unestablished and experimental.  Traditional peer review is time-tested and still highly utilized.  All of these types of peer review have their advantages and deficiencies and all are prone to error.</a:t>
            </a:r>
            <a:endParaRPr lang="en-GB" sz="8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D9B184C-E58C-45C5-9BC3-50C4C0F0E147}" type="slidenum">
              <a:rPr lang="en-US" b="0" smtClean="0"/>
              <a:pPr eaLnBrk="1" hangingPunct="1"/>
              <a:t>10</a:t>
            </a:fld>
            <a:endParaRPr lang="en-US" b="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Why do reviewers review?  They are typically not paid for these services and it is a considerable effort to review a paper.  So, what incentives are there for them?</a:t>
            </a:r>
          </a:p>
          <a:p>
            <a:pPr marL="228600" indent="-228600" eaLnBrk="1" hangingPunct="1"/>
            <a:r>
              <a:rPr lang="en-US" smtClean="0"/>
              <a:t>1. Some feel an academic duty to perform reviews (if I expect others to review my papers, then I need to review some myself).  Reviewers may also have personal contact with editors and may want to help them out as much as possible.</a:t>
            </a:r>
          </a:p>
          <a:p>
            <a:pPr marL="228600" indent="-228600" eaLnBrk="1" hangingPunct="1"/>
            <a:r>
              <a:rPr lang="en-US" smtClean="0"/>
              <a:t>2.  Others want to keep up-to-date with the latest developments in one’s field</a:t>
            </a:r>
          </a:p>
          <a:p>
            <a:pPr marL="228600" indent="-228600" eaLnBrk="1" hangingPunct="1"/>
            <a:r>
              <a:rPr lang="en-US" smtClean="0"/>
              <a:t>3.  Others use it as an opportunity to help with their own research by stimulating new ideas.</a:t>
            </a:r>
          </a:p>
          <a:p>
            <a:pPr marL="228600" indent="-228600" eaLnBrk="1" hangingPunct="1"/>
            <a:r>
              <a:rPr lang="en-US" smtClean="0"/>
              <a:t>4.  Build associations with prestigious journals and editors and become part of the community.  Sometimes, reviewers who show dedication to the journal later become editors.</a:t>
            </a:r>
          </a:p>
          <a:p>
            <a:pPr marL="228600" indent="-228600" eaLnBrk="1" hangingPunct="1"/>
            <a:r>
              <a:rPr lang="en-US" smtClean="0"/>
              <a:t>5.  You can be aware of the latest and newest research before your peers.</a:t>
            </a:r>
          </a:p>
          <a:p>
            <a:pPr marL="228600" indent="-228600" eaLnBrk="1" hangingPunct="1"/>
            <a:r>
              <a:rPr lang="en-US" smtClean="0"/>
              <a:t>6.  In terms of career development, reviewing activities can be desirable as they are often noted on one’s resume/CV.  Reviewing can be an effective way for you to show to your superiors that you are committed to the scientific field.</a:t>
            </a:r>
          </a:p>
          <a:p>
            <a:pPr marL="228600" indent="-228600"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7168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8F56658-422E-46DC-9F3D-C32B604F07A8}" type="slidenum">
              <a:rPr lang="tr-TR" smtClean="0"/>
              <a:pPr eaLnBrk="1" hangingPunct="1"/>
              <a:t>11</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737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5B77758-C301-4BD8-8D33-CF5A29AC3E4F}" type="slidenum">
              <a:rPr lang="tr-TR" smtClean="0"/>
              <a:pPr eaLnBrk="1" hangingPunct="1"/>
              <a:t>12</a:t>
            </a:fld>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7475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8DD8C6F-3D91-41EE-96DE-7F239D38D8B2}" type="slidenum">
              <a:rPr lang="tr-TR" smtClean="0"/>
              <a:pPr eaLnBrk="1" hangingPunct="1"/>
              <a:t>13</a:t>
            </a:fld>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7578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0D84B6D-5A09-403B-80FB-65B8148B9CDB}" type="slidenum">
              <a:rPr lang="tr-TR" smtClean="0"/>
              <a:pPr eaLnBrk="1" hangingPunct="1"/>
              <a:t>14</a:t>
            </a:fld>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2908EA3-8908-4F20-9CD5-1605326E2DA6}" type="slidenum">
              <a:rPr lang="en-US" b="0" smtClean="0"/>
              <a:pPr eaLnBrk="1" hangingPunct="1"/>
              <a:t>22</a:t>
            </a:fld>
            <a:endParaRPr lang="en-US" b="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ct val="0"/>
              </a:spcBef>
            </a:pPr>
            <a:r>
              <a:rPr lang="en-US" smtClean="0">
                <a:solidFill>
                  <a:schemeClr val="accent2"/>
                </a:solidFill>
              </a:rPr>
              <a:t>It is important to understand how the reviewer’s efforts fit in with the roles of the author and editor in the peer review process.  The reviewer usually communicates 3 possible recommendations when he submits his/her review to the editor.  </a:t>
            </a:r>
            <a:endParaRPr lang="en-GB" smtClean="0">
              <a:solidFill>
                <a:schemeClr val="accent2"/>
              </a:solidFill>
            </a:endParaRPr>
          </a:p>
          <a:p>
            <a:pPr marL="228600" indent="-228600">
              <a:spcBef>
                <a:spcPct val="0"/>
              </a:spcBef>
              <a:buFontTx/>
              <a:buAutoNum type="arabicPeriod"/>
            </a:pPr>
            <a:r>
              <a:rPr lang="en-GB" smtClean="0">
                <a:solidFill>
                  <a:schemeClr val="accent2"/>
                </a:solidFill>
              </a:rPr>
              <a:t>Rejection due to poor quality or wrong scope</a:t>
            </a:r>
          </a:p>
          <a:p>
            <a:pPr marL="228600" indent="-228600">
              <a:spcBef>
                <a:spcPct val="0"/>
              </a:spcBef>
              <a:buFontTx/>
              <a:buAutoNum type="arabicPeriod"/>
            </a:pPr>
            <a:r>
              <a:rPr lang="en-US" smtClean="0">
                <a:solidFill>
                  <a:schemeClr val="accent2"/>
                </a:solidFill>
              </a:rPr>
              <a:t>Accepted without revision</a:t>
            </a:r>
          </a:p>
          <a:p>
            <a:pPr marL="228600" indent="-228600">
              <a:spcBef>
                <a:spcPct val="0"/>
              </a:spcBef>
              <a:buFontTx/>
              <a:buAutoNum type="arabicPeriod"/>
            </a:pPr>
            <a:r>
              <a:rPr lang="en-US" smtClean="0">
                <a:solidFill>
                  <a:schemeClr val="accent2"/>
                </a:solidFill>
              </a:rPr>
              <a:t>Accepted upon either major or minor revision.  </a:t>
            </a:r>
            <a:r>
              <a:rPr lang="en-GB" smtClean="0">
                <a:solidFill>
                  <a:schemeClr val="accent2"/>
                </a:solidFill>
              </a:rPr>
              <a:t>If you think the article needs to be revised indicate to the editor whether or not you would be happy to review the revised article.</a:t>
            </a:r>
          </a:p>
          <a:p>
            <a:pPr marL="228600" indent="-228600">
              <a:spcBef>
                <a:spcPct val="0"/>
              </a:spcBef>
              <a:buFontTx/>
              <a:buAutoNum type="arabicPeriod"/>
            </a:pPr>
            <a:endParaRPr lang="en-US" smtClean="0">
              <a:solidFill>
                <a:schemeClr val="accent2"/>
              </a:solidFill>
            </a:endParaRPr>
          </a:p>
          <a:p>
            <a:pPr marL="228600" indent="-228600" eaLnBrk="1" hangingPunct="1"/>
            <a:r>
              <a:rPr lang="en-US" smtClean="0"/>
              <a:t>This flowchart shows how the reviewer’s recommendation fits into the larger peer review process.  Here we can see all the major actions taken by the author, editor, and reviewer.  The green boxes, associated with the reviewer, show how he/she plays a key role in determining whether or not a manuscript is accepted for publication.</a:t>
            </a:r>
          </a:p>
          <a:p>
            <a:pPr marL="228600" indent="-228600"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AE3B8C0E-105E-4B59-AA2E-D35717086DB2}" type="datetimeFigureOut">
              <a:rPr lang="tr-TR"/>
              <a:pPr>
                <a:defRPr/>
              </a:pPr>
              <a:t>10.02.2015</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9D3B505C-37B0-4039-B851-102E38AEAD54}" type="slidenum">
              <a:rPr lang="tr-TR"/>
              <a:pPr>
                <a:defRPr/>
              </a:pPr>
              <a:t>‹#›</a:t>
            </a:fld>
            <a:endParaRPr lang="tr-TR"/>
          </a:p>
        </p:txBody>
      </p:sp>
    </p:spTree>
    <p:extLst>
      <p:ext uri="{BB962C8B-B14F-4D97-AF65-F5344CB8AC3E}">
        <p14:creationId xmlns:p14="http://schemas.microsoft.com/office/powerpoint/2010/main" val="410931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DCC03280-C2D2-4B68-97EC-35B272F38EF4}" type="datetimeFigureOut">
              <a:rPr lang="tr-TR"/>
              <a:pPr>
                <a:defRPr/>
              </a:pPr>
              <a:t>10.02.2015</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73EEAD32-3382-4FCA-B7CD-27C338F6A3F0}" type="slidenum">
              <a:rPr lang="tr-TR"/>
              <a:pPr>
                <a:defRPr/>
              </a:pPr>
              <a:t>‹#›</a:t>
            </a:fld>
            <a:endParaRPr lang="tr-TR"/>
          </a:p>
        </p:txBody>
      </p:sp>
    </p:spTree>
    <p:extLst>
      <p:ext uri="{BB962C8B-B14F-4D97-AF65-F5344CB8AC3E}">
        <p14:creationId xmlns:p14="http://schemas.microsoft.com/office/powerpoint/2010/main" val="322231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ADE5F592-EEBE-4555-9E2B-45B252914AD4}" type="datetimeFigureOut">
              <a:rPr lang="tr-TR"/>
              <a:pPr>
                <a:defRPr/>
              </a:pPr>
              <a:t>10.02.2015</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6DB477D3-664D-495A-B8CA-4A58230F52BA}" type="slidenum">
              <a:rPr lang="tr-TR"/>
              <a:pPr>
                <a:defRPr/>
              </a:pPr>
              <a:t>‹#›</a:t>
            </a:fld>
            <a:endParaRPr lang="tr-TR"/>
          </a:p>
        </p:txBody>
      </p:sp>
    </p:spTree>
    <p:extLst>
      <p:ext uri="{BB962C8B-B14F-4D97-AF65-F5344CB8AC3E}">
        <p14:creationId xmlns:p14="http://schemas.microsoft.com/office/powerpoint/2010/main" val="65999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4479130C-CF13-4985-8E47-49F3C27F3029}" type="datetimeFigureOut">
              <a:rPr lang="tr-TR"/>
              <a:pPr>
                <a:defRPr/>
              </a:pPr>
              <a:t>10.02.2015</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818C06B-E7FD-44C8-9826-E9500BFCE8D8}" type="slidenum">
              <a:rPr lang="tr-TR"/>
              <a:pPr>
                <a:defRPr/>
              </a:pPr>
              <a:t>‹#›</a:t>
            </a:fld>
            <a:endParaRPr lang="tr-TR"/>
          </a:p>
        </p:txBody>
      </p:sp>
    </p:spTree>
    <p:extLst>
      <p:ext uri="{BB962C8B-B14F-4D97-AF65-F5344CB8AC3E}">
        <p14:creationId xmlns:p14="http://schemas.microsoft.com/office/powerpoint/2010/main" val="6720061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B6927F58-344E-48CB-8C61-025BF592A6BD}" type="datetimeFigureOut">
              <a:rPr lang="tr-TR"/>
              <a:pPr>
                <a:defRPr/>
              </a:pPr>
              <a:t>10.02.2015</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D261B2A-9384-47DD-9531-B1FE44079F58}" type="slidenum">
              <a:rPr lang="tr-TR"/>
              <a:pPr>
                <a:defRPr/>
              </a:pPr>
              <a:t>‹#›</a:t>
            </a:fld>
            <a:endParaRPr lang="tr-TR"/>
          </a:p>
        </p:txBody>
      </p:sp>
    </p:spTree>
    <p:extLst>
      <p:ext uri="{BB962C8B-B14F-4D97-AF65-F5344CB8AC3E}">
        <p14:creationId xmlns:p14="http://schemas.microsoft.com/office/powerpoint/2010/main" val="342359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4A494EED-E90B-4588-84C8-B37CCD416B55}" type="datetimeFigureOut">
              <a:rPr lang="tr-TR"/>
              <a:pPr>
                <a:defRPr/>
              </a:pPr>
              <a:t>10.02.2015</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32FD7D2A-CBFF-44D3-9321-05BFBE38F963}" type="slidenum">
              <a:rPr lang="tr-TR"/>
              <a:pPr>
                <a:defRPr/>
              </a:pPr>
              <a:t>‹#›</a:t>
            </a:fld>
            <a:endParaRPr lang="tr-TR"/>
          </a:p>
        </p:txBody>
      </p:sp>
    </p:spTree>
    <p:extLst>
      <p:ext uri="{BB962C8B-B14F-4D97-AF65-F5344CB8AC3E}">
        <p14:creationId xmlns:p14="http://schemas.microsoft.com/office/powerpoint/2010/main" val="247299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63B6F3C2-6C58-45E1-8C5E-5E822C3970AA}" type="datetimeFigureOut">
              <a:rPr lang="tr-TR"/>
              <a:pPr>
                <a:defRPr/>
              </a:pPr>
              <a:t>10.02.2015</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F296B7EC-7348-4FCA-887F-FB4437DEA093}" type="slidenum">
              <a:rPr lang="tr-TR"/>
              <a:pPr>
                <a:defRPr/>
              </a:pPr>
              <a:t>‹#›</a:t>
            </a:fld>
            <a:endParaRPr lang="tr-TR"/>
          </a:p>
        </p:txBody>
      </p:sp>
    </p:spTree>
    <p:extLst>
      <p:ext uri="{BB962C8B-B14F-4D97-AF65-F5344CB8AC3E}">
        <p14:creationId xmlns:p14="http://schemas.microsoft.com/office/powerpoint/2010/main" val="71668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56BD7193-1AAC-46EE-8E22-B3E307F28BA4}" type="datetimeFigureOut">
              <a:rPr lang="tr-TR"/>
              <a:pPr>
                <a:defRPr/>
              </a:pPr>
              <a:t>10.02.2015</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00A8BE7F-96C3-4DF4-A5FA-230C33D7A2E0}" type="slidenum">
              <a:rPr lang="tr-TR"/>
              <a:pPr>
                <a:defRPr/>
              </a:pPr>
              <a:t>‹#›</a:t>
            </a:fld>
            <a:endParaRPr lang="tr-TR"/>
          </a:p>
        </p:txBody>
      </p:sp>
    </p:spTree>
    <p:extLst>
      <p:ext uri="{BB962C8B-B14F-4D97-AF65-F5344CB8AC3E}">
        <p14:creationId xmlns:p14="http://schemas.microsoft.com/office/powerpoint/2010/main" val="136130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D01F8F35-8192-46FE-8DE5-0ACD7C3000C3}" type="datetimeFigureOut">
              <a:rPr lang="tr-TR"/>
              <a:pPr>
                <a:defRPr/>
              </a:pPr>
              <a:t>10.02.2015</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052AD67C-DC49-4DE7-816D-03D2F9202A5C}" type="slidenum">
              <a:rPr lang="tr-TR"/>
              <a:pPr>
                <a:defRPr/>
              </a:pPr>
              <a:t>‹#›</a:t>
            </a:fld>
            <a:endParaRPr lang="tr-TR"/>
          </a:p>
        </p:txBody>
      </p:sp>
    </p:spTree>
    <p:extLst>
      <p:ext uri="{BB962C8B-B14F-4D97-AF65-F5344CB8AC3E}">
        <p14:creationId xmlns:p14="http://schemas.microsoft.com/office/powerpoint/2010/main" val="1975236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29B26743-0C23-4415-BA27-FEF0B67B95CD}" type="datetimeFigureOut">
              <a:rPr lang="tr-TR"/>
              <a:pPr>
                <a:defRPr/>
              </a:pPr>
              <a:t>10.02.2015</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2619D676-C326-42B9-8EDE-F88437B40DAA}" type="slidenum">
              <a:rPr lang="tr-TR"/>
              <a:pPr>
                <a:defRPr/>
              </a:pPr>
              <a:t>‹#›</a:t>
            </a:fld>
            <a:endParaRPr lang="tr-TR"/>
          </a:p>
        </p:txBody>
      </p:sp>
    </p:spTree>
    <p:extLst>
      <p:ext uri="{BB962C8B-B14F-4D97-AF65-F5344CB8AC3E}">
        <p14:creationId xmlns:p14="http://schemas.microsoft.com/office/powerpoint/2010/main" val="274327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2C5A93FE-F94E-40A1-AC80-24E3FD930ECF}" type="datetimeFigureOut">
              <a:rPr lang="tr-TR"/>
              <a:pPr>
                <a:defRPr/>
              </a:pPr>
              <a:t>10.02.2015</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DEC62DC4-5158-466D-9291-9149D00E9E43}" type="slidenum">
              <a:rPr lang="tr-TR"/>
              <a:pPr>
                <a:defRPr/>
              </a:pPr>
              <a:t>‹#›</a:t>
            </a:fld>
            <a:endParaRPr lang="tr-TR"/>
          </a:p>
        </p:txBody>
      </p:sp>
    </p:spTree>
    <p:extLst>
      <p:ext uri="{BB962C8B-B14F-4D97-AF65-F5344CB8AC3E}">
        <p14:creationId xmlns:p14="http://schemas.microsoft.com/office/powerpoint/2010/main" val="41670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9AABF9F-2E69-48DE-8675-1126D6C979BA}" type="datetimeFigureOut">
              <a:rPr lang="tr-TR"/>
              <a:pPr>
                <a:defRPr/>
              </a:pPr>
              <a:t>10.02.2015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C77DAF5-17EA-49C4-B8EA-046B9C977E4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rsc.org/Publishing/ReSourCe/rfreport/index.asp" TargetMode="External"/><Relationship Id="rId3" Type="http://schemas.openxmlformats.org/officeDocument/2006/relationships/hyperlink" Target="http://www.publicationethics.org.uk/" TargetMode="External"/><Relationship Id="rId7" Type="http://schemas.openxmlformats.org/officeDocument/2006/relationships/hyperlink" Target="http://www.stm-assoc.org/" TargetMode="External"/><Relationship Id="rId2" Type="http://schemas.openxmlformats.org/officeDocument/2006/relationships/hyperlink" Target="http://www.alpsp.org/" TargetMode="External"/><Relationship Id="rId1" Type="http://schemas.openxmlformats.org/officeDocument/2006/relationships/slideLayout" Target="../slideLayouts/slideLayout2.xml"/><Relationship Id="rId6" Type="http://schemas.openxmlformats.org/officeDocument/2006/relationships/hyperlink" Target="http://www.ease.org.uk/" TargetMode="External"/><Relationship Id="rId5" Type="http://schemas.openxmlformats.org/officeDocument/2006/relationships/hyperlink" Target="http://www.councilscienceeditors.org/" TargetMode="External"/><Relationship Id="rId4" Type="http://schemas.openxmlformats.org/officeDocument/2006/relationships/hyperlink" Target="http://www.consort-statement.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50825" y="1557338"/>
            <a:ext cx="8569325" cy="3108543"/>
          </a:xfrm>
          <a:prstGeom prst="rect">
            <a:avLst/>
          </a:prstGeom>
          <a:noFill/>
        </p:spPr>
        <p:txBody>
          <a:bodyPr>
            <a:spAutoFit/>
          </a:bodyPr>
          <a:lstStyle/>
          <a:p>
            <a:pPr algn="ctr" fontAlgn="auto">
              <a:spcBef>
                <a:spcPts val="0"/>
              </a:spcBef>
              <a:spcAft>
                <a:spcPts val="0"/>
              </a:spcAft>
              <a:defRPr/>
            </a:pPr>
            <a:r>
              <a:rPr lang="tr-TR" sz="2800" b="1" kern="0" dirty="0" smtClean="0">
                <a:solidFill>
                  <a:srgbClr val="FFC000"/>
                </a:solidFill>
                <a:latin typeface="Arial" pitchFamily="34" charset="0"/>
                <a:cs typeface="Arial" pitchFamily="34" charset="0"/>
              </a:rPr>
              <a:t>Makale Değerlendirme ve Hakemlik (Peer </a:t>
            </a:r>
            <a:r>
              <a:rPr lang="tr-TR" sz="2800" b="1" kern="0" dirty="0" err="1" smtClean="0">
                <a:solidFill>
                  <a:srgbClr val="FFC000"/>
                </a:solidFill>
                <a:latin typeface="Arial" pitchFamily="34" charset="0"/>
                <a:cs typeface="Arial" pitchFamily="34" charset="0"/>
              </a:rPr>
              <a:t>Review</a:t>
            </a:r>
            <a:r>
              <a:rPr lang="tr-TR" sz="2800" b="1" kern="0" dirty="0" smtClean="0">
                <a:solidFill>
                  <a:srgbClr val="FFC000"/>
                </a:solidFill>
                <a:latin typeface="Arial" pitchFamily="34" charset="0"/>
                <a:cs typeface="Arial" pitchFamily="34" charset="0"/>
              </a:rPr>
              <a:t>)</a:t>
            </a:r>
            <a:endParaRPr lang="tr-TR" sz="2800" b="1" kern="0" dirty="0">
              <a:solidFill>
                <a:srgbClr val="FFC000"/>
              </a:solidFill>
              <a:latin typeface="Arial" pitchFamily="34" charset="0"/>
              <a:cs typeface="Arial" pitchFamily="34" charset="0"/>
            </a:endParaRPr>
          </a:p>
          <a:p>
            <a:pPr fontAlgn="auto">
              <a:spcBef>
                <a:spcPts val="0"/>
              </a:spcBef>
              <a:spcAft>
                <a:spcPts val="0"/>
              </a:spcAft>
              <a:defRPr/>
            </a:pPr>
            <a:endParaRPr lang="tr-TR" sz="2800" b="1" kern="0" dirty="0">
              <a:solidFill>
                <a:srgbClr val="FFFF00"/>
              </a:solidFill>
              <a:latin typeface="Arial" pitchFamily="34" charset="0"/>
              <a:cs typeface="Arial" pitchFamily="34" charset="0"/>
            </a:endParaRPr>
          </a:p>
          <a:p>
            <a:pPr fontAlgn="auto">
              <a:spcBef>
                <a:spcPts val="0"/>
              </a:spcBef>
              <a:spcAft>
                <a:spcPts val="0"/>
              </a:spcAft>
              <a:defRPr/>
            </a:pPr>
            <a:endParaRPr lang="tr-TR" sz="2800" b="1" kern="0" dirty="0">
              <a:solidFill>
                <a:srgbClr val="FFFF00"/>
              </a:solidFill>
              <a:latin typeface="Arial" pitchFamily="34" charset="0"/>
              <a:cs typeface="Arial" pitchFamily="34" charset="0"/>
            </a:endParaRPr>
          </a:p>
          <a:p>
            <a:pPr algn="ctr" fontAlgn="auto">
              <a:spcBef>
                <a:spcPts val="0"/>
              </a:spcBef>
              <a:spcAft>
                <a:spcPts val="0"/>
              </a:spcAft>
              <a:defRPr/>
            </a:pPr>
            <a:r>
              <a:rPr lang="tr-TR" sz="2800" b="1" kern="0" dirty="0" err="1">
                <a:solidFill>
                  <a:prstClr val="white"/>
                </a:solidFill>
                <a:latin typeface="Arial" pitchFamily="34" charset="0"/>
                <a:cs typeface="Arial" pitchFamily="34" charset="0"/>
              </a:rPr>
              <a:t>Dr.Hüseyin</a:t>
            </a:r>
            <a:r>
              <a:rPr lang="tr-TR" sz="2800" b="1" kern="0" dirty="0">
                <a:solidFill>
                  <a:prstClr val="white"/>
                </a:solidFill>
                <a:latin typeface="Arial" pitchFamily="34" charset="0"/>
                <a:cs typeface="Arial" pitchFamily="34" charset="0"/>
              </a:rPr>
              <a:t> </a:t>
            </a:r>
            <a:r>
              <a:rPr lang="tr-TR" sz="2800" b="1" kern="0" dirty="0" err="1">
                <a:solidFill>
                  <a:prstClr val="white"/>
                </a:solidFill>
                <a:latin typeface="Arial" pitchFamily="34" charset="0"/>
                <a:cs typeface="Arial" pitchFamily="34" charset="0"/>
              </a:rPr>
              <a:t>Uyarel</a:t>
            </a:r>
            <a:endParaRPr lang="tr-TR" sz="2800" b="1" kern="0" dirty="0">
              <a:solidFill>
                <a:prstClr val="white"/>
              </a:solidFill>
              <a:latin typeface="Arial" pitchFamily="34" charset="0"/>
              <a:cs typeface="Arial" pitchFamily="34" charset="0"/>
            </a:endParaRPr>
          </a:p>
          <a:p>
            <a:pPr algn="ctr" fontAlgn="auto">
              <a:spcBef>
                <a:spcPts val="0"/>
              </a:spcBef>
              <a:spcAft>
                <a:spcPts val="0"/>
              </a:spcAft>
              <a:defRPr/>
            </a:pPr>
            <a:endParaRPr lang="tr-TR" sz="2800" b="1" kern="0" dirty="0">
              <a:solidFill>
                <a:prstClr val="white"/>
              </a:solidFill>
              <a:latin typeface="Arial" pitchFamily="34" charset="0"/>
              <a:cs typeface="Arial" pitchFamily="34" charset="0"/>
            </a:endParaRPr>
          </a:p>
          <a:p>
            <a:pPr algn="ctr" fontAlgn="auto">
              <a:spcBef>
                <a:spcPts val="0"/>
              </a:spcBef>
              <a:spcAft>
                <a:spcPts val="0"/>
              </a:spcAft>
              <a:defRPr/>
            </a:pPr>
            <a:r>
              <a:rPr lang="tr-TR" sz="2800" b="1" kern="0" dirty="0" err="1">
                <a:solidFill>
                  <a:prstClr val="white"/>
                </a:solidFill>
                <a:latin typeface="Arial" pitchFamily="34" charset="0"/>
                <a:cs typeface="Arial" pitchFamily="34" charset="0"/>
              </a:rPr>
              <a:t>Bezmiâlem</a:t>
            </a:r>
            <a:r>
              <a:rPr lang="tr-TR" sz="2800" b="1" kern="0" dirty="0">
                <a:solidFill>
                  <a:prstClr val="white"/>
                </a:solidFill>
                <a:latin typeface="Arial" pitchFamily="34" charset="0"/>
                <a:cs typeface="Arial" pitchFamily="34" charset="0"/>
              </a:rPr>
              <a:t> Vakıf Üniversitesi Tıp Fakültesi</a:t>
            </a:r>
          </a:p>
          <a:p>
            <a:pPr algn="ctr" fontAlgn="auto">
              <a:spcBef>
                <a:spcPts val="0"/>
              </a:spcBef>
              <a:spcAft>
                <a:spcPts val="0"/>
              </a:spcAft>
              <a:defRPr/>
            </a:pPr>
            <a:r>
              <a:rPr lang="tr-TR" sz="2800" b="1" kern="0" dirty="0">
                <a:solidFill>
                  <a:prstClr val="white"/>
                </a:solidFill>
                <a:latin typeface="Arial" pitchFamily="34" charset="0"/>
                <a:cs typeface="Arial" pitchFamily="34" charset="0"/>
              </a:rPr>
              <a:t>Kardiyoloji Anabilim Dalı</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ChangeArrowheads="1"/>
          </p:cNvSpPr>
          <p:nvPr/>
        </p:nvSpPr>
        <p:spPr bwMode="auto">
          <a:xfrm>
            <a:off x="467544" y="1124744"/>
            <a:ext cx="8424936"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bg1"/>
              </a:buClr>
              <a:buFont typeface="Arial" pitchFamily="34" charset="0"/>
              <a:buChar char="•"/>
            </a:pPr>
            <a:r>
              <a:rPr lang="tr-TR" sz="2400" dirty="0">
                <a:solidFill>
                  <a:schemeClr val="bg1"/>
                </a:solidFill>
                <a:latin typeface="Arial" pitchFamily="34" charset="0"/>
                <a:cs typeface="Arial" pitchFamily="34" charset="0"/>
              </a:rPr>
              <a:t>Akademik bir </a:t>
            </a:r>
            <a:r>
              <a:rPr lang="tr-TR" sz="2400" dirty="0" smtClean="0">
                <a:solidFill>
                  <a:schemeClr val="bg1"/>
                </a:solidFill>
                <a:latin typeface="Arial" pitchFamily="34" charset="0"/>
                <a:cs typeface="Arial" pitchFamily="34" charset="0"/>
              </a:rPr>
              <a:t>‘görevi</a:t>
            </a:r>
            <a:r>
              <a:rPr lang="tr-TR" sz="2400" dirty="0">
                <a:solidFill>
                  <a:schemeClr val="bg1"/>
                </a:solidFill>
                <a:latin typeface="Arial" pitchFamily="34" charset="0"/>
                <a:cs typeface="Arial" pitchFamily="34" charset="0"/>
              </a:rPr>
              <a:t>’ yerine getirmek </a:t>
            </a:r>
            <a:r>
              <a:rPr lang="tr-TR" sz="2400" dirty="0" smtClean="0">
                <a:solidFill>
                  <a:schemeClr val="bg1"/>
                </a:solidFill>
                <a:latin typeface="Arial" pitchFamily="34" charset="0"/>
                <a:cs typeface="Arial" pitchFamily="34" charset="0"/>
              </a:rPr>
              <a:t>için.</a:t>
            </a:r>
          </a:p>
          <a:p>
            <a:pPr marL="342900" indent="-342900">
              <a:spcBef>
                <a:spcPct val="20000"/>
              </a:spcBef>
              <a:buClr>
                <a:srgbClr val="FF9900"/>
              </a:buClr>
              <a:buFontTx/>
              <a:buChar char="•"/>
            </a:pPr>
            <a:endParaRPr lang="en-US" sz="2400" dirty="0">
              <a:solidFill>
                <a:schemeClr val="bg1"/>
              </a:solidFill>
              <a:latin typeface="Arial" pitchFamily="34" charset="0"/>
              <a:cs typeface="Arial" pitchFamily="34" charset="0"/>
            </a:endParaRPr>
          </a:p>
          <a:p>
            <a:pPr marL="342900" indent="-342900">
              <a:spcBef>
                <a:spcPct val="20000"/>
              </a:spcBef>
              <a:buClr>
                <a:schemeClr val="bg1"/>
              </a:buClr>
              <a:buFontTx/>
              <a:buChar char="•"/>
            </a:pPr>
            <a:r>
              <a:rPr lang="tr-TR" sz="2400" dirty="0">
                <a:solidFill>
                  <a:schemeClr val="bg1"/>
                </a:solidFill>
                <a:latin typeface="Arial" pitchFamily="34" charset="0"/>
                <a:cs typeface="Arial" pitchFamily="34" charset="0"/>
              </a:rPr>
              <a:t>En son gelişmelerden haberdar olmak </a:t>
            </a:r>
            <a:r>
              <a:rPr lang="tr-TR" sz="2400" dirty="0" smtClean="0">
                <a:solidFill>
                  <a:schemeClr val="bg1"/>
                </a:solidFill>
                <a:latin typeface="Arial" pitchFamily="34" charset="0"/>
                <a:cs typeface="Arial" pitchFamily="34" charset="0"/>
              </a:rPr>
              <a:t>için.</a:t>
            </a:r>
          </a:p>
          <a:p>
            <a:pPr marL="342900" indent="-342900">
              <a:spcBef>
                <a:spcPct val="20000"/>
              </a:spcBef>
              <a:buClr>
                <a:srgbClr val="FF9900"/>
              </a:buClr>
              <a:buFontTx/>
              <a:buChar char="•"/>
            </a:pPr>
            <a:endParaRPr lang="en-US" sz="2400" dirty="0">
              <a:solidFill>
                <a:schemeClr val="bg1"/>
              </a:solidFill>
              <a:latin typeface="Arial" pitchFamily="34" charset="0"/>
              <a:cs typeface="Arial" pitchFamily="34" charset="0"/>
            </a:endParaRPr>
          </a:p>
          <a:p>
            <a:pPr marL="342900" indent="-342900">
              <a:spcBef>
                <a:spcPct val="20000"/>
              </a:spcBef>
              <a:buClr>
                <a:schemeClr val="bg1"/>
              </a:buClr>
              <a:buFontTx/>
              <a:buChar char="•"/>
            </a:pPr>
            <a:r>
              <a:rPr lang="tr-TR" sz="2400" dirty="0">
                <a:solidFill>
                  <a:schemeClr val="bg1"/>
                </a:solidFill>
                <a:latin typeface="Arial" pitchFamily="34" charset="0"/>
                <a:cs typeface="Arial" pitchFamily="34" charset="0"/>
              </a:rPr>
              <a:t>Kendi araştırmalarına </a:t>
            </a:r>
            <a:r>
              <a:rPr lang="tr-TR" sz="2400" dirty="0" smtClean="0">
                <a:solidFill>
                  <a:schemeClr val="bg1"/>
                </a:solidFill>
                <a:latin typeface="Arial" pitchFamily="34" charset="0"/>
                <a:cs typeface="Arial" pitchFamily="34" charset="0"/>
              </a:rPr>
              <a:t>yardımcı olur.</a:t>
            </a:r>
          </a:p>
          <a:p>
            <a:pPr marL="342900" indent="-342900">
              <a:spcBef>
                <a:spcPct val="20000"/>
              </a:spcBef>
              <a:buClr>
                <a:srgbClr val="FF9900"/>
              </a:buClr>
              <a:buFontTx/>
              <a:buChar char="•"/>
            </a:pPr>
            <a:endParaRPr lang="en-US" sz="2400" dirty="0">
              <a:solidFill>
                <a:schemeClr val="bg1"/>
              </a:solidFill>
              <a:latin typeface="Arial" pitchFamily="34" charset="0"/>
              <a:cs typeface="Arial" pitchFamily="34" charset="0"/>
            </a:endParaRPr>
          </a:p>
          <a:p>
            <a:pPr marL="342900" indent="-342900">
              <a:spcBef>
                <a:spcPct val="20000"/>
              </a:spcBef>
              <a:buClr>
                <a:schemeClr val="bg1"/>
              </a:buClr>
              <a:buFontTx/>
              <a:buChar char="•"/>
            </a:pPr>
            <a:r>
              <a:rPr lang="tr-TR" sz="2400" dirty="0">
                <a:solidFill>
                  <a:schemeClr val="bg1"/>
                </a:solidFill>
                <a:latin typeface="Arial" pitchFamily="34" charset="0"/>
                <a:cs typeface="Arial" pitchFamily="34" charset="0"/>
              </a:rPr>
              <a:t>Prestijli dergi ve editörlerle ortaklık/işbirliği geliştirmek </a:t>
            </a:r>
            <a:r>
              <a:rPr lang="tr-TR" sz="2400" dirty="0" smtClean="0">
                <a:solidFill>
                  <a:schemeClr val="bg1"/>
                </a:solidFill>
                <a:latin typeface="Arial" pitchFamily="34" charset="0"/>
                <a:cs typeface="Arial" pitchFamily="34" charset="0"/>
              </a:rPr>
              <a:t>için.</a:t>
            </a:r>
          </a:p>
          <a:p>
            <a:pPr marL="342900" indent="-342900">
              <a:spcBef>
                <a:spcPct val="20000"/>
              </a:spcBef>
              <a:buClr>
                <a:srgbClr val="FF9900"/>
              </a:buClr>
              <a:buFontTx/>
              <a:buChar char="•"/>
            </a:pPr>
            <a:endParaRPr lang="en-US" sz="2400" dirty="0">
              <a:solidFill>
                <a:schemeClr val="bg1"/>
              </a:solidFill>
              <a:latin typeface="Arial" pitchFamily="34" charset="0"/>
              <a:cs typeface="Arial" pitchFamily="34" charset="0"/>
            </a:endParaRPr>
          </a:p>
          <a:p>
            <a:pPr marL="342900" indent="-342900">
              <a:spcBef>
                <a:spcPct val="20000"/>
              </a:spcBef>
              <a:buClr>
                <a:schemeClr val="bg1"/>
              </a:buClr>
              <a:buFontTx/>
              <a:buChar char="•"/>
            </a:pPr>
            <a:r>
              <a:rPr lang="tr-TR" sz="2400" dirty="0">
                <a:solidFill>
                  <a:schemeClr val="bg1"/>
                </a:solidFill>
                <a:latin typeface="Arial" pitchFamily="34" charset="0"/>
                <a:cs typeface="Arial" pitchFamily="34" charset="0"/>
              </a:rPr>
              <a:t>Yeni araştırmaların farkında olmak </a:t>
            </a:r>
            <a:r>
              <a:rPr lang="tr-TR" sz="2400" dirty="0" smtClean="0">
                <a:solidFill>
                  <a:schemeClr val="bg1"/>
                </a:solidFill>
                <a:latin typeface="Arial" pitchFamily="34" charset="0"/>
                <a:cs typeface="Arial" pitchFamily="34" charset="0"/>
              </a:rPr>
              <a:t>için.</a:t>
            </a:r>
          </a:p>
          <a:p>
            <a:pPr marL="342900" indent="-342900">
              <a:spcBef>
                <a:spcPct val="20000"/>
              </a:spcBef>
              <a:buClr>
                <a:srgbClr val="FF9900"/>
              </a:buClr>
              <a:buFontTx/>
              <a:buChar char="•"/>
            </a:pPr>
            <a:endParaRPr lang="en-US" sz="2400" dirty="0">
              <a:solidFill>
                <a:schemeClr val="bg1"/>
              </a:solidFill>
              <a:latin typeface="Arial" pitchFamily="34" charset="0"/>
              <a:cs typeface="Arial" pitchFamily="34" charset="0"/>
            </a:endParaRPr>
          </a:p>
          <a:p>
            <a:pPr marL="342900" indent="-342900">
              <a:spcBef>
                <a:spcPct val="20000"/>
              </a:spcBef>
              <a:buClr>
                <a:schemeClr val="bg1"/>
              </a:buClr>
              <a:buFontTx/>
              <a:buChar char="•"/>
            </a:pPr>
            <a:r>
              <a:rPr lang="tr-TR" sz="2400" dirty="0">
                <a:solidFill>
                  <a:schemeClr val="bg1"/>
                </a:solidFill>
                <a:latin typeface="Arial" pitchFamily="34" charset="0"/>
                <a:cs typeface="Arial" pitchFamily="34" charset="0"/>
              </a:rPr>
              <a:t>Kariyerinde ilerlemek </a:t>
            </a:r>
            <a:r>
              <a:rPr lang="tr-TR" sz="2400" dirty="0" smtClean="0">
                <a:solidFill>
                  <a:schemeClr val="bg1"/>
                </a:solidFill>
                <a:latin typeface="Arial" pitchFamily="34" charset="0"/>
                <a:cs typeface="Arial" pitchFamily="34" charset="0"/>
              </a:rPr>
              <a:t>için.</a:t>
            </a:r>
            <a:endParaRPr lang="en-US" sz="2400" dirty="0">
              <a:solidFill>
                <a:schemeClr val="bg1"/>
              </a:solidFill>
              <a:latin typeface="Arial" pitchFamily="34" charset="0"/>
              <a:cs typeface="Arial" pitchFamily="34" charset="0"/>
            </a:endParaRPr>
          </a:p>
        </p:txBody>
      </p:sp>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Hakemler neden değerlendirme yapar?</a:t>
            </a:r>
            <a:endParaRPr lang="en-GB" sz="3200" b="1"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7385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2 İçerik Yer Tutucusu"/>
          <p:cNvSpPr>
            <a:spLocks noGrp="1"/>
          </p:cNvSpPr>
          <p:nvPr>
            <p:ph idx="1"/>
          </p:nvPr>
        </p:nvSpPr>
        <p:spPr>
          <a:xfrm>
            <a:off x="457200" y="1571625"/>
            <a:ext cx="8229600" cy="4554538"/>
          </a:xfrm>
        </p:spPr>
        <p:txBody>
          <a:bodyPr/>
          <a:lstStyle/>
          <a:p>
            <a:r>
              <a:rPr lang="tr-TR" sz="2400" u="sng" dirty="0" smtClean="0">
                <a:solidFill>
                  <a:schemeClr val="bg1"/>
                </a:solidFill>
                <a:latin typeface="Arial" pitchFamily="34" charset="0"/>
                <a:cs typeface="Arial" pitchFamily="34" charset="0"/>
              </a:rPr>
              <a:t>Tüm dergilerde </a:t>
            </a:r>
            <a:r>
              <a:rPr lang="tr-TR" sz="2400" dirty="0" smtClean="0">
                <a:solidFill>
                  <a:schemeClr val="bg1"/>
                </a:solidFill>
                <a:latin typeface="Arial" pitchFamily="34" charset="0"/>
                <a:cs typeface="Arial" pitchFamily="34" charset="0"/>
              </a:rPr>
              <a:t>hakem kullanmak gerekli midir?</a:t>
            </a:r>
          </a:p>
          <a:p>
            <a:endParaRPr lang="tr-TR" sz="2400" dirty="0" smtClean="0">
              <a:solidFill>
                <a:schemeClr val="bg1"/>
              </a:solidFill>
              <a:latin typeface="Arial" pitchFamily="34" charset="0"/>
              <a:cs typeface="Arial" pitchFamily="34" charset="0"/>
            </a:endParaRPr>
          </a:p>
          <a:p>
            <a:r>
              <a:rPr lang="tr-TR" sz="2400" dirty="0" smtClean="0">
                <a:solidFill>
                  <a:schemeClr val="bg1"/>
                </a:solidFill>
                <a:latin typeface="Arial" pitchFamily="34" charset="0"/>
                <a:cs typeface="Arial" pitchFamily="34" charset="0"/>
              </a:rPr>
              <a:t>Davetle istenen </a:t>
            </a:r>
            <a:r>
              <a:rPr lang="tr-TR" sz="2400" u="sng" dirty="0" smtClean="0">
                <a:solidFill>
                  <a:schemeClr val="bg1"/>
                </a:solidFill>
                <a:latin typeface="Arial" pitchFamily="34" charset="0"/>
                <a:cs typeface="Arial" pitchFamily="34" charset="0"/>
              </a:rPr>
              <a:t>derlemelerde</a:t>
            </a:r>
            <a:r>
              <a:rPr lang="tr-TR" sz="2400" dirty="0" smtClean="0">
                <a:solidFill>
                  <a:schemeClr val="bg1"/>
                </a:solidFill>
                <a:latin typeface="Arial" pitchFamily="34" charset="0"/>
                <a:cs typeface="Arial" pitchFamily="34" charset="0"/>
              </a:rPr>
              <a:t> hakemlik sistemi kullanılmalı mıdır?</a:t>
            </a:r>
          </a:p>
          <a:p>
            <a:endParaRPr lang="tr-TR" sz="2400" dirty="0" smtClean="0">
              <a:solidFill>
                <a:schemeClr val="bg1"/>
              </a:solidFill>
              <a:latin typeface="Arial" pitchFamily="34" charset="0"/>
              <a:cs typeface="Arial" pitchFamily="34" charset="0"/>
            </a:endParaRPr>
          </a:p>
          <a:p>
            <a:r>
              <a:rPr lang="tr-TR" sz="2400" u="sng" dirty="0" smtClean="0">
                <a:solidFill>
                  <a:schemeClr val="bg1"/>
                </a:solidFill>
                <a:latin typeface="Arial" pitchFamily="34" charset="0"/>
                <a:cs typeface="Arial" pitchFamily="34" charset="0"/>
              </a:rPr>
              <a:t>Hakemlerin akademik </a:t>
            </a:r>
            <a:r>
              <a:rPr lang="tr-TR" sz="2400" u="sng" dirty="0" err="1" smtClean="0">
                <a:solidFill>
                  <a:schemeClr val="bg1"/>
                </a:solidFill>
                <a:latin typeface="Arial" pitchFamily="34" charset="0"/>
                <a:cs typeface="Arial" pitchFamily="34" charset="0"/>
              </a:rPr>
              <a:t>ünvanları</a:t>
            </a:r>
            <a:r>
              <a:rPr lang="tr-TR" sz="2400" u="sng" dirty="0" smtClean="0">
                <a:solidFill>
                  <a:schemeClr val="bg1"/>
                </a:solidFill>
                <a:latin typeface="Arial" pitchFamily="34" charset="0"/>
                <a:cs typeface="Arial" pitchFamily="34" charset="0"/>
              </a:rPr>
              <a:t> </a:t>
            </a:r>
            <a:r>
              <a:rPr lang="tr-TR" sz="2400" dirty="0" smtClean="0">
                <a:solidFill>
                  <a:schemeClr val="bg1"/>
                </a:solidFill>
                <a:latin typeface="Arial" pitchFamily="34" charset="0"/>
                <a:cs typeface="Arial" pitchFamily="34" charset="0"/>
              </a:rPr>
              <a:t>önemli midir?</a:t>
            </a:r>
          </a:p>
          <a:p>
            <a:endParaRPr lang="tr-TR" sz="2400" dirty="0" smtClean="0">
              <a:solidFill>
                <a:schemeClr val="bg1"/>
              </a:solidFill>
              <a:latin typeface="Arial" pitchFamily="34" charset="0"/>
              <a:cs typeface="Arial" pitchFamily="34" charset="0"/>
            </a:endParaRPr>
          </a:p>
          <a:p>
            <a:r>
              <a:rPr lang="tr-TR" sz="2400" u="sng" dirty="0" smtClean="0">
                <a:solidFill>
                  <a:schemeClr val="bg1"/>
                </a:solidFill>
                <a:latin typeface="Arial" pitchFamily="34" charset="0"/>
                <a:cs typeface="Arial" pitchFamily="34" charset="0"/>
              </a:rPr>
              <a:t>Hakem adları</a:t>
            </a:r>
            <a:r>
              <a:rPr lang="tr-TR" sz="2400" dirty="0" smtClean="0">
                <a:solidFill>
                  <a:schemeClr val="bg1"/>
                </a:solidFill>
                <a:latin typeface="Arial" pitchFamily="34" charset="0"/>
                <a:cs typeface="Arial" pitchFamily="34" charset="0"/>
              </a:rPr>
              <a:t> dergide topluca yayınlanmalı mıdır?</a:t>
            </a:r>
          </a:p>
          <a:p>
            <a:endParaRPr lang="tr-TR" sz="2400" dirty="0" smtClean="0">
              <a:solidFill>
                <a:schemeClr val="bg1"/>
              </a:solidFill>
              <a:latin typeface="Arial" pitchFamily="34" charset="0"/>
              <a:cs typeface="Arial" pitchFamily="34" charset="0"/>
            </a:endParaRPr>
          </a:p>
          <a:p>
            <a:r>
              <a:rPr lang="tr-TR" sz="2400" dirty="0" smtClean="0">
                <a:solidFill>
                  <a:schemeClr val="bg1"/>
                </a:solidFill>
                <a:latin typeface="Arial" pitchFamily="34" charset="0"/>
                <a:cs typeface="Arial" pitchFamily="34" charset="0"/>
              </a:rPr>
              <a:t>Hakemlere hizmetleri nedeniyle </a:t>
            </a:r>
            <a:r>
              <a:rPr lang="tr-TR" sz="2400" u="sng" dirty="0" smtClean="0">
                <a:solidFill>
                  <a:schemeClr val="bg1"/>
                </a:solidFill>
                <a:latin typeface="Arial" pitchFamily="34" charset="0"/>
                <a:cs typeface="Arial" pitchFamily="34" charset="0"/>
              </a:rPr>
              <a:t>takdir ve teşekkür yazıları</a:t>
            </a:r>
            <a:r>
              <a:rPr lang="tr-TR" sz="2400" dirty="0" smtClean="0">
                <a:solidFill>
                  <a:schemeClr val="bg1"/>
                </a:solidFill>
                <a:latin typeface="Arial" pitchFamily="34" charset="0"/>
                <a:cs typeface="Arial" pitchFamily="34" charset="0"/>
              </a:rPr>
              <a:t> yazılmalı mıdır?</a:t>
            </a:r>
          </a:p>
        </p:txBody>
      </p:sp>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Hakemlik sistemiyle ilgili tartışma konuları</a:t>
            </a:r>
            <a:endParaRPr lang="en-GB" sz="3200" b="1" dirty="0" smtClean="0">
              <a:solidFill>
                <a:srgbClr val="FFC000"/>
              </a:solidFill>
            </a:endParaRPr>
          </a:p>
        </p:txBody>
      </p:sp>
      <p:sp>
        <p:nvSpPr>
          <p:cNvPr id="7" name="Eksi 6"/>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1786251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2 İçerik Yer Tutucusu"/>
          <p:cNvSpPr>
            <a:spLocks noGrp="1"/>
          </p:cNvSpPr>
          <p:nvPr>
            <p:ph idx="1"/>
          </p:nvPr>
        </p:nvSpPr>
        <p:spPr>
          <a:xfrm>
            <a:off x="457200" y="1357313"/>
            <a:ext cx="8229600" cy="4768850"/>
          </a:xfrm>
        </p:spPr>
        <p:txBody>
          <a:bodyPr/>
          <a:lstStyle/>
          <a:p>
            <a:r>
              <a:rPr lang="tr-TR" sz="2400" dirty="0" smtClean="0">
                <a:solidFill>
                  <a:schemeClr val="bg1"/>
                </a:solidFill>
                <a:latin typeface="Arial" pitchFamily="34" charset="0"/>
                <a:cs typeface="Arial" pitchFamily="34" charset="0"/>
              </a:rPr>
              <a:t>Hakemlerin, derginin </a:t>
            </a:r>
            <a:r>
              <a:rPr lang="tr-TR" sz="2400" u="sng" dirty="0" smtClean="0">
                <a:solidFill>
                  <a:schemeClr val="bg1"/>
                </a:solidFill>
                <a:latin typeface="Arial" pitchFamily="34" charset="0"/>
                <a:cs typeface="Arial" pitchFamily="34" charset="0"/>
              </a:rPr>
              <a:t>hedef kitlesini </a:t>
            </a:r>
            <a:r>
              <a:rPr lang="tr-TR" sz="2400" dirty="0" smtClean="0">
                <a:solidFill>
                  <a:schemeClr val="bg1"/>
                </a:solidFill>
                <a:latin typeface="Arial" pitchFamily="34" charset="0"/>
                <a:cs typeface="Arial" pitchFamily="34" charset="0"/>
              </a:rPr>
              <a:t>bilmesi sürece katkı sağlar mı?</a:t>
            </a:r>
          </a:p>
          <a:p>
            <a:endParaRPr lang="tr-TR" sz="2400" dirty="0" smtClean="0">
              <a:solidFill>
                <a:schemeClr val="bg1"/>
              </a:solidFill>
              <a:latin typeface="Arial" pitchFamily="34" charset="0"/>
              <a:cs typeface="Arial" pitchFamily="34" charset="0"/>
            </a:endParaRPr>
          </a:p>
          <a:p>
            <a:r>
              <a:rPr lang="tr-TR" sz="2400" u="sng" dirty="0" smtClean="0">
                <a:solidFill>
                  <a:schemeClr val="bg1"/>
                </a:solidFill>
                <a:latin typeface="Arial" pitchFamily="34" charset="0"/>
                <a:cs typeface="Arial" pitchFamily="34" charset="0"/>
              </a:rPr>
              <a:t>Elektronik ortamda </a:t>
            </a:r>
            <a:r>
              <a:rPr lang="tr-TR" sz="2400" dirty="0" smtClean="0">
                <a:solidFill>
                  <a:schemeClr val="bg1"/>
                </a:solidFill>
                <a:latin typeface="Arial" pitchFamily="34" charset="0"/>
                <a:cs typeface="Arial" pitchFamily="34" charset="0"/>
              </a:rPr>
              <a:t>yapılan hakemlik sorunları farklı mıdır?</a:t>
            </a:r>
          </a:p>
          <a:p>
            <a:endParaRPr lang="tr-TR" sz="2400" dirty="0" smtClean="0">
              <a:solidFill>
                <a:schemeClr val="bg1"/>
              </a:solidFill>
              <a:latin typeface="Arial" pitchFamily="34" charset="0"/>
              <a:cs typeface="Arial" pitchFamily="34" charset="0"/>
            </a:endParaRPr>
          </a:p>
          <a:p>
            <a:r>
              <a:rPr lang="tr-TR" sz="2400" dirty="0" smtClean="0">
                <a:solidFill>
                  <a:schemeClr val="bg1"/>
                </a:solidFill>
                <a:latin typeface="Arial" pitchFamily="34" charset="0"/>
                <a:cs typeface="Arial" pitchFamily="34" charset="0"/>
              </a:rPr>
              <a:t>Editörün </a:t>
            </a:r>
            <a:r>
              <a:rPr lang="tr-TR" sz="2400" u="sng" dirty="0" smtClean="0">
                <a:solidFill>
                  <a:schemeClr val="bg1"/>
                </a:solidFill>
                <a:latin typeface="Arial" pitchFamily="34" charset="0"/>
                <a:cs typeface="Arial" pitchFamily="34" charset="0"/>
              </a:rPr>
              <a:t>hakemden beklentilerini</a:t>
            </a:r>
            <a:r>
              <a:rPr lang="tr-TR" sz="2400" dirty="0" smtClean="0">
                <a:solidFill>
                  <a:schemeClr val="bg1"/>
                </a:solidFill>
                <a:latin typeface="Arial" pitchFamily="34" charset="0"/>
                <a:cs typeface="Arial" pitchFamily="34" charset="0"/>
              </a:rPr>
              <a:t>,  hakemin bilmesi yarar sağlar mı?</a:t>
            </a:r>
          </a:p>
          <a:p>
            <a:endParaRPr lang="tr-TR" sz="2400" dirty="0" smtClean="0">
              <a:solidFill>
                <a:schemeClr val="bg1"/>
              </a:solidFill>
              <a:latin typeface="Arial" pitchFamily="34" charset="0"/>
              <a:cs typeface="Arial" pitchFamily="34" charset="0"/>
            </a:endParaRPr>
          </a:p>
          <a:p>
            <a:r>
              <a:rPr lang="tr-TR" sz="2400" u="sng" dirty="0" smtClean="0">
                <a:solidFill>
                  <a:schemeClr val="bg1"/>
                </a:solidFill>
                <a:latin typeface="Arial" pitchFamily="34" charset="0"/>
                <a:cs typeface="Arial" pitchFamily="34" charset="0"/>
              </a:rPr>
              <a:t>Hakem raporlarına dair kalite istatistikleri dergi tarafından</a:t>
            </a:r>
            <a:r>
              <a:rPr lang="tr-TR" sz="2400" dirty="0" smtClean="0">
                <a:solidFill>
                  <a:schemeClr val="bg1"/>
                </a:solidFill>
                <a:latin typeface="Arial" pitchFamily="34" charset="0"/>
                <a:cs typeface="Arial" pitchFamily="34" charset="0"/>
              </a:rPr>
              <a:t> tutulmalı mıdır?</a:t>
            </a:r>
          </a:p>
          <a:p>
            <a:endParaRPr lang="tr-TR" sz="2400" dirty="0" smtClean="0">
              <a:solidFill>
                <a:schemeClr val="bg1"/>
              </a:solidFill>
              <a:latin typeface="Arial" pitchFamily="34" charset="0"/>
              <a:cs typeface="Arial" pitchFamily="34" charset="0"/>
            </a:endParaRPr>
          </a:p>
          <a:p>
            <a:r>
              <a:rPr lang="tr-TR" sz="2400" u="sng" dirty="0" smtClean="0">
                <a:solidFill>
                  <a:schemeClr val="bg1"/>
                </a:solidFill>
                <a:latin typeface="Arial" pitchFamily="34" charset="0"/>
                <a:cs typeface="Arial" pitchFamily="34" charset="0"/>
              </a:rPr>
              <a:t>Hakeme ödeme yapılması </a:t>
            </a:r>
            <a:r>
              <a:rPr lang="tr-TR" sz="2400" dirty="0" smtClean="0">
                <a:solidFill>
                  <a:schemeClr val="bg1"/>
                </a:solidFill>
                <a:latin typeface="Arial" pitchFamily="34" charset="0"/>
                <a:cs typeface="Arial" pitchFamily="34" charset="0"/>
              </a:rPr>
              <a:t>etik midir?</a:t>
            </a:r>
          </a:p>
          <a:p>
            <a:endParaRPr lang="tr-TR" dirty="0" smtClean="0"/>
          </a:p>
          <a:p>
            <a:endParaRPr lang="tr-TR" dirty="0" smtClean="0"/>
          </a:p>
        </p:txBody>
      </p:sp>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Hakemlik sistemiyle ilgili tartışma konuları</a:t>
            </a:r>
            <a:endParaRPr lang="en-GB" sz="3200" b="1"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3903448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2 İçerik Yer Tutucusu"/>
          <p:cNvSpPr>
            <a:spLocks noGrp="1"/>
          </p:cNvSpPr>
          <p:nvPr>
            <p:ph idx="1"/>
          </p:nvPr>
        </p:nvSpPr>
        <p:spPr>
          <a:xfrm>
            <a:off x="457200" y="1571625"/>
            <a:ext cx="8229600" cy="4554538"/>
          </a:xfrm>
        </p:spPr>
        <p:txBody>
          <a:bodyPr/>
          <a:lstStyle/>
          <a:p>
            <a:r>
              <a:rPr lang="tr-TR" sz="2400" dirty="0" smtClean="0">
                <a:solidFill>
                  <a:schemeClr val="bg1"/>
                </a:solidFill>
                <a:latin typeface="Arial" pitchFamily="34" charset="0"/>
                <a:cs typeface="Arial" pitchFamily="34" charset="0"/>
              </a:rPr>
              <a:t>Dergi editörü, bir kişiye mail veya telefonla dergi için hakemlik önerdiğinde bu ek işi hakem </a:t>
            </a:r>
            <a:r>
              <a:rPr lang="tr-TR" sz="2400" u="sng" dirty="0" smtClean="0">
                <a:solidFill>
                  <a:schemeClr val="bg1"/>
                </a:solidFill>
                <a:latin typeface="Arial" pitchFamily="34" charset="0"/>
                <a:cs typeface="Arial" pitchFamily="34" charset="0"/>
              </a:rPr>
              <a:t>niçin kabul </a:t>
            </a:r>
            <a:r>
              <a:rPr lang="tr-TR" sz="2400" dirty="0" smtClean="0">
                <a:solidFill>
                  <a:schemeClr val="bg1"/>
                </a:solidFill>
                <a:latin typeface="Arial" pitchFamily="34" charset="0"/>
                <a:cs typeface="Arial" pitchFamily="34" charset="0"/>
              </a:rPr>
              <a:t>etmektedir?</a:t>
            </a:r>
          </a:p>
          <a:p>
            <a:endParaRPr lang="tr-TR" sz="2400" dirty="0" smtClean="0">
              <a:solidFill>
                <a:schemeClr val="bg1"/>
              </a:solidFill>
              <a:latin typeface="Arial" pitchFamily="34" charset="0"/>
              <a:cs typeface="Arial" pitchFamily="34" charset="0"/>
            </a:endParaRPr>
          </a:p>
          <a:p>
            <a:r>
              <a:rPr lang="tr-TR" sz="2400" dirty="0" smtClean="0">
                <a:solidFill>
                  <a:schemeClr val="bg1"/>
                </a:solidFill>
                <a:latin typeface="Arial" pitchFamily="34" charset="0"/>
                <a:cs typeface="Arial" pitchFamily="34" charset="0"/>
              </a:rPr>
              <a:t>Hakemlik işlerini layıkıyla yapabilmek için bu kişinin </a:t>
            </a:r>
            <a:r>
              <a:rPr lang="tr-TR" sz="2400" u="sng" dirty="0" smtClean="0">
                <a:solidFill>
                  <a:schemeClr val="bg1"/>
                </a:solidFill>
                <a:latin typeface="Arial" pitchFamily="34" charset="0"/>
                <a:cs typeface="Arial" pitchFamily="34" charset="0"/>
              </a:rPr>
              <a:t>yeterli zamanı</a:t>
            </a:r>
            <a:r>
              <a:rPr lang="tr-TR" sz="2400" dirty="0" smtClean="0">
                <a:solidFill>
                  <a:schemeClr val="bg1"/>
                </a:solidFill>
                <a:latin typeface="Arial" pitchFamily="34" charset="0"/>
                <a:cs typeface="Arial" pitchFamily="34" charset="0"/>
              </a:rPr>
              <a:t> var mıdır?</a:t>
            </a:r>
          </a:p>
          <a:p>
            <a:endParaRPr lang="tr-TR" sz="2400" dirty="0" smtClean="0">
              <a:solidFill>
                <a:schemeClr val="bg1"/>
              </a:solidFill>
              <a:latin typeface="Arial" pitchFamily="34" charset="0"/>
              <a:cs typeface="Arial" pitchFamily="34" charset="0"/>
            </a:endParaRPr>
          </a:p>
          <a:p>
            <a:r>
              <a:rPr lang="tr-TR" sz="2400" dirty="0" smtClean="0">
                <a:solidFill>
                  <a:schemeClr val="bg1"/>
                </a:solidFill>
                <a:latin typeface="Arial" pitchFamily="34" charset="0"/>
                <a:cs typeface="Arial" pitchFamily="34" charset="0"/>
              </a:rPr>
              <a:t>Hakem </a:t>
            </a:r>
            <a:r>
              <a:rPr lang="tr-TR" sz="2400" dirty="0" err="1" smtClean="0">
                <a:solidFill>
                  <a:schemeClr val="bg1"/>
                </a:solidFill>
                <a:latin typeface="Arial" pitchFamily="34" charset="0"/>
                <a:cs typeface="Arial" pitchFamily="34" charset="0"/>
              </a:rPr>
              <a:t>konusal</a:t>
            </a:r>
            <a:r>
              <a:rPr lang="tr-TR" sz="2400" dirty="0" smtClean="0">
                <a:solidFill>
                  <a:schemeClr val="bg1"/>
                </a:solidFill>
                <a:latin typeface="Arial" pitchFamily="34" charset="0"/>
                <a:cs typeface="Arial" pitchFamily="34" charset="0"/>
              </a:rPr>
              <a:t> değerlendirme formları yanında </a:t>
            </a:r>
            <a:r>
              <a:rPr lang="tr-TR" sz="2400" u="sng" dirty="0" smtClean="0">
                <a:solidFill>
                  <a:schemeClr val="bg1"/>
                </a:solidFill>
                <a:latin typeface="Arial" pitchFamily="34" charset="0"/>
                <a:cs typeface="Arial" pitchFamily="34" charset="0"/>
              </a:rPr>
              <a:t>yöntemsel değerlendirme formlarının</a:t>
            </a:r>
            <a:r>
              <a:rPr lang="tr-TR" sz="2400" dirty="0" smtClean="0">
                <a:solidFill>
                  <a:schemeClr val="bg1"/>
                </a:solidFill>
                <a:latin typeface="Arial" pitchFamily="34" charset="0"/>
                <a:cs typeface="Arial" pitchFamily="34" charset="0"/>
              </a:rPr>
              <a:t> gerekliliğine inanıyor mu?</a:t>
            </a:r>
          </a:p>
          <a:p>
            <a:endParaRPr lang="tr-TR" sz="2400" dirty="0" smtClean="0">
              <a:solidFill>
                <a:schemeClr val="bg1"/>
              </a:solidFill>
              <a:latin typeface="Arial" pitchFamily="34" charset="0"/>
              <a:cs typeface="Arial" pitchFamily="34" charset="0"/>
            </a:endParaRPr>
          </a:p>
          <a:p>
            <a:r>
              <a:rPr lang="tr-TR" sz="2400" dirty="0">
                <a:solidFill>
                  <a:schemeClr val="bg1"/>
                </a:solidFill>
                <a:latin typeface="Arial" pitchFamily="34" charset="0"/>
                <a:cs typeface="Arial" pitchFamily="34" charset="0"/>
              </a:rPr>
              <a:t>Bir yazı için </a:t>
            </a:r>
            <a:r>
              <a:rPr lang="tr-TR" sz="2400" u="sng" dirty="0">
                <a:solidFill>
                  <a:schemeClr val="bg1"/>
                </a:solidFill>
                <a:latin typeface="Arial" pitchFamily="34" charset="0"/>
                <a:cs typeface="Arial" pitchFamily="34" charset="0"/>
              </a:rPr>
              <a:t>kaç hakem olmalı</a:t>
            </a:r>
            <a:r>
              <a:rPr lang="tr-TR" sz="2400" dirty="0">
                <a:solidFill>
                  <a:schemeClr val="bg1"/>
                </a:solidFill>
                <a:latin typeface="Arial" pitchFamily="34" charset="0"/>
                <a:cs typeface="Arial" pitchFamily="34" charset="0"/>
              </a:rPr>
              <a:t>? </a:t>
            </a:r>
          </a:p>
          <a:p>
            <a:endParaRPr lang="tr-TR" sz="2400" dirty="0" smtClean="0">
              <a:solidFill>
                <a:schemeClr val="bg1"/>
              </a:solidFill>
              <a:latin typeface="Arial" pitchFamily="34" charset="0"/>
              <a:cs typeface="Arial" pitchFamily="34" charset="0"/>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7"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Hakemlik sistemiyle ilgili tartışma konuları</a:t>
            </a:r>
            <a:endParaRPr lang="en-GB" sz="3200" b="1" dirty="0" smtClean="0">
              <a:solidFill>
                <a:srgbClr val="FFC000"/>
              </a:solidFill>
            </a:endParaRPr>
          </a:p>
        </p:txBody>
      </p:sp>
    </p:spTree>
    <p:extLst>
      <p:ext uri="{BB962C8B-B14F-4D97-AF65-F5344CB8AC3E}">
        <p14:creationId xmlns:p14="http://schemas.microsoft.com/office/powerpoint/2010/main" val="897004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İçerik Yer Tutucusu"/>
          <p:cNvSpPr>
            <a:spLocks noGrp="1"/>
          </p:cNvSpPr>
          <p:nvPr>
            <p:ph idx="1"/>
          </p:nvPr>
        </p:nvSpPr>
        <p:spPr>
          <a:xfrm>
            <a:off x="457200" y="857250"/>
            <a:ext cx="8229600" cy="5268913"/>
          </a:xfrm>
        </p:spPr>
        <p:txBody>
          <a:bodyPr/>
          <a:lstStyle/>
          <a:p>
            <a:r>
              <a:rPr lang="tr-TR" sz="2400" dirty="0" smtClean="0">
                <a:solidFill>
                  <a:schemeClr val="bg1"/>
                </a:solidFill>
                <a:latin typeface="Arial" pitchFamily="34" charset="0"/>
                <a:cs typeface="Arial" pitchFamily="34" charset="0"/>
              </a:rPr>
              <a:t>Dar çevrede yayınlanan dergilerde yayıncı, editör, hakem, okuyucu kitlelerindeki </a:t>
            </a:r>
            <a:r>
              <a:rPr lang="tr-TR" sz="2400" u="sng" dirty="0" smtClean="0">
                <a:solidFill>
                  <a:schemeClr val="bg1"/>
                </a:solidFill>
                <a:latin typeface="Arial" pitchFamily="34" charset="0"/>
                <a:cs typeface="Arial" pitchFamily="34" charset="0"/>
              </a:rPr>
              <a:t>yakınlık</a:t>
            </a:r>
            <a:r>
              <a:rPr lang="tr-TR" sz="2400" dirty="0" smtClean="0">
                <a:solidFill>
                  <a:schemeClr val="bg1"/>
                </a:solidFill>
                <a:latin typeface="Arial" pitchFamily="34" charset="0"/>
                <a:cs typeface="Arial" pitchFamily="34" charset="0"/>
              </a:rPr>
              <a:t> bu dergilerdeki makalelerde </a:t>
            </a:r>
            <a:r>
              <a:rPr lang="tr-TR" sz="2400" u="sng" dirty="0" smtClean="0">
                <a:solidFill>
                  <a:schemeClr val="bg1"/>
                </a:solidFill>
                <a:latin typeface="Arial" pitchFamily="34" charset="0"/>
                <a:cs typeface="Arial" pitchFamily="34" charset="0"/>
              </a:rPr>
              <a:t>yanlılığın</a:t>
            </a:r>
            <a:r>
              <a:rPr lang="tr-TR" sz="2400" dirty="0" smtClean="0">
                <a:solidFill>
                  <a:schemeClr val="bg1"/>
                </a:solidFill>
                <a:latin typeface="Arial" pitchFamily="34" charset="0"/>
                <a:cs typeface="Arial" pitchFamily="34" charset="0"/>
              </a:rPr>
              <a:t> daha çok olmasına sebep oluyor mu?</a:t>
            </a:r>
          </a:p>
          <a:p>
            <a:endParaRPr lang="tr-TR" sz="2400" dirty="0" smtClean="0">
              <a:solidFill>
                <a:schemeClr val="bg1"/>
              </a:solidFill>
              <a:latin typeface="Arial" pitchFamily="34" charset="0"/>
              <a:cs typeface="Arial" pitchFamily="34" charset="0"/>
            </a:endParaRPr>
          </a:p>
          <a:p>
            <a:r>
              <a:rPr lang="tr-TR" sz="2400" dirty="0" smtClean="0">
                <a:solidFill>
                  <a:schemeClr val="bg1"/>
                </a:solidFill>
                <a:latin typeface="Arial" pitchFamily="34" charset="0"/>
                <a:cs typeface="Arial" pitchFamily="34" charset="0"/>
              </a:rPr>
              <a:t>Hakemler </a:t>
            </a:r>
            <a:r>
              <a:rPr lang="tr-TR" sz="2400" u="sng" dirty="0" smtClean="0">
                <a:solidFill>
                  <a:schemeClr val="bg1"/>
                </a:solidFill>
                <a:latin typeface="Arial" pitchFamily="34" charset="0"/>
                <a:cs typeface="Arial" pitchFamily="34" charset="0"/>
              </a:rPr>
              <a:t>editörlerden beklentilerini</a:t>
            </a:r>
            <a:r>
              <a:rPr lang="tr-TR" sz="2400" dirty="0" smtClean="0">
                <a:solidFill>
                  <a:schemeClr val="bg1"/>
                </a:solidFill>
                <a:latin typeface="Arial" pitchFamily="34" charset="0"/>
                <a:cs typeface="Arial" pitchFamily="34" charset="0"/>
              </a:rPr>
              <a:t> dile getirmekte açık davranıyorlar mı?</a:t>
            </a:r>
          </a:p>
          <a:p>
            <a:endParaRPr lang="tr-TR" sz="2400" dirty="0" smtClean="0">
              <a:solidFill>
                <a:schemeClr val="bg1"/>
              </a:solidFill>
              <a:latin typeface="Arial" pitchFamily="34" charset="0"/>
              <a:cs typeface="Arial" pitchFamily="34" charset="0"/>
            </a:endParaRPr>
          </a:p>
          <a:p>
            <a:r>
              <a:rPr lang="tr-TR" sz="2400" dirty="0" smtClean="0">
                <a:solidFill>
                  <a:schemeClr val="bg1"/>
                </a:solidFill>
                <a:latin typeface="Arial" pitchFamily="34" charset="0"/>
                <a:cs typeface="Arial" pitchFamily="34" charset="0"/>
              </a:rPr>
              <a:t>Hakemler değerlendirdikleri  makalelerin </a:t>
            </a:r>
            <a:r>
              <a:rPr lang="tr-TR" sz="2400" u="sng" dirty="0" smtClean="0">
                <a:solidFill>
                  <a:schemeClr val="bg1"/>
                </a:solidFill>
                <a:latin typeface="Arial" pitchFamily="34" charset="0"/>
                <a:cs typeface="Arial" pitchFamily="34" charset="0"/>
              </a:rPr>
              <a:t>akıbetlerini</a:t>
            </a:r>
            <a:r>
              <a:rPr lang="tr-TR" sz="2400" dirty="0" smtClean="0">
                <a:solidFill>
                  <a:schemeClr val="bg1"/>
                </a:solidFill>
                <a:latin typeface="Arial" pitchFamily="34" charset="0"/>
                <a:cs typeface="Arial" pitchFamily="34" charset="0"/>
              </a:rPr>
              <a:t> biliyor mu?</a:t>
            </a:r>
          </a:p>
          <a:p>
            <a:endParaRPr lang="tr-TR" sz="2400" dirty="0" smtClean="0">
              <a:solidFill>
                <a:schemeClr val="bg1"/>
              </a:solidFill>
              <a:latin typeface="Arial" pitchFamily="34" charset="0"/>
              <a:cs typeface="Arial" pitchFamily="34" charset="0"/>
            </a:endParaRPr>
          </a:p>
          <a:p>
            <a:pPr>
              <a:buFontTx/>
              <a:buNone/>
            </a:pPr>
            <a:r>
              <a:rPr lang="tr-TR" sz="2400" dirty="0" smtClean="0">
                <a:solidFill>
                  <a:schemeClr val="bg1"/>
                </a:solidFill>
                <a:latin typeface="Arial" pitchFamily="34" charset="0"/>
                <a:cs typeface="Arial" pitchFamily="34" charset="0"/>
              </a:rPr>
              <a:t>    Tüm bunların, hakemlik süreci üzerindeki etkileri tartışılması gereken, ulusal boyutlarda araştırma yapılması gereken önemli konulardır. </a:t>
            </a:r>
          </a:p>
          <a:p>
            <a:pPr>
              <a:buFontTx/>
              <a:buNone/>
            </a:pPr>
            <a:endParaRPr lang="tr-TR" dirty="0" smtClean="0">
              <a:latin typeface="Arial" pitchFamily="34" charset="0"/>
              <a:cs typeface="Arial" pitchFamily="34" charset="0"/>
            </a:endParaRPr>
          </a:p>
        </p:txBody>
      </p:sp>
      <p:sp>
        <p:nvSpPr>
          <p:cNvPr id="4"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Hakemlik sistemiyle ilgili tartışma konuları</a:t>
            </a:r>
            <a:endParaRPr lang="en-GB" sz="3200" b="1" dirty="0" smtClean="0">
              <a:solidFill>
                <a:srgbClr val="FFC000"/>
              </a:solidFill>
            </a:endParaRPr>
          </a:p>
        </p:txBody>
      </p:sp>
      <p:sp>
        <p:nvSpPr>
          <p:cNvPr id="5" name="Eksi 4"/>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55528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Hakemlik sürecinde gelişmeler ve öneriler</a:t>
            </a:r>
            <a:endParaRPr lang="en-GB" sz="3200" b="1" dirty="0" smtClean="0">
              <a:solidFill>
                <a:srgbClr val="FFC000"/>
              </a:solidFill>
            </a:endParaRPr>
          </a:p>
        </p:txBody>
      </p:sp>
      <p:sp>
        <p:nvSpPr>
          <p:cNvPr id="5" name="Eksi 4"/>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6" name="Dikdörtgen 5"/>
          <p:cNvSpPr/>
          <p:nvPr/>
        </p:nvSpPr>
        <p:spPr>
          <a:xfrm>
            <a:off x="611560" y="1124744"/>
            <a:ext cx="7776864" cy="6001643"/>
          </a:xfrm>
          <a:prstGeom prst="rect">
            <a:avLst/>
          </a:prstGeom>
        </p:spPr>
        <p:txBody>
          <a:bodyPr wrap="square">
            <a:spAutoFit/>
          </a:bodyPr>
          <a:lstStyle/>
          <a:p>
            <a:pPr marL="342900" lvl="0" indent="-342900">
              <a:buFont typeface="Arial" pitchFamily="34" charset="0"/>
              <a:buChar char="•"/>
            </a:pPr>
            <a:r>
              <a:rPr lang="tr-TR" sz="2400" dirty="0" smtClean="0">
                <a:solidFill>
                  <a:schemeClr val="bg1"/>
                </a:solidFill>
                <a:latin typeface="Arial" pitchFamily="34" charset="0"/>
                <a:cs typeface="Arial" pitchFamily="34" charset="0"/>
              </a:rPr>
              <a:t>Editörlerin</a:t>
            </a:r>
            <a:r>
              <a:rPr lang="tr-TR" sz="2400" dirty="0">
                <a:solidFill>
                  <a:schemeClr val="bg1"/>
                </a:solidFill>
                <a:latin typeface="Arial" pitchFamily="34" charset="0"/>
                <a:cs typeface="Arial" pitchFamily="34" charset="0"/>
              </a:rPr>
              <a:t>, hakemlerin hakemliklerini değerlendirmeleri. </a:t>
            </a:r>
            <a:endParaRPr lang="tr-TR" sz="2400" dirty="0" smtClean="0">
              <a:solidFill>
                <a:schemeClr val="bg1"/>
              </a:solidFill>
              <a:latin typeface="Arial" pitchFamily="34" charset="0"/>
              <a:cs typeface="Arial" pitchFamily="34" charset="0"/>
            </a:endParaRPr>
          </a:p>
          <a:p>
            <a:pPr marL="342900" lvl="0" indent="-342900">
              <a:buAutoNum type="arabicPeriod"/>
            </a:pPr>
            <a:endParaRPr lang="tr-TR" sz="2400" dirty="0">
              <a:solidFill>
                <a:schemeClr val="bg1"/>
              </a:solidFill>
              <a:latin typeface="Arial" pitchFamily="34" charset="0"/>
              <a:cs typeface="Arial" pitchFamily="34" charset="0"/>
            </a:endParaRPr>
          </a:p>
          <a:p>
            <a:pPr marL="342900" lvl="0" indent="-342900">
              <a:buFont typeface="Arial" pitchFamily="34" charset="0"/>
              <a:buChar char="•"/>
            </a:pPr>
            <a:r>
              <a:rPr lang="tr-TR" sz="2400" dirty="0" smtClean="0">
                <a:solidFill>
                  <a:schemeClr val="bg1"/>
                </a:solidFill>
                <a:latin typeface="Arial" pitchFamily="34" charset="0"/>
                <a:cs typeface="Arial" pitchFamily="34" charset="0"/>
              </a:rPr>
              <a:t>“Yayınlarsın </a:t>
            </a:r>
            <a:r>
              <a:rPr lang="tr-TR" sz="2400" dirty="0">
                <a:solidFill>
                  <a:schemeClr val="bg1"/>
                </a:solidFill>
                <a:latin typeface="Arial" pitchFamily="34" charset="0"/>
                <a:cs typeface="Arial" pitchFamily="34" charset="0"/>
              </a:rPr>
              <a:t>ya da telef olursun” (</a:t>
            </a:r>
            <a:r>
              <a:rPr lang="tr-TR" sz="2400" dirty="0" err="1">
                <a:solidFill>
                  <a:schemeClr val="bg1"/>
                </a:solidFill>
                <a:latin typeface="Arial" pitchFamily="34" charset="0"/>
                <a:cs typeface="Arial" pitchFamily="34" charset="0"/>
              </a:rPr>
              <a:t>publish</a:t>
            </a:r>
            <a:r>
              <a:rPr lang="tr-TR" sz="2400" dirty="0">
                <a:solidFill>
                  <a:schemeClr val="bg1"/>
                </a:solidFill>
                <a:latin typeface="Arial" pitchFamily="34" charset="0"/>
                <a:cs typeface="Arial" pitchFamily="34" charset="0"/>
              </a:rPr>
              <a:t> </a:t>
            </a:r>
            <a:r>
              <a:rPr lang="tr-TR" sz="2400" dirty="0" err="1">
                <a:solidFill>
                  <a:schemeClr val="bg1"/>
                </a:solidFill>
                <a:latin typeface="Arial" pitchFamily="34" charset="0"/>
                <a:cs typeface="Arial" pitchFamily="34" charset="0"/>
              </a:rPr>
              <a:t>or</a:t>
            </a:r>
            <a:r>
              <a:rPr lang="tr-TR" sz="2400" dirty="0">
                <a:solidFill>
                  <a:schemeClr val="bg1"/>
                </a:solidFill>
                <a:latin typeface="Arial" pitchFamily="34" charset="0"/>
                <a:cs typeface="Arial" pitchFamily="34" charset="0"/>
              </a:rPr>
              <a:t> </a:t>
            </a:r>
            <a:r>
              <a:rPr lang="tr-TR" sz="2400" dirty="0" err="1">
                <a:solidFill>
                  <a:schemeClr val="bg1"/>
                </a:solidFill>
                <a:latin typeface="Arial" pitchFamily="34" charset="0"/>
                <a:cs typeface="Arial" pitchFamily="34" charset="0"/>
              </a:rPr>
              <a:t>perish</a:t>
            </a:r>
            <a:r>
              <a:rPr lang="tr-TR" sz="2400" dirty="0">
                <a:solidFill>
                  <a:schemeClr val="bg1"/>
                </a:solidFill>
                <a:latin typeface="Arial" pitchFamily="34" charset="0"/>
                <a:cs typeface="Arial" pitchFamily="34" charset="0"/>
              </a:rPr>
              <a:t>) anlayışından hızla uzaklaşılması </a:t>
            </a:r>
            <a:r>
              <a:rPr lang="tr-TR" sz="2400" dirty="0" smtClean="0">
                <a:solidFill>
                  <a:schemeClr val="bg1"/>
                </a:solidFill>
                <a:latin typeface="Arial" pitchFamily="34" charset="0"/>
                <a:cs typeface="Arial" pitchFamily="34" charset="0"/>
              </a:rPr>
              <a:t>gerektiği.</a:t>
            </a:r>
          </a:p>
          <a:p>
            <a:pPr lvl="0"/>
            <a:endParaRPr lang="tr-TR" sz="2400" dirty="0">
              <a:solidFill>
                <a:schemeClr val="bg1"/>
              </a:solidFill>
              <a:latin typeface="Arial" pitchFamily="34" charset="0"/>
              <a:cs typeface="Arial" pitchFamily="34" charset="0"/>
            </a:endParaRPr>
          </a:p>
          <a:p>
            <a:pPr marL="342900" lvl="0" indent="-342900">
              <a:buFont typeface="Arial" pitchFamily="34" charset="0"/>
              <a:buChar char="•"/>
            </a:pPr>
            <a:r>
              <a:rPr lang="tr-TR" sz="2400" dirty="0" smtClean="0">
                <a:solidFill>
                  <a:schemeClr val="bg1"/>
                </a:solidFill>
                <a:latin typeface="Arial" pitchFamily="34" charset="0"/>
                <a:cs typeface="Arial" pitchFamily="34" charset="0"/>
              </a:rPr>
              <a:t> </a:t>
            </a:r>
            <a:r>
              <a:rPr lang="tr-TR" sz="2400" dirty="0">
                <a:solidFill>
                  <a:schemeClr val="bg1"/>
                </a:solidFill>
                <a:latin typeface="Arial" pitchFamily="34" charset="0"/>
                <a:cs typeface="Arial" pitchFamily="34" charset="0"/>
              </a:rPr>
              <a:t>Hakemlik için içsel motivasyon artık yeterli değil mi</a:t>
            </a:r>
            <a:r>
              <a:rPr lang="tr-TR" sz="2400" dirty="0" smtClean="0">
                <a:solidFill>
                  <a:schemeClr val="bg1"/>
                </a:solidFill>
                <a:latin typeface="Arial" pitchFamily="34" charset="0"/>
                <a:cs typeface="Arial" pitchFamily="34" charset="0"/>
              </a:rPr>
              <a:t>?</a:t>
            </a:r>
          </a:p>
          <a:p>
            <a:pPr lvl="0"/>
            <a:endParaRPr lang="tr-TR" sz="2400" dirty="0">
              <a:solidFill>
                <a:schemeClr val="bg1"/>
              </a:solidFill>
              <a:latin typeface="Arial" pitchFamily="34" charset="0"/>
              <a:cs typeface="Arial" pitchFamily="34" charset="0"/>
            </a:endParaRPr>
          </a:p>
          <a:p>
            <a:pPr marL="342900" lvl="0" indent="-342900">
              <a:buFont typeface="Arial" pitchFamily="34" charset="0"/>
              <a:buChar char="•"/>
            </a:pPr>
            <a:r>
              <a:rPr lang="tr-TR" sz="2400" dirty="0" smtClean="0">
                <a:solidFill>
                  <a:schemeClr val="bg1"/>
                </a:solidFill>
                <a:latin typeface="Arial" pitchFamily="34" charset="0"/>
                <a:cs typeface="Arial" pitchFamily="34" charset="0"/>
              </a:rPr>
              <a:t>Yılın </a:t>
            </a:r>
            <a:r>
              <a:rPr lang="tr-TR" sz="2400" dirty="0">
                <a:solidFill>
                  <a:schemeClr val="bg1"/>
                </a:solidFill>
                <a:latin typeface="Arial" pitchFamily="34" charset="0"/>
                <a:cs typeface="Arial" pitchFamily="34" charset="0"/>
              </a:rPr>
              <a:t>en iyi hakemleri </a:t>
            </a:r>
            <a:r>
              <a:rPr lang="tr-TR" sz="2400" dirty="0" smtClean="0">
                <a:solidFill>
                  <a:schemeClr val="bg1"/>
                </a:solidFill>
                <a:latin typeface="Arial" pitchFamily="34" charset="0"/>
                <a:cs typeface="Arial" pitchFamily="34" charset="0"/>
              </a:rPr>
              <a:t>ödülü.</a:t>
            </a:r>
          </a:p>
          <a:p>
            <a:pPr lvl="0"/>
            <a:endParaRPr lang="tr-TR" sz="2400" dirty="0">
              <a:solidFill>
                <a:schemeClr val="bg1"/>
              </a:solidFill>
              <a:latin typeface="Arial" pitchFamily="34" charset="0"/>
              <a:cs typeface="Arial" pitchFamily="34" charset="0"/>
            </a:endParaRPr>
          </a:p>
          <a:p>
            <a:pPr marL="342900" lvl="0" indent="-342900">
              <a:buFont typeface="Arial" pitchFamily="34" charset="0"/>
              <a:buChar char="•"/>
            </a:pPr>
            <a:r>
              <a:rPr lang="tr-TR" sz="2400" dirty="0" smtClean="0">
                <a:solidFill>
                  <a:schemeClr val="bg1"/>
                </a:solidFill>
                <a:latin typeface="Arial" pitchFamily="34" charset="0"/>
                <a:cs typeface="Arial" pitchFamily="34" charset="0"/>
              </a:rPr>
              <a:t>Yazarlardan </a:t>
            </a:r>
            <a:r>
              <a:rPr lang="tr-TR" sz="2400" dirty="0">
                <a:solidFill>
                  <a:schemeClr val="bg1"/>
                </a:solidFill>
                <a:latin typeface="Arial" pitchFamily="34" charset="0"/>
                <a:cs typeface="Arial" pitchFamily="34" charset="0"/>
              </a:rPr>
              <a:t>çalışmalarının neden yayınlanması gerektiğini anlatan bir paragraf yazmaları </a:t>
            </a:r>
            <a:r>
              <a:rPr lang="tr-TR" sz="2400" dirty="0" smtClean="0">
                <a:solidFill>
                  <a:schemeClr val="bg1"/>
                </a:solidFill>
                <a:latin typeface="Arial" pitchFamily="34" charset="0"/>
                <a:cs typeface="Arial" pitchFamily="34" charset="0"/>
              </a:rPr>
              <a:t>istenmesi.</a:t>
            </a:r>
          </a:p>
          <a:p>
            <a:pPr marL="342900" lvl="0" indent="-342900">
              <a:buFont typeface="Arial" pitchFamily="34" charset="0"/>
              <a:buChar char="•"/>
            </a:pPr>
            <a:endParaRPr lang="tr-TR" sz="2400" dirty="0" smtClean="0">
              <a:solidFill>
                <a:schemeClr val="bg1"/>
              </a:solidFill>
              <a:latin typeface="Arial" pitchFamily="34" charset="0"/>
              <a:cs typeface="Arial" pitchFamily="34" charset="0"/>
            </a:endParaRPr>
          </a:p>
          <a:p>
            <a:pPr marL="342900" indent="-342900">
              <a:buFont typeface="Arial" pitchFamily="34" charset="0"/>
              <a:buChar char="•"/>
            </a:pPr>
            <a:r>
              <a:rPr lang="tr-TR" sz="2400" dirty="0">
                <a:solidFill>
                  <a:schemeClr val="bg1"/>
                </a:solidFill>
                <a:latin typeface="Arial" pitchFamily="34" charset="0"/>
                <a:cs typeface="Arial" pitchFamily="34" charset="0"/>
              </a:rPr>
              <a:t>En iyi hakemleri belirlemek amacıyla “hakem faktörü ” (HF) hesaplama önerilerinde bulunulmuştur. </a:t>
            </a:r>
          </a:p>
          <a:p>
            <a:pPr marL="342900" lvl="0" indent="-342900">
              <a:buFont typeface="Arial" pitchFamily="34" charset="0"/>
              <a:buChar char="•"/>
            </a:pPr>
            <a:endParaRPr lang="tr-T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10501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91580" y="1412776"/>
            <a:ext cx="7416824" cy="4154984"/>
          </a:xfrm>
          <a:prstGeom prst="rect">
            <a:avLst/>
          </a:prstGeom>
        </p:spPr>
        <p:txBody>
          <a:bodyPr wrap="square">
            <a:spAutoFit/>
          </a:bodyPr>
          <a:lstStyle/>
          <a:p>
            <a:pPr lvl="0"/>
            <a:r>
              <a:rPr lang="tr-TR" sz="2400" i="1" dirty="0" smtClean="0">
                <a:solidFill>
                  <a:schemeClr val="bg1"/>
                </a:solidFill>
                <a:latin typeface="Arial" pitchFamily="34" charset="0"/>
                <a:cs typeface="Arial" pitchFamily="34" charset="0"/>
              </a:rPr>
              <a:t>‘’Açık </a:t>
            </a:r>
            <a:r>
              <a:rPr lang="tr-TR" sz="2400" i="1" dirty="0">
                <a:solidFill>
                  <a:schemeClr val="bg1"/>
                </a:solidFill>
                <a:latin typeface="Arial" pitchFamily="34" charset="0"/>
                <a:cs typeface="Arial" pitchFamily="34" charset="0"/>
              </a:rPr>
              <a:t>hakemlik</a:t>
            </a:r>
            <a:r>
              <a:rPr lang="tr-TR" sz="2400" dirty="0">
                <a:solidFill>
                  <a:schemeClr val="bg1"/>
                </a:solidFill>
                <a:latin typeface="Arial" pitchFamily="34" charset="0"/>
                <a:cs typeface="Arial" pitchFamily="34" charset="0"/>
              </a:rPr>
              <a:t>” uygulamasında, aday makaleler oldukça geniş bir hakem grubunun ve ilgilenen tüm bilim kişilerinin görüşlerine sunulmaktadır</a:t>
            </a:r>
            <a:r>
              <a:rPr lang="tr-TR" sz="2400" dirty="0" smtClean="0">
                <a:solidFill>
                  <a:schemeClr val="bg1"/>
                </a:solidFill>
                <a:latin typeface="Arial" pitchFamily="34" charset="0"/>
                <a:cs typeface="Arial" pitchFamily="34" charset="0"/>
              </a:rPr>
              <a:t>.</a:t>
            </a:r>
          </a:p>
          <a:p>
            <a:pPr lvl="0"/>
            <a:endParaRPr lang="tr-TR" sz="2400" dirty="0">
              <a:solidFill>
                <a:schemeClr val="bg1"/>
              </a:solidFill>
              <a:latin typeface="Arial" pitchFamily="34" charset="0"/>
              <a:cs typeface="Arial" pitchFamily="34" charset="0"/>
            </a:endParaRPr>
          </a:p>
          <a:p>
            <a:pPr marL="457200" lvl="0" indent="-457200">
              <a:buFont typeface="+mj-lt"/>
              <a:buAutoNum type="arabicPeriod"/>
            </a:pPr>
            <a:r>
              <a:rPr lang="tr-TR" sz="2400" dirty="0">
                <a:solidFill>
                  <a:schemeClr val="bg1"/>
                </a:solidFill>
                <a:latin typeface="Arial" pitchFamily="34" charset="0"/>
                <a:cs typeface="Arial" pitchFamily="34" charset="0"/>
              </a:rPr>
              <a:t>tüm öneriler  ve eleştiriler </a:t>
            </a:r>
            <a:r>
              <a:rPr lang="tr-TR" sz="2400" dirty="0" smtClean="0">
                <a:solidFill>
                  <a:schemeClr val="bg1"/>
                </a:solidFill>
                <a:latin typeface="Arial" pitchFamily="34" charset="0"/>
                <a:cs typeface="Arial" pitchFamily="34" charset="0"/>
              </a:rPr>
              <a:t>saydam.</a:t>
            </a:r>
          </a:p>
          <a:p>
            <a:pPr marL="342900" lvl="0" indent="-342900">
              <a:buFont typeface="Arial" pitchFamily="34" charset="0"/>
              <a:buChar char="•"/>
            </a:pPr>
            <a:endParaRPr lang="tr-TR" sz="2400" dirty="0" smtClean="0">
              <a:solidFill>
                <a:schemeClr val="bg1"/>
              </a:solidFill>
              <a:latin typeface="Arial" pitchFamily="34" charset="0"/>
              <a:cs typeface="Arial" pitchFamily="34" charset="0"/>
            </a:endParaRPr>
          </a:p>
          <a:p>
            <a:pPr marL="457200" lvl="0" indent="-457200">
              <a:buFont typeface="+mj-lt"/>
              <a:buAutoNum type="arabicPeriod" startAt="2"/>
            </a:pPr>
            <a:r>
              <a:rPr lang="tr-TR" sz="2400" dirty="0" smtClean="0">
                <a:solidFill>
                  <a:schemeClr val="bg1"/>
                </a:solidFill>
                <a:latin typeface="Arial" pitchFamily="34" charset="0"/>
                <a:cs typeface="Arial" pitchFamily="34" charset="0"/>
              </a:rPr>
              <a:t>ilgili </a:t>
            </a:r>
            <a:r>
              <a:rPr lang="tr-TR" sz="2400" dirty="0">
                <a:solidFill>
                  <a:schemeClr val="bg1"/>
                </a:solidFill>
                <a:latin typeface="Arial" pitchFamily="34" charset="0"/>
                <a:cs typeface="Arial" pitchFamily="34" charset="0"/>
              </a:rPr>
              <a:t>tüm bilim kişileri ve tüm araştırmacılar getirilen önerileri ve eleştirileri </a:t>
            </a:r>
            <a:r>
              <a:rPr lang="tr-TR" sz="2400" dirty="0" smtClean="0">
                <a:solidFill>
                  <a:schemeClr val="bg1"/>
                </a:solidFill>
                <a:latin typeface="Arial" pitchFamily="34" charset="0"/>
                <a:cs typeface="Arial" pitchFamily="34" charset="0"/>
              </a:rPr>
              <a:t>izleyebilmektedir.</a:t>
            </a:r>
          </a:p>
          <a:p>
            <a:pPr marL="342900" lvl="0" indent="-342900">
              <a:buFont typeface="Arial" pitchFamily="34" charset="0"/>
              <a:buChar char="•"/>
            </a:pPr>
            <a:endParaRPr lang="tr-TR" sz="2400" dirty="0">
              <a:solidFill>
                <a:schemeClr val="bg1"/>
              </a:solidFill>
              <a:latin typeface="Arial" pitchFamily="34" charset="0"/>
              <a:cs typeface="Arial" pitchFamily="34" charset="0"/>
            </a:endParaRPr>
          </a:p>
          <a:p>
            <a:pPr marL="457200" lvl="0" indent="-457200">
              <a:buFont typeface="+mj-lt"/>
              <a:buAutoNum type="arabicPeriod" startAt="3"/>
            </a:pPr>
            <a:r>
              <a:rPr lang="tr-TR" sz="2400" dirty="0">
                <a:solidFill>
                  <a:schemeClr val="bg1"/>
                </a:solidFill>
                <a:latin typeface="Arial" pitchFamily="34" charset="0"/>
                <a:cs typeface="Arial" pitchFamily="34" charset="0"/>
              </a:rPr>
              <a:t>en önemli avantajı belki de, tüm bilim </a:t>
            </a:r>
            <a:r>
              <a:rPr lang="tr-TR" sz="2400" dirty="0" smtClean="0">
                <a:solidFill>
                  <a:schemeClr val="bg1"/>
                </a:solidFill>
                <a:latin typeface="Arial" pitchFamily="34" charset="0"/>
                <a:cs typeface="Arial" pitchFamily="34" charset="0"/>
              </a:rPr>
              <a:t>kişilerin eğitici </a:t>
            </a:r>
            <a:r>
              <a:rPr lang="tr-TR" sz="2400" dirty="0">
                <a:solidFill>
                  <a:schemeClr val="bg1"/>
                </a:solidFill>
                <a:latin typeface="Arial" pitchFamily="34" charset="0"/>
                <a:cs typeface="Arial" pitchFamily="34" charset="0"/>
              </a:rPr>
              <a:t>/ bilgilendirici </a:t>
            </a:r>
            <a:r>
              <a:rPr lang="tr-TR" sz="2400" dirty="0" smtClean="0">
                <a:solidFill>
                  <a:schemeClr val="bg1"/>
                </a:solidFill>
                <a:latin typeface="Arial" pitchFamily="34" charset="0"/>
                <a:cs typeface="Arial" pitchFamily="34" charset="0"/>
              </a:rPr>
              <a:t>olması.</a:t>
            </a:r>
            <a:endParaRPr lang="tr-TR" sz="2400" dirty="0">
              <a:solidFill>
                <a:schemeClr val="bg1"/>
              </a:solidFill>
              <a:latin typeface="Arial" pitchFamily="34" charset="0"/>
              <a:cs typeface="Arial" pitchFamily="34" charset="0"/>
            </a:endParaRPr>
          </a:p>
        </p:txBody>
      </p:sp>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Hakemlik sürecinde gelişmeler ve öneriler</a:t>
            </a:r>
            <a:endParaRPr lang="en-GB" sz="3200" b="1"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3818468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Hakemlik sürecinde gelişmeler ve öneriler</a:t>
            </a:r>
            <a:endParaRPr lang="en-GB" sz="3200" b="1" dirty="0" smtClean="0">
              <a:solidFill>
                <a:srgbClr val="FFC000"/>
              </a:solidFill>
            </a:endParaRPr>
          </a:p>
        </p:txBody>
      </p:sp>
      <p:sp>
        <p:nvSpPr>
          <p:cNvPr id="5" name="Eksi 4"/>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6" name="Dikdörtgen 5"/>
          <p:cNvSpPr/>
          <p:nvPr/>
        </p:nvSpPr>
        <p:spPr>
          <a:xfrm>
            <a:off x="755576" y="1196752"/>
            <a:ext cx="7776864" cy="5632311"/>
          </a:xfrm>
          <a:prstGeom prst="rect">
            <a:avLst/>
          </a:prstGeom>
        </p:spPr>
        <p:txBody>
          <a:bodyPr wrap="square">
            <a:spAutoFit/>
          </a:bodyPr>
          <a:lstStyle/>
          <a:p>
            <a:pPr marL="457200" lvl="0" indent="-457200">
              <a:buFont typeface="+mj-lt"/>
              <a:buAutoNum type="arabicPeriod" startAt="4"/>
            </a:pPr>
            <a:r>
              <a:rPr lang="tr-TR" sz="2400" dirty="0" err="1" smtClean="0">
                <a:solidFill>
                  <a:schemeClr val="bg1"/>
                </a:solidFill>
                <a:latin typeface="Arial" pitchFamily="34" charset="0"/>
                <a:cs typeface="Arial" pitchFamily="34" charset="0"/>
              </a:rPr>
              <a:t>entellektüel</a:t>
            </a:r>
            <a:r>
              <a:rPr lang="tr-TR" sz="2400" dirty="0" smtClean="0">
                <a:solidFill>
                  <a:schemeClr val="bg1"/>
                </a:solidFill>
                <a:latin typeface="Arial" pitchFamily="34" charset="0"/>
                <a:cs typeface="Arial" pitchFamily="34" charset="0"/>
              </a:rPr>
              <a:t> </a:t>
            </a:r>
            <a:r>
              <a:rPr lang="tr-TR" sz="2400" dirty="0" err="1">
                <a:solidFill>
                  <a:schemeClr val="bg1"/>
                </a:solidFill>
                <a:latin typeface="Arial" pitchFamily="34" charset="0"/>
                <a:cs typeface="Arial" pitchFamily="34" charset="0"/>
              </a:rPr>
              <a:t>aşırmacılığın</a:t>
            </a:r>
            <a:r>
              <a:rPr lang="tr-TR" sz="2400" dirty="0">
                <a:solidFill>
                  <a:schemeClr val="bg1"/>
                </a:solidFill>
                <a:latin typeface="Arial" pitchFamily="34" charset="0"/>
                <a:cs typeface="Arial" pitchFamily="34" charset="0"/>
              </a:rPr>
              <a:t> önüne </a:t>
            </a:r>
            <a:r>
              <a:rPr lang="tr-TR" sz="2400" dirty="0" smtClean="0">
                <a:solidFill>
                  <a:schemeClr val="bg1"/>
                </a:solidFill>
                <a:latin typeface="Arial" pitchFamily="34" charset="0"/>
                <a:cs typeface="Arial" pitchFamily="34" charset="0"/>
              </a:rPr>
              <a:t>geçilebileceği.</a:t>
            </a:r>
          </a:p>
          <a:p>
            <a:pPr marL="342900" lvl="0" indent="-342900">
              <a:buFont typeface="Arial" pitchFamily="34" charset="0"/>
              <a:buChar char="•"/>
            </a:pPr>
            <a:endParaRPr lang="tr-TR" sz="2400" dirty="0">
              <a:solidFill>
                <a:schemeClr val="bg1"/>
              </a:solidFill>
              <a:latin typeface="Arial" pitchFamily="34" charset="0"/>
              <a:cs typeface="Arial" pitchFamily="34" charset="0"/>
            </a:endParaRPr>
          </a:p>
          <a:p>
            <a:pPr marL="457200" lvl="0" indent="-457200">
              <a:buFont typeface="+mj-lt"/>
              <a:buAutoNum type="arabicPeriod" startAt="5"/>
            </a:pPr>
            <a:r>
              <a:rPr lang="tr-TR" sz="2400" dirty="0">
                <a:solidFill>
                  <a:schemeClr val="bg1"/>
                </a:solidFill>
                <a:latin typeface="Arial" pitchFamily="34" charset="0"/>
                <a:cs typeface="Arial" pitchFamily="34" charset="0"/>
              </a:rPr>
              <a:t>hakemlerin üzerindeki ağır yükü oldukça </a:t>
            </a:r>
            <a:r>
              <a:rPr lang="tr-TR" sz="2400" dirty="0" smtClean="0">
                <a:solidFill>
                  <a:schemeClr val="bg1"/>
                </a:solidFill>
                <a:latin typeface="Arial" pitchFamily="34" charset="0"/>
                <a:cs typeface="Arial" pitchFamily="34" charset="0"/>
              </a:rPr>
              <a:t>hafifletmesidir.</a:t>
            </a:r>
          </a:p>
          <a:p>
            <a:pPr marL="342900" lvl="0" indent="-342900">
              <a:buFont typeface="Arial" pitchFamily="34" charset="0"/>
              <a:buChar char="•"/>
            </a:pPr>
            <a:endParaRPr lang="tr-TR" sz="2400" dirty="0">
              <a:solidFill>
                <a:schemeClr val="bg1"/>
              </a:solidFill>
              <a:latin typeface="Arial" pitchFamily="34" charset="0"/>
              <a:cs typeface="Arial" pitchFamily="34" charset="0"/>
            </a:endParaRPr>
          </a:p>
          <a:p>
            <a:pPr marL="457200" lvl="0" indent="-457200">
              <a:buFont typeface="+mj-lt"/>
              <a:buAutoNum type="arabicPeriod" startAt="6"/>
            </a:pPr>
            <a:r>
              <a:rPr lang="tr-TR" sz="2400" dirty="0" smtClean="0">
                <a:solidFill>
                  <a:schemeClr val="bg1"/>
                </a:solidFill>
                <a:latin typeface="Arial" pitchFamily="34" charset="0"/>
                <a:cs typeface="Arial" pitchFamily="34" charset="0"/>
              </a:rPr>
              <a:t>sonuçta</a:t>
            </a:r>
            <a:r>
              <a:rPr lang="tr-TR" sz="2400" dirty="0">
                <a:solidFill>
                  <a:schemeClr val="bg1"/>
                </a:solidFill>
                <a:latin typeface="Arial" pitchFamily="34" charset="0"/>
                <a:cs typeface="Arial" pitchFamily="34" charset="0"/>
              </a:rPr>
              <a:t>, dergiye ya çok iyi makaleler gönderilmekte ya da “açık hakemlik” uygulaması aday makalenin niteliğini </a:t>
            </a:r>
            <a:r>
              <a:rPr lang="tr-TR" sz="2400" dirty="0" smtClean="0">
                <a:solidFill>
                  <a:schemeClr val="bg1"/>
                </a:solidFill>
                <a:latin typeface="Arial" pitchFamily="34" charset="0"/>
                <a:cs typeface="Arial" pitchFamily="34" charset="0"/>
              </a:rPr>
              <a:t>arttırmaktadır.</a:t>
            </a:r>
          </a:p>
          <a:p>
            <a:pPr marL="342900" lvl="0" indent="-342900">
              <a:buFont typeface="Arial" pitchFamily="34" charset="0"/>
              <a:buChar char="•"/>
            </a:pPr>
            <a:endParaRPr lang="tr-TR" sz="2400" dirty="0">
              <a:solidFill>
                <a:schemeClr val="bg1"/>
              </a:solidFill>
              <a:latin typeface="Arial" pitchFamily="34" charset="0"/>
              <a:cs typeface="Arial" pitchFamily="34" charset="0"/>
            </a:endParaRPr>
          </a:p>
          <a:p>
            <a:pPr marL="457200" lvl="0" indent="-457200">
              <a:buFont typeface="+mj-lt"/>
              <a:buAutoNum type="arabicPeriod" startAt="7"/>
            </a:pPr>
            <a:r>
              <a:rPr lang="tr-TR" sz="2400" dirty="0" smtClean="0">
                <a:solidFill>
                  <a:schemeClr val="bg1"/>
                </a:solidFill>
                <a:latin typeface="Arial" pitchFamily="34" charset="0"/>
                <a:cs typeface="Arial" pitchFamily="34" charset="0"/>
              </a:rPr>
              <a:t>aynı </a:t>
            </a:r>
            <a:r>
              <a:rPr lang="tr-TR" sz="2400" dirty="0">
                <a:solidFill>
                  <a:schemeClr val="bg1"/>
                </a:solidFill>
                <a:latin typeface="Arial" pitchFamily="34" charset="0"/>
                <a:cs typeface="Arial" pitchFamily="34" charset="0"/>
              </a:rPr>
              <a:t>aday makaleyi değerlendiren hakemlerin birbirlerinin raporlarını </a:t>
            </a:r>
            <a:r>
              <a:rPr lang="tr-TR" sz="2400" dirty="0" smtClean="0">
                <a:solidFill>
                  <a:schemeClr val="bg1"/>
                </a:solidFill>
                <a:latin typeface="Arial" pitchFamily="34" charset="0"/>
                <a:cs typeface="Arial" pitchFamily="34" charset="0"/>
              </a:rPr>
              <a:t>görebilmeleri.</a:t>
            </a:r>
          </a:p>
          <a:p>
            <a:pPr marL="342900" lvl="0" indent="-342900">
              <a:buFont typeface="Arial" pitchFamily="34" charset="0"/>
              <a:buChar char="•"/>
            </a:pPr>
            <a:endParaRPr lang="tr-TR" sz="2400" dirty="0">
              <a:solidFill>
                <a:schemeClr val="bg1"/>
              </a:solidFill>
              <a:latin typeface="Arial" pitchFamily="34" charset="0"/>
              <a:cs typeface="Arial" pitchFamily="34" charset="0"/>
            </a:endParaRPr>
          </a:p>
          <a:p>
            <a:pPr marL="457200" lvl="0" indent="-457200">
              <a:buFont typeface="+mj-lt"/>
              <a:buAutoNum type="arabicPeriod" startAt="8"/>
            </a:pPr>
            <a:r>
              <a:rPr lang="tr-TR" sz="2400" dirty="0">
                <a:solidFill>
                  <a:schemeClr val="bg1"/>
                </a:solidFill>
                <a:latin typeface="Arial" pitchFamily="34" charset="0"/>
                <a:cs typeface="Arial" pitchFamily="34" charset="0"/>
              </a:rPr>
              <a:t>formel ya da </a:t>
            </a:r>
            <a:r>
              <a:rPr lang="tr-TR" sz="2400" dirty="0" err="1">
                <a:solidFill>
                  <a:schemeClr val="bg1"/>
                </a:solidFill>
                <a:latin typeface="Arial" pitchFamily="34" charset="0"/>
                <a:cs typeface="Arial" pitchFamily="34" charset="0"/>
              </a:rPr>
              <a:t>informel</a:t>
            </a:r>
            <a:r>
              <a:rPr lang="tr-TR" sz="2400" dirty="0">
                <a:solidFill>
                  <a:schemeClr val="bg1"/>
                </a:solidFill>
                <a:latin typeface="Arial" pitchFamily="34" charset="0"/>
                <a:cs typeface="Arial" pitchFamily="34" charset="0"/>
              </a:rPr>
              <a:t> hakemlik eğitimini almayan hakemlere, bir anlamda, </a:t>
            </a:r>
            <a:r>
              <a:rPr lang="tr-TR" sz="2400" i="1" dirty="0">
                <a:solidFill>
                  <a:schemeClr val="bg1"/>
                </a:solidFill>
                <a:latin typeface="Arial" pitchFamily="34" charset="0"/>
                <a:cs typeface="Arial" pitchFamily="34" charset="0"/>
              </a:rPr>
              <a:t>uygulamalı hizmet-içi </a:t>
            </a:r>
            <a:r>
              <a:rPr lang="tr-TR" sz="2400" i="1" dirty="0" smtClean="0">
                <a:solidFill>
                  <a:schemeClr val="bg1"/>
                </a:solidFill>
                <a:latin typeface="Arial" pitchFamily="34" charset="0"/>
                <a:cs typeface="Arial" pitchFamily="34" charset="0"/>
              </a:rPr>
              <a:t>eğitim</a:t>
            </a:r>
            <a:r>
              <a:rPr lang="tr-TR" sz="2400" dirty="0">
                <a:solidFill>
                  <a:schemeClr val="bg1"/>
                </a:solidFill>
                <a:latin typeface="Arial" pitchFamily="34" charset="0"/>
                <a:cs typeface="Arial" pitchFamily="34" charset="0"/>
              </a:rPr>
              <a:t>.</a:t>
            </a:r>
          </a:p>
        </p:txBody>
      </p:sp>
    </p:spTree>
    <p:extLst>
      <p:ext uri="{BB962C8B-B14F-4D97-AF65-F5344CB8AC3E}">
        <p14:creationId xmlns:p14="http://schemas.microsoft.com/office/powerpoint/2010/main" val="297793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3568" y="1124744"/>
            <a:ext cx="7920880" cy="5262979"/>
          </a:xfrm>
          <a:prstGeom prst="rect">
            <a:avLst/>
          </a:prstGeom>
        </p:spPr>
        <p:txBody>
          <a:bodyPr wrap="square">
            <a:spAutoFit/>
          </a:bodyPr>
          <a:lstStyle/>
          <a:p>
            <a:pPr marL="342900" lvl="0" indent="-342900">
              <a:buFont typeface="Arial" pitchFamily="34" charset="0"/>
              <a:buChar char="•"/>
            </a:pPr>
            <a:r>
              <a:rPr lang="tr-TR" sz="2400" dirty="0">
                <a:solidFill>
                  <a:schemeClr val="bg1"/>
                </a:solidFill>
                <a:latin typeface="Arial" pitchFamily="34" charset="0"/>
                <a:cs typeface="Arial" pitchFamily="34" charset="0"/>
              </a:rPr>
              <a:t>Hakeme yılbaşı, bayram kartları gönderilmesi hakem üzerinde pozitif etki </a:t>
            </a:r>
            <a:r>
              <a:rPr lang="tr-TR" sz="2400" dirty="0" smtClean="0">
                <a:solidFill>
                  <a:schemeClr val="bg1"/>
                </a:solidFill>
                <a:latin typeface="Arial" pitchFamily="34" charset="0"/>
                <a:cs typeface="Arial" pitchFamily="34" charset="0"/>
              </a:rPr>
              <a:t>yapar.</a:t>
            </a:r>
          </a:p>
          <a:p>
            <a:pPr lvl="0"/>
            <a:endParaRPr lang="tr-TR" sz="2400" dirty="0">
              <a:solidFill>
                <a:schemeClr val="bg1"/>
              </a:solidFill>
              <a:latin typeface="Arial" pitchFamily="34" charset="0"/>
              <a:cs typeface="Arial" pitchFamily="34" charset="0"/>
            </a:endParaRPr>
          </a:p>
          <a:p>
            <a:pPr marL="342900" lvl="0" indent="-342900">
              <a:buFont typeface="Arial" pitchFamily="34" charset="0"/>
              <a:buChar char="•"/>
            </a:pPr>
            <a:r>
              <a:rPr lang="tr-TR" sz="2400" dirty="0">
                <a:solidFill>
                  <a:schemeClr val="bg1"/>
                </a:solidFill>
                <a:latin typeface="Arial" pitchFamily="34" charset="0"/>
                <a:cs typeface="Arial" pitchFamily="34" charset="0"/>
              </a:rPr>
              <a:t>Bir sonraki sayının hakeme </a:t>
            </a:r>
            <a:r>
              <a:rPr lang="tr-TR" sz="2400" dirty="0" smtClean="0">
                <a:solidFill>
                  <a:schemeClr val="bg1"/>
                </a:solidFill>
                <a:latin typeface="Arial" pitchFamily="34" charset="0"/>
                <a:cs typeface="Arial" pitchFamily="34" charset="0"/>
              </a:rPr>
              <a:t>gönderilmesi</a:t>
            </a:r>
            <a:r>
              <a:rPr lang="tr-TR" sz="2400" dirty="0">
                <a:solidFill>
                  <a:schemeClr val="bg1"/>
                </a:solidFill>
                <a:latin typeface="Arial" pitchFamily="34" charset="0"/>
                <a:cs typeface="Arial" pitchFamily="34" charset="0"/>
              </a:rPr>
              <a:t>.</a:t>
            </a:r>
            <a:endParaRPr lang="tr-TR" sz="2400" dirty="0" smtClean="0">
              <a:solidFill>
                <a:schemeClr val="bg1"/>
              </a:solidFill>
              <a:latin typeface="Arial" pitchFamily="34" charset="0"/>
              <a:cs typeface="Arial" pitchFamily="34" charset="0"/>
            </a:endParaRPr>
          </a:p>
          <a:p>
            <a:pPr lvl="0"/>
            <a:endParaRPr lang="tr-TR" sz="2400" dirty="0">
              <a:solidFill>
                <a:schemeClr val="bg1"/>
              </a:solidFill>
              <a:latin typeface="Arial" pitchFamily="34" charset="0"/>
              <a:cs typeface="Arial" pitchFamily="34" charset="0"/>
            </a:endParaRPr>
          </a:p>
          <a:p>
            <a:pPr marL="342900" lvl="0" indent="-342900">
              <a:buFont typeface="Arial" pitchFamily="34" charset="0"/>
              <a:buChar char="•"/>
            </a:pPr>
            <a:r>
              <a:rPr lang="tr-TR" sz="2400" dirty="0">
                <a:solidFill>
                  <a:schemeClr val="bg1"/>
                </a:solidFill>
                <a:latin typeface="Arial" pitchFamily="34" charset="0"/>
                <a:cs typeface="Arial" pitchFamily="34" charset="0"/>
              </a:rPr>
              <a:t>Belli sayıda hakemlik için hayat boyu abonelik </a:t>
            </a:r>
            <a:r>
              <a:rPr lang="tr-TR" sz="2400" dirty="0" smtClean="0">
                <a:solidFill>
                  <a:schemeClr val="bg1"/>
                </a:solidFill>
                <a:latin typeface="Arial" pitchFamily="34" charset="0"/>
                <a:cs typeface="Arial" pitchFamily="34" charset="0"/>
              </a:rPr>
              <a:t>verilmesi.</a:t>
            </a:r>
          </a:p>
          <a:p>
            <a:pPr marL="342900" lvl="0" indent="-342900">
              <a:buFont typeface="Arial" pitchFamily="34" charset="0"/>
              <a:buChar char="•"/>
            </a:pPr>
            <a:endParaRPr lang="tr-TR" sz="2400" dirty="0">
              <a:solidFill>
                <a:schemeClr val="bg1"/>
              </a:solidFill>
              <a:latin typeface="Arial" pitchFamily="34" charset="0"/>
              <a:cs typeface="Arial" pitchFamily="34" charset="0"/>
            </a:endParaRPr>
          </a:p>
          <a:p>
            <a:pPr marL="342900" lvl="0" indent="-342900">
              <a:buFont typeface="Arial" pitchFamily="34" charset="0"/>
              <a:buChar char="•"/>
            </a:pPr>
            <a:r>
              <a:rPr lang="tr-TR" sz="2400" dirty="0" smtClean="0">
                <a:solidFill>
                  <a:schemeClr val="bg1"/>
                </a:solidFill>
                <a:latin typeface="Arial" pitchFamily="34" charset="0"/>
                <a:cs typeface="Arial" pitchFamily="34" charset="0"/>
              </a:rPr>
              <a:t>Dergilerin </a:t>
            </a:r>
            <a:r>
              <a:rPr lang="tr-TR" sz="2400" dirty="0">
                <a:solidFill>
                  <a:schemeClr val="bg1"/>
                </a:solidFill>
                <a:latin typeface="Arial" pitchFamily="34" charset="0"/>
                <a:cs typeface="Arial" pitchFamily="34" charset="0"/>
              </a:rPr>
              <a:t>bazı konulardaki (yayın </a:t>
            </a:r>
            <a:r>
              <a:rPr lang="tr-TR" sz="2400" dirty="0" err="1">
                <a:solidFill>
                  <a:schemeClr val="bg1"/>
                </a:solidFill>
                <a:latin typeface="Arial" pitchFamily="34" charset="0"/>
                <a:cs typeface="Arial" pitchFamily="34" charset="0"/>
              </a:rPr>
              <a:t>no</a:t>
            </a:r>
            <a:r>
              <a:rPr lang="tr-TR" sz="2400" dirty="0">
                <a:solidFill>
                  <a:schemeClr val="bg1"/>
                </a:solidFill>
                <a:latin typeface="Arial" pitchFamily="34" charset="0"/>
                <a:cs typeface="Arial" pitchFamily="34" charset="0"/>
              </a:rPr>
              <a:t>, bölge, makale tipi, ret, kabul oranları, hakemlik süreleri, hakem performansları, karar verme süresi </a:t>
            </a:r>
            <a:r>
              <a:rPr lang="tr-TR" sz="2400" dirty="0" smtClean="0">
                <a:solidFill>
                  <a:schemeClr val="bg1"/>
                </a:solidFill>
                <a:latin typeface="Arial" pitchFamily="34" charset="0"/>
                <a:cs typeface="Arial" pitchFamily="34" charset="0"/>
              </a:rPr>
              <a:t>vb.)  </a:t>
            </a:r>
            <a:r>
              <a:rPr lang="tr-TR" sz="2400" dirty="0">
                <a:solidFill>
                  <a:schemeClr val="bg1"/>
                </a:solidFill>
                <a:latin typeface="Arial" pitchFamily="34" charset="0"/>
                <a:cs typeface="Arial" pitchFamily="34" charset="0"/>
              </a:rPr>
              <a:t>bilgilerle </a:t>
            </a:r>
            <a:r>
              <a:rPr lang="tr-TR" sz="2400" u="sng" dirty="0">
                <a:solidFill>
                  <a:schemeClr val="bg1"/>
                </a:solidFill>
                <a:latin typeface="Arial" pitchFamily="34" charset="0"/>
                <a:cs typeface="Arial" pitchFamily="34" charset="0"/>
              </a:rPr>
              <a:t>ilgili  istatistik tutmaları hakemlerin</a:t>
            </a:r>
            <a:r>
              <a:rPr lang="tr-TR" sz="2400" dirty="0">
                <a:solidFill>
                  <a:schemeClr val="bg1"/>
                </a:solidFill>
                <a:latin typeface="Arial" pitchFamily="34" charset="0"/>
                <a:cs typeface="Arial" pitchFamily="34" charset="0"/>
              </a:rPr>
              <a:t> gelişimi için önemlidir. Bu bilgilerden </a:t>
            </a:r>
            <a:r>
              <a:rPr lang="tr-TR" sz="2400" u="sng" dirty="0" smtClean="0">
                <a:solidFill>
                  <a:schemeClr val="bg1"/>
                </a:solidFill>
                <a:latin typeface="Arial" pitchFamily="34" charset="0"/>
                <a:cs typeface="Arial" pitchFamily="34" charset="0"/>
              </a:rPr>
              <a:t>düzenli </a:t>
            </a:r>
            <a:r>
              <a:rPr lang="tr-TR" sz="2400" u="sng" dirty="0">
                <a:solidFill>
                  <a:schemeClr val="bg1"/>
                </a:solidFill>
                <a:latin typeface="Arial" pitchFamily="34" charset="0"/>
                <a:cs typeface="Arial" pitchFamily="34" charset="0"/>
              </a:rPr>
              <a:t>raporlar </a:t>
            </a:r>
            <a:r>
              <a:rPr lang="tr-TR" sz="2400" dirty="0">
                <a:solidFill>
                  <a:schemeClr val="bg1"/>
                </a:solidFill>
                <a:latin typeface="Arial" pitchFamily="34" charset="0"/>
                <a:cs typeface="Arial" pitchFamily="34" charset="0"/>
              </a:rPr>
              <a:t>oluşturulmalıdır. Bu </a:t>
            </a:r>
            <a:r>
              <a:rPr lang="tr-TR" sz="2400" dirty="0" smtClean="0">
                <a:solidFill>
                  <a:schemeClr val="bg1"/>
                </a:solidFill>
                <a:latin typeface="Arial" pitchFamily="34" charset="0"/>
                <a:cs typeface="Arial" pitchFamily="34" charset="0"/>
              </a:rPr>
              <a:t>raporların </a:t>
            </a:r>
            <a:r>
              <a:rPr lang="tr-TR" sz="2400" dirty="0">
                <a:solidFill>
                  <a:schemeClr val="bg1"/>
                </a:solidFill>
                <a:latin typeface="Arial" pitchFamily="34" charset="0"/>
                <a:cs typeface="Arial" pitchFamily="34" charset="0"/>
              </a:rPr>
              <a:t>hakemlerle </a:t>
            </a:r>
            <a:r>
              <a:rPr lang="tr-TR" sz="2400" dirty="0" smtClean="0">
                <a:solidFill>
                  <a:schemeClr val="bg1"/>
                </a:solidFill>
                <a:latin typeface="Arial" pitchFamily="34" charset="0"/>
                <a:cs typeface="Arial" pitchFamily="34" charset="0"/>
              </a:rPr>
              <a:t>paylaşılması yapılmalıdır.</a:t>
            </a:r>
            <a:endParaRPr lang="tr-TR" sz="2400" dirty="0">
              <a:solidFill>
                <a:schemeClr val="bg1"/>
              </a:solidFill>
              <a:latin typeface="Arial" pitchFamily="34" charset="0"/>
              <a:cs typeface="Arial" pitchFamily="34" charset="0"/>
            </a:endParaRPr>
          </a:p>
        </p:txBody>
      </p:sp>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Hakemlik sürecinde gelişmeler ve öneriler</a:t>
            </a:r>
            <a:endParaRPr lang="en-GB" sz="3200" b="1"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2549491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19571" y="1124744"/>
            <a:ext cx="7704856" cy="5539978"/>
          </a:xfrm>
          <a:prstGeom prst="rect">
            <a:avLst/>
          </a:prstGeom>
        </p:spPr>
        <p:txBody>
          <a:bodyPr wrap="square">
            <a:spAutoFit/>
          </a:bodyPr>
          <a:lstStyle/>
          <a:p>
            <a:pPr marL="342900" lvl="0" indent="-342900">
              <a:buFont typeface="Arial" pitchFamily="34" charset="0"/>
              <a:buChar char="•"/>
            </a:pPr>
            <a:r>
              <a:rPr lang="tr-TR" sz="2400" u="sng" dirty="0">
                <a:solidFill>
                  <a:schemeClr val="bg1"/>
                </a:solidFill>
                <a:latin typeface="Arial" pitchFamily="34" charset="0"/>
                <a:cs typeface="Arial" pitchFamily="34" charset="0"/>
              </a:rPr>
              <a:t>Yayımlanmış yazılar ile ilgili </a:t>
            </a:r>
            <a:r>
              <a:rPr lang="tr-TR" sz="2400" dirty="0">
                <a:solidFill>
                  <a:schemeClr val="bg1"/>
                </a:solidFill>
                <a:latin typeface="Arial" pitchFamily="34" charset="0"/>
                <a:cs typeface="Arial" pitchFamily="34" charset="0"/>
              </a:rPr>
              <a:t>yorum, eleştiri ve düzeltmeler yapmaya önem verilmesi. Editöre mektuplara önem verilmesi. (Ulusal dergilere baktığımızda editöre mektuplar kısmının zaten yok mertebesinde </a:t>
            </a:r>
            <a:r>
              <a:rPr lang="tr-TR" sz="2400" dirty="0" smtClean="0">
                <a:solidFill>
                  <a:schemeClr val="bg1"/>
                </a:solidFill>
                <a:latin typeface="Arial" pitchFamily="34" charset="0"/>
                <a:cs typeface="Arial" pitchFamily="34" charset="0"/>
              </a:rPr>
              <a:t>olduğu </a:t>
            </a:r>
            <a:r>
              <a:rPr lang="tr-TR" sz="2400" dirty="0" smtClean="0">
                <a:solidFill>
                  <a:schemeClr val="bg1"/>
                </a:solidFill>
                <a:latin typeface="Arial" pitchFamily="34" charset="0"/>
                <a:cs typeface="Arial" pitchFamily="34" charset="0"/>
              </a:rPr>
              <a:t>görülmektedir).</a:t>
            </a:r>
            <a:endParaRPr lang="tr-TR" sz="2400" dirty="0" smtClean="0">
              <a:solidFill>
                <a:schemeClr val="bg1"/>
              </a:solidFill>
              <a:latin typeface="Arial" pitchFamily="34" charset="0"/>
              <a:cs typeface="Arial" pitchFamily="34" charset="0"/>
            </a:endParaRPr>
          </a:p>
          <a:p>
            <a:pPr lvl="0"/>
            <a:endParaRPr lang="tr-TR" sz="2400" dirty="0">
              <a:solidFill>
                <a:schemeClr val="bg1"/>
              </a:solidFill>
              <a:latin typeface="Arial" pitchFamily="34" charset="0"/>
              <a:cs typeface="Arial" pitchFamily="34" charset="0"/>
            </a:endParaRPr>
          </a:p>
          <a:p>
            <a:pPr marL="342900" lvl="0" indent="-342900">
              <a:buFont typeface="Arial" pitchFamily="34" charset="0"/>
              <a:buChar char="•"/>
            </a:pPr>
            <a:r>
              <a:rPr lang="tr-TR" sz="2400" dirty="0">
                <a:solidFill>
                  <a:schemeClr val="bg1"/>
                </a:solidFill>
                <a:latin typeface="Arial" pitchFamily="34" charset="0"/>
                <a:cs typeface="Arial" pitchFamily="34" charset="0"/>
              </a:rPr>
              <a:t> Hakemlerin bilgi altyapısının güncel kalması için dergilere erişim haklarının kendi hakemlerine </a:t>
            </a:r>
            <a:r>
              <a:rPr lang="tr-TR" sz="2400" dirty="0" smtClean="0">
                <a:solidFill>
                  <a:schemeClr val="bg1"/>
                </a:solidFill>
                <a:latin typeface="Arial" pitchFamily="34" charset="0"/>
                <a:cs typeface="Arial" pitchFamily="34" charset="0"/>
              </a:rPr>
              <a:t>sağlanması.</a:t>
            </a:r>
          </a:p>
          <a:p>
            <a:pPr lvl="0"/>
            <a:r>
              <a:rPr lang="tr-TR" sz="2400" dirty="0" smtClean="0">
                <a:solidFill>
                  <a:schemeClr val="bg1"/>
                </a:solidFill>
                <a:latin typeface="Arial" pitchFamily="34" charset="0"/>
                <a:cs typeface="Arial" pitchFamily="34" charset="0"/>
              </a:rPr>
              <a:t> </a:t>
            </a:r>
            <a:endParaRPr lang="tr-TR" sz="2400" dirty="0">
              <a:solidFill>
                <a:schemeClr val="bg1"/>
              </a:solidFill>
              <a:latin typeface="Arial" pitchFamily="34" charset="0"/>
              <a:cs typeface="Arial" pitchFamily="34" charset="0"/>
            </a:endParaRPr>
          </a:p>
          <a:p>
            <a:pPr marL="342900" lvl="0" indent="-342900">
              <a:buFont typeface="Arial" pitchFamily="34" charset="0"/>
              <a:buChar char="•"/>
            </a:pPr>
            <a:endParaRPr lang="tr-TR" sz="2400" dirty="0">
              <a:solidFill>
                <a:schemeClr val="bg1"/>
              </a:solidFill>
              <a:latin typeface="Arial" pitchFamily="34" charset="0"/>
              <a:cs typeface="Arial" pitchFamily="34" charset="0"/>
            </a:endParaRPr>
          </a:p>
          <a:p>
            <a:pPr marL="342900" lvl="0" indent="-342900">
              <a:buFont typeface="Arial" pitchFamily="34" charset="0"/>
              <a:buChar char="•"/>
            </a:pPr>
            <a:r>
              <a:rPr lang="tr-TR" sz="2400" b="1" dirty="0">
                <a:solidFill>
                  <a:schemeClr val="bg1"/>
                </a:solidFill>
                <a:latin typeface="Arial" pitchFamily="34" charset="0"/>
                <a:cs typeface="Arial" pitchFamily="34" charset="0"/>
              </a:rPr>
              <a:t>Hakemlik Puanı:</a:t>
            </a:r>
            <a:r>
              <a:rPr lang="tr-TR" sz="2400" dirty="0">
                <a:solidFill>
                  <a:schemeClr val="bg1"/>
                </a:solidFill>
                <a:latin typeface="Arial" pitchFamily="34" charset="0"/>
                <a:cs typeface="Arial" pitchFamily="34" charset="0"/>
              </a:rPr>
              <a:t> Yükseltilme ve atanmalarda hakemliğe puan vermek. Hatta, hakemlik puanına göre hakem seçimi yapmak da düşünülebilir.</a:t>
            </a:r>
          </a:p>
          <a:p>
            <a:pPr lvl="0"/>
            <a:r>
              <a:rPr lang="tr-TR" dirty="0"/>
              <a:t> </a:t>
            </a:r>
          </a:p>
        </p:txBody>
      </p:sp>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Hakemlik sürecinde gelişmeler ve öneriler</a:t>
            </a:r>
            <a:endParaRPr lang="en-GB" sz="3200" b="1"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457693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30449" y="2636912"/>
            <a:ext cx="7848872" cy="1569660"/>
          </a:xfrm>
          <a:prstGeom prst="rect">
            <a:avLst/>
          </a:prstGeom>
        </p:spPr>
        <p:txBody>
          <a:bodyPr wrap="square">
            <a:spAutoFit/>
          </a:bodyPr>
          <a:lstStyle/>
          <a:p>
            <a:pPr algn="r" eaLnBrk="1" hangingPunct="1">
              <a:buFont typeface="Wingdings 2" pitchFamily="18" charset="2"/>
              <a:buNone/>
            </a:pPr>
            <a:r>
              <a:rPr lang="tr-TR" sz="3200" i="1" dirty="0">
                <a:solidFill>
                  <a:srgbClr val="FFC000"/>
                </a:solidFill>
                <a:latin typeface="Arial" pitchFamily="34" charset="0"/>
                <a:cs typeface="Arial" pitchFamily="34" charset="0"/>
              </a:rPr>
              <a:t>“Makalenizin nasıl değerlendirilmesini istiyorsanız, siz de hakemlik yaptığınızda makaleleri öyle değerlendirin” </a:t>
            </a:r>
            <a:endParaRPr lang="tr-TR" sz="3200"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2797346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574581" y="95869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tr-TR" sz="2400" b="1" dirty="0" err="1" smtClean="0">
                <a:solidFill>
                  <a:schemeClr val="bg1"/>
                </a:solidFill>
                <a:latin typeface="Arial" pitchFamily="34" charset="0"/>
                <a:cs typeface="Arial" pitchFamily="34" charset="0"/>
              </a:rPr>
              <a:t>Association</a:t>
            </a:r>
            <a:r>
              <a:rPr lang="tr-TR" sz="2400" b="1" dirty="0" smtClean="0">
                <a:solidFill>
                  <a:schemeClr val="bg1"/>
                </a:solidFill>
                <a:latin typeface="Arial" pitchFamily="34" charset="0"/>
                <a:cs typeface="Arial" pitchFamily="34" charset="0"/>
              </a:rPr>
              <a:t> of </a:t>
            </a:r>
            <a:r>
              <a:rPr lang="tr-TR" sz="2400" b="1" dirty="0" err="1" smtClean="0">
                <a:solidFill>
                  <a:schemeClr val="bg1"/>
                </a:solidFill>
                <a:latin typeface="Arial" pitchFamily="34" charset="0"/>
                <a:cs typeface="Arial" pitchFamily="34" charset="0"/>
              </a:rPr>
              <a:t>Learned</a:t>
            </a:r>
            <a:r>
              <a:rPr lang="tr-TR" sz="2400" b="1" dirty="0" smtClean="0">
                <a:solidFill>
                  <a:schemeClr val="bg1"/>
                </a:solidFill>
                <a:latin typeface="Arial" pitchFamily="34" charset="0"/>
                <a:cs typeface="Arial" pitchFamily="34" charset="0"/>
              </a:rPr>
              <a:t> </a:t>
            </a:r>
            <a:r>
              <a:rPr lang="tr-TR" sz="2400" b="1" dirty="0" err="1" smtClean="0">
                <a:solidFill>
                  <a:schemeClr val="bg1"/>
                </a:solidFill>
                <a:latin typeface="Arial" pitchFamily="34" charset="0"/>
                <a:cs typeface="Arial" pitchFamily="34" charset="0"/>
              </a:rPr>
              <a:t>and</a:t>
            </a:r>
            <a:r>
              <a:rPr lang="tr-TR" sz="2400" b="1" dirty="0" smtClean="0">
                <a:solidFill>
                  <a:schemeClr val="bg1"/>
                </a:solidFill>
                <a:latin typeface="Arial" pitchFamily="34" charset="0"/>
                <a:cs typeface="Arial" pitchFamily="34" charset="0"/>
              </a:rPr>
              <a:t> Professional </a:t>
            </a:r>
            <a:r>
              <a:rPr lang="tr-TR" sz="2400" b="1" dirty="0" err="1" smtClean="0">
                <a:solidFill>
                  <a:schemeClr val="bg1"/>
                </a:solidFill>
                <a:latin typeface="Arial" pitchFamily="34" charset="0"/>
                <a:cs typeface="Arial" pitchFamily="34" charset="0"/>
              </a:rPr>
              <a:t>Society</a:t>
            </a:r>
            <a:r>
              <a:rPr lang="tr-TR" sz="2400" b="1" dirty="0" smtClean="0">
                <a:solidFill>
                  <a:schemeClr val="bg1"/>
                </a:solidFill>
                <a:latin typeface="Arial" pitchFamily="34" charset="0"/>
                <a:cs typeface="Arial" pitchFamily="34" charset="0"/>
              </a:rPr>
              <a:t> </a:t>
            </a:r>
            <a:r>
              <a:rPr lang="tr-TR" sz="2400" b="1" dirty="0" err="1" smtClean="0">
                <a:solidFill>
                  <a:schemeClr val="bg1"/>
                </a:solidFill>
                <a:latin typeface="Arial" pitchFamily="34" charset="0"/>
                <a:cs typeface="Arial" pitchFamily="34" charset="0"/>
              </a:rPr>
              <a:t>Publishers</a:t>
            </a:r>
            <a:r>
              <a:rPr lang="tr-TR" sz="2400" b="1" dirty="0" smtClean="0">
                <a:solidFill>
                  <a:schemeClr val="bg1"/>
                </a:solidFill>
                <a:latin typeface="Arial" pitchFamily="34" charset="0"/>
                <a:cs typeface="Arial" pitchFamily="34" charset="0"/>
              </a:rPr>
              <a:t> (ALPSP; </a:t>
            </a:r>
            <a:r>
              <a:rPr lang="tr-TR" sz="2400" b="1" dirty="0" smtClean="0">
                <a:solidFill>
                  <a:srgbClr val="FF0000"/>
                </a:solidFill>
                <a:latin typeface="Arial" pitchFamily="34" charset="0"/>
                <a:cs typeface="Arial" pitchFamily="34" charset="0"/>
                <a:hlinkClick r:id="rId2"/>
              </a:rPr>
              <a:t>www.alpsp.org</a:t>
            </a:r>
            <a:r>
              <a:rPr lang="tr-TR" sz="2400" b="1" dirty="0" smtClean="0">
                <a:solidFill>
                  <a:schemeClr val="bg1"/>
                </a:solidFill>
                <a:latin typeface="Arial" pitchFamily="34" charset="0"/>
                <a:cs typeface="Arial" pitchFamily="34" charset="0"/>
              </a:rPr>
              <a:t>)</a:t>
            </a:r>
          </a:p>
          <a:p>
            <a:pPr>
              <a:lnSpc>
                <a:spcPct val="90000"/>
              </a:lnSpc>
            </a:pPr>
            <a:r>
              <a:rPr lang="tr-TR" sz="2400" b="1" dirty="0" err="1" smtClean="0">
                <a:solidFill>
                  <a:schemeClr val="bg1"/>
                </a:solidFill>
                <a:latin typeface="Arial" pitchFamily="34" charset="0"/>
                <a:cs typeface="Arial" pitchFamily="34" charset="0"/>
              </a:rPr>
              <a:t>Committee</a:t>
            </a:r>
            <a:r>
              <a:rPr lang="tr-TR" sz="2400" b="1" dirty="0" smtClean="0">
                <a:solidFill>
                  <a:schemeClr val="bg1"/>
                </a:solidFill>
                <a:latin typeface="Arial" pitchFamily="34" charset="0"/>
                <a:cs typeface="Arial" pitchFamily="34" charset="0"/>
              </a:rPr>
              <a:t> on </a:t>
            </a:r>
            <a:r>
              <a:rPr lang="tr-TR" sz="2400" b="1" dirty="0" err="1" smtClean="0">
                <a:solidFill>
                  <a:schemeClr val="bg1"/>
                </a:solidFill>
                <a:latin typeface="Arial" pitchFamily="34" charset="0"/>
                <a:cs typeface="Arial" pitchFamily="34" charset="0"/>
              </a:rPr>
              <a:t>Publication</a:t>
            </a:r>
            <a:r>
              <a:rPr lang="tr-TR" sz="2400" b="1" dirty="0" smtClean="0">
                <a:solidFill>
                  <a:schemeClr val="bg1"/>
                </a:solidFill>
                <a:latin typeface="Arial" pitchFamily="34" charset="0"/>
                <a:cs typeface="Arial" pitchFamily="34" charset="0"/>
              </a:rPr>
              <a:t> </a:t>
            </a:r>
            <a:r>
              <a:rPr lang="tr-TR" sz="2400" b="1" dirty="0" err="1" smtClean="0">
                <a:solidFill>
                  <a:schemeClr val="bg1"/>
                </a:solidFill>
                <a:latin typeface="Arial" pitchFamily="34" charset="0"/>
                <a:cs typeface="Arial" pitchFamily="34" charset="0"/>
              </a:rPr>
              <a:t>Ethics</a:t>
            </a:r>
            <a:r>
              <a:rPr lang="tr-TR" sz="2400" b="1" dirty="0" smtClean="0">
                <a:solidFill>
                  <a:schemeClr val="bg1"/>
                </a:solidFill>
                <a:latin typeface="Arial" pitchFamily="34" charset="0"/>
                <a:cs typeface="Arial" pitchFamily="34" charset="0"/>
              </a:rPr>
              <a:t> (COPE; </a:t>
            </a:r>
            <a:r>
              <a:rPr lang="tr-TR" sz="2400" b="1" dirty="0" smtClean="0">
                <a:solidFill>
                  <a:schemeClr val="bg1"/>
                </a:solidFill>
                <a:latin typeface="Arial" pitchFamily="34" charset="0"/>
                <a:cs typeface="Arial" pitchFamily="34" charset="0"/>
                <a:hlinkClick r:id="rId3"/>
              </a:rPr>
              <a:t>www.publicationethics.org.uk</a:t>
            </a:r>
            <a:r>
              <a:rPr lang="tr-TR" sz="2400" b="1" dirty="0" smtClean="0">
                <a:solidFill>
                  <a:schemeClr val="bg1"/>
                </a:solidFill>
                <a:latin typeface="Arial" pitchFamily="34" charset="0"/>
                <a:cs typeface="Arial" pitchFamily="34" charset="0"/>
              </a:rPr>
              <a:t>)</a:t>
            </a:r>
          </a:p>
          <a:p>
            <a:pPr>
              <a:lnSpc>
                <a:spcPct val="90000"/>
              </a:lnSpc>
            </a:pPr>
            <a:r>
              <a:rPr lang="tr-TR" sz="2400" b="1" dirty="0" smtClean="0">
                <a:solidFill>
                  <a:schemeClr val="bg1"/>
                </a:solidFill>
                <a:latin typeface="Arial" pitchFamily="34" charset="0"/>
                <a:cs typeface="Arial" pitchFamily="34" charset="0"/>
              </a:rPr>
              <a:t>CONSORT (</a:t>
            </a:r>
            <a:r>
              <a:rPr lang="tr-TR" sz="2400" b="1" dirty="0" smtClean="0">
                <a:solidFill>
                  <a:schemeClr val="bg1"/>
                </a:solidFill>
                <a:latin typeface="Arial" pitchFamily="34" charset="0"/>
                <a:cs typeface="Arial" pitchFamily="34" charset="0"/>
                <a:hlinkClick r:id="rId4"/>
              </a:rPr>
              <a:t>www.consort-statement.org</a:t>
            </a:r>
            <a:r>
              <a:rPr lang="tr-TR" sz="2400" b="1" dirty="0" smtClean="0">
                <a:solidFill>
                  <a:schemeClr val="bg1"/>
                </a:solidFill>
                <a:latin typeface="Arial" pitchFamily="34" charset="0"/>
                <a:cs typeface="Arial" pitchFamily="34" charset="0"/>
              </a:rPr>
              <a:t>)</a:t>
            </a:r>
          </a:p>
          <a:p>
            <a:pPr>
              <a:lnSpc>
                <a:spcPct val="90000"/>
              </a:lnSpc>
            </a:pPr>
            <a:r>
              <a:rPr lang="tr-TR" sz="2400" b="1" dirty="0" err="1" smtClean="0">
                <a:solidFill>
                  <a:schemeClr val="bg1"/>
                </a:solidFill>
                <a:latin typeface="Arial" pitchFamily="34" charset="0"/>
                <a:cs typeface="Arial" pitchFamily="34" charset="0"/>
              </a:rPr>
              <a:t>Council</a:t>
            </a:r>
            <a:r>
              <a:rPr lang="tr-TR" sz="2400" b="1" dirty="0" smtClean="0">
                <a:solidFill>
                  <a:schemeClr val="bg1"/>
                </a:solidFill>
                <a:latin typeface="Arial" pitchFamily="34" charset="0"/>
                <a:cs typeface="Arial" pitchFamily="34" charset="0"/>
              </a:rPr>
              <a:t> of </a:t>
            </a:r>
            <a:r>
              <a:rPr lang="tr-TR" sz="2400" b="1" dirty="0" err="1" smtClean="0">
                <a:solidFill>
                  <a:schemeClr val="bg1"/>
                </a:solidFill>
                <a:latin typeface="Arial" pitchFamily="34" charset="0"/>
                <a:cs typeface="Arial" pitchFamily="34" charset="0"/>
              </a:rPr>
              <a:t>Science</a:t>
            </a:r>
            <a:r>
              <a:rPr lang="tr-TR" sz="2400" b="1" dirty="0" smtClean="0">
                <a:solidFill>
                  <a:schemeClr val="bg1"/>
                </a:solidFill>
                <a:latin typeface="Arial" pitchFamily="34" charset="0"/>
                <a:cs typeface="Arial" pitchFamily="34" charset="0"/>
              </a:rPr>
              <a:t> </a:t>
            </a:r>
            <a:r>
              <a:rPr lang="tr-TR" sz="2400" b="1" dirty="0" err="1" smtClean="0">
                <a:solidFill>
                  <a:schemeClr val="bg1"/>
                </a:solidFill>
                <a:latin typeface="Arial" pitchFamily="34" charset="0"/>
                <a:cs typeface="Arial" pitchFamily="34" charset="0"/>
              </a:rPr>
              <a:t>Editors</a:t>
            </a:r>
            <a:r>
              <a:rPr lang="tr-TR" sz="2400" b="1" dirty="0" smtClean="0">
                <a:solidFill>
                  <a:schemeClr val="bg1"/>
                </a:solidFill>
                <a:latin typeface="Arial" pitchFamily="34" charset="0"/>
                <a:cs typeface="Arial" pitchFamily="34" charset="0"/>
              </a:rPr>
              <a:t> (CSE; </a:t>
            </a:r>
            <a:r>
              <a:rPr lang="tr-TR" sz="2400" b="1" dirty="0" smtClean="0">
                <a:solidFill>
                  <a:schemeClr val="bg1"/>
                </a:solidFill>
                <a:latin typeface="Arial" pitchFamily="34" charset="0"/>
                <a:cs typeface="Arial" pitchFamily="34" charset="0"/>
                <a:hlinkClick r:id="rId5"/>
              </a:rPr>
              <a:t>www.councilscienceeditors.org</a:t>
            </a:r>
            <a:r>
              <a:rPr lang="tr-TR" sz="2400" b="1" dirty="0" smtClean="0">
                <a:solidFill>
                  <a:schemeClr val="bg1"/>
                </a:solidFill>
                <a:latin typeface="Arial" pitchFamily="34" charset="0"/>
                <a:cs typeface="Arial" pitchFamily="34" charset="0"/>
              </a:rPr>
              <a:t>)</a:t>
            </a:r>
          </a:p>
          <a:p>
            <a:pPr>
              <a:lnSpc>
                <a:spcPct val="90000"/>
              </a:lnSpc>
            </a:pPr>
            <a:r>
              <a:rPr lang="tr-TR" sz="2400" b="1" dirty="0" err="1" smtClean="0">
                <a:solidFill>
                  <a:schemeClr val="bg1"/>
                </a:solidFill>
                <a:latin typeface="Arial" pitchFamily="34" charset="0"/>
                <a:cs typeface="Arial" pitchFamily="34" charset="0"/>
              </a:rPr>
              <a:t>The</a:t>
            </a:r>
            <a:r>
              <a:rPr lang="tr-TR" sz="2400" b="1" dirty="0" smtClean="0">
                <a:solidFill>
                  <a:schemeClr val="bg1"/>
                </a:solidFill>
                <a:latin typeface="Arial" pitchFamily="34" charset="0"/>
                <a:cs typeface="Arial" pitchFamily="34" charset="0"/>
              </a:rPr>
              <a:t> CSE </a:t>
            </a:r>
            <a:r>
              <a:rPr lang="tr-TR" sz="2400" b="1" dirty="0" err="1" smtClean="0">
                <a:solidFill>
                  <a:schemeClr val="bg1"/>
                </a:solidFill>
                <a:latin typeface="Arial" pitchFamily="34" charset="0"/>
                <a:cs typeface="Arial" pitchFamily="34" charset="0"/>
              </a:rPr>
              <a:t>used</a:t>
            </a:r>
            <a:r>
              <a:rPr lang="tr-TR" sz="2400" b="1" dirty="0" smtClean="0">
                <a:solidFill>
                  <a:schemeClr val="bg1"/>
                </a:solidFill>
                <a:latin typeface="Arial" pitchFamily="34" charset="0"/>
                <a:cs typeface="Arial" pitchFamily="34" charset="0"/>
              </a:rPr>
              <a:t> </a:t>
            </a:r>
            <a:r>
              <a:rPr lang="tr-TR" sz="2400" b="1" dirty="0" err="1" smtClean="0">
                <a:solidFill>
                  <a:schemeClr val="bg1"/>
                </a:solidFill>
                <a:latin typeface="Arial" pitchFamily="34" charset="0"/>
                <a:cs typeface="Arial" pitchFamily="34" charset="0"/>
              </a:rPr>
              <a:t>to</a:t>
            </a:r>
            <a:r>
              <a:rPr lang="tr-TR" sz="2400" b="1" dirty="0" smtClean="0">
                <a:solidFill>
                  <a:schemeClr val="bg1"/>
                </a:solidFill>
                <a:latin typeface="Arial" pitchFamily="34" charset="0"/>
                <a:cs typeface="Arial" pitchFamily="34" charset="0"/>
              </a:rPr>
              <a:t> be </a:t>
            </a:r>
            <a:r>
              <a:rPr lang="tr-TR" sz="2400" b="1" dirty="0" err="1" smtClean="0">
                <a:solidFill>
                  <a:schemeClr val="bg1"/>
                </a:solidFill>
                <a:latin typeface="Arial" pitchFamily="34" charset="0"/>
                <a:cs typeface="Arial" pitchFamily="34" charset="0"/>
              </a:rPr>
              <a:t>the</a:t>
            </a:r>
            <a:r>
              <a:rPr lang="tr-TR" sz="2400" b="1" dirty="0" smtClean="0">
                <a:solidFill>
                  <a:schemeClr val="bg1"/>
                </a:solidFill>
                <a:latin typeface="Arial" pitchFamily="34" charset="0"/>
                <a:cs typeface="Arial" pitchFamily="34" charset="0"/>
              </a:rPr>
              <a:t> </a:t>
            </a:r>
            <a:r>
              <a:rPr lang="tr-TR" sz="2400" b="1" dirty="0" err="1" smtClean="0">
                <a:solidFill>
                  <a:schemeClr val="bg1"/>
                </a:solidFill>
                <a:latin typeface="Arial" pitchFamily="34" charset="0"/>
                <a:cs typeface="Arial" pitchFamily="34" charset="0"/>
              </a:rPr>
              <a:t>Council</a:t>
            </a:r>
            <a:r>
              <a:rPr lang="tr-TR" sz="2400" b="1" dirty="0" smtClean="0">
                <a:solidFill>
                  <a:schemeClr val="bg1"/>
                </a:solidFill>
                <a:latin typeface="Arial" pitchFamily="34" charset="0"/>
                <a:cs typeface="Arial" pitchFamily="34" charset="0"/>
              </a:rPr>
              <a:t> of </a:t>
            </a:r>
            <a:r>
              <a:rPr lang="tr-TR" sz="2400" b="1" dirty="0" err="1" smtClean="0">
                <a:solidFill>
                  <a:schemeClr val="bg1"/>
                </a:solidFill>
                <a:latin typeface="Arial" pitchFamily="34" charset="0"/>
                <a:cs typeface="Arial" pitchFamily="34" charset="0"/>
              </a:rPr>
              <a:t>Biology</a:t>
            </a:r>
            <a:r>
              <a:rPr lang="tr-TR" sz="2400" b="1" dirty="0" smtClean="0">
                <a:solidFill>
                  <a:schemeClr val="bg1"/>
                </a:solidFill>
                <a:latin typeface="Arial" pitchFamily="34" charset="0"/>
                <a:cs typeface="Arial" pitchFamily="34" charset="0"/>
              </a:rPr>
              <a:t> </a:t>
            </a:r>
            <a:r>
              <a:rPr lang="tr-TR" sz="2400" b="1" dirty="0" err="1" smtClean="0">
                <a:solidFill>
                  <a:schemeClr val="bg1"/>
                </a:solidFill>
                <a:latin typeface="Arial" pitchFamily="34" charset="0"/>
                <a:cs typeface="Arial" pitchFamily="34" charset="0"/>
              </a:rPr>
              <a:t>Editors</a:t>
            </a:r>
            <a:r>
              <a:rPr lang="tr-TR" sz="2400" b="1" dirty="0" smtClean="0">
                <a:solidFill>
                  <a:schemeClr val="bg1"/>
                </a:solidFill>
                <a:latin typeface="Arial" pitchFamily="34" charset="0"/>
                <a:cs typeface="Arial" pitchFamily="34" charset="0"/>
              </a:rPr>
              <a:t> (CBE)</a:t>
            </a:r>
          </a:p>
          <a:p>
            <a:pPr>
              <a:lnSpc>
                <a:spcPct val="90000"/>
              </a:lnSpc>
            </a:pPr>
            <a:r>
              <a:rPr lang="tr-TR" sz="2400" b="1" dirty="0" smtClean="0">
                <a:solidFill>
                  <a:schemeClr val="bg1"/>
                </a:solidFill>
                <a:latin typeface="Arial" pitchFamily="34" charset="0"/>
                <a:cs typeface="Arial" pitchFamily="34" charset="0"/>
              </a:rPr>
              <a:t>(EASE; </a:t>
            </a:r>
            <a:r>
              <a:rPr lang="tr-TR" sz="2400" b="1" dirty="0" smtClean="0">
                <a:solidFill>
                  <a:schemeClr val="bg1"/>
                </a:solidFill>
                <a:latin typeface="Arial" pitchFamily="34" charset="0"/>
                <a:cs typeface="Arial" pitchFamily="34" charset="0"/>
                <a:hlinkClick r:id="rId6"/>
              </a:rPr>
              <a:t>www.ease.org.uk</a:t>
            </a:r>
            <a:r>
              <a:rPr lang="tr-TR" sz="2400" b="1" dirty="0" smtClean="0">
                <a:solidFill>
                  <a:schemeClr val="bg1"/>
                </a:solidFill>
                <a:latin typeface="Arial" pitchFamily="34" charset="0"/>
                <a:cs typeface="Arial" pitchFamily="34" charset="0"/>
              </a:rPr>
              <a:t>)</a:t>
            </a:r>
          </a:p>
          <a:p>
            <a:pPr>
              <a:lnSpc>
                <a:spcPct val="90000"/>
              </a:lnSpc>
            </a:pPr>
            <a:r>
              <a:rPr lang="tr-TR" sz="2400" b="1" dirty="0" smtClean="0">
                <a:solidFill>
                  <a:schemeClr val="bg1"/>
                </a:solidFill>
                <a:latin typeface="Arial" pitchFamily="34" charset="0"/>
                <a:cs typeface="Arial" pitchFamily="34" charset="0"/>
              </a:rPr>
              <a:t>International </a:t>
            </a:r>
            <a:r>
              <a:rPr lang="tr-TR" sz="2400" b="1" dirty="0" err="1" smtClean="0">
                <a:solidFill>
                  <a:schemeClr val="bg1"/>
                </a:solidFill>
                <a:latin typeface="Arial" pitchFamily="34" charset="0"/>
                <a:cs typeface="Arial" pitchFamily="34" charset="0"/>
              </a:rPr>
              <a:t>Association</a:t>
            </a:r>
            <a:r>
              <a:rPr lang="tr-TR" sz="2400" b="1" dirty="0" smtClean="0">
                <a:solidFill>
                  <a:schemeClr val="bg1"/>
                </a:solidFill>
                <a:latin typeface="Arial" pitchFamily="34" charset="0"/>
                <a:cs typeface="Arial" pitchFamily="34" charset="0"/>
              </a:rPr>
              <a:t> of </a:t>
            </a:r>
            <a:r>
              <a:rPr lang="tr-TR" sz="2400" b="1" dirty="0" err="1" smtClean="0">
                <a:solidFill>
                  <a:schemeClr val="bg1"/>
                </a:solidFill>
                <a:latin typeface="Arial" pitchFamily="34" charset="0"/>
                <a:cs typeface="Arial" pitchFamily="34" charset="0"/>
              </a:rPr>
              <a:t>Scientific</a:t>
            </a:r>
            <a:r>
              <a:rPr lang="tr-TR" sz="2400" b="1" dirty="0" smtClean="0">
                <a:solidFill>
                  <a:schemeClr val="bg1"/>
                </a:solidFill>
                <a:latin typeface="Arial" pitchFamily="34" charset="0"/>
                <a:cs typeface="Arial" pitchFamily="34" charset="0"/>
              </a:rPr>
              <a:t>, Technical </a:t>
            </a:r>
            <a:r>
              <a:rPr lang="tr-TR" sz="2400" b="1" dirty="0" err="1" smtClean="0">
                <a:solidFill>
                  <a:schemeClr val="bg1"/>
                </a:solidFill>
                <a:latin typeface="Arial" pitchFamily="34" charset="0"/>
                <a:cs typeface="Arial" pitchFamily="34" charset="0"/>
              </a:rPr>
              <a:t>and</a:t>
            </a:r>
            <a:r>
              <a:rPr lang="tr-TR" sz="2400" b="1" dirty="0" smtClean="0">
                <a:solidFill>
                  <a:schemeClr val="bg1"/>
                </a:solidFill>
                <a:latin typeface="Arial" pitchFamily="34" charset="0"/>
                <a:cs typeface="Arial" pitchFamily="34" charset="0"/>
              </a:rPr>
              <a:t> </a:t>
            </a:r>
            <a:r>
              <a:rPr lang="tr-TR" sz="2400" b="1" dirty="0" err="1" smtClean="0">
                <a:solidFill>
                  <a:schemeClr val="bg1"/>
                </a:solidFill>
                <a:latin typeface="Arial" pitchFamily="34" charset="0"/>
                <a:cs typeface="Arial" pitchFamily="34" charset="0"/>
              </a:rPr>
              <a:t>Medical</a:t>
            </a:r>
            <a:r>
              <a:rPr lang="tr-TR" sz="2400" b="1" dirty="0" smtClean="0">
                <a:solidFill>
                  <a:schemeClr val="bg1"/>
                </a:solidFill>
                <a:latin typeface="Arial" pitchFamily="34" charset="0"/>
                <a:cs typeface="Arial" pitchFamily="34" charset="0"/>
              </a:rPr>
              <a:t> </a:t>
            </a:r>
            <a:r>
              <a:rPr lang="tr-TR" sz="2400" b="1" dirty="0" err="1" smtClean="0">
                <a:solidFill>
                  <a:schemeClr val="bg1"/>
                </a:solidFill>
                <a:latin typeface="Arial" pitchFamily="34" charset="0"/>
                <a:cs typeface="Arial" pitchFamily="34" charset="0"/>
              </a:rPr>
              <a:t>Publishers</a:t>
            </a:r>
            <a:r>
              <a:rPr lang="tr-TR" sz="2400" b="1" dirty="0" smtClean="0">
                <a:solidFill>
                  <a:schemeClr val="bg1"/>
                </a:solidFill>
                <a:latin typeface="Arial" pitchFamily="34" charset="0"/>
                <a:cs typeface="Arial" pitchFamily="34" charset="0"/>
              </a:rPr>
              <a:t> (STM; </a:t>
            </a:r>
            <a:r>
              <a:rPr lang="tr-TR" sz="2400" b="1" dirty="0" smtClean="0">
                <a:solidFill>
                  <a:schemeClr val="bg1"/>
                </a:solidFill>
                <a:latin typeface="Arial" pitchFamily="34" charset="0"/>
                <a:cs typeface="Arial" pitchFamily="34" charset="0"/>
                <a:hlinkClick r:id="rId7"/>
              </a:rPr>
              <a:t>www.stm-assoc.org</a:t>
            </a:r>
            <a:r>
              <a:rPr lang="tr-TR" sz="2400" b="1" dirty="0" smtClean="0">
                <a:solidFill>
                  <a:schemeClr val="bg1"/>
                </a:solidFill>
                <a:latin typeface="Arial" pitchFamily="34" charset="0"/>
                <a:cs typeface="Arial" pitchFamily="34" charset="0"/>
              </a:rPr>
              <a:t>)</a:t>
            </a:r>
          </a:p>
          <a:p>
            <a:pPr>
              <a:lnSpc>
                <a:spcPct val="90000"/>
              </a:lnSpc>
            </a:pPr>
            <a:r>
              <a:rPr lang="tr-TR" sz="2400" b="1" dirty="0" smtClean="0">
                <a:solidFill>
                  <a:schemeClr val="bg1"/>
                </a:solidFill>
                <a:latin typeface="Arial" pitchFamily="34" charset="0"/>
                <a:cs typeface="Arial" pitchFamily="34" charset="0"/>
                <a:hlinkClick r:id="rId8"/>
              </a:rPr>
              <a:t>http://www.rsc.org/Publishing/ReSourCe/rfreport/index.asp</a:t>
            </a:r>
            <a:endParaRPr lang="tr-TR" sz="2400" b="1" dirty="0" smtClean="0">
              <a:solidFill>
                <a:schemeClr val="bg1"/>
              </a:solidFill>
              <a:latin typeface="Arial" pitchFamily="34" charset="0"/>
              <a:cs typeface="Arial" pitchFamily="34" charset="0"/>
            </a:endParaRPr>
          </a:p>
          <a:p>
            <a:pPr>
              <a:lnSpc>
                <a:spcPct val="90000"/>
              </a:lnSpc>
            </a:pPr>
            <a:endParaRPr lang="tr-TR" sz="2400" b="1" dirty="0" smtClean="0">
              <a:solidFill>
                <a:schemeClr val="bg1"/>
              </a:solidFill>
              <a:latin typeface="Arial" pitchFamily="34" charset="0"/>
              <a:cs typeface="Arial" pitchFamily="34" charset="0"/>
            </a:endParaRPr>
          </a:p>
        </p:txBody>
      </p:sp>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Hakemlik ile ilgili önerilen internet siteleri</a:t>
            </a:r>
            <a:endParaRPr lang="en-GB" sz="3200" b="1"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754189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26934"/>
            <a:ext cx="3312368" cy="2570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215" y="1326934"/>
            <a:ext cx="5423103" cy="5160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23"/>
          <p:cNvSpPr>
            <a:spLocks noChangeArrowheads="1"/>
          </p:cNvSpPr>
          <p:nvPr/>
        </p:nvSpPr>
        <p:spPr bwMode="auto">
          <a:xfrm>
            <a:off x="2260571" y="3717404"/>
            <a:ext cx="1447800" cy="1295400"/>
          </a:xfrm>
          <a:prstGeom prst="wedgeRoundRectCallout">
            <a:avLst>
              <a:gd name="adj1" fmla="val 47806"/>
              <a:gd name="adj2" fmla="val -83088"/>
              <a:gd name="adj3" fmla="val 16667"/>
            </a:avLst>
          </a:prstGeom>
          <a:solidFill>
            <a:srgbClr val="FFCC99"/>
          </a:solidFill>
          <a:ln w="28575">
            <a:solidFill>
              <a:srgbClr val="333399"/>
            </a:solidFill>
            <a:miter lim="800000"/>
            <a:headEnd/>
            <a:tailEnd/>
          </a:ln>
        </p:spPr>
        <p:txBody>
          <a:bodyPr/>
          <a:lstStyle/>
          <a:p>
            <a:pPr algn="ctr"/>
            <a:r>
              <a:rPr lang="tr-TR" sz="1600" dirty="0">
                <a:latin typeface="Arial" pitchFamily="34" charset="0"/>
                <a:cs typeface="Arial" pitchFamily="34" charset="0"/>
              </a:rPr>
              <a:t>Değerlendir-meye davet ve derginin misyonu</a:t>
            </a:r>
            <a:endParaRPr lang="en-GB" sz="1600" dirty="0">
              <a:latin typeface="Arial" pitchFamily="34" charset="0"/>
              <a:cs typeface="Arial" pitchFamily="34" charset="0"/>
            </a:endParaRPr>
          </a:p>
        </p:txBody>
      </p:sp>
      <p:sp>
        <p:nvSpPr>
          <p:cNvPr id="11"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Örnek değerlendirme daveti</a:t>
            </a:r>
            <a:endParaRPr lang="en-GB" sz="3200" b="1" dirty="0" smtClean="0">
              <a:solidFill>
                <a:srgbClr val="FFC000"/>
              </a:solidFill>
            </a:endParaRPr>
          </a:p>
        </p:txBody>
      </p:sp>
      <p:sp>
        <p:nvSpPr>
          <p:cNvPr id="12" name="Eksi 11"/>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13" name="AutoShape 19"/>
          <p:cNvSpPr>
            <a:spLocks noChangeArrowheads="1"/>
          </p:cNvSpPr>
          <p:nvPr/>
        </p:nvSpPr>
        <p:spPr bwMode="auto">
          <a:xfrm>
            <a:off x="2260571" y="6064250"/>
            <a:ext cx="1295400" cy="762000"/>
          </a:xfrm>
          <a:prstGeom prst="wedgeRoundRectCallout">
            <a:avLst>
              <a:gd name="adj1" fmla="val 62009"/>
              <a:gd name="adj2" fmla="val -89583"/>
              <a:gd name="adj3" fmla="val 16667"/>
            </a:avLst>
          </a:prstGeom>
          <a:solidFill>
            <a:srgbClr val="FFCC99"/>
          </a:solidFill>
          <a:ln w="28575">
            <a:solidFill>
              <a:srgbClr val="333399"/>
            </a:solidFill>
            <a:miter lim="800000"/>
            <a:headEnd/>
            <a:tailEnd/>
          </a:ln>
        </p:spPr>
        <p:txBody>
          <a:bodyPr/>
          <a:lstStyle/>
          <a:p>
            <a:pPr algn="ctr"/>
            <a:r>
              <a:rPr lang="tr-TR" sz="1600" dirty="0">
                <a:latin typeface="Arial" pitchFamily="34" charset="0"/>
                <a:cs typeface="Arial" pitchFamily="34" charset="0"/>
              </a:rPr>
              <a:t>Öngörülen</a:t>
            </a:r>
            <a:r>
              <a:rPr lang="en-US" sz="1600" dirty="0">
                <a:latin typeface="Arial" pitchFamily="34" charset="0"/>
                <a:cs typeface="Arial" pitchFamily="34" charset="0"/>
              </a:rPr>
              <a:t> </a:t>
            </a:r>
            <a:r>
              <a:rPr lang="tr-TR" sz="1600" dirty="0">
                <a:latin typeface="Arial" pitchFamily="34" charset="0"/>
                <a:cs typeface="Arial" pitchFamily="34" charset="0"/>
              </a:rPr>
              <a:t>son tarih</a:t>
            </a:r>
            <a:endParaRPr lang="en-GB" sz="1600" dirty="0">
              <a:latin typeface="Arial" pitchFamily="34" charset="0"/>
              <a:cs typeface="Arial" pitchFamily="34" charset="0"/>
            </a:endParaRPr>
          </a:p>
        </p:txBody>
      </p:sp>
    </p:spTree>
    <p:extLst>
      <p:ext uri="{BB962C8B-B14F-4D97-AF65-F5344CB8AC3E}">
        <p14:creationId xmlns:p14="http://schemas.microsoft.com/office/powerpoint/2010/main" val="2112157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p:cNvGrpSpPr>
          <p:nvPr/>
        </p:nvGrpSpPr>
        <p:grpSpPr bwMode="auto">
          <a:xfrm>
            <a:off x="1219200" y="1314450"/>
            <a:ext cx="7124700" cy="5314950"/>
            <a:chOff x="768" y="828"/>
            <a:chExt cx="4488" cy="3348"/>
          </a:xfrm>
        </p:grpSpPr>
        <p:sp>
          <p:nvSpPr>
            <p:cNvPr id="15367" name="Text Box 6"/>
            <p:cNvSpPr txBox="1">
              <a:spLocks noChangeArrowheads="1"/>
            </p:cNvSpPr>
            <p:nvPr/>
          </p:nvSpPr>
          <p:spPr bwMode="auto">
            <a:xfrm>
              <a:off x="1118" y="828"/>
              <a:ext cx="1236" cy="228"/>
            </a:xfrm>
            <a:prstGeom prst="rect">
              <a:avLst/>
            </a:prstGeom>
            <a:solidFill>
              <a:schemeClr val="bg1"/>
            </a:solidFill>
            <a:ln w="25400">
              <a:solidFill>
                <a:srgbClr val="000099"/>
              </a:solidFill>
              <a:miter lim="800000"/>
              <a:headEnd/>
              <a:tailEnd/>
            </a:ln>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sz="1600" dirty="0"/>
                <a:t>Makale Gönderildi</a:t>
              </a:r>
              <a:endParaRPr lang="en-GB" sz="1600" dirty="0"/>
            </a:p>
          </p:txBody>
        </p:sp>
        <p:sp>
          <p:nvSpPr>
            <p:cNvPr id="15368" name="Text Box 7"/>
            <p:cNvSpPr txBox="1">
              <a:spLocks noChangeArrowheads="1"/>
            </p:cNvSpPr>
            <p:nvPr/>
          </p:nvSpPr>
          <p:spPr bwMode="auto">
            <a:xfrm>
              <a:off x="900" y="1634"/>
              <a:ext cx="1243" cy="228"/>
            </a:xfrm>
            <a:prstGeom prst="rect">
              <a:avLst/>
            </a:prstGeom>
            <a:solidFill>
              <a:schemeClr val="bg1"/>
            </a:solidFill>
            <a:ln w="25400">
              <a:solidFill>
                <a:srgbClr val="000099"/>
              </a:solidFill>
              <a:miter lim="800000"/>
              <a:headEnd/>
              <a:tailEnd/>
            </a:ln>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sz="1600"/>
                <a:t>Editörün İlk Kararı</a:t>
              </a:r>
              <a:endParaRPr lang="en-GB" sz="1600"/>
            </a:p>
          </p:txBody>
        </p:sp>
        <p:sp>
          <p:nvSpPr>
            <p:cNvPr id="15369" name="Text Box 8"/>
            <p:cNvSpPr txBox="1">
              <a:spLocks noChangeArrowheads="1"/>
            </p:cNvSpPr>
            <p:nvPr/>
          </p:nvSpPr>
          <p:spPr bwMode="auto">
            <a:xfrm>
              <a:off x="922" y="1231"/>
              <a:ext cx="894" cy="228"/>
            </a:xfrm>
            <a:prstGeom prst="rect">
              <a:avLst/>
            </a:prstGeom>
            <a:solidFill>
              <a:schemeClr val="bg1"/>
            </a:solidFill>
            <a:ln w="25400">
              <a:solidFill>
                <a:srgbClr val="000099"/>
              </a:solidFill>
              <a:miter lim="800000"/>
              <a:headEnd/>
              <a:tailEnd/>
            </a:ln>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sz="1600"/>
                <a:t>Alındı Teyidi</a:t>
              </a:r>
              <a:endParaRPr lang="en-GB" sz="1600"/>
            </a:p>
          </p:txBody>
        </p:sp>
        <p:sp>
          <p:nvSpPr>
            <p:cNvPr id="15370" name="Text Box 10"/>
            <p:cNvSpPr txBox="1">
              <a:spLocks noChangeArrowheads="1"/>
            </p:cNvSpPr>
            <p:nvPr/>
          </p:nvSpPr>
          <p:spPr bwMode="auto">
            <a:xfrm>
              <a:off x="1639" y="2052"/>
              <a:ext cx="1028" cy="228"/>
            </a:xfrm>
            <a:prstGeom prst="rect">
              <a:avLst/>
            </a:prstGeom>
            <a:solidFill>
              <a:schemeClr val="bg1"/>
            </a:solidFill>
            <a:ln w="25400">
              <a:solidFill>
                <a:srgbClr val="008000"/>
              </a:solidFill>
              <a:miter lim="800000"/>
              <a:headEnd/>
              <a:tailEnd/>
            </a:ln>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sz="1600"/>
                <a:t>Değerlendirme</a:t>
              </a:r>
              <a:endParaRPr lang="en-GB" sz="1600"/>
            </a:p>
          </p:txBody>
        </p:sp>
        <p:sp>
          <p:nvSpPr>
            <p:cNvPr id="15371" name="Text Box 11"/>
            <p:cNvSpPr txBox="1">
              <a:spLocks noChangeArrowheads="1"/>
            </p:cNvSpPr>
            <p:nvPr/>
          </p:nvSpPr>
          <p:spPr bwMode="auto">
            <a:xfrm>
              <a:off x="1523" y="2485"/>
              <a:ext cx="1171" cy="228"/>
            </a:xfrm>
            <a:prstGeom prst="rect">
              <a:avLst/>
            </a:prstGeom>
            <a:solidFill>
              <a:schemeClr val="bg1"/>
            </a:solidFill>
            <a:ln w="25400">
              <a:solidFill>
                <a:srgbClr val="008000"/>
              </a:solidFill>
              <a:miter lim="800000"/>
              <a:headEnd/>
              <a:tailEnd/>
            </a:ln>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sz="1600"/>
                <a:t>Hakemleri Atama</a:t>
              </a:r>
              <a:endParaRPr lang="en-GB" b="0">
                <a:solidFill>
                  <a:srgbClr val="000000"/>
                </a:solidFill>
              </a:endParaRPr>
            </a:p>
          </p:txBody>
        </p:sp>
        <p:sp>
          <p:nvSpPr>
            <p:cNvPr id="15372" name="Text Box 12"/>
            <p:cNvSpPr txBox="1">
              <a:spLocks noChangeArrowheads="1"/>
            </p:cNvSpPr>
            <p:nvPr/>
          </p:nvSpPr>
          <p:spPr bwMode="auto">
            <a:xfrm>
              <a:off x="1432" y="2937"/>
              <a:ext cx="1270" cy="228"/>
            </a:xfrm>
            <a:prstGeom prst="rect">
              <a:avLst/>
            </a:prstGeom>
            <a:solidFill>
              <a:schemeClr val="bg1"/>
            </a:solidFill>
            <a:ln w="25400">
              <a:solidFill>
                <a:srgbClr val="008000"/>
              </a:solidFill>
              <a:miter lim="800000"/>
              <a:headEnd/>
              <a:tailEnd/>
            </a:ln>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sz="1600"/>
                <a:t>Hakemlerin kabulu</a:t>
              </a:r>
              <a:endParaRPr lang="en-GB" sz="1600"/>
            </a:p>
          </p:txBody>
        </p:sp>
        <p:sp>
          <p:nvSpPr>
            <p:cNvPr id="15373" name="Text Box 13"/>
            <p:cNvSpPr txBox="1">
              <a:spLocks noChangeArrowheads="1"/>
            </p:cNvSpPr>
            <p:nvPr/>
          </p:nvSpPr>
          <p:spPr bwMode="auto">
            <a:xfrm>
              <a:off x="1561" y="3370"/>
              <a:ext cx="1512" cy="228"/>
            </a:xfrm>
            <a:prstGeom prst="rect">
              <a:avLst/>
            </a:prstGeom>
            <a:solidFill>
              <a:schemeClr val="bg1"/>
            </a:solidFill>
            <a:ln w="25400">
              <a:solidFill>
                <a:srgbClr val="008000"/>
              </a:solidFill>
              <a:miter lim="800000"/>
              <a:headEnd/>
              <a:tailEnd/>
            </a:ln>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sz="1600"/>
                <a:t>Değerlendirme Tamam</a:t>
              </a:r>
              <a:endParaRPr lang="en-GB" sz="1600"/>
            </a:p>
          </p:txBody>
        </p:sp>
        <p:sp>
          <p:nvSpPr>
            <p:cNvPr id="15374" name="Text Box 14"/>
            <p:cNvSpPr txBox="1">
              <a:spLocks noChangeArrowheads="1"/>
            </p:cNvSpPr>
            <p:nvPr/>
          </p:nvSpPr>
          <p:spPr bwMode="auto">
            <a:xfrm>
              <a:off x="1973" y="3948"/>
              <a:ext cx="338" cy="228"/>
            </a:xfrm>
            <a:prstGeom prst="rect">
              <a:avLst/>
            </a:prstGeom>
            <a:solidFill>
              <a:schemeClr val="bg1"/>
            </a:solidFill>
            <a:ln w="25400">
              <a:solidFill>
                <a:srgbClr val="FF0000"/>
              </a:solidFill>
              <a:miter lim="800000"/>
              <a:headEnd/>
              <a:tailEnd/>
            </a:ln>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sz="1600"/>
                <a:t>Ret</a:t>
              </a:r>
              <a:endParaRPr lang="en-GB" sz="1600"/>
            </a:p>
          </p:txBody>
        </p:sp>
        <p:sp>
          <p:nvSpPr>
            <p:cNvPr id="15375" name="Text Box 15"/>
            <p:cNvSpPr txBox="1">
              <a:spLocks noChangeArrowheads="1"/>
            </p:cNvSpPr>
            <p:nvPr/>
          </p:nvSpPr>
          <p:spPr bwMode="auto">
            <a:xfrm>
              <a:off x="4176" y="3084"/>
              <a:ext cx="487" cy="228"/>
            </a:xfrm>
            <a:prstGeom prst="rect">
              <a:avLst/>
            </a:prstGeom>
            <a:solidFill>
              <a:schemeClr val="bg1"/>
            </a:solidFill>
            <a:ln w="25400">
              <a:solidFill>
                <a:srgbClr val="008000"/>
              </a:solidFill>
              <a:miter lim="800000"/>
              <a:headEnd/>
              <a:tailEnd/>
            </a:ln>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sz="1600"/>
                <a:t>Kabul</a:t>
              </a:r>
              <a:endParaRPr lang="en-GB" sz="1600"/>
            </a:p>
          </p:txBody>
        </p:sp>
        <p:sp>
          <p:nvSpPr>
            <p:cNvPr id="15376" name="Text Box 23"/>
            <p:cNvSpPr txBox="1">
              <a:spLocks noChangeArrowheads="1"/>
            </p:cNvSpPr>
            <p:nvPr/>
          </p:nvSpPr>
          <p:spPr bwMode="auto">
            <a:xfrm>
              <a:off x="3360" y="2652"/>
              <a:ext cx="1534" cy="228"/>
            </a:xfrm>
            <a:prstGeom prst="rect">
              <a:avLst/>
            </a:prstGeom>
            <a:solidFill>
              <a:schemeClr val="bg1"/>
            </a:solidFill>
            <a:ln w="25400">
              <a:solidFill>
                <a:srgbClr val="000099"/>
              </a:solidFill>
              <a:miter lim="800000"/>
              <a:headEnd/>
              <a:tailEnd/>
            </a:ln>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sz="1600"/>
                <a:t>Yazara Bilgi Gönderme</a:t>
              </a:r>
              <a:endParaRPr lang="en-GB" sz="1600"/>
            </a:p>
          </p:txBody>
        </p:sp>
        <p:sp>
          <p:nvSpPr>
            <p:cNvPr id="15377" name="Text Box 25"/>
            <p:cNvSpPr txBox="1">
              <a:spLocks noChangeArrowheads="1"/>
            </p:cNvSpPr>
            <p:nvPr/>
          </p:nvSpPr>
          <p:spPr bwMode="auto">
            <a:xfrm>
              <a:off x="3360" y="3084"/>
              <a:ext cx="516" cy="228"/>
            </a:xfrm>
            <a:prstGeom prst="rect">
              <a:avLst/>
            </a:prstGeom>
            <a:solidFill>
              <a:schemeClr val="bg1"/>
            </a:solidFill>
            <a:ln w="25400">
              <a:solidFill>
                <a:srgbClr val="008000"/>
              </a:solidFill>
              <a:miter lim="800000"/>
              <a:headEnd/>
              <a:tailEnd/>
            </a:ln>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sz="1600"/>
                <a:t>Düzelt</a:t>
              </a:r>
              <a:endParaRPr lang="en-GB" sz="1600"/>
            </a:p>
          </p:txBody>
        </p:sp>
        <p:sp>
          <p:nvSpPr>
            <p:cNvPr id="15378" name="Text Box 26"/>
            <p:cNvSpPr txBox="1">
              <a:spLocks noChangeArrowheads="1"/>
            </p:cNvSpPr>
            <p:nvPr/>
          </p:nvSpPr>
          <p:spPr bwMode="auto">
            <a:xfrm>
              <a:off x="3338" y="828"/>
              <a:ext cx="1918" cy="228"/>
            </a:xfrm>
            <a:prstGeom prst="rect">
              <a:avLst/>
            </a:prstGeom>
            <a:solidFill>
              <a:schemeClr val="bg1"/>
            </a:solidFill>
            <a:ln w="25400">
              <a:solidFill>
                <a:srgbClr val="000099"/>
              </a:solidFill>
              <a:miter lim="800000"/>
              <a:headEnd/>
              <a:tailEnd/>
            </a:ln>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sz="1600"/>
                <a:t>Makale Yayınevine gönderildi</a:t>
              </a:r>
              <a:endParaRPr lang="en-GB" sz="1600"/>
            </a:p>
          </p:txBody>
        </p:sp>
        <p:sp>
          <p:nvSpPr>
            <p:cNvPr id="15379" name="Text Box 34"/>
            <p:cNvSpPr txBox="1">
              <a:spLocks noChangeArrowheads="1"/>
            </p:cNvSpPr>
            <p:nvPr/>
          </p:nvSpPr>
          <p:spPr bwMode="auto">
            <a:xfrm>
              <a:off x="4386" y="2268"/>
              <a:ext cx="487" cy="228"/>
            </a:xfrm>
            <a:prstGeom prst="rect">
              <a:avLst/>
            </a:prstGeom>
            <a:solidFill>
              <a:schemeClr val="bg1"/>
            </a:solidFill>
            <a:ln w="25400">
              <a:solidFill>
                <a:srgbClr val="000099"/>
              </a:solidFill>
              <a:miter lim="800000"/>
              <a:headEnd/>
              <a:tailEnd/>
            </a:ln>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sz="1600"/>
                <a:t>Kabul</a:t>
              </a:r>
              <a:endParaRPr lang="en-GB" sz="1600"/>
            </a:p>
          </p:txBody>
        </p:sp>
        <p:sp>
          <p:nvSpPr>
            <p:cNvPr id="15380" name="Text Box 35"/>
            <p:cNvSpPr txBox="1">
              <a:spLocks noChangeArrowheads="1"/>
            </p:cNvSpPr>
            <p:nvPr/>
          </p:nvSpPr>
          <p:spPr bwMode="auto">
            <a:xfrm>
              <a:off x="3360" y="2268"/>
              <a:ext cx="701" cy="228"/>
            </a:xfrm>
            <a:prstGeom prst="rect">
              <a:avLst/>
            </a:prstGeom>
            <a:solidFill>
              <a:schemeClr val="bg1"/>
            </a:solidFill>
            <a:ln w="25400">
              <a:solidFill>
                <a:srgbClr val="000099"/>
              </a:solidFill>
              <a:miter lim="800000"/>
              <a:headEnd/>
              <a:tailEnd/>
            </a:ln>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sz="1600"/>
                <a:t>Düzeltme</a:t>
              </a:r>
              <a:endParaRPr lang="en-GB" sz="1600"/>
            </a:p>
          </p:txBody>
        </p:sp>
        <p:sp>
          <p:nvSpPr>
            <p:cNvPr id="15381" name="Text Box 38"/>
            <p:cNvSpPr txBox="1">
              <a:spLocks noChangeArrowheads="1"/>
            </p:cNvSpPr>
            <p:nvPr/>
          </p:nvSpPr>
          <p:spPr bwMode="auto">
            <a:xfrm>
              <a:off x="3360" y="1884"/>
              <a:ext cx="1072" cy="228"/>
            </a:xfrm>
            <a:prstGeom prst="rect">
              <a:avLst/>
            </a:prstGeom>
            <a:solidFill>
              <a:schemeClr val="bg1"/>
            </a:solidFill>
            <a:ln w="25400">
              <a:solidFill>
                <a:srgbClr val="000099"/>
              </a:solidFill>
              <a:miter lim="800000"/>
              <a:headEnd/>
              <a:tailEnd/>
            </a:ln>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sz="1600"/>
                <a:t>Düzeltme alındı</a:t>
              </a:r>
              <a:endParaRPr lang="en-GB" sz="1600"/>
            </a:p>
          </p:txBody>
        </p:sp>
        <p:sp>
          <p:nvSpPr>
            <p:cNvPr id="15382" name="Text Box 40"/>
            <p:cNvSpPr txBox="1">
              <a:spLocks noChangeArrowheads="1"/>
            </p:cNvSpPr>
            <p:nvPr/>
          </p:nvSpPr>
          <p:spPr bwMode="auto">
            <a:xfrm>
              <a:off x="3360" y="1404"/>
              <a:ext cx="1278" cy="228"/>
            </a:xfrm>
            <a:prstGeom prst="rect">
              <a:avLst/>
            </a:prstGeom>
            <a:solidFill>
              <a:schemeClr val="bg1"/>
            </a:solidFill>
            <a:ln w="25400">
              <a:solidFill>
                <a:srgbClr val="000099"/>
              </a:solidFill>
              <a:miter lim="800000"/>
              <a:headEnd/>
              <a:tailEnd/>
            </a:ln>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sz="1600"/>
                <a:t>Düzeltmeyi kontrol</a:t>
              </a:r>
              <a:endParaRPr lang="en-GB" sz="1600"/>
            </a:p>
          </p:txBody>
        </p:sp>
        <p:sp>
          <p:nvSpPr>
            <p:cNvPr id="15383" name="Text Box 51"/>
            <p:cNvSpPr txBox="1">
              <a:spLocks noChangeArrowheads="1"/>
            </p:cNvSpPr>
            <p:nvPr/>
          </p:nvSpPr>
          <p:spPr bwMode="auto">
            <a:xfrm>
              <a:off x="768" y="2052"/>
              <a:ext cx="338" cy="228"/>
            </a:xfrm>
            <a:prstGeom prst="rect">
              <a:avLst/>
            </a:prstGeom>
            <a:solidFill>
              <a:schemeClr val="bg1"/>
            </a:solidFill>
            <a:ln w="25400">
              <a:solidFill>
                <a:srgbClr val="FF0000"/>
              </a:solidFill>
              <a:miter lim="800000"/>
              <a:headEnd/>
              <a:tailEnd/>
            </a:ln>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sz="1600"/>
                <a:t>Ret</a:t>
              </a:r>
              <a:endParaRPr lang="en-GB" sz="1600"/>
            </a:p>
          </p:txBody>
        </p:sp>
        <p:sp>
          <p:nvSpPr>
            <p:cNvPr id="15384" name="Line 52"/>
            <p:cNvSpPr>
              <a:spLocks noChangeShapeType="1"/>
            </p:cNvSpPr>
            <p:nvPr/>
          </p:nvSpPr>
          <p:spPr bwMode="auto">
            <a:xfrm>
              <a:off x="1714" y="1071"/>
              <a:ext cx="0" cy="144"/>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5385" name="Line 53"/>
            <p:cNvSpPr>
              <a:spLocks noChangeShapeType="1"/>
            </p:cNvSpPr>
            <p:nvPr/>
          </p:nvSpPr>
          <p:spPr bwMode="auto">
            <a:xfrm>
              <a:off x="1714" y="1474"/>
              <a:ext cx="0" cy="144"/>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5386" name="Line 54"/>
            <p:cNvSpPr>
              <a:spLocks noChangeShapeType="1"/>
            </p:cNvSpPr>
            <p:nvPr/>
          </p:nvSpPr>
          <p:spPr bwMode="auto">
            <a:xfrm>
              <a:off x="1680" y="1851"/>
              <a:ext cx="576" cy="186"/>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5387" name="Line 55"/>
            <p:cNvSpPr>
              <a:spLocks noChangeShapeType="1"/>
            </p:cNvSpPr>
            <p:nvPr/>
          </p:nvSpPr>
          <p:spPr bwMode="auto">
            <a:xfrm flipH="1">
              <a:off x="1104" y="1863"/>
              <a:ext cx="576" cy="192"/>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5388" name="Line 56"/>
            <p:cNvSpPr>
              <a:spLocks noChangeShapeType="1"/>
            </p:cNvSpPr>
            <p:nvPr/>
          </p:nvSpPr>
          <p:spPr bwMode="auto">
            <a:xfrm>
              <a:off x="2231" y="2310"/>
              <a:ext cx="0" cy="144"/>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5389" name="Line 57"/>
            <p:cNvSpPr>
              <a:spLocks noChangeShapeType="1"/>
            </p:cNvSpPr>
            <p:nvPr/>
          </p:nvSpPr>
          <p:spPr bwMode="auto">
            <a:xfrm>
              <a:off x="2231" y="2762"/>
              <a:ext cx="0" cy="144"/>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5390" name="Line 58"/>
            <p:cNvSpPr>
              <a:spLocks noChangeShapeType="1"/>
            </p:cNvSpPr>
            <p:nvPr/>
          </p:nvSpPr>
          <p:spPr bwMode="auto">
            <a:xfrm>
              <a:off x="2231" y="3196"/>
              <a:ext cx="0" cy="144"/>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5391" name="Line 59"/>
            <p:cNvSpPr>
              <a:spLocks noChangeShapeType="1"/>
            </p:cNvSpPr>
            <p:nvPr/>
          </p:nvSpPr>
          <p:spPr bwMode="auto">
            <a:xfrm>
              <a:off x="2231" y="3629"/>
              <a:ext cx="0" cy="288"/>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5392" name="Line 60"/>
            <p:cNvSpPr>
              <a:spLocks noChangeShapeType="1"/>
            </p:cNvSpPr>
            <p:nvPr/>
          </p:nvSpPr>
          <p:spPr bwMode="auto">
            <a:xfrm>
              <a:off x="2928" y="3468"/>
              <a:ext cx="1536" cy="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5393" name="Line 61"/>
            <p:cNvSpPr>
              <a:spLocks noChangeShapeType="1"/>
            </p:cNvSpPr>
            <p:nvPr/>
          </p:nvSpPr>
          <p:spPr bwMode="auto">
            <a:xfrm flipV="1">
              <a:off x="3648" y="3324"/>
              <a:ext cx="0" cy="144"/>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5394" name="Line 62"/>
            <p:cNvSpPr>
              <a:spLocks noChangeShapeType="1"/>
            </p:cNvSpPr>
            <p:nvPr/>
          </p:nvSpPr>
          <p:spPr bwMode="auto">
            <a:xfrm flipV="1">
              <a:off x="4464" y="3324"/>
              <a:ext cx="0" cy="144"/>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5395" name="Line 63"/>
            <p:cNvSpPr>
              <a:spLocks noChangeShapeType="1"/>
            </p:cNvSpPr>
            <p:nvPr/>
          </p:nvSpPr>
          <p:spPr bwMode="auto">
            <a:xfrm flipV="1">
              <a:off x="3632" y="2892"/>
              <a:ext cx="0" cy="144"/>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5396" name="Line 64"/>
            <p:cNvSpPr>
              <a:spLocks noChangeShapeType="1"/>
            </p:cNvSpPr>
            <p:nvPr/>
          </p:nvSpPr>
          <p:spPr bwMode="auto">
            <a:xfrm flipV="1">
              <a:off x="4455" y="2892"/>
              <a:ext cx="0" cy="144"/>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5397" name="Line 65"/>
            <p:cNvSpPr>
              <a:spLocks noChangeShapeType="1"/>
            </p:cNvSpPr>
            <p:nvPr/>
          </p:nvSpPr>
          <p:spPr bwMode="auto">
            <a:xfrm flipV="1">
              <a:off x="4080" y="2508"/>
              <a:ext cx="432" cy="144"/>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5398" name="Line 66"/>
            <p:cNvSpPr>
              <a:spLocks noChangeShapeType="1"/>
            </p:cNvSpPr>
            <p:nvPr/>
          </p:nvSpPr>
          <p:spPr bwMode="auto">
            <a:xfrm flipH="1" flipV="1">
              <a:off x="3648" y="2508"/>
              <a:ext cx="384" cy="144"/>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5399" name="Line 68"/>
            <p:cNvSpPr>
              <a:spLocks noChangeShapeType="1"/>
            </p:cNvSpPr>
            <p:nvPr/>
          </p:nvSpPr>
          <p:spPr bwMode="auto">
            <a:xfrm flipV="1">
              <a:off x="4848" y="1068"/>
              <a:ext cx="0" cy="120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5400" name="Line 69"/>
            <p:cNvSpPr>
              <a:spLocks noChangeShapeType="1"/>
            </p:cNvSpPr>
            <p:nvPr/>
          </p:nvSpPr>
          <p:spPr bwMode="auto">
            <a:xfrm flipV="1">
              <a:off x="3632" y="2124"/>
              <a:ext cx="0" cy="144"/>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5401" name="Line 70"/>
            <p:cNvSpPr>
              <a:spLocks noChangeShapeType="1"/>
            </p:cNvSpPr>
            <p:nvPr/>
          </p:nvSpPr>
          <p:spPr bwMode="auto">
            <a:xfrm flipV="1">
              <a:off x="3991" y="1692"/>
              <a:ext cx="0" cy="144"/>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5402" name="Line 72"/>
            <p:cNvSpPr>
              <a:spLocks noChangeShapeType="1"/>
            </p:cNvSpPr>
            <p:nvPr/>
          </p:nvSpPr>
          <p:spPr bwMode="auto">
            <a:xfrm flipV="1">
              <a:off x="4608" y="1536"/>
              <a:ext cx="192" cy="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5403" name="Line 73"/>
            <p:cNvSpPr>
              <a:spLocks noChangeShapeType="1"/>
            </p:cNvSpPr>
            <p:nvPr/>
          </p:nvSpPr>
          <p:spPr bwMode="auto">
            <a:xfrm flipH="1">
              <a:off x="2928" y="1548"/>
              <a:ext cx="432" cy="864"/>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grpSp>
      <p:sp>
        <p:nvSpPr>
          <p:cNvPr id="46"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Hakem değerlendirme süreci</a:t>
            </a:r>
            <a:endParaRPr lang="en-GB" sz="3200" b="1" dirty="0" smtClean="0">
              <a:solidFill>
                <a:srgbClr val="FFC000"/>
              </a:solidFill>
            </a:endParaRPr>
          </a:p>
        </p:txBody>
      </p:sp>
      <p:sp>
        <p:nvSpPr>
          <p:cNvPr id="47" name="Eksi 46"/>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1910090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80728"/>
            <a:ext cx="5954266"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Örnek değerlendirme formu</a:t>
            </a:r>
            <a:endParaRPr lang="en-GB" sz="3200" b="1" dirty="0" smtClean="0">
              <a:solidFill>
                <a:srgbClr val="FFC000"/>
              </a:solidFill>
            </a:endParaRPr>
          </a:p>
        </p:txBody>
      </p:sp>
      <p:sp>
        <p:nvSpPr>
          <p:cNvPr id="7" name="Eksi 6"/>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985907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p:cNvGrpSpPr>
          <p:nvPr/>
        </p:nvGrpSpPr>
        <p:grpSpPr bwMode="auto">
          <a:xfrm>
            <a:off x="323528" y="1340768"/>
            <a:ext cx="8496944" cy="5184576"/>
            <a:chOff x="336" y="761"/>
            <a:chExt cx="5136" cy="2745"/>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b="-5240"/>
            <a:stretch>
              <a:fillRect/>
            </a:stretch>
          </p:blipFill>
          <p:spPr bwMode="auto">
            <a:xfrm>
              <a:off x="336" y="761"/>
              <a:ext cx="5136" cy="2745"/>
            </a:xfrm>
            <a:prstGeom prst="rect">
              <a:avLst/>
            </a:prstGeom>
            <a:solidFill>
              <a:schemeClr val="bg1"/>
            </a:solidFill>
            <a:ln w="28575">
              <a:solidFill>
                <a:srgbClr val="333333"/>
              </a:solidFill>
              <a:miter lim="800000"/>
              <a:headEnd/>
              <a:tailEnd/>
            </a:ln>
          </p:spPr>
        </p:pic>
        <p:sp>
          <p:nvSpPr>
            <p:cNvPr id="6" name="AutoShape 10"/>
            <p:cNvSpPr>
              <a:spLocks/>
            </p:cNvSpPr>
            <p:nvPr/>
          </p:nvSpPr>
          <p:spPr bwMode="auto">
            <a:xfrm>
              <a:off x="821" y="2367"/>
              <a:ext cx="134" cy="258"/>
            </a:xfrm>
            <a:prstGeom prst="leftBrace">
              <a:avLst>
                <a:gd name="adj1" fmla="val 16045"/>
                <a:gd name="adj2" fmla="val 50000"/>
              </a:avLst>
            </a:prstGeom>
            <a:noFill/>
            <a:ln w="28575">
              <a:solidFill>
                <a:srgbClr val="333399"/>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GB"/>
            </a:p>
          </p:txBody>
        </p:sp>
      </p:grpSp>
      <p:sp>
        <p:nvSpPr>
          <p:cNvPr id="7"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Örnek değerlendirme formu</a:t>
            </a:r>
            <a:endParaRPr lang="en-GB" sz="3200" b="1" dirty="0" smtClean="0">
              <a:solidFill>
                <a:srgbClr val="FFC000"/>
              </a:solidFill>
            </a:endParaRPr>
          </a:p>
        </p:txBody>
      </p:sp>
      <p:sp>
        <p:nvSpPr>
          <p:cNvPr id="8" name="Eksi 7"/>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9" name="AutoShape 8"/>
          <p:cNvSpPr>
            <a:spLocks noChangeArrowheads="1"/>
          </p:cNvSpPr>
          <p:nvPr/>
        </p:nvSpPr>
        <p:spPr bwMode="auto">
          <a:xfrm>
            <a:off x="0" y="2204864"/>
            <a:ext cx="1295400" cy="990600"/>
          </a:xfrm>
          <a:prstGeom prst="wedgeRoundRectCallout">
            <a:avLst>
              <a:gd name="adj1" fmla="val 57843"/>
              <a:gd name="adj2" fmla="val 39421"/>
              <a:gd name="adj3" fmla="val 16667"/>
            </a:avLst>
          </a:prstGeom>
          <a:solidFill>
            <a:srgbClr val="FFCC99"/>
          </a:solidFill>
          <a:ln w="28575">
            <a:solidFill>
              <a:srgbClr val="333399"/>
            </a:solidFill>
            <a:miter lim="800000"/>
            <a:headEnd/>
            <a:tailEnd/>
          </a:ln>
        </p:spPr>
        <p:txBody>
          <a:bodyPr/>
          <a:lstStyle/>
          <a:p>
            <a:pPr algn="ctr"/>
            <a:r>
              <a:rPr lang="tr-TR" sz="1600" dirty="0">
                <a:latin typeface="Arial" pitchFamily="34" charset="0"/>
                <a:cs typeface="Arial" pitchFamily="34" charset="0"/>
              </a:rPr>
              <a:t>Orijinalliği </a:t>
            </a:r>
            <a:r>
              <a:rPr lang="tr-TR" sz="1600" dirty="0" smtClean="0">
                <a:latin typeface="Arial" pitchFamily="34" charset="0"/>
                <a:cs typeface="Arial" pitchFamily="34" charset="0"/>
              </a:rPr>
              <a:t>değerlen-</a:t>
            </a:r>
            <a:r>
              <a:rPr lang="tr-TR" sz="1600" dirty="0" err="1" smtClean="0">
                <a:latin typeface="Arial" pitchFamily="34" charset="0"/>
                <a:cs typeface="Arial" pitchFamily="34" charset="0"/>
              </a:rPr>
              <a:t>dirme</a:t>
            </a:r>
            <a:endParaRPr lang="en-GB" sz="1600" dirty="0">
              <a:latin typeface="Arial" pitchFamily="34" charset="0"/>
              <a:cs typeface="Arial" pitchFamily="34" charset="0"/>
            </a:endParaRPr>
          </a:p>
        </p:txBody>
      </p:sp>
      <p:sp>
        <p:nvSpPr>
          <p:cNvPr id="10" name="AutoShape 9"/>
          <p:cNvSpPr>
            <a:spLocks noChangeArrowheads="1"/>
          </p:cNvSpPr>
          <p:nvPr/>
        </p:nvSpPr>
        <p:spPr bwMode="auto">
          <a:xfrm>
            <a:off x="13459" y="5517232"/>
            <a:ext cx="1223292" cy="1275008"/>
          </a:xfrm>
          <a:prstGeom prst="wedgeRoundRectCallout">
            <a:avLst>
              <a:gd name="adj1" fmla="val 45727"/>
              <a:gd name="adj2" fmla="val -105658"/>
              <a:gd name="adj3" fmla="val 16667"/>
            </a:avLst>
          </a:prstGeom>
          <a:solidFill>
            <a:srgbClr val="FFCC99"/>
          </a:solidFill>
          <a:ln w="28575">
            <a:solidFill>
              <a:srgbClr val="333399"/>
            </a:solidFill>
            <a:miter lim="800000"/>
            <a:headEnd/>
            <a:tailEnd/>
          </a:ln>
        </p:spPr>
        <p:txBody>
          <a:bodyPr/>
          <a:lstStyle/>
          <a:p>
            <a:pPr algn="ctr"/>
            <a:r>
              <a:rPr lang="tr-TR" sz="1600" dirty="0">
                <a:latin typeface="Arial" pitchFamily="34" charset="0"/>
                <a:cs typeface="Arial" pitchFamily="34" charset="0"/>
              </a:rPr>
              <a:t>Yazının </a:t>
            </a:r>
            <a:r>
              <a:rPr lang="tr-TR" sz="1600" dirty="0" smtClean="0">
                <a:latin typeface="Arial" pitchFamily="34" charset="0"/>
                <a:cs typeface="Arial" pitchFamily="34" charset="0"/>
              </a:rPr>
              <a:t>yapısını değerlen-</a:t>
            </a:r>
          </a:p>
          <a:p>
            <a:pPr algn="ctr"/>
            <a:r>
              <a:rPr lang="tr-TR" sz="1600" dirty="0" err="1" smtClean="0">
                <a:latin typeface="Arial" pitchFamily="34" charset="0"/>
                <a:cs typeface="Arial" pitchFamily="34" charset="0"/>
              </a:rPr>
              <a:t>dirme</a:t>
            </a:r>
            <a:endParaRPr lang="en-GB" sz="1600" dirty="0">
              <a:latin typeface="Arial" pitchFamily="34" charset="0"/>
              <a:cs typeface="Arial" pitchFamily="34" charset="0"/>
            </a:endParaRPr>
          </a:p>
        </p:txBody>
      </p:sp>
    </p:spTree>
    <p:extLst>
      <p:ext uri="{BB962C8B-B14F-4D97-AF65-F5344CB8AC3E}">
        <p14:creationId xmlns:p14="http://schemas.microsoft.com/office/powerpoint/2010/main" val="158161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9"/>
          <p:cNvGrpSpPr>
            <a:grpSpLocks/>
          </p:cNvGrpSpPr>
          <p:nvPr/>
        </p:nvGrpSpPr>
        <p:grpSpPr bwMode="auto">
          <a:xfrm>
            <a:off x="395536" y="1052736"/>
            <a:ext cx="8352928" cy="5323820"/>
            <a:chOff x="336" y="908"/>
            <a:chExt cx="5136" cy="3677"/>
          </a:xfrm>
        </p:grpSpPr>
        <p:pic>
          <p:nvPicPr>
            <p:cNvPr id="5"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908"/>
              <a:ext cx="5136" cy="3677"/>
            </a:xfrm>
            <a:prstGeom prst="rect">
              <a:avLst/>
            </a:prstGeom>
            <a:noFill/>
            <a:ln w="28575">
              <a:solidFill>
                <a:srgbClr val="333333"/>
              </a:solidFill>
              <a:miter lim="800000"/>
              <a:headEnd/>
              <a:tailEnd/>
            </a:ln>
            <a:extLst>
              <a:ext uri="{909E8E84-426E-40DD-AFC4-6F175D3DCCD1}">
                <a14:hiddenFill xmlns:a14="http://schemas.microsoft.com/office/drawing/2010/main">
                  <a:solidFill>
                    <a:srgbClr val="FFFFFF"/>
                  </a:solidFill>
                </a14:hiddenFill>
              </a:ext>
            </a:extLst>
          </p:spPr>
        </p:pic>
        <p:sp>
          <p:nvSpPr>
            <p:cNvPr id="6" name="AutoShape 32"/>
            <p:cNvSpPr>
              <a:spLocks/>
            </p:cNvSpPr>
            <p:nvPr/>
          </p:nvSpPr>
          <p:spPr bwMode="auto">
            <a:xfrm>
              <a:off x="3072" y="3206"/>
              <a:ext cx="134" cy="258"/>
            </a:xfrm>
            <a:prstGeom prst="rightBrace">
              <a:avLst>
                <a:gd name="adj1" fmla="val 16045"/>
                <a:gd name="adj2" fmla="val 50000"/>
              </a:avLst>
            </a:prstGeom>
            <a:noFill/>
            <a:ln w="28575">
              <a:solidFill>
                <a:srgbClr val="333399"/>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GB"/>
            </a:p>
          </p:txBody>
        </p:sp>
        <p:sp>
          <p:nvSpPr>
            <p:cNvPr id="7" name="Line 33"/>
            <p:cNvSpPr>
              <a:spLocks noChangeShapeType="1"/>
            </p:cNvSpPr>
            <p:nvPr/>
          </p:nvSpPr>
          <p:spPr bwMode="auto">
            <a:xfrm>
              <a:off x="912" y="2784"/>
              <a:ext cx="816"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8" name="Line 35"/>
            <p:cNvSpPr>
              <a:spLocks noChangeShapeType="1"/>
            </p:cNvSpPr>
            <p:nvPr/>
          </p:nvSpPr>
          <p:spPr bwMode="auto">
            <a:xfrm>
              <a:off x="3024" y="2784"/>
              <a:ext cx="1488"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grpSp>
      <p:sp>
        <p:nvSpPr>
          <p:cNvPr id="9"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Örnek değerlendirme formu</a:t>
            </a:r>
            <a:endParaRPr lang="en-GB" sz="3200" b="1" dirty="0" smtClean="0">
              <a:solidFill>
                <a:srgbClr val="FFC000"/>
              </a:solidFill>
            </a:endParaRPr>
          </a:p>
        </p:txBody>
      </p:sp>
      <p:sp>
        <p:nvSpPr>
          <p:cNvPr id="10" name="Eksi 9"/>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11" name="AutoShape 31"/>
          <p:cNvSpPr>
            <a:spLocks noChangeArrowheads="1"/>
          </p:cNvSpPr>
          <p:nvPr/>
        </p:nvSpPr>
        <p:spPr bwMode="auto">
          <a:xfrm>
            <a:off x="5868144" y="4372494"/>
            <a:ext cx="1143000" cy="381000"/>
          </a:xfrm>
          <a:prstGeom prst="wedgeRoundRectCallout">
            <a:avLst>
              <a:gd name="adj1" fmla="val -109743"/>
              <a:gd name="adj2" fmla="val 137"/>
              <a:gd name="adj3" fmla="val 16667"/>
            </a:avLst>
          </a:prstGeom>
          <a:solidFill>
            <a:srgbClr val="FFCC99"/>
          </a:solidFill>
          <a:ln w="28575">
            <a:solidFill>
              <a:srgbClr val="333399"/>
            </a:solidFill>
            <a:miter lim="800000"/>
            <a:headEnd/>
            <a:tailEnd/>
          </a:ln>
        </p:spPr>
        <p:txBody>
          <a:bodyPr/>
          <a:lstStyle/>
          <a:p>
            <a:pPr algn="ctr"/>
            <a:r>
              <a:rPr lang="tr-TR" sz="1600" dirty="0">
                <a:latin typeface="Arial" pitchFamily="34" charset="0"/>
                <a:cs typeface="Arial" pitchFamily="34" charset="0"/>
              </a:rPr>
              <a:t>Son </a:t>
            </a:r>
            <a:r>
              <a:rPr lang="tr-TR" sz="1600" dirty="0" smtClean="0">
                <a:latin typeface="Arial" pitchFamily="34" charset="0"/>
                <a:cs typeface="Arial" pitchFamily="34" charset="0"/>
              </a:rPr>
              <a:t>öneri</a:t>
            </a:r>
            <a:endParaRPr lang="en-GB" sz="1600" dirty="0">
              <a:latin typeface="Arial" pitchFamily="34" charset="0"/>
              <a:cs typeface="Arial" pitchFamily="34" charset="0"/>
            </a:endParaRPr>
          </a:p>
        </p:txBody>
      </p:sp>
    </p:spTree>
    <p:extLst>
      <p:ext uri="{BB962C8B-B14F-4D97-AF65-F5344CB8AC3E}">
        <p14:creationId xmlns:p14="http://schemas.microsoft.com/office/powerpoint/2010/main" val="1946775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ksi 3"/>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Değerlendirme-genel kurallar</a:t>
            </a:r>
            <a:endParaRPr lang="en-GB" sz="3200" b="1" dirty="0" smtClean="0">
              <a:solidFill>
                <a:srgbClr val="FFC000"/>
              </a:solidFill>
            </a:endParaRPr>
          </a:p>
        </p:txBody>
      </p:sp>
      <p:sp>
        <p:nvSpPr>
          <p:cNvPr id="7" name="Dikdörtgen 6"/>
          <p:cNvSpPr/>
          <p:nvPr/>
        </p:nvSpPr>
        <p:spPr>
          <a:xfrm>
            <a:off x="4418753" y="3244334"/>
            <a:ext cx="306494" cy="369332"/>
          </a:xfrm>
          <a:prstGeom prst="rect">
            <a:avLst/>
          </a:prstGeom>
        </p:spPr>
        <p:txBody>
          <a:bodyPr wrap="none">
            <a:spAutoFit/>
          </a:bodyPr>
          <a:lstStyle/>
          <a:p>
            <a:r>
              <a:rPr lang="en-US" altLang="tr-TR" dirty="0">
                <a:ea typeface="ＭＳ Ｐゴシック" pitchFamily="34" charset="-128"/>
              </a:rPr>
              <a:t>n</a:t>
            </a:r>
            <a:endParaRPr lang="tr-TR" dirty="0"/>
          </a:p>
        </p:txBody>
      </p:sp>
      <p:sp>
        <p:nvSpPr>
          <p:cNvPr id="8" name="Dikdörtgen 7"/>
          <p:cNvSpPr/>
          <p:nvPr/>
        </p:nvSpPr>
        <p:spPr>
          <a:xfrm>
            <a:off x="575556" y="1536174"/>
            <a:ext cx="7848872" cy="3748719"/>
          </a:xfrm>
          <a:prstGeom prst="rect">
            <a:avLst/>
          </a:prstGeom>
        </p:spPr>
        <p:txBody>
          <a:bodyPr wrap="square">
            <a:spAutoFit/>
          </a:bodyPr>
          <a:lstStyle/>
          <a:p>
            <a:pPr marL="800100" lvl="1" indent="-342900">
              <a:lnSpc>
                <a:spcPct val="90000"/>
              </a:lnSpc>
              <a:buFont typeface="Arial" pitchFamily="34" charset="0"/>
              <a:buChar char="•"/>
              <a:defRPr/>
            </a:pPr>
            <a:r>
              <a:rPr lang="tr-TR" altLang="tr-TR" sz="2400" dirty="0" smtClean="0">
                <a:solidFill>
                  <a:schemeClr val="bg1"/>
                </a:solidFill>
                <a:latin typeface="Arial" pitchFamily="34" charset="0"/>
                <a:ea typeface="ＭＳ Ｐゴシック" pitchFamily="34" charset="-128"/>
                <a:cs typeface="Arial" pitchFamily="34" charset="0"/>
              </a:rPr>
              <a:t>Nazik olun.</a:t>
            </a:r>
            <a:r>
              <a:rPr lang="en-US" altLang="tr-TR" sz="2400" dirty="0" smtClean="0">
                <a:solidFill>
                  <a:schemeClr val="bg1"/>
                </a:solidFill>
                <a:latin typeface="Arial" pitchFamily="34" charset="0"/>
                <a:ea typeface="ＭＳ Ｐゴシック" pitchFamily="34" charset="-128"/>
                <a:cs typeface="Arial" pitchFamily="34" charset="0"/>
              </a:rPr>
              <a:t>  </a:t>
            </a:r>
            <a:r>
              <a:rPr lang="tr-TR" altLang="tr-TR" sz="2400" dirty="0" smtClean="0">
                <a:solidFill>
                  <a:schemeClr val="bg1"/>
                </a:solidFill>
                <a:latin typeface="Arial" pitchFamily="34" charset="0"/>
                <a:ea typeface="ＭＳ Ｐゴシック" pitchFamily="34" charset="-128"/>
                <a:cs typeface="Arial" pitchFamily="34" charset="0"/>
              </a:rPr>
              <a:t>Tahkirden, alaydan  ve küçültücü cümlelerden kaçının (Editör bu kelimeleri zaten çıkaracaktır).</a:t>
            </a:r>
          </a:p>
          <a:p>
            <a:pPr lvl="1">
              <a:lnSpc>
                <a:spcPct val="90000"/>
              </a:lnSpc>
              <a:defRPr/>
            </a:pPr>
            <a:endParaRPr lang="en-US" altLang="tr-TR" sz="2400" dirty="0">
              <a:solidFill>
                <a:schemeClr val="bg1"/>
              </a:solidFill>
              <a:latin typeface="Arial" pitchFamily="34" charset="0"/>
              <a:ea typeface="ＭＳ Ｐゴシック" pitchFamily="34" charset="-128"/>
              <a:cs typeface="Arial" pitchFamily="34" charset="0"/>
            </a:endParaRPr>
          </a:p>
          <a:p>
            <a:pPr marL="800100" lvl="1" indent="-342900">
              <a:lnSpc>
                <a:spcPct val="90000"/>
              </a:lnSpc>
              <a:buFont typeface="Arial" pitchFamily="34" charset="0"/>
              <a:buChar char="•"/>
              <a:defRPr/>
            </a:pPr>
            <a:r>
              <a:rPr lang="tr-TR" altLang="tr-TR" sz="2400" dirty="0" smtClean="0">
                <a:solidFill>
                  <a:schemeClr val="bg1"/>
                </a:solidFill>
                <a:latin typeface="Arial" pitchFamily="34" charset="0"/>
                <a:ea typeface="ＭＳ Ｐゴシック" pitchFamily="34" charset="-128"/>
                <a:cs typeface="Arial" pitchFamily="34" charset="0"/>
              </a:rPr>
              <a:t>Sadece editörün bilmesini istediğiniz konular varsa bunları ‘’</a:t>
            </a:r>
            <a:r>
              <a:rPr lang="tr-TR" altLang="tr-TR" sz="2400" dirty="0" err="1" smtClean="0">
                <a:solidFill>
                  <a:schemeClr val="bg1"/>
                </a:solidFill>
                <a:latin typeface="Arial" pitchFamily="34" charset="0"/>
                <a:ea typeface="ＭＳ Ｐゴシック" pitchFamily="34" charset="-128"/>
                <a:cs typeface="Arial" pitchFamily="34" charset="0"/>
              </a:rPr>
              <a:t>comments</a:t>
            </a:r>
            <a:r>
              <a:rPr lang="tr-TR" altLang="tr-TR" sz="2400" dirty="0" smtClean="0">
                <a:solidFill>
                  <a:schemeClr val="bg1"/>
                </a:solidFill>
                <a:latin typeface="Arial" pitchFamily="34" charset="0"/>
                <a:ea typeface="ＭＳ Ｐゴシック" pitchFamily="34" charset="-128"/>
                <a:cs typeface="Arial" pitchFamily="34" charset="0"/>
              </a:rPr>
              <a:t> </a:t>
            </a:r>
            <a:r>
              <a:rPr lang="tr-TR" altLang="tr-TR" sz="2400" dirty="0" err="1" smtClean="0">
                <a:solidFill>
                  <a:schemeClr val="bg1"/>
                </a:solidFill>
                <a:latin typeface="Arial" pitchFamily="34" charset="0"/>
                <a:ea typeface="ＭＳ Ｐゴシック" pitchFamily="34" charset="-128"/>
                <a:cs typeface="Arial" pitchFamily="34" charset="0"/>
              </a:rPr>
              <a:t>to</a:t>
            </a:r>
            <a:r>
              <a:rPr lang="tr-TR" altLang="tr-TR" sz="2400" dirty="0" smtClean="0">
                <a:solidFill>
                  <a:schemeClr val="bg1"/>
                </a:solidFill>
                <a:latin typeface="Arial" pitchFamily="34" charset="0"/>
                <a:ea typeface="ＭＳ Ｐゴシック" pitchFamily="34" charset="-128"/>
                <a:cs typeface="Arial" pitchFamily="34" charset="0"/>
              </a:rPr>
              <a:t> </a:t>
            </a:r>
            <a:r>
              <a:rPr lang="tr-TR" altLang="tr-TR" sz="2400" dirty="0" err="1" smtClean="0">
                <a:solidFill>
                  <a:schemeClr val="bg1"/>
                </a:solidFill>
                <a:latin typeface="Arial" pitchFamily="34" charset="0"/>
                <a:ea typeface="ＭＳ Ｐゴシック" pitchFamily="34" charset="-128"/>
                <a:cs typeface="Arial" pitchFamily="34" charset="0"/>
              </a:rPr>
              <a:t>editor</a:t>
            </a:r>
            <a:r>
              <a:rPr lang="tr-TR" altLang="tr-TR" sz="2400" dirty="0" smtClean="0">
                <a:solidFill>
                  <a:schemeClr val="bg1"/>
                </a:solidFill>
                <a:latin typeface="Arial" pitchFamily="34" charset="0"/>
                <a:ea typeface="ＭＳ Ｐゴシック" pitchFamily="34" charset="-128"/>
                <a:cs typeface="Arial" pitchFamily="34" charset="0"/>
              </a:rPr>
              <a:t>’’ kutucuğuna yazabilirsiniz.</a:t>
            </a:r>
          </a:p>
          <a:p>
            <a:pPr lvl="1">
              <a:lnSpc>
                <a:spcPct val="90000"/>
              </a:lnSpc>
              <a:defRPr/>
            </a:pPr>
            <a:endParaRPr lang="en-US" altLang="tr-TR" sz="2400" dirty="0">
              <a:solidFill>
                <a:schemeClr val="bg1"/>
              </a:solidFill>
              <a:latin typeface="Arial" pitchFamily="34" charset="0"/>
              <a:ea typeface="ＭＳ Ｐゴシック" pitchFamily="34" charset="-128"/>
              <a:cs typeface="Arial" pitchFamily="34" charset="0"/>
            </a:endParaRPr>
          </a:p>
          <a:p>
            <a:pPr marL="800100" lvl="1" indent="-342900">
              <a:lnSpc>
                <a:spcPct val="90000"/>
              </a:lnSpc>
              <a:buFont typeface="Arial" pitchFamily="34" charset="0"/>
              <a:buChar char="•"/>
              <a:defRPr/>
            </a:pPr>
            <a:r>
              <a:rPr lang="tr-TR" altLang="tr-TR" sz="2400" dirty="0" smtClean="0">
                <a:solidFill>
                  <a:schemeClr val="bg1"/>
                </a:solidFill>
                <a:latin typeface="Arial" pitchFamily="34" charset="0"/>
                <a:ea typeface="ＭＳ Ｐゴシック" pitchFamily="34" charset="-128"/>
                <a:cs typeface="Arial" pitchFamily="34" charset="0"/>
              </a:rPr>
              <a:t>İfade biçimi ‘’</a:t>
            </a:r>
            <a:r>
              <a:rPr lang="en-US" altLang="tr-TR" sz="2400" dirty="0" smtClean="0">
                <a:solidFill>
                  <a:schemeClr val="bg1"/>
                </a:solidFill>
                <a:latin typeface="Arial" pitchFamily="34" charset="0"/>
                <a:ea typeface="ＭＳ Ｐゴシック" pitchFamily="34" charset="-128"/>
                <a:cs typeface="Arial" pitchFamily="34" charset="0"/>
              </a:rPr>
              <a:t>the </a:t>
            </a:r>
            <a:r>
              <a:rPr lang="en-US" altLang="tr-TR" sz="2400" dirty="0">
                <a:solidFill>
                  <a:schemeClr val="bg1"/>
                </a:solidFill>
                <a:latin typeface="Arial" pitchFamily="34" charset="0"/>
                <a:ea typeface="ＭＳ Ｐゴシック" pitchFamily="34" charset="-128"/>
                <a:cs typeface="Arial" pitchFamily="34" charset="0"/>
              </a:rPr>
              <a:t>authors” </a:t>
            </a:r>
            <a:r>
              <a:rPr lang="tr-TR" altLang="tr-TR" sz="2400" dirty="0" smtClean="0">
                <a:solidFill>
                  <a:schemeClr val="bg1"/>
                </a:solidFill>
                <a:latin typeface="Arial" pitchFamily="34" charset="0"/>
                <a:ea typeface="ＭＳ Ｐゴシック" pitchFamily="34" charset="-128"/>
                <a:cs typeface="Arial" pitchFamily="34" charset="0"/>
              </a:rPr>
              <a:t>veya daha iyisi</a:t>
            </a:r>
            <a:r>
              <a:rPr lang="en-US" altLang="tr-TR" sz="2400" dirty="0" smtClean="0">
                <a:solidFill>
                  <a:schemeClr val="bg1"/>
                </a:solidFill>
                <a:latin typeface="Arial" pitchFamily="34" charset="0"/>
                <a:ea typeface="ＭＳ Ｐゴシック" pitchFamily="34" charset="-128"/>
                <a:cs typeface="Arial" pitchFamily="34" charset="0"/>
              </a:rPr>
              <a:t> </a:t>
            </a:r>
            <a:r>
              <a:rPr lang="en-US" altLang="tr-TR" sz="2400" dirty="0">
                <a:solidFill>
                  <a:schemeClr val="bg1"/>
                </a:solidFill>
                <a:latin typeface="Arial" pitchFamily="34" charset="0"/>
                <a:ea typeface="ＭＳ Ｐゴシック" pitchFamily="34" charset="-128"/>
                <a:cs typeface="Arial" pitchFamily="34" charset="0"/>
              </a:rPr>
              <a:t>“the manuscript” </a:t>
            </a:r>
            <a:r>
              <a:rPr lang="tr-TR" altLang="tr-TR" sz="2400" dirty="0" smtClean="0">
                <a:solidFill>
                  <a:schemeClr val="bg1"/>
                </a:solidFill>
                <a:latin typeface="Arial" pitchFamily="34" charset="0"/>
                <a:ea typeface="ＭＳ Ｐゴシック" pitchFamily="34" charset="-128"/>
                <a:cs typeface="Arial" pitchFamily="34" charset="0"/>
              </a:rPr>
              <a:t>şeklinde olmalı. </a:t>
            </a:r>
            <a:r>
              <a:rPr lang="en-US" altLang="tr-TR" sz="2400" dirty="0" smtClean="0">
                <a:solidFill>
                  <a:schemeClr val="bg1"/>
                </a:solidFill>
                <a:latin typeface="Arial" pitchFamily="34" charset="0"/>
                <a:ea typeface="ＭＳ Ｐゴシック" pitchFamily="34" charset="-128"/>
                <a:cs typeface="Arial" pitchFamily="34" charset="0"/>
              </a:rPr>
              <a:t>“</a:t>
            </a:r>
            <a:r>
              <a:rPr lang="en-US" altLang="tr-TR" sz="2400" dirty="0">
                <a:solidFill>
                  <a:schemeClr val="bg1"/>
                </a:solidFill>
                <a:latin typeface="Arial" pitchFamily="34" charset="0"/>
                <a:ea typeface="ＭＳ Ｐゴシック" pitchFamily="34" charset="-128"/>
                <a:cs typeface="Arial" pitchFamily="34" charset="0"/>
              </a:rPr>
              <a:t>you” </a:t>
            </a:r>
            <a:r>
              <a:rPr lang="tr-TR" altLang="tr-TR" sz="2400" dirty="0" smtClean="0">
                <a:solidFill>
                  <a:schemeClr val="bg1"/>
                </a:solidFill>
                <a:latin typeface="Arial" pitchFamily="34" charset="0"/>
                <a:ea typeface="ＭＳ Ｐゴシック" pitchFamily="34" charset="-128"/>
                <a:cs typeface="Arial" pitchFamily="34" charset="0"/>
              </a:rPr>
              <a:t>kelimesi kullanılmamalı.</a:t>
            </a:r>
            <a:endParaRPr lang="en-US" altLang="tr-TR" sz="2400" dirty="0">
              <a:solidFill>
                <a:schemeClr val="bg1"/>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655803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1" name="Rectangle 3"/>
          <p:cNvSpPr>
            <a:spLocks noGrp="1" noChangeArrowheads="1"/>
          </p:cNvSpPr>
          <p:nvPr>
            <p:ph type="body" idx="1"/>
          </p:nvPr>
        </p:nvSpPr>
        <p:spPr>
          <a:xfrm>
            <a:off x="541865" y="548680"/>
            <a:ext cx="8060267" cy="4114800"/>
          </a:xfrm>
        </p:spPr>
        <p:txBody>
          <a:bodyPr/>
          <a:lstStyle/>
          <a:p>
            <a:pPr>
              <a:lnSpc>
                <a:spcPct val="90000"/>
              </a:lnSpc>
              <a:buFontTx/>
              <a:buNone/>
              <a:defRPr/>
            </a:pPr>
            <a:endParaRPr lang="en-US" altLang="tr-TR" sz="2400" dirty="0" smtClean="0">
              <a:ea typeface="ＭＳ Ｐゴシック" pitchFamily="34" charset="-128"/>
            </a:endParaRPr>
          </a:p>
          <a:p>
            <a:pPr lvl="1">
              <a:lnSpc>
                <a:spcPct val="90000"/>
              </a:lnSpc>
              <a:defRPr/>
            </a:pPr>
            <a:r>
              <a:rPr lang="tr-TR" altLang="tr-TR" sz="2400" dirty="0" smtClean="0">
                <a:solidFill>
                  <a:schemeClr val="bg1"/>
                </a:solidFill>
                <a:latin typeface="Arial" pitchFamily="34" charset="0"/>
                <a:ea typeface="ＭＳ Ｐゴシック" pitchFamily="34" charset="-128"/>
                <a:cs typeface="Arial" pitchFamily="34" charset="0"/>
              </a:rPr>
              <a:t>‘’</a:t>
            </a:r>
            <a:r>
              <a:rPr lang="tr-TR" altLang="tr-TR" sz="2400" dirty="0" err="1" smtClean="0">
                <a:solidFill>
                  <a:schemeClr val="bg1"/>
                </a:solidFill>
                <a:latin typeface="Arial" pitchFamily="34" charset="0"/>
                <a:ea typeface="ＭＳ Ｐゴシック" pitchFamily="34" charset="-128"/>
                <a:cs typeface="Arial" pitchFamily="34" charset="0"/>
              </a:rPr>
              <a:t>Manuscript</a:t>
            </a:r>
            <a:r>
              <a:rPr lang="tr-TR" altLang="tr-TR" sz="2400" dirty="0" smtClean="0">
                <a:solidFill>
                  <a:schemeClr val="bg1"/>
                </a:solidFill>
                <a:latin typeface="Arial" pitchFamily="34" charset="0"/>
                <a:ea typeface="ＭＳ Ｐゴシック" pitchFamily="34" charset="-128"/>
                <a:cs typeface="Arial" pitchFamily="34" charset="0"/>
              </a:rPr>
              <a:t>’’ hangi kategoriye girmektedir?</a:t>
            </a:r>
            <a:endParaRPr lang="en-US" altLang="tr-TR" sz="2400" dirty="0" smtClean="0">
              <a:solidFill>
                <a:schemeClr val="bg1"/>
              </a:solidFill>
              <a:latin typeface="Arial" pitchFamily="34" charset="0"/>
              <a:ea typeface="ＭＳ Ｐゴシック" pitchFamily="34" charset="-128"/>
              <a:cs typeface="Arial" pitchFamily="34" charset="0"/>
            </a:endParaRPr>
          </a:p>
          <a:p>
            <a:pPr lvl="2">
              <a:lnSpc>
                <a:spcPct val="90000"/>
              </a:lnSpc>
              <a:defRPr/>
            </a:pPr>
            <a:r>
              <a:rPr lang="tr-TR" altLang="tr-TR" sz="2400" dirty="0" smtClean="0">
                <a:solidFill>
                  <a:schemeClr val="bg1"/>
                </a:solidFill>
                <a:latin typeface="Arial" pitchFamily="34" charset="0"/>
                <a:ea typeface="ＭＳ Ｐゴシック" pitchFamily="34" charset="-128"/>
                <a:cs typeface="Arial" pitchFamily="34" charset="0"/>
              </a:rPr>
              <a:t>Klinik çalışma</a:t>
            </a:r>
            <a:endParaRPr lang="en-US" altLang="tr-TR" sz="2400" dirty="0" smtClean="0">
              <a:solidFill>
                <a:schemeClr val="bg1"/>
              </a:solidFill>
              <a:latin typeface="Arial" pitchFamily="34" charset="0"/>
              <a:ea typeface="ＭＳ Ｐゴシック" pitchFamily="34" charset="-128"/>
              <a:cs typeface="Arial" pitchFamily="34" charset="0"/>
            </a:endParaRPr>
          </a:p>
          <a:p>
            <a:pPr lvl="2">
              <a:lnSpc>
                <a:spcPct val="90000"/>
              </a:lnSpc>
              <a:defRPr/>
            </a:pPr>
            <a:r>
              <a:rPr lang="en-US" altLang="tr-TR" sz="2400" dirty="0" err="1" smtClean="0">
                <a:solidFill>
                  <a:schemeClr val="bg1"/>
                </a:solidFill>
                <a:latin typeface="Arial" pitchFamily="34" charset="0"/>
                <a:ea typeface="ＭＳ Ｐゴシック" pitchFamily="34" charset="-128"/>
                <a:cs typeface="Arial" pitchFamily="34" charset="0"/>
              </a:rPr>
              <a:t>Laborat</a:t>
            </a:r>
            <a:r>
              <a:rPr lang="tr-TR" altLang="tr-TR" sz="2400" dirty="0" err="1" smtClean="0">
                <a:solidFill>
                  <a:schemeClr val="bg1"/>
                </a:solidFill>
                <a:latin typeface="Arial" pitchFamily="34" charset="0"/>
                <a:ea typeface="ＭＳ Ｐゴシック" pitchFamily="34" charset="-128"/>
                <a:cs typeface="Arial" pitchFamily="34" charset="0"/>
              </a:rPr>
              <a:t>uvar</a:t>
            </a:r>
            <a:r>
              <a:rPr lang="tr-TR" altLang="tr-TR" sz="2400" dirty="0" smtClean="0">
                <a:solidFill>
                  <a:schemeClr val="bg1"/>
                </a:solidFill>
                <a:latin typeface="Arial" pitchFamily="34" charset="0"/>
                <a:ea typeface="ＭＳ Ｐゴシック" pitchFamily="34" charset="-128"/>
                <a:cs typeface="Arial" pitchFamily="34" charset="0"/>
              </a:rPr>
              <a:t> çalışma</a:t>
            </a:r>
            <a:endParaRPr lang="en-US" altLang="tr-TR" sz="2400" dirty="0" smtClean="0">
              <a:solidFill>
                <a:schemeClr val="bg1"/>
              </a:solidFill>
              <a:latin typeface="Arial" pitchFamily="34" charset="0"/>
              <a:ea typeface="ＭＳ Ｐゴシック" pitchFamily="34" charset="-128"/>
              <a:cs typeface="Arial" pitchFamily="34" charset="0"/>
            </a:endParaRPr>
          </a:p>
          <a:p>
            <a:pPr lvl="2">
              <a:lnSpc>
                <a:spcPct val="90000"/>
              </a:lnSpc>
              <a:defRPr/>
            </a:pPr>
            <a:r>
              <a:rPr lang="tr-TR" altLang="tr-TR" sz="2400" dirty="0" smtClean="0">
                <a:solidFill>
                  <a:schemeClr val="bg1"/>
                </a:solidFill>
                <a:latin typeface="Arial" pitchFamily="34" charset="0"/>
                <a:ea typeface="ＭＳ Ｐゴシック" pitchFamily="34" charset="-128"/>
                <a:cs typeface="Arial" pitchFamily="34" charset="0"/>
              </a:rPr>
              <a:t>Kısa rapor</a:t>
            </a:r>
            <a:endParaRPr lang="en-US" altLang="tr-TR" sz="2400" dirty="0" smtClean="0">
              <a:solidFill>
                <a:schemeClr val="bg1"/>
              </a:solidFill>
              <a:latin typeface="Arial" pitchFamily="34" charset="0"/>
              <a:ea typeface="ＭＳ Ｐゴシック" pitchFamily="34" charset="-128"/>
              <a:cs typeface="Arial" pitchFamily="34" charset="0"/>
            </a:endParaRPr>
          </a:p>
          <a:p>
            <a:pPr lvl="2">
              <a:lnSpc>
                <a:spcPct val="90000"/>
              </a:lnSpc>
              <a:defRPr/>
            </a:pPr>
            <a:r>
              <a:rPr lang="tr-TR" altLang="tr-TR" sz="2400" dirty="0" smtClean="0">
                <a:solidFill>
                  <a:schemeClr val="bg1"/>
                </a:solidFill>
                <a:latin typeface="Arial" pitchFamily="34" charset="0"/>
                <a:ea typeface="ＭＳ Ｐゴシック" pitchFamily="34" charset="-128"/>
                <a:cs typeface="Arial" pitchFamily="34" charset="0"/>
              </a:rPr>
              <a:t>Editöre mektup</a:t>
            </a:r>
            <a:endParaRPr lang="en-US" altLang="tr-TR" sz="2400" dirty="0" smtClean="0">
              <a:solidFill>
                <a:schemeClr val="bg1"/>
              </a:solidFill>
              <a:latin typeface="Arial" pitchFamily="34" charset="0"/>
              <a:ea typeface="ＭＳ Ｐゴシック" pitchFamily="34" charset="-128"/>
              <a:cs typeface="Arial" pitchFamily="34" charset="0"/>
            </a:endParaRPr>
          </a:p>
          <a:p>
            <a:pPr lvl="2">
              <a:lnSpc>
                <a:spcPct val="90000"/>
              </a:lnSpc>
              <a:defRPr/>
            </a:pPr>
            <a:r>
              <a:rPr lang="tr-TR" altLang="tr-TR" sz="2400" dirty="0" smtClean="0">
                <a:solidFill>
                  <a:schemeClr val="bg1"/>
                </a:solidFill>
                <a:latin typeface="Arial" pitchFamily="34" charset="0"/>
                <a:ea typeface="ＭＳ Ｐゴシック" pitchFamily="34" charset="-128"/>
                <a:cs typeface="Arial" pitchFamily="34" charset="0"/>
              </a:rPr>
              <a:t>Diğer</a:t>
            </a:r>
            <a:r>
              <a:rPr lang="en-US" altLang="tr-TR" sz="2400" dirty="0" smtClean="0">
                <a:solidFill>
                  <a:schemeClr val="bg1"/>
                </a:solidFill>
                <a:latin typeface="Arial" pitchFamily="34" charset="0"/>
                <a:ea typeface="ＭＳ Ｐゴシック" pitchFamily="34" charset="-128"/>
                <a:cs typeface="Arial" pitchFamily="34" charset="0"/>
              </a:rPr>
              <a:t> (</a:t>
            </a:r>
            <a:r>
              <a:rPr lang="tr-TR" altLang="tr-TR" sz="2400" dirty="0" smtClean="0">
                <a:solidFill>
                  <a:schemeClr val="bg1"/>
                </a:solidFill>
                <a:latin typeface="Arial" pitchFamily="34" charset="0"/>
                <a:ea typeface="ＭＳ Ｐゴシック" pitchFamily="34" charset="-128"/>
                <a:cs typeface="Arial" pitchFamily="34" charset="0"/>
              </a:rPr>
              <a:t>vaka sunumu, derleme, </a:t>
            </a:r>
            <a:r>
              <a:rPr lang="tr-TR" altLang="tr-TR" sz="2400" dirty="0" err="1" smtClean="0">
                <a:solidFill>
                  <a:schemeClr val="bg1"/>
                </a:solidFill>
                <a:latin typeface="Arial" pitchFamily="34" charset="0"/>
                <a:ea typeface="ＭＳ Ｐゴシック" pitchFamily="34" charset="-128"/>
                <a:cs typeface="Arial" pitchFamily="34" charset="0"/>
              </a:rPr>
              <a:t>editöryal</a:t>
            </a:r>
            <a:r>
              <a:rPr lang="tr-TR" altLang="tr-TR" sz="2400" dirty="0" smtClean="0">
                <a:solidFill>
                  <a:schemeClr val="bg1"/>
                </a:solidFill>
                <a:latin typeface="Arial" pitchFamily="34" charset="0"/>
                <a:ea typeface="ＭＳ Ｐゴシック" pitchFamily="34" charset="-128"/>
                <a:cs typeface="Arial" pitchFamily="34" charset="0"/>
              </a:rPr>
              <a:t> </a:t>
            </a:r>
            <a:r>
              <a:rPr lang="tr-TR" altLang="tr-TR" sz="2400" dirty="0" err="1" smtClean="0">
                <a:solidFill>
                  <a:schemeClr val="bg1"/>
                </a:solidFill>
                <a:latin typeface="Arial" pitchFamily="34" charset="0"/>
                <a:ea typeface="ＭＳ Ｐゴシック" pitchFamily="34" charset="-128"/>
                <a:cs typeface="Arial" pitchFamily="34" charset="0"/>
              </a:rPr>
              <a:t>vb</a:t>
            </a:r>
            <a:r>
              <a:rPr lang="tr-TR" altLang="tr-TR" sz="2400" dirty="0" smtClean="0">
                <a:solidFill>
                  <a:schemeClr val="bg1"/>
                </a:solidFill>
                <a:latin typeface="Arial" pitchFamily="34" charset="0"/>
                <a:ea typeface="ＭＳ Ｐゴシック" pitchFamily="34" charset="-128"/>
                <a:cs typeface="Arial" pitchFamily="34" charset="0"/>
              </a:rPr>
              <a:t>).</a:t>
            </a:r>
          </a:p>
          <a:p>
            <a:pPr lvl="2">
              <a:lnSpc>
                <a:spcPct val="90000"/>
              </a:lnSpc>
              <a:defRPr/>
            </a:pPr>
            <a:endParaRPr lang="en-US" altLang="tr-TR" sz="2400" dirty="0" smtClean="0">
              <a:solidFill>
                <a:schemeClr val="bg1"/>
              </a:solidFill>
              <a:latin typeface="Arial" pitchFamily="34" charset="0"/>
              <a:ea typeface="ＭＳ Ｐゴシック" pitchFamily="34" charset="-128"/>
              <a:cs typeface="Arial" pitchFamily="34" charset="0"/>
            </a:endParaRPr>
          </a:p>
          <a:p>
            <a:pPr lvl="1">
              <a:lnSpc>
                <a:spcPct val="90000"/>
              </a:lnSpc>
              <a:defRPr/>
            </a:pPr>
            <a:r>
              <a:rPr lang="tr-TR" altLang="tr-TR" sz="2400" dirty="0" smtClean="0">
                <a:solidFill>
                  <a:schemeClr val="bg1"/>
                </a:solidFill>
                <a:latin typeface="Arial" pitchFamily="34" charset="0"/>
                <a:ea typeface="ＭＳ Ｐゴシック" pitchFamily="34" charset="-128"/>
                <a:cs typeface="Arial" pitchFamily="34" charset="0"/>
              </a:rPr>
              <a:t>Hakem için potansiyel bir ‘’</a:t>
            </a:r>
            <a:r>
              <a:rPr lang="tr-TR" altLang="tr-TR" sz="2400" dirty="0" err="1" smtClean="0">
                <a:solidFill>
                  <a:schemeClr val="bg1"/>
                </a:solidFill>
                <a:latin typeface="Arial" pitchFamily="34" charset="0"/>
                <a:ea typeface="ＭＳ Ｐゴシック" pitchFamily="34" charset="-128"/>
                <a:cs typeface="Arial" pitchFamily="34" charset="0"/>
              </a:rPr>
              <a:t>bias</a:t>
            </a:r>
            <a:r>
              <a:rPr lang="tr-TR" altLang="tr-TR" sz="2400" dirty="0" smtClean="0">
                <a:solidFill>
                  <a:schemeClr val="bg1"/>
                </a:solidFill>
                <a:latin typeface="Arial" pitchFamily="34" charset="0"/>
                <a:ea typeface="ＭＳ Ｐゴシック" pitchFamily="34" charset="-128"/>
                <a:cs typeface="Arial" pitchFamily="34" charset="0"/>
              </a:rPr>
              <a:t>’’(taraf tutma, önyargı) var mı </a:t>
            </a:r>
            <a:r>
              <a:rPr lang="en-US" altLang="tr-TR" sz="2400" dirty="0" smtClean="0">
                <a:solidFill>
                  <a:schemeClr val="bg1"/>
                </a:solidFill>
                <a:latin typeface="Arial" pitchFamily="34" charset="0"/>
                <a:ea typeface="ＭＳ Ｐゴシック" pitchFamily="34" charset="-128"/>
                <a:cs typeface="Arial" pitchFamily="34" charset="0"/>
              </a:rPr>
              <a:t>(</a:t>
            </a:r>
            <a:r>
              <a:rPr lang="en-US" altLang="tr-TR" sz="2400" dirty="0" err="1" smtClean="0">
                <a:solidFill>
                  <a:schemeClr val="bg1"/>
                </a:solidFill>
                <a:latin typeface="Arial" pitchFamily="34" charset="0"/>
                <a:ea typeface="ＭＳ Ｐゴシック" pitchFamily="34" charset="-128"/>
                <a:cs typeface="Arial" pitchFamily="34" charset="0"/>
              </a:rPr>
              <a:t>po</a:t>
            </a:r>
            <a:r>
              <a:rPr lang="tr-TR" altLang="tr-TR" sz="2400" dirty="0" err="1" smtClean="0">
                <a:solidFill>
                  <a:schemeClr val="bg1"/>
                </a:solidFill>
                <a:latin typeface="Arial" pitchFamily="34" charset="0"/>
                <a:ea typeface="ＭＳ Ｐゴシック" pitchFamily="34" charset="-128"/>
                <a:cs typeface="Arial" pitchFamily="34" charset="0"/>
              </a:rPr>
              <a:t>zitif</a:t>
            </a:r>
            <a:r>
              <a:rPr lang="tr-TR" altLang="tr-TR" sz="2400" dirty="0" smtClean="0">
                <a:solidFill>
                  <a:schemeClr val="bg1"/>
                </a:solidFill>
                <a:latin typeface="Arial" pitchFamily="34" charset="0"/>
                <a:ea typeface="ＭＳ Ｐゴシック" pitchFamily="34" charset="-128"/>
                <a:cs typeface="Arial" pitchFamily="34" charset="0"/>
              </a:rPr>
              <a:t> veya negatif)?</a:t>
            </a:r>
          </a:p>
          <a:p>
            <a:pPr lvl="1">
              <a:lnSpc>
                <a:spcPct val="90000"/>
              </a:lnSpc>
              <a:defRPr/>
            </a:pPr>
            <a:endParaRPr lang="en-US" altLang="tr-TR" sz="2400" dirty="0" smtClean="0">
              <a:solidFill>
                <a:schemeClr val="bg1"/>
              </a:solidFill>
              <a:latin typeface="Arial" pitchFamily="34" charset="0"/>
              <a:ea typeface="ＭＳ Ｐゴシック" pitchFamily="34" charset="-128"/>
              <a:cs typeface="Arial" pitchFamily="34" charset="0"/>
            </a:endParaRPr>
          </a:p>
          <a:p>
            <a:pPr lvl="1">
              <a:lnSpc>
                <a:spcPct val="90000"/>
              </a:lnSpc>
              <a:defRPr/>
            </a:pPr>
            <a:r>
              <a:rPr lang="tr-TR" altLang="tr-TR" sz="2400" dirty="0" smtClean="0">
                <a:solidFill>
                  <a:schemeClr val="bg1"/>
                </a:solidFill>
                <a:latin typeface="Arial" pitchFamily="34" charset="0"/>
                <a:ea typeface="ＭＳ Ｐゴシック" pitchFamily="34" charset="-128"/>
                <a:cs typeface="Arial" pitchFamily="34" charset="0"/>
              </a:rPr>
              <a:t>Hakem olarak makalenin konusu ile ilgili yeterli bilgi birikiminiz var mı?</a:t>
            </a:r>
          </a:p>
          <a:p>
            <a:pPr lvl="1">
              <a:lnSpc>
                <a:spcPct val="90000"/>
              </a:lnSpc>
              <a:defRPr/>
            </a:pPr>
            <a:endParaRPr lang="en-US" altLang="tr-TR" sz="2400" dirty="0" smtClean="0">
              <a:solidFill>
                <a:schemeClr val="bg1"/>
              </a:solidFill>
              <a:latin typeface="Arial" pitchFamily="34" charset="0"/>
              <a:ea typeface="ＭＳ Ｐゴシック" pitchFamily="34" charset="-128"/>
              <a:cs typeface="Arial" pitchFamily="34" charset="0"/>
            </a:endParaRPr>
          </a:p>
          <a:p>
            <a:pPr lvl="1">
              <a:lnSpc>
                <a:spcPct val="90000"/>
              </a:lnSpc>
              <a:defRPr/>
            </a:pPr>
            <a:r>
              <a:rPr lang="tr-TR" altLang="tr-TR" sz="2400" dirty="0" smtClean="0">
                <a:solidFill>
                  <a:schemeClr val="bg1"/>
                </a:solidFill>
                <a:latin typeface="Arial" pitchFamily="34" charset="0"/>
                <a:ea typeface="ＭＳ Ｐゴシック" pitchFamily="34" charset="-128"/>
                <a:cs typeface="Arial" pitchFamily="34" charset="0"/>
              </a:rPr>
              <a:t>Gelen makaleyi değerlendirmek için yeteri vaktiniz var mı?</a:t>
            </a:r>
            <a:endParaRPr lang="en-US" altLang="tr-TR" sz="2400" dirty="0" smtClean="0">
              <a:solidFill>
                <a:schemeClr val="bg1"/>
              </a:solidFill>
              <a:latin typeface="Arial" pitchFamily="34" charset="0"/>
              <a:ea typeface="ＭＳ Ｐゴシック" pitchFamily="34" charset="-128"/>
              <a:cs typeface="Arial" pitchFamily="34" charset="0"/>
            </a:endParaRPr>
          </a:p>
        </p:txBody>
      </p:sp>
      <p:sp>
        <p:nvSpPr>
          <p:cNvPr id="6"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Değerlendirme-sistematik yaklaşım</a:t>
            </a:r>
            <a:endParaRPr lang="en-GB" sz="3200" b="1" dirty="0" smtClean="0">
              <a:solidFill>
                <a:srgbClr val="FFC000"/>
              </a:solidFill>
            </a:endParaRPr>
          </a:p>
        </p:txBody>
      </p:sp>
      <p:sp>
        <p:nvSpPr>
          <p:cNvPr id="8" name="Eksi 7"/>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3857114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9" name="Rectangle 1027"/>
          <p:cNvSpPr>
            <a:spLocks noGrp="1" noChangeArrowheads="1"/>
          </p:cNvSpPr>
          <p:nvPr>
            <p:ph type="body" idx="1"/>
          </p:nvPr>
        </p:nvSpPr>
        <p:spPr>
          <a:xfrm>
            <a:off x="469858" y="977995"/>
            <a:ext cx="8060267" cy="4114800"/>
          </a:xfrm>
        </p:spPr>
        <p:txBody>
          <a:bodyPr/>
          <a:lstStyle/>
          <a:p>
            <a:pPr>
              <a:lnSpc>
                <a:spcPct val="90000"/>
              </a:lnSpc>
              <a:buFontTx/>
              <a:buNone/>
              <a:defRPr/>
            </a:pPr>
            <a:endParaRPr lang="en-US" altLang="tr-TR" sz="2800" dirty="0" smtClean="0">
              <a:ea typeface="ＭＳ Ｐゴシック" pitchFamily="34" charset="-128"/>
            </a:endParaRPr>
          </a:p>
          <a:p>
            <a:pPr lvl="1">
              <a:lnSpc>
                <a:spcPct val="90000"/>
              </a:lnSpc>
              <a:defRPr/>
            </a:pPr>
            <a:r>
              <a:rPr lang="tr-TR" altLang="tr-TR" sz="2400" dirty="0" smtClean="0">
                <a:solidFill>
                  <a:schemeClr val="bg1"/>
                </a:solidFill>
                <a:latin typeface="Arial" pitchFamily="34" charset="0"/>
                <a:ea typeface="ＭＳ Ｐゴシック" pitchFamily="34" charset="-128"/>
                <a:cs typeface="Arial" pitchFamily="34" charset="0"/>
              </a:rPr>
              <a:t>Kişiye göre değişir.</a:t>
            </a:r>
          </a:p>
          <a:p>
            <a:pPr marL="457200" lvl="1" indent="0">
              <a:lnSpc>
                <a:spcPct val="90000"/>
              </a:lnSpc>
              <a:buNone/>
              <a:defRPr/>
            </a:pPr>
            <a:endParaRPr lang="en-US" altLang="tr-TR" sz="2400" dirty="0" smtClean="0">
              <a:solidFill>
                <a:schemeClr val="bg1"/>
              </a:solidFill>
              <a:latin typeface="Arial" pitchFamily="34" charset="0"/>
              <a:ea typeface="ＭＳ Ｐゴシック" pitchFamily="34" charset="-128"/>
              <a:cs typeface="Arial" pitchFamily="34" charset="0"/>
            </a:endParaRPr>
          </a:p>
          <a:p>
            <a:pPr lvl="1">
              <a:lnSpc>
                <a:spcPct val="90000"/>
              </a:lnSpc>
              <a:defRPr/>
            </a:pPr>
            <a:r>
              <a:rPr lang="tr-TR" altLang="tr-TR" sz="2400" dirty="0" smtClean="0">
                <a:solidFill>
                  <a:schemeClr val="bg1"/>
                </a:solidFill>
                <a:latin typeface="Arial" pitchFamily="34" charset="0"/>
                <a:ea typeface="ＭＳ Ｐゴシック" pitchFamily="34" charset="-128"/>
                <a:cs typeface="Arial" pitchFamily="34" charset="0"/>
              </a:rPr>
              <a:t>Hızlı bir şekilde inceleme yapabilirsiniz</a:t>
            </a:r>
            <a:r>
              <a:rPr lang="en-US" altLang="tr-TR" sz="2400" dirty="0" smtClean="0">
                <a:solidFill>
                  <a:schemeClr val="bg1"/>
                </a:solidFill>
                <a:latin typeface="Arial" pitchFamily="34" charset="0"/>
                <a:ea typeface="ＭＳ Ｐゴシック" pitchFamily="34" charset="-128"/>
                <a:cs typeface="Arial" pitchFamily="34" charset="0"/>
              </a:rPr>
              <a:t> (</a:t>
            </a:r>
            <a:r>
              <a:rPr lang="tr-TR" altLang="tr-TR" sz="2400" dirty="0" smtClean="0">
                <a:solidFill>
                  <a:schemeClr val="bg1"/>
                </a:solidFill>
                <a:latin typeface="Arial" pitchFamily="34" charset="0"/>
                <a:ea typeface="ＭＳ Ｐゴシック" pitchFamily="34" charset="-128"/>
                <a:cs typeface="Arial" pitchFamily="34" charset="0"/>
              </a:rPr>
              <a:t>ör. özet kısmını hızlıca okuyabilirsiniz). Bu size </a:t>
            </a:r>
            <a:r>
              <a:rPr lang="tr-TR" altLang="tr-TR" sz="2400" dirty="0" smtClean="0">
                <a:solidFill>
                  <a:schemeClr val="bg1"/>
                </a:solidFill>
                <a:latin typeface="Arial" pitchFamily="34" charset="0"/>
                <a:ea typeface="ＭＳ Ｐゴシック" pitchFamily="34" charset="-128"/>
                <a:cs typeface="Arial" pitchFamily="34" charset="0"/>
              </a:rPr>
              <a:t>şunları </a:t>
            </a:r>
            <a:r>
              <a:rPr lang="tr-TR" altLang="tr-TR" sz="2400" dirty="0" smtClean="0">
                <a:solidFill>
                  <a:schemeClr val="bg1"/>
                </a:solidFill>
                <a:latin typeface="Arial" pitchFamily="34" charset="0"/>
                <a:ea typeface="ＭＳ Ｐゴシック" pitchFamily="34" charset="-128"/>
                <a:cs typeface="Arial" pitchFamily="34" charset="0"/>
              </a:rPr>
              <a:t>sağlar;</a:t>
            </a:r>
          </a:p>
          <a:p>
            <a:pPr marL="457200" lvl="1" indent="0">
              <a:lnSpc>
                <a:spcPct val="90000"/>
              </a:lnSpc>
              <a:buNone/>
              <a:defRPr/>
            </a:pPr>
            <a:endParaRPr lang="en-US" altLang="tr-TR" sz="2400" dirty="0" smtClean="0">
              <a:solidFill>
                <a:schemeClr val="bg1"/>
              </a:solidFill>
              <a:latin typeface="Arial" pitchFamily="34" charset="0"/>
              <a:ea typeface="ＭＳ Ｐゴシック" pitchFamily="34" charset="-128"/>
              <a:cs typeface="Arial" pitchFamily="34" charset="0"/>
            </a:endParaRPr>
          </a:p>
          <a:p>
            <a:pPr lvl="2">
              <a:lnSpc>
                <a:spcPct val="90000"/>
              </a:lnSpc>
              <a:defRPr/>
            </a:pPr>
            <a:r>
              <a:rPr lang="tr-TR" altLang="tr-TR" dirty="0" smtClean="0">
                <a:solidFill>
                  <a:schemeClr val="bg1"/>
                </a:solidFill>
                <a:latin typeface="Arial" pitchFamily="34" charset="0"/>
                <a:ea typeface="ＭＳ Ｐゴシック" pitchFamily="34" charset="-128"/>
                <a:cs typeface="Arial" pitchFamily="34" charset="0"/>
              </a:rPr>
              <a:t>Yazarlar neden böyle bir makale yazmış? Niyetleri ne?</a:t>
            </a:r>
          </a:p>
          <a:p>
            <a:pPr lvl="2">
              <a:lnSpc>
                <a:spcPct val="90000"/>
              </a:lnSpc>
              <a:defRPr/>
            </a:pPr>
            <a:endParaRPr lang="en-US" altLang="tr-TR" dirty="0" smtClean="0">
              <a:solidFill>
                <a:schemeClr val="bg1"/>
              </a:solidFill>
              <a:latin typeface="Arial" pitchFamily="34" charset="0"/>
              <a:ea typeface="ＭＳ Ｐゴシック" pitchFamily="34" charset="-128"/>
              <a:cs typeface="Arial" pitchFamily="34" charset="0"/>
            </a:endParaRPr>
          </a:p>
          <a:p>
            <a:pPr lvl="2">
              <a:lnSpc>
                <a:spcPct val="90000"/>
              </a:lnSpc>
              <a:defRPr/>
            </a:pPr>
            <a:r>
              <a:rPr lang="tr-TR" altLang="tr-TR" dirty="0" smtClean="0">
                <a:solidFill>
                  <a:schemeClr val="bg1"/>
                </a:solidFill>
                <a:latin typeface="Arial" pitchFamily="34" charset="0"/>
                <a:ea typeface="ＭＳ Ｐゴシック" pitchFamily="34" charset="-128"/>
                <a:cs typeface="Arial" pitchFamily="34" charset="0"/>
              </a:rPr>
              <a:t>Makalenin konusu derginin okurlarının ilgisini çeker mi?</a:t>
            </a:r>
          </a:p>
          <a:p>
            <a:pPr lvl="2">
              <a:lnSpc>
                <a:spcPct val="90000"/>
              </a:lnSpc>
              <a:defRPr/>
            </a:pPr>
            <a:endParaRPr lang="en-US" altLang="tr-TR" dirty="0" smtClean="0">
              <a:solidFill>
                <a:schemeClr val="bg1"/>
              </a:solidFill>
              <a:latin typeface="Arial" pitchFamily="34" charset="0"/>
              <a:ea typeface="ＭＳ Ｐゴシック" pitchFamily="34" charset="-128"/>
              <a:cs typeface="Arial" pitchFamily="34" charset="0"/>
            </a:endParaRPr>
          </a:p>
          <a:p>
            <a:pPr lvl="2">
              <a:lnSpc>
                <a:spcPct val="90000"/>
              </a:lnSpc>
              <a:defRPr/>
            </a:pPr>
            <a:r>
              <a:rPr lang="tr-TR" altLang="tr-TR" dirty="0" smtClean="0">
                <a:solidFill>
                  <a:schemeClr val="bg1"/>
                </a:solidFill>
                <a:latin typeface="Arial" pitchFamily="34" charset="0"/>
                <a:ea typeface="ＭＳ Ｐゴシック" pitchFamily="34" charset="-128"/>
                <a:cs typeface="Arial" pitchFamily="34" charset="0"/>
              </a:rPr>
              <a:t>Makale daha önce cevaplanamamış sorulara ışık tutuyor mu?</a:t>
            </a:r>
            <a:endParaRPr lang="en-US" altLang="tr-TR" dirty="0" smtClean="0">
              <a:solidFill>
                <a:schemeClr val="bg1"/>
              </a:solidFill>
              <a:latin typeface="Arial" pitchFamily="34" charset="0"/>
              <a:ea typeface="ＭＳ Ｐゴシック" pitchFamily="34" charset="-128"/>
              <a:cs typeface="Arial" pitchFamily="34" charset="0"/>
            </a:endParaRPr>
          </a:p>
        </p:txBody>
      </p:sp>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a:t>
            </a:r>
            <a:r>
              <a:rPr lang="tr-TR" sz="3200" b="1" dirty="0" err="1" smtClean="0">
                <a:solidFill>
                  <a:srgbClr val="FFC000"/>
                </a:solidFill>
                <a:latin typeface="Arial" charset="0"/>
              </a:rPr>
              <a:t>Manuscript</a:t>
            </a:r>
            <a:r>
              <a:rPr lang="tr-TR" sz="3200" b="1" dirty="0" smtClean="0">
                <a:solidFill>
                  <a:srgbClr val="FFC000"/>
                </a:solidFill>
                <a:latin typeface="Arial" charset="0"/>
              </a:rPr>
              <a:t>’’ nasıl </a:t>
            </a:r>
            <a:r>
              <a:rPr lang="tr-TR" sz="3200" b="1" i="1" u="sng" dirty="0" smtClean="0">
                <a:solidFill>
                  <a:srgbClr val="FFC000"/>
                </a:solidFill>
                <a:latin typeface="Arial" charset="0"/>
              </a:rPr>
              <a:t>okunmalıdır?</a:t>
            </a:r>
            <a:endParaRPr lang="en-GB" sz="3200" b="1" i="1" u="sng" dirty="0" smtClean="0">
              <a:solidFill>
                <a:srgbClr val="FFC000"/>
              </a:solidFill>
            </a:endParaRPr>
          </a:p>
        </p:txBody>
      </p:sp>
      <p:sp>
        <p:nvSpPr>
          <p:cNvPr id="7" name="Eksi 6"/>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3776644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1" name="Rectangle 3"/>
          <p:cNvSpPr>
            <a:spLocks noGrp="1" noChangeArrowheads="1"/>
          </p:cNvSpPr>
          <p:nvPr>
            <p:ph type="body" idx="1"/>
          </p:nvPr>
        </p:nvSpPr>
        <p:spPr>
          <a:xfrm>
            <a:off x="541865" y="858281"/>
            <a:ext cx="8060267" cy="4114800"/>
          </a:xfrm>
        </p:spPr>
        <p:txBody>
          <a:bodyPr/>
          <a:lstStyle/>
          <a:p>
            <a:pPr>
              <a:lnSpc>
                <a:spcPct val="90000"/>
              </a:lnSpc>
              <a:buFontTx/>
              <a:buNone/>
              <a:defRPr/>
            </a:pPr>
            <a:endParaRPr lang="en-US" altLang="tr-TR" sz="2400" dirty="0" smtClean="0">
              <a:ea typeface="ＭＳ Ｐゴシック" pitchFamily="34" charset="-128"/>
            </a:endParaRPr>
          </a:p>
          <a:p>
            <a:pPr lvl="1">
              <a:lnSpc>
                <a:spcPct val="90000"/>
              </a:lnSpc>
              <a:buFont typeface="Arial" pitchFamily="34" charset="0"/>
              <a:buChar char="•"/>
              <a:defRPr/>
            </a:pPr>
            <a:r>
              <a:rPr lang="tr-TR" altLang="tr-TR" sz="2400" dirty="0" smtClean="0">
                <a:solidFill>
                  <a:schemeClr val="bg1"/>
                </a:solidFill>
                <a:latin typeface="Arial" pitchFamily="34" charset="0"/>
                <a:ea typeface="ＭＳ Ｐゴシック" pitchFamily="34" charset="-128"/>
                <a:cs typeface="Arial" pitchFamily="34" charset="0"/>
              </a:rPr>
              <a:t>Önemli noktaların altını çizin veya işaretleyin.</a:t>
            </a:r>
          </a:p>
          <a:p>
            <a:pPr lvl="1">
              <a:lnSpc>
                <a:spcPct val="90000"/>
              </a:lnSpc>
              <a:defRPr/>
            </a:pPr>
            <a:endParaRPr lang="en-US" altLang="tr-TR" sz="2400" dirty="0" smtClean="0">
              <a:solidFill>
                <a:schemeClr val="bg1"/>
              </a:solidFill>
              <a:latin typeface="Arial" pitchFamily="34" charset="0"/>
              <a:ea typeface="ＭＳ Ｐゴシック" pitchFamily="34" charset="-128"/>
              <a:cs typeface="Arial" pitchFamily="34" charset="0"/>
            </a:endParaRPr>
          </a:p>
          <a:p>
            <a:pPr lvl="1">
              <a:lnSpc>
                <a:spcPct val="90000"/>
              </a:lnSpc>
              <a:buFont typeface="Arial" pitchFamily="34" charset="0"/>
              <a:buChar char="•"/>
              <a:defRPr/>
            </a:pPr>
            <a:r>
              <a:rPr lang="tr-TR" altLang="tr-TR" sz="2400" dirty="0" smtClean="0">
                <a:solidFill>
                  <a:schemeClr val="bg1"/>
                </a:solidFill>
                <a:latin typeface="Arial" pitchFamily="34" charset="0"/>
                <a:ea typeface="ＭＳ Ｐゴシック" pitchFamily="34" charset="-128"/>
                <a:cs typeface="Arial" pitchFamily="34" charset="0"/>
              </a:rPr>
              <a:t>Kısa özet çıkarın.</a:t>
            </a:r>
          </a:p>
          <a:p>
            <a:pPr lvl="1">
              <a:lnSpc>
                <a:spcPct val="90000"/>
              </a:lnSpc>
              <a:defRPr/>
            </a:pPr>
            <a:endParaRPr lang="en-US" altLang="tr-TR" sz="2400" dirty="0" smtClean="0">
              <a:solidFill>
                <a:schemeClr val="bg1"/>
              </a:solidFill>
              <a:latin typeface="Arial" pitchFamily="34" charset="0"/>
              <a:ea typeface="ＭＳ Ｐゴシック" pitchFamily="34" charset="-128"/>
              <a:cs typeface="Arial" pitchFamily="34" charset="0"/>
            </a:endParaRPr>
          </a:p>
          <a:p>
            <a:pPr lvl="1">
              <a:lnSpc>
                <a:spcPct val="90000"/>
              </a:lnSpc>
              <a:buFont typeface="Arial" pitchFamily="34" charset="0"/>
              <a:buChar char="•"/>
              <a:defRPr/>
            </a:pPr>
            <a:r>
              <a:rPr lang="tr-TR" altLang="tr-TR" sz="2400" dirty="0" smtClean="0">
                <a:solidFill>
                  <a:schemeClr val="bg1"/>
                </a:solidFill>
                <a:latin typeface="Arial" pitchFamily="34" charset="0"/>
                <a:ea typeface="ＭＳ Ｐゴシック" pitchFamily="34" charset="-128"/>
                <a:cs typeface="Arial" pitchFamily="34" charset="0"/>
              </a:rPr>
              <a:t>Genel tavsiyeler yazın.</a:t>
            </a:r>
            <a:r>
              <a:rPr lang="en-US" altLang="tr-TR" sz="2400" dirty="0" smtClean="0">
                <a:solidFill>
                  <a:schemeClr val="bg1"/>
                </a:solidFill>
                <a:latin typeface="Arial" pitchFamily="34" charset="0"/>
                <a:ea typeface="ＭＳ Ｐゴシック" pitchFamily="34" charset="-128"/>
                <a:cs typeface="Arial" pitchFamily="34" charset="0"/>
              </a:rPr>
              <a:t> </a:t>
            </a:r>
            <a:endParaRPr lang="tr-TR" altLang="tr-TR" sz="2400" dirty="0" smtClean="0">
              <a:solidFill>
                <a:schemeClr val="bg1"/>
              </a:solidFill>
              <a:latin typeface="Arial" pitchFamily="34" charset="0"/>
              <a:ea typeface="ＭＳ Ｐゴシック" pitchFamily="34" charset="-128"/>
              <a:cs typeface="Arial" pitchFamily="34" charset="0"/>
            </a:endParaRPr>
          </a:p>
          <a:p>
            <a:pPr lvl="1">
              <a:lnSpc>
                <a:spcPct val="90000"/>
              </a:lnSpc>
              <a:defRPr/>
            </a:pPr>
            <a:endParaRPr lang="en-US" altLang="tr-TR" sz="2400" dirty="0" smtClean="0">
              <a:solidFill>
                <a:schemeClr val="bg1"/>
              </a:solidFill>
              <a:latin typeface="Arial" pitchFamily="34" charset="0"/>
              <a:ea typeface="ＭＳ Ｐゴシック" pitchFamily="34" charset="-128"/>
              <a:cs typeface="Arial" pitchFamily="34" charset="0"/>
            </a:endParaRPr>
          </a:p>
          <a:p>
            <a:pPr lvl="1">
              <a:lnSpc>
                <a:spcPct val="90000"/>
              </a:lnSpc>
              <a:buFont typeface="Arial" pitchFamily="34" charset="0"/>
              <a:buChar char="•"/>
              <a:defRPr/>
            </a:pPr>
            <a:r>
              <a:rPr lang="tr-TR" altLang="tr-TR" sz="2400" dirty="0" smtClean="0">
                <a:solidFill>
                  <a:schemeClr val="bg1"/>
                </a:solidFill>
                <a:latin typeface="Arial" pitchFamily="34" charset="0"/>
                <a:ea typeface="ＭＳ Ｐゴシック" pitchFamily="34" charset="-128"/>
                <a:cs typeface="Arial" pitchFamily="34" charset="0"/>
              </a:rPr>
              <a:t>Bölüm </a:t>
            </a:r>
            <a:r>
              <a:rPr lang="tr-TR" altLang="tr-TR" sz="2400" dirty="0" err="1" smtClean="0">
                <a:solidFill>
                  <a:schemeClr val="bg1"/>
                </a:solidFill>
                <a:latin typeface="Arial" pitchFamily="34" charset="0"/>
                <a:ea typeface="ＭＳ Ｐゴシック" pitchFamily="34" charset="-128"/>
                <a:cs typeface="Arial" pitchFamily="34" charset="0"/>
              </a:rPr>
              <a:t>bölüm</a:t>
            </a:r>
            <a:r>
              <a:rPr lang="tr-TR" altLang="tr-TR" sz="2400" dirty="0" smtClean="0">
                <a:solidFill>
                  <a:schemeClr val="bg1"/>
                </a:solidFill>
                <a:latin typeface="Arial" pitchFamily="34" charset="0"/>
                <a:ea typeface="ＭＳ Ｐゴシック" pitchFamily="34" charset="-128"/>
                <a:cs typeface="Arial" pitchFamily="34" charset="0"/>
              </a:rPr>
              <a:t> inceleyin (</a:t>
            </a:r>
            <a:r>
              <a:rPr lang="en-US" altLang="tr-TR" sz="2400" dirty="0" smtClean="0">
                <a:solidFill>
                  <a:schemeClr val="bg1"/>
                </a:solidFill>
                <a:latin typeface="Arial" pitchFamily="34" charset="0"/>
                <a:ea typeface="ＭＳ Ｐゴシック" pitchFamily="34" charset="-128"/>
                <a:cs typeface="Arial" pitchFamily="34" charset="0"/>
              </a:rPr>
              <a:t>Title, Abstract, Introduction,  Results, Discussion/Conclusion, Tables, Figures/Illustrations/Graphs</a:t>
            </a:r>
            <a:r>
              <a:rPr lang="tr-TR" altLang="tr-TR" sz="2400" dirty="0" smtClean="0">
                <a:solidFill>
                  <a:schemeClr val="bg1"/>
                </a:solidFill>
                <a:latin typeface="Arial" pitchFamily="34" charset="0"/>
                <a:ea typeface="ＭＳ Ｐゴシック" pitchFamily="34" charset="-128"/>
                <a:cs typeface="Arial" pitchFamily="34" charset="0"/>
              </a:rPr>
              <a:t>,</a:t>
            </a:r>
            <a:r>
              <a:rPr lang="en-US" altLang="tr-TR" sz="2400" dirty="0" smtClean="0">
                <a:solidFill>
                  <a:schemeClr val="bg1"/>
                </a:solidFill>
                <a:latin typeface="Arial" pitchFamily="34" charset="0"/>
                <a:ea typeface="ＭＳ Ｐゴシック" pitchFamily="34" charset="-128"/>
                <a:cs typeface="Arial" pitchFamily="34" charset="0"/>
              </a:rPr>
              <a:t> Legends, References)</a:t>
            </a:r>
            <a:r>
              <a:rPr lang="tr-TR" altLang="tr-TR" sz="2400" dirty="0" smtClean="0">
                <a:solidFill>
                  <a:schemeClr val="bg1"/>
                </a:solidFill>
                <a:latin typeface="Arial" pitchFamily="34" charset="0"/>
                <a:ea typeface="ＭＳ Ｐゴシック" pitchFamily="34" charset="-128"/>
                <a:cs typeface="Arial" pitchFamily="34" charset="0"/>
              </a:rPr>
              <a:t>.</a:t>
            </a:r>
          </a:p>
          <a:p>
            <a:pPr lvl="1">
              <a:lnSpc>
                <a:spcPct val="90000"/>
              </a:lnSpc>
              <a:defRPr/>
            </a:pPr>
            <a:endParaRPr lang="en-US" altLang="tr-TR" sz="2400" dirty="0" smtClean="0">
              <a:solidFill>
                <a:schemeClr val="bg1"/>
              </a:solidFill>
              <a:latin typeface="Arial" pitchFamily="34" charset="0"/>
              <a:ea typeface="ＭＳ Ｐゴシック" pitchFamily="34" charset="-128"/>
              <a:cs typeface="Arial" pitchFamily="34" charset="0"/>
            </a:endParaRPr>
          </a:p>
          <a:p>
            <a:pPr lvl="1">
              <a:lnSpc>
                <a:spcPct val="90000"/>
              </a:lnSpc>
              <a:buFont typeface="Arial" pitchFamily="34" charset="0"/>
              <a:buChar char="•"/>
              <a:defRPr/>
            </a:pPr>
            <a:r>
              <a:rPr lang="tr-TR" altLang="tr-TR" sz="2400" dirty="0" smtClean="0">
                <a:solidFill>
                  <a:schemeClr val="bg1"/>
                </a:solidFill>
                <a:latin typeface="Arial" pitchFamily="34" charset="0"/>
                <a:ea typeface="ＭＳ Ｐゴシック" pitchFamily="34" charset="-128"/>
                <a:cs typeface="Arial" pitchFamily="34" charset="0"/>
              </a:rPr>
              <a:t>Bu yazı sizce neden kabul/revizyon/ret almalı? Bunları düşünün ve yazıya dökün.</a:t>
            </a:r>
            <a:endParaRPr lang="en-US" altLang="tr-TR" sz="2400" dirty="0" smtClean="0">
              <a:solidFill>
                <a:schemeClr val="bg1"/>
              </a:solidFill>
              <a:latin typeface="Arial" pitchFamily="34" charset="0"/>
              <a:ea typeface="ＭＳ Ｐゴシック" pitchFamily="34" charset="-128"/>
              <a:cs typeface="Arial" pitchFamily="34" charset="0"/>
            </a:endParaRPr>
          </a:p>
        </p:txBody>
      </p:sp>
      <p:sp>
        <p:nvSpPr>
          <p:cNvPr id="6"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a:t>
            </a:r>
            <a:r>
              <a:rPr lang="tr-TR" sz="3200" b="1" dirty="0" err="1" smtClean="0">
                <a:solidFill>
                  <a:srgbClr val="FFC000"/>
                </a:solidFill>
                <a:latin typeface="Arial" charset="0"/>
              </a:rPr>
              <a:t>Manuscript</a:t>
            </a:r>
            <a:r>
              <a:rPr lang="tr-TR" sz="3200" b="1" dirty="0" smtClean="0">
                <a:solidFill>
                  <a:srgbClr val="FFC000"/>
                </a:solidFill>
                <a:latin typeface="Arial" charset="0"/>
              </a:rPr>
              <a:t>’’ nasıl </a:t>
            </a:r>
            <a:r>
              <a:rPr lang="tr-TR" sz="3200" b="1" i="1" u="sng" dirty="0" smtClean="0">
                <a:solidFill>
                  <a:srgbClr val="FFC000"/>
                </a:solidFill>
                <a:latin typeface="Arial" charset="0"/>
              </a:rPr>
              <a:t>okunmalıdır?</a:t>
            </a:r>
            <a:endParaRPr lang="en-GB" sz="3200" b="1" i="1" u="sng" dirty="0" smtClean="0">
              <a:solidFill>
                <a:srgbClr val="FFC000"/>
              </a:solidFill>
            </a:endParaRPr>
          </a:p>
        </p:txBody>
      </p:sp>
      <p:sp>
        <p:nvSpPr>
          <p:cNvPr id="7" name="Eksi 6"/>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2428686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57199" y="-219578"/>
            <a:ext cx="8229600" cy="1143000"/>
          </a:xfrm>
        </p:spPr>
        <p:txBody>
          <a:bodyPr/>
          <a:lstStyle/>
          <a:p>
            <a:pPr eaLnBrk="1" hangingPunct="1">
              <a:defRPr/>
            </a:pPr>
            <a:r>
              <a:rPr lang="tr-TR" sz="3200" b="1" dirty="0" smtClean="0">
                <a:solidFill>
                  <a:srgbClr val="FFC000"/>
                </a:solidFill>
                <a:latin typeface="Arial" charset="0"/>
              </a:rPr>
              <a:t>Hakemliğin geçmişi</a:t>
            </a:r>
            <a:endParaRPr lang="en-GB" sz="3200" b="1" dirty="0" smtClean="0">
              <a:solidFill>
                <a:srgbClr val="FFC000"/>
              </a:solidFill>
            </a:endParaRPr>
          </a:p>
        </p:txBody>
      </p:sp>
      <p:sp>
        <p:nvSpPr>
          <p:cNvPr id="253955" name="Rectangle 3"/>
          <p:cNvSpPr>
            <a:spLocks noGrp="1" noChangeArrowheads="1"/>
          </p:cNvSpPr>
          <p:nvPr>
            <p:ph type="body" idx="1"/>
          </p:nvPr>
        </p:nvSpPr>
        <p:spPr>
          <a:xfrm>
            <a:off x="533399" y="923022"/>
            <a:ext cx="8077200" cy="4724400"/>
          </a:xfrm>
        </p:spPr>
        <p:txBody>
          <a:bodyPr/>
          <a:lstStyle/>
          <a:p>
            <a:pPr eaLnBrk="1" hangingPunct="1">
              <a:lnSpc>
                <a:spcPct val="90000"/>
              </a:lnSpc>
            </a:pPr>
            <a:r>
              <a:rPr lang="tr-TR" sz="2400" dirty="0" smtClean="0">
                <a:solidFill>
                  <a:schemeClr val="bg1"/>
                </a:solidFill>
                <a:latin typeface="Arial" pitchFamily="34" charset="0"/>
                <a:cs typeface="Arial" pitchFamily="34" charset="0"/>
              </a:rPr>
              <a:t>Bütün bilimsel yayın sisteminin temel taşıdır.</a:t>
            </a:r>
            <a:endParaRPr lang="en-GB" sz="2400" dirty="0" smtClean="0">
              <a:solidFill>
                <a:schemeClr val="bg1"/>
              </a:solidFill>
              <a:latin typeface="Arial" pitchFamily="34" charset="0"/>
              <a:cs typeface="Arial" pitchFamily="34" charset="0"/>
            </a:endParaRPr>
          </a:p>
          <a:p>
            <a:pPr eaLnBrk="1" hangingPunct="1">
              <a:lnSpc>
                <a:spcPct val="90000"/>
              </a:lnSpc>
            </a:pPr>
            <a:r>
              <a:rPr lang="tr-TR" sz="2400" dirty="0" smtClean="0">
                <a:solidFill>
                  <a:schemeClr val="bg1"/>
                </a:solidFill>
                <a:latin typeface="Arial" pitchFamily="34" charset="0"/>
                <a:cs typeface="Arial" pitchFamily="34" charset="0"/>
              </a:rPr>
              <a:t>Bilimin gelişmesinde bütünlük sağlar.</a:t>
            </a:r>
            <a:endParaRPr lang="en-GB" sz="2400" dirty="0" smtClean="0">
              <a:solidFill>
                <a:schemeClr val="bg1"/>
              </a:solidFill>
              <a:latin typeface="Arial" pitchFamily="34" charset="0"/>
              <a:cs typeface="Arial" pitchFamily="34" charset="0"/>
            </a:endParaRPr>
          </a:p>
          <a:p>
            <a:pPr eaLnBrk="1" hangingPunct="1">
              <a:lnSpc>
                <a:spcPct val="90000"/>
              </a:lnSpc>
            </a:pPr>
            <a:r>
              <a:rPr lang="tr-TR" sz="2400" dirty="0" smtClean="0">
                <a:solidFill>
                  <a:schemeClr val="bg1"/>
                </a:solidFill>
                <a:latin typeface="Arial" pitchFamily="34" charset="0"/>
                <a:cs typeface="Arial" pitchFamily="34" charset="0"/>
              </a:rPr>
              <a:t>300 yıldan fazla bir geçmişe sahip, iyi-yapılandırılmış süreçtir.</a:t>
            </a:r>
            <a:endParaRPr lang="en-GB" sz="2400" dirty="0" smtClean="0">
              <a:solidFill>
                <a:schemeClr val="bg1"/>
              </a:solidFill>
              <a:latin typeface="Arial" pitchFamily="34" charset="0"/>
              <a:cs typeface="Arial" pitchFamily="34" charset="0"/>
            </a:endParaRPr>
          </a:p>
        </p:txBody>
      </p:sp>
      <p:pic>
        <p:nvPicPr>
          <p:cNvPr id="2539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57" y="2564904"/>
            <a:ext cx="2479675" cy="3373438"/>
          </a:xfrm>
          <a:prstGeom prst="rect">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253959" name="Picture 7" descr="Cell Stem Cell  cvr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9376" y="2564904"/>
            <a:ext cx="2566988" cy="33528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53962" name="AutoShape 10"/>
          <p:cNvSpPr>
            <a:spLocks noChangeArrowheads="1"/>
          </p:cNvSpPr>
          <p:nvPr/>
        </p:nvSpPr>
        <p:spPr bwMode="auto">
          <a:xfrm>
            <a:off x="4000499" y="4343400"/>
            <a:ext cx="1143000" cy="568325"/>
          </a:xfrm>
          <a:prstGeom prst="rightArrow">
            <a:avLst>
              <a:gd name="adj1" fmla="val 50000"/>
              <a:gd name="adj2" fmla="val 50279"/>
            </a:avLst>
          </a:prstGeom>
          <a:solidFill>
            <a:srgbClr val="FF9900"/>
          </a:solidFill>
          <a:ln w="28575">
            <a:solidFill>
              <a:srgbClr val="808080"/>
            </a:solidFill>
            <a:miter lim="800000"/>
            <a:headEnd/>
            <a:tailEnd/>
          </a:ln>
        </p:spPr>
        <p:txBody>
          <a:bodyPr wrap="none" anchor="ctr">
            <a:spAutoFit/>
          </a:bodyPr>
          <a:lstStyle/>
          <a:p>
            <a:endParaRPr lang="en-GB"/>
          </a:p>
        </p:txBody>
      </p:sp>
      <p:sp>
        <p:nvSpPr>
          <p:cNvPr id="8" name="Eksi 7"/>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3740146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85800" y="1412776"/>
            <a:ext cx="7696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400" dirty="0" smtClean="0">
                <a:solidFill>
                  <a:schemeClr val="bg1"/>
                </a:solidFill>
                <a:latin typeface="Arial" pitchFamily="34" charset="0"/>
                <a:cs typeface="Arial" pitchFamily="34" charset="0"/>
              </a:rPr>
              <a:t>Yayınlanmayı garantileyecek kadar orijinal ve ilginç mi</a:t>
            </a:r>
            <a:r>
              <a:rPr lang="en-GB" sz="2400" dirty="0" smtClean="0">
                <a:solidFill>
                  <a:schemeClr val="bg1"/>
                </a:solidFill>
                <a:latin typeface="Arial" pitchFamily="34" charset="0"/>
                <a:cs typeface="Arial" pitchFamily="34" charset="0"/>
              </a:rPr>
              <a:t>?  </a:t>
            </a:r>
            <a:endParaRPr lang="tr-TR" sz="2400" dirty="0" smtClean="0">
              <a:solidFill>
                <a:schemeClr val="bg1"/>
              </a:solidFill>
              <a:latin typeface="Arial" pitchFamily="34" charset="0"/>
              <a:cs typeface="Arial" pitchFamily="34" charset="0"/>
            </a:endParaRPr>
          </a:p>
          <a:p>
            <a:endParaRPr lang="en-GB" sz="2400" dirty="0" smtClean="0">
              <a:solidFill>
                <a:schemeClr val="bg1"/>
              </a:solidFill>
              <a:latin typeface="Arial" pitchFamily="34" charset="0"/>
              <a:cs typeface="Arial" pitchFamily="34" charset="0"/>
            </a:endParaRPr>
          </a:p>
          <a:p>
            <a:r>
              <a:rPr lang="tr-TR" sz="2400" dirty="0" smtClean="0">
                <a:solidFill>
                  <a:schemeClr val="bg1"/>
                </a:solidFill>
                <a:latin typeface="Arial" pitchFamily="34" charset="0"/>
                <a:cs typeface="Arial" pitchFamily="34" charset="0"/>
              </a:rPr>
              <a:t>Evrensel bilime katkı sağlar mı?</a:t>
            </a:r>
          </a:p>
          <a:p>
            <a:endParaRPr lang="en-GB" sz="2400" dirty="0" smtClean="0">
              <a:solidFill>
                <a:schemeClr val="bg1"/>
              </a:solidFill>
              <a:latin typeface="Arial" pitchFamily="34" charset="0"/>
              <a:cs typeface="Arial" pitchFamily="34" charset="0"/>
            </a:endParaRPr>
          </a:p>
          <a:p>
            <a:r>
              <a:rPr lang="tr-TR" sz="2400" dirty="0" smtClean="0">
                <a:solidFill>
                  <a:schemeClr val="bg1"/>
                </a:solidFill>
                <a:latin typeface="Arial" pitchFamily="34" charset="0"/>
                <a:cs typeface="Arial" pitchFamily="34" charset="0"/>
              </a:rPr>
              <a:t>Önemli bir araştırma sorusunu cevaplıyor mu</a:t>
            </a:r>
            <a:r>
              <a:rPr lang="en-GB" sz="2400" dirty="0" smtClean="0">
                <a:solidFill>
                  <a:schemeClr val="bg1"/>
                </a:solidFill>
                <a:latin typeface="Arial" pitchFamily="34" charset="0"/>
                <a:cs typeface="Arial" pitchFamily="34" charset="0"/>
              </a:rPr>
              <a:t>?</a:t>
            </a:r>
            <a:endParaRPr lang="tr-TR" sz="2400" dirty="0" smtClean="0">
              <a:solidFill>
                <a:schemeClr val="bg1"/>
              </a:solidFill>
              <a:latin typeface="Arial" pitchFamily="34" charset="0"/>
              <a:cs typeface="Arial" pitchFamily="34" charset="0"/>
            </a:endParaRPr>
          </a:p>
          <a:p>
            <a:endParaRPr lang="en-GB" sz="2400" dirty="0" smtClean="0">
              <a:solidFill>
                <a:schemeClr val="bg1"/>
              </a:solidFill>
              <a:latin typeface="Arial" pitchFamily="34" charset="0"/>
              <a:cs typeface="Arial" pitchFamily="34" charset="0"/>
            </a:endParaRPr>
          </a:p>
          <a:p>
            <a:r>
              <a:rPr lang="tr-TR" sz="2400" dirty="0" smtClean="0">
                <a:solidFill>
                  <a:schemeClr val="bg1"/>
                </a:solidFill>
                <a:latin typeface="Arial" pitchFamily="34" charset="0"/>
                <a:cs typeface="Arial" pitchFamily="34" charset="0"/>
              </a:rPr>
              <a:t>Derginin standartlarına uyuyor mu</a:t>
            </a:r>
            <a:r>
              <a:rPr lang="en-GB" sz="2400" dirty="0" smtClean="0">
                <a:solidFill>
                  <a:schemeClr val="bg1"/>
                </a:solidFill>
                <a:latin typeface="Arial" pitchFamily="34" charset="0"/>
                <a:cs typeface="Arial" pitchFamily="34" charset="0"/>
              </a:rPr>
              <a:t>?</a:t>
            </a:r>
            <a:endParaRPr lang="tr-TR" sz="2400" dirty="0" smtClean="0">
              <a:solidFill>
                <a:schemeClr val="bg1"/>
              </a:solidFill>
              <a:latin typeface="Arial" pitchFamily="34" charset="0"/>
              <a:cs typeface="Arial" pitchFamily="34" charset="0"/>
            </a:endParaRPr>
          </a:p>
          <a:p>
            <a:endParaRPr lang="en-GB" sz="2400" dirty="0" smtClean="0">
              <a:solidFill>
                <a:schemeClr val="bg1"/>
              </a:solidFill>
              <a:latin typeface="Arial" pitchFamily="34" charset="0"/>
              <a:cs typeface="Arial" pitchFamily="34" charset="0"/>
            </a:endParaRPr>
          </a:p>
          <a:p>
            <a:r>
              <a:rPr lang="tr-TR" sz="2400" dirty="0" smtClean="0">
                <a:solidFill>
                  <a:schemeClr val="bg1"/>
                </a:solidFill>
                <a:latin typeface="Arial" pitchFamily="34" charset="0"/>
                <a:cs typeface="Arial" pitchFamily="34" charset="0"/>
              </a:rPr>
              <a:t>Bu alandaki yazıların ‘’top %25’ine’’ giriyor mu</a:t>
            </a:r>
            <a:r>
              <a:rPr lang="en-GB" sz="2400" dirty="0" smtClean="0">
                <a:solidFill>
                  <a:schemeClr val="bg1"/>
                </a:solidFill>
                <a:latin typeface="Arial" pitchFamily="34" charset="0"/>
                <a:cs typeface="Arial" pitchFamily="34" charset="0"/>
              </a:rPr>
              <a:t>?</a:t>
            </a:r>
          </a:p>
        </p:txBody>
      </p:sp>
      <p:sp>
        <p:nvSpPr>
          <p:cNvPr id="6"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Son kararınızda neler etkili olmalı?</a:t>
            </a:r>
            <a:endParaRPr lang="en-GB" sz="3200" b="1" i="1" u="sng" dirty="0" smtClean="0">
              <a:solidFill>
                <a:srgbClr val="FFC000"/>
              </a:solidFill>
            </a:endParaRPr>
          </a:p>
        </p:txBody>
      </p:sp>
      <p:sp>
        <p:nvSpPr>
          <p:cNvPr id="7" name="Eksi 6"/>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2059947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3"/>
          <p:cNvSpPr>
            <a:spLocks noGrp="1" noChangeArrowheads="1"/>
          </p:cNvSpPr>
          <p:nvPr>
            <p:ph type="body" idx="1"/>
          </p:nvPr>
        </p:nvSpPr>
        <p:spPr>
          <a:xfrm>
            <a:off x="342899" y="958690"/>
            <a:ext cx="8458200" cy="990600"/>
          </a:xfrm>
        </p:spPr>
        <p:txBody>
          <a:bodyPr/>
          <a:lstStyle/>
          <a:p>
            <a:pPr marL="0" indent="0" algn="ctr" eaLnBrk="1" hangingPunct="1">
              <a:buFontTx/>
              <a:buNone/>
            </a:pPr>
            <a:r>
              <a:rPr lang="tr-TR" sz="2800" dirty="0" smtClean="0">
                <a:solidFill>
                  <a:schemeClr val="bg1"/>
                </a:solidFill>
                <a:latin typeface="Arial" pitchFamily="34" charset="0"/>
                <a:cs typeface="Arial" pitchFamily="34" charset="0"/>
              </a:rPr>
              <a:t>Anahtar bölümler dahil edilmiş ve açık şekilde düzenlenmiş.</a:t>
            </a:r>
            <a:endParaRPr lang="en-US" dirty="0" smtClean="0">
              <a:solidFill>
                <a:schemeClr val="bg1"/>
              </a:solidFill>
              <a:latin typeface="Arial" pitchFamily="34" charset="0"/>
              <a:cs typeface="Arial" pitchFamily="34" charset="0"/>
            </a:endParaRPr>
          </a:p>
        </p:txBody>
      </p:sp>
      <p:graphicFrame>
        <p:nvGraphicFramePr>
          <p:cNvPr id="18466" name="Group 34"/>
          <p:cNvGraphicFramePr>
            <a:graphicFrameLocks noGrp="1"/>
          </p:cNvGraphicFramePr>
          <p:nvPr>
            <p:extLst>
              <p:ext uri="{D42A27DB-BD31-4B8C-83A1-F6EECF244321}">
                <p14:modId xmlns:p14="http://schemas.microsoft.com/office/powerpoint/2010/main" val="2267368852"/>
              </p:ext>
            </p:extLst>
          </p:nvPr>
        </p:nvGraphicFramePr>
        <p:xfrm>
          <a:off x="755576" y="1906231"/>
          <a:ext cx="2133600" cy="4602410"/>
        </p:xfrm>
        <a:graphic>
          <a:graphicData uri="http://schemas.openxmlformats.org/drawingml/2006/table">
            <a:tbl>
              <a:tblPr/>
              <a:tblGrid>
                <a:gridCol w="2133600"/>
              </a:tblGrid>
              <a:tr h="39619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accent2"/>
                          </a:solidFill>
                          <a:effectLst/>
                          <a:latin typeface="Arial" pitchFamily="34" charset="0"/>
                          <a:cs typeface="Arial" pitchFamily="34" charset="0"/>
                        </a:rPr>
                        <a:t>Başlık (</a:t>
                      </a:r>
                      <a:r>
                        <a:rPr kumimoji="0" lang="tr-TR" sz="2000" b="1" i="0" u="none" strike="noStrike" cap="none" normalizeH="0" baseline="0" dirty="0" err="1" smtClean="0">
                          <a:ln>
                            <a:noFill/>
                          </a:ln>
                          <a:solidFill>
                            <a:schemeClr val="accent2"/>
                          </a:solidFill>
                          <a:effectLst/>
                          <a:latin typeface="Arial" pitchFamily="34" charset="0"/>
                          <a:cs typeface="Arial" pitchFamily="34" charset="0"/>
                        </a:rPr>
                        <a:t>Title</a:t>
                      </a:r>
                      <a:r>
                        <a:rPr kumimoji="0" lang="tr-TR" sz="2000" b="1" i="0" u="none" strike="noStrike" cap="none" normalizeH="0" baseline="0" dirty="0" smtClean="0">
                          <a:ln>
                            <a:noFill/>
                          </a:ln>
                          <a:solidFill>
                            <a:schemeClr val="accent2"/>
                          </a:solidFill>
                          <a:effectLst/>
                          <a:latin typeface="Arial" pitchFamily="34" charset="0"/>
                          <a:cs typeface="Arial" pitchFamily="34" charset="0"/>
                        </a:rPr>
                        <a:t>)</a:t>
                      </a:r>
                      <a:endParaRPr kumimoji="0" lang="en-US" sz="2000" b="1" i="0" u="none" strike="noStrike" cap="none" normalizeH="0" baseline="0" dirty="0" smtClean="0">
                        <a:ln>
                          <a:noFill/>
                        </a:ln>
                        <a:solidFill>
                          <a:schemeClr val="accent2"/>
                        </a:solidFill>
                        <a:effectLst/>
                        <a:latin typeface="Arial" pitchFamily="34" charset="0"/>
                        <a:cs typeface="Arial" pitchFamily="34" charset="0"/>
                      </a:endParaRPr>
                    </a:p>
                  </a:txBody>
                  <a:tcPr marT="45715" marB="45715" anchor="ctr" horzOverflow="overflow">
                    <a:lnL w="28575" cap="flat" cmpd="sng" algn="ctr">
                      <a:solidFill>
                        <a:srgbClr val="FF9218"/>
                      </a:solidFill>
                      <a:prstDash val="solid"/>
                      <a:round/>
                      <a:headEnd type="none" w="med" len="med"/>
                      <a:tailEnd type="none" w="med" len="med"/>
                    </a:lnL>
                    <a:lnR w="28575" cap="flat" cmpd="sng" algn="ctr">
                      <a:solidFill>
                        <a:srgbClr val="FF9218"/>
                      </a:solidFill>
                      <a:prstDash val="solid"/>
                      <a:round/>
                      <a:headEnd type="none" w="med" len="med"/>
                      <a:tailEnd type="none" w="med" len="med"/>
                    </a:lnR>
                    <a:lnT w="28575" cap="flat" cmpd="sng" algn="ctr">
                      <a:solidFill>
                        <a:srgbClr val="FF9218"/>
                      </a:solidFill>
                      <a:prstDash val="solid"/>
                      <a:round/>
                      <a:headEnd type="none" w="med" len="med"/>
                      <a:tailEnd type="none" w="med" len="med"/>
                    </a:lnT>
                    <a:lnB w="28575" cap="flat" cmpd="sng" algn="ctr">
                      <a:solidFill>
                        <a:srgbClr val="FF9218"/>
                      </a:solidFill>
                      <a:prstDash val="solid"/>
                      <a:round/>
                      <a:headEnd type="none" w="med" len="med"/>
                      <a:tailEnd type="none" w="med" len="med"/>
                    </a:lnB>
                    <a:lnTlToBr>
                      <a:noFill/>
                    </a:lnTlToBr>
                    <a:lnBlToTr>
                      <a:noFill/>
                    </a:lnBlToTr>
                    <a:solidFill>
                      <a:schemeClr val="bg1"/>
                    </a:solidFill>
                  </a:tcPr>
                </a:tc>
              </a:tr>
              <a:tr h="39619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accent2"/>
                          </a:solidFill>
                          <a:effectLst/>
                          <a:latin typeface="Arial" pitchFamily="34" charset="0"/>
                          <a:cs typeface="Arial" pitchFamily="34" charset="0"/>
                        </a:rPr>
                        <a:t>Özet (</a:t>
                      </a:r>
                      <a:r>
                        <a:rPr kumimoji="0" lang="tr-TR" sz="2000" b="1" i="0" u="none" strike="noStrike" cap="none" normalizeH="0" baseline="0" dirty="0" err="1" smtClean="0">
                          <a:ln>
                            <a:noFill/>
                          </a:ln>
                          <a:solidFill>
                            <a:schemeClr val="accent2"/>
                          </a:solidFill>
                          <a:effectLst/>
                          <a:latin typeface="Arial" pitchFamily="34" charset="0"/>
                          <a:cs typeface="Arial" pitchFamily="34" charset="0"/>
                        </a:rPr>
                        <a:t>Abstract</a:t>
                      </a:r>
                      <a:r>
                        <a:rPr kumimoji="0" lang="tr-TR" sz="2000" b="1" i="0" u="none" strike="noStrike" cap="none" normalizeH="0" baseline="0" dirty="0" smtClean="0">
                          <a:ln>
                            <a:noFill/>
                          </a:ln>
                          <a:solidFill>
                            <a:schemeClr val="accent2"/>
                          </a:solidFill>
                          <a:effectLst/>
                          <a:latin typeface="Arial" pitchFamily="34" charset="0"/>
                          <a:cs typeface="Arial" pitchFamily="34" charset="0"/>
                        </a:rPr>
                        <a:t>)</a:t>
                      </a:r>
                      <a:endParaRPr kumimoji="0" lang="en-US" sz="20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endParaRPr>
                    </a:p>
                  </a:txBody>
                  <a:tcPr marT="45715" marB="45715" anchor="ctr" horzOverflow="overflow">
                    <a:lnL w="28575" cap="flat" cmpd="sng" algn="ctr">
                      <a:solidFill>
                        <a:srgbClr val="FF9218"/>
                      </a:solidFill>
                      <a:prstDash val="solid"/>
                      <a:round/>
                      <a:headEnd type="none" w="med" len="med"/>
                      <a:tailEnd type="none" w="med" len="med"/>
                    </a:lnL>
                    <a:lnR w="28575" cap="flat" cmpd="sng" algn="ctr">
                      <a:solidFill>
                        <a:srgbClr val="FF9218"/>
                      </a:solidFill>
                      <a:prstDash val="solid"/>
                      <a:round/>
                      <a:headEnd type="none" w="med" len="med"/>
                      <a:tailEnd type="none" w="med" len="med"/>
                    </a:lnR>
                    <a:lnT w="28575" cap="flat" cmpd="sng" algn="ctr">
                      <a:solidFill>
                        <a:srgbClr val="FF9218"/>
                      </a:solidFill>
                      <a:prstDash val="solid"/>
                      <a:round/>
                      <a:headEnd type="none" w="med" len="med"/>
                      <a:tailEnd type="none" w="med" len="med"/>
                    </a:lnT>
                    <a:lnB w="28575" cap="flat" cmpd="sng" algn="ctr">
                      <a:solidFill>
                        <a:srgbClr val="FF9218"/>
                      </a:solidFill>
                      <a:prstDash val="solid"/>
                      <a:round/>
                      <a:headEnd type="none" w="med" len="med"/>
                      <a:tailEnd type="none" w="med" len="med"/>
                    </a:lnB>
                    <a:lnTlToBr>
                      <a:noFill/>
                    </a:lnTlToBr>
                    <a:lnBlToTr>
                      <a:noFill/>
                    </a:lnBlToTr>
                    <a:solidFill>
                      <a:schemeClr val="bg1"/>
                    </a:solidFill>
                  </a:tcPr>
                </a:tc>
              </a:tr>
              <a:tr h="39619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accent2"/>
                          </a:solidFill>
                          <a:effectLst/>
                          <a:latin typeface="Arial" pitchFamily="34" charset="0"/>
                          <a:cs typeface="Arial" pitchFamily="34" charset="0"/>
                        </a:rPr>
                        <a:t>Giriş (</a:t>
                      </a:r>
                      <a:r>
                        <a:rPr kumimoji="0" lang="tr-TR" sz="2000" b="1" i="0" u="none" strike="noStrike" cap="none" normalizeH="0" baseline="0" dirty="0" err="1" smtClean="0">
                          <a:ln>
                            <a:noFill/>
                          </a:ln>
                          <a:solidFill>
                            <a:schemeClr val="accent2"/>
                          </a:solidFill>
                          <a:effectLst/>
                          <a:latin typeface="Arial" pitchFamily="34" charset="0"/>
                          <a:cs typeface="Arial" pitchFamily="34" charset="0"/>
                        </a:rPr>
                        <a:t>Introduction</a:t>
                      </a:r>
                      <a:r>
                        <a:rPr kumimoji="0" lang="tr-TR" sz="2000" b="1" i="0" u="none" strike="noStrike" cap="none" normalizeH="0" baseline="0" dirty="0" smtClean="0">
                          <a:ln>
                            <a:noFill/>
                          </a:ln>
                          <a:solidFill>
                            <a:schemeClr val="accent2"/>
                          </a:solidFill>
                          <a:effectLst/>
                          <a:latin typeface="Arial" pitchFamily="34" charset="0"/>
                          <a:cs typeface="Arial" pitchFamily="34" charset="0"/>
                        </a:rPr>
                        <a:t>)</a:t>
                      </a:r>
                      <a:endParaRPr kumimoji="0" lang="en-US" sz="20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endParaRPr>
                    </a:p>
                  </a:txBody>
                  <a:tcPr marT="45715" marB="45715" anchor="ctr" horzOverflow="overflow">
                    <a:lnL w="28575" cap="flat" cmpd="sng" algn="ctr">
                      <a:solidFill>
                        <a:srgbClr val="FF9218"/>
                      </a:solidFill>
                      <a:prstDash val="solid"/>
                      <a:round/>
                      <a:headEnd type="none" w="med" len="med"/>
                      <a:tailEnd type="none" w="med" len="med"/>
                    </a:lnL>
                    <a:lnR w="28575" cap="flat" cmpd="sng" algn="ctr">
                      <a:solidFill>
                        <a:srgbClr val="FF9218"/>
                      </a:solidFill>
                      <a:prstDash val="solid"/>
                      <a:round/>
                      <a:headEnd type="none" w="med" len="med"/>
                      <a:tailEnd type="none" w="med" len="med"/>
                    </a:lnR>
                    <a:lnT w="28575" cap="flat" cmpd="sng" algn="ctr">
                      <a:solidFill>
                        <a:srgbClr val="FF9218"/>
                      </a:solidFill>
                      <a:prstDash val="solid"/>
                      <a:round/>
                      <a:headEnd type="none" w="med" len="med"/>
                      <a:tailEnd type="none" w="med" len="med"/>
                    </a:lnT>
                    <a:lnB w="28575" cap="flat" cmpd="sng" algn="ctr">
                      <a:solidFill>
                        <a:srgbClr val="FF9218"/>
                      </a:solidFill>
                      <a:prstDash val="solid"/>
                      <a:round/>
                      <a:headEnd type="none" w="med" len="med"/>
                      <a:tailEnd type="none" w="med" len="med"/>
                    </a:lnB>
                    <a:lnTlToBr>
                      <a:noFill/>
                    </a:lnTlToBr>
                    <a:lnBlToTr>
                      <a:noFill/>
                    </a:lnBlToTr>
                    <a:solidFill>
                      <a:schemeClr val="bg1"/>
                    </a:solidFill>
                  </a:tcPr>
                </a:tc>
              </a:tr>
              <a:tr h="39619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accent2"/>
                          </a:solidFill>
                          <a:effectLst/>
                          <a:latin typeface="Arial" pitchFamily="34" charset="0"/>
                          <a:cs typeface="Arial" pitchFamily="34" charset="0"/>
                        </a:rPr>
                        <a:t>Yöntem (</a:t>
                      </a:r>
                      <a:r>
                        <a:rPr kumimoji="0" lang="tr-TR" sz="2000" b="1" i="0" u="none" strike="noStrike" cap="none" normalizeH="0" baseline="0" dirty="0" err="1" smtClean="0">
                          <a:ln>
                            <a:noFill/>
                          </a:ln>
                          <a:solidFill>
                            <a:schemeClr val="accent2"/>
                          </a:solidFill>
                          <a:effectLst/>
                          <a:latin typeface="Arial" pitchFamily="34" charset="0"/>
                          <a:cs typeface="Arial" pitchFamily="34" charset="0"/>
                        </a:rPr>
                        <a:t>Materials</a:t>
                      </a:r>
                      <a:r>
                        <a:rPr kumimoji="0" lang="tr-TR" sz="2000" b="1" i="0" u="none" strike="noStrike" cap="none" normalizeH="0" baseline="0" dirty="0" smtClean="0">
                          <a:ln>
                            <a:noFill/>
                          </a:ln>
                          <a:solidFill>
                            <a:schemeClr val="accent2"/>
                          </a:solidFill>
                          <a:effectLst/>
                          <a:latin typeface="Arial" pitchFamily="34" charset="0"/>
                          <a:cs typeface="Arial" pitchFamily="34" charset="0"/>
                        </a:rPr>
                        <a:t> </a:t>
                      </a:r>
                      <a:r>
                        <a:rPr kumimoji="0" lang="tr-TR" sz="2000" b="1" i="0" u="none" strike="noStrike" cap="none" normalizeH="0" baseline="0" dirty="0" err="1" smtClean="0">
                          <a:ln>
                            <a:noFill/>
                          </a:ln>
                          <a:solidFill>
                            <a:schemeClr val="accent2"/>
                          </a:solidFill>
                          <a:effectLst/>
                          <a:latin typeface="Arial" pitchFamily="34" charset="0"/>
                          <a:cs typeface="Arial" pitchFamily="34" charset="0"/>
                        </a:rPr>
                        <a:t>and</a:t>
                      </a:r>
                      <a:r>
                        <a:rPr kumimoji="0" lang="tr-TR" sz="2000" b="1" i="0" u="none" strike="noStrike" cap="none" normalizeH="0" baseline="0" dirty="0" smtClean="0">
                          <a:ln>
                            <a:noFill/>
                          </a:ln>
                          <a:solidFill>
                            <a:schemeClr val="accent2"/>
                          </a:solidFill>
                          <a:effectLst/>
                          <a:latin typeface="Arial" pitchFamily="34" charset="0"/>
                          <a:cs typeface="Arial" pitchFamily="34" charset="0"/>
                        </a:rPr>
                        <a:t> </a:t>
                      </a:r>
                      <a:r>
                        <a:rPr kumimoji="0" lang="tr-TR" sz="2000" b="1" i="0" u="none" strike="noStrike" cap="none" normalizeH="0" baseline="0" dirty="0" err="1" smtClean="0">
                          <a:ln>
                            <a:noFill/>
                          </a:ln>
                          <a:solidFill>
                            <a:schemeClr val="accent2"/>
                          </a:solidFill>
                          <a:effectLst/>
                          <a:latin typeface="Arial" pitchFamily="34" charset="0"/>
                          <a:cs typeface="Arial" pitchFamily="34" charset="0"/>
                        </a:rPr>
                        <a:t>methods</a:t>
                      </a:r>
                      <a:r>
                        <a:rPr kumimoji="0" lang="tr-TR" sz="2000" b="1" i="0" u="none" strike="noStrike" cap="none" normalizeH="0" baseline="0" dirty="0" smtClean="0">
                          <a:ln>
                            <a:noFill/>
                          </a:ln>
                          <a:solidFill>
                            <a:schemeClr val="accent2"/>
                          </a:solidFill>
                          <a:effectLst/>
                          <a:latin typeface="Arial" pitchFamily="34" charset="0"/>
                          <a:cs typeface="Arial" pitchFamily="34" charset="0"/>
                        </a:rPr>
                        <a:t>)</a:t>
                      </a:r>
                      <a:endParaRPr kumimoji="0" lang="en-US" sz="2000" b="1" i="0" u="none" strike="noStrike" cap="none" normalizeH="0" baseline="0" dirty="0" smtClean="0">
                        <a:ln>
                          <a:noFill/>
                        </a:ln>
                        <a:solidFill>
                          <a:schemeClr val="accent2"/>
                        </a:solidFill>
                        <a:effectLst/>
                        <a:latin typeface="Arial" pitchFamily="34" charset="0"/>
                        <a:cs typeface="Arial" pitchFamily="34" charset="0"/>
                      </a:endParaRPr>
                    </a:p>
                  </a:txBody>
                  <a:tcPr marT="45715" marB="45715" anchor="ctr" horzOverflow="overflow">
                    <a:lnL w="28575" cap="flat" cmpd="sng" algn="ctr">
                      <a:solidFill>
                        <a:srgbClr val="FF9218"/>
                      </a:solidFill>
                      <a:prstDash val="solid"/>
                      <a:round/>
                      <a:headEnd type="none" w="med" len="med"/>
                      <a:tailEnd type="none" w="med" len="med"/>
                    </a:lnL>
                    <a:lnR w="28575" cap="flat" cmpd="sng" algn="ctr">
                      <a:solidFill>
                        <a:srgbClr val="FF9218"/>
                      </a:solidFill>
                      <a:prstDash val="solid"/>
                      <a:round/>
                      <a:headEnd type="none" w="med" len="med"/>
                      <a:tailEnd type="none" w="med" len="med"/>
                    </a:lnR>
                    <a:lnT w="28575" cap="flat" cmpd="sng" algn="ctr">
                      <a:solidFill>
                        <a:srgbClr val="FF9218"/>
                      </a:solidFill>
                      <a:prstDash val="solid"/>
                      <a:round/>
                      <a:headEnd type="none" w="med" len="med"/>
                      <a:tailEnd type="none" w="med" len="med"/>
                    </a:lnT>
                    <a:lnB w="28575" cap="flat" cmpd="sng" algn="ctr">
                      <a:solidFill>
                        <a:srgbClr val="FF9218"/>
                      </a:solidFill>
                      <a:prstDash val="solid"/>
                      <a:round/>
                      <a:headEnd type="none" w="med" len="med"/>
                      <a:tailEnd type="none" w="med" len="med"/>
                    </a:lnB>
                    <a:lnTlToBr>
                      <a:noFill/>
                    </a:lnTlToBr>
                    <a:lnBlToTr>
                      <a:noFill/>
                    </a:lnBlToTr>
                    <a:solidFill>
                      <a:schemeClr val="bg1"/>
                    </a:solidFill>
                  </a:tcPr>
                </a:tc>
              </a:tr>
              <a:tr h="39619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accent2"/>
                          </a:solidFill>
                          <a:effectLst/>
                          <a:latin typeface="Arial" pitchFamily="34" charset="0"/>
                          <a:cs typeface="Arial" pitchFamily="34" charset="0"/>
                        </a:rPr>
                        <a:t>Bulgular (</a:t>
                      </a:r>
                      <a:r>
                        <a:rPr kumimoji="0" lang="tr-TR" sz="2000" b="1" i="0" u="none" strike="noStrike" cap="none" normalizeH="0" baseline="0" dirty="0" err="1" smtClean="0">
                          <a:ln>
                            <a:noFill/>
                          </a:ln>
                          <a:solidFill>
                            <a:schemeClr val="accent2"/>
                          </a:solidFill>
                          <a:effectLst/>
                          <a:latin typeface="Arial" pitchFamily="34" charset="0"/>
                          <a:cs typeface="Arial" pitchFamily="34" charset="0"/>
                        </a:rPr>
                        <a:t>Results</a:t>
                      </a:r>
                      <a:r>
                        <a:rPr kumimoji="0" lang="tr-TR" sz="2000" b="1" i="0" u="none" strike="noStrike" cap="none" normalizeH="0" baseline="0" dirty="0" smtClean="0">
                          <a:ln>
                            <a:noFill/>
                          </a:ln>
                          <a:solidFill>
                            <a:schemeClr val="accent2"/>
                          </a:solidFill>
                          <a:effectLst/>
                          <a:latin typeface="Arial" pitchFamily="34" charset="0"/>
                          <a:cs typeface="Arial" pitchFamily="34" charset="0"/>
                        </a:rPr>
                        <a:t>)</a:t>
                      </a:r>
                      <a:endParaRPr kumimoji="0" lang="en-US" sz="2000" b="1" i="0" u="none" strike="noStrike" cap="none" normalizeH="0" baseline="0" dirty="0" smtClean="0">
                        <a:ln>
                          <a:noFill/>
                        </a:ln>
                        <a:solidFill>
                          <a:schemeClr val="accent2"/>
                        </a:solidFill>
                        <a:effectLst/>
                        <a:latin typeface="Arial" pitchFamily="34" charset="0"/>
                        <a:cs typeface="Arial" pitchFamily="34" charset="0"/>
                      </a:endParaRPr>
                    </a:p>
                  </a:txBody>
                  <a:tcPr marT="45715" marB="45715" anchor="ctr" horzOverflow="overflow">
                    <a:lnL w="28575" cap="flat" cmpd="sng" algn="ctr">
                      <a:solidFill>
                        <a:srgbClr val="FF9218"/>
                      </a:solidFill>
                      <a:prstDash val="solid"/>
                      <a:round/>
                      <a:headEnd type="none" w="med" len="med"/>
                      <a:tailEnd type="none" w="med" len="med"/>
                    </a:lnL>
                    <a:lnR w="28575" cap="flat" cmpd="sng" algn="ctr">
                      <a:solidFill>
                        <a:srgbClr val="FF9218"/>
                      </a:solidFill>
                      <a:prstDash val="solid"/>
                      <a:round/>
                      <a:headEnd type="none" w="med" len="med"/>
                      <a:tailEnd type="none" w="med" len="med"/>
                    </a:lnR>
                    <a:lnT w="28575" cap="flat" cmpd="sng" algn="ctr">
                      <a:solidFill>
                        <a:srgbClr val="FF9218"/>
                      </a:solidFill>
                      <a:prstDash val="solid"/>
                      <a:round/>
                      <a:headEnd type="none" w="med" len="med"/>
                      <a:tailEnd type="none" w="med" len="med"/>
                    </a:lnT>
                    <a:lnB w="28575" cap="flat" cmpd="sng" algn="ctr">
                      <a:solidFill>
                        <a:srgbClr val="FF9218"/>
                      </a:solidFill>
                      <a:prstDash val="solid"/>
                      <a:round/>
                      <a:headEnd type="none" w="med" len="med"/>
                      <a:tailEnd type="none" w="med" len="med"/>
                    </a:lnB>
                    <a:lnTlToBr>
                      <a:noFill/>
                    </a:lnTlToBr>
                    <a:lnBlToTr>
                      <a:noFill/>
                    </a:lnBlToTr>
                    <a:solidFill>
                      <a:schemeClr val="bg1"/>
                    </a:solidFill>
                  </a:tcPr>
                </a:tc>
              </a:tr>
              <a:tr h="70096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accent2"/>
                          </a:solidFill>
                          <a:effectLst/>
                          <a:latin typeface="Arial" pitchFamily="34" charset="0"/>
                          <a:cs typeface="Arial" pitchFamily="34" charset="0"/>
                        </a:rPr>
                        <a:t>Tartışma (</a:t>
                      </a:r>
                      <a:r>
                        <a:rPr kumimoji="0" lang="tr-TR" sz="2000" b="1" i="0" u="none" strike="noStrike" cap="none" normalizeH="0" baseline="0" dirty="0" err="1" smtClean="0">
                          <a:ln>
                            <a:noFill/>
                          </a:ln>
                          <a:solidFill>
                            <a:schemeClr val="accent2"/>
                          </a:solidFill>
                          <a:effectLst/>
                          <a:latin typeface="Arial" pitchFamily="34" charset="0"/>
                          <a:cs typeface="Arial" pitchFamily="34" charset="0"/>
                        </a:rPr>
                        <a:t>Discussion</a:t>
                      </a:r>
                      <a:r>
                        <a:rPr kumimoji="0" lang="tr-TR" sz="2000" b="1" i="0" u="none" strike="noStrike" cap="none" normalizeH="0" baseline="0" dirty="0" smtClean="0">
                          <a:ln>
                            <a:noFill/>
                          </a:ln>
                          <a:solidFill>
                            <a:schemeClr val="accent2"/>
                          </a:solidFill>
                          <a:effectLst/>
                          <a:latin typeface="Arial" pitchFamily="34" charset="0"/>
                          <a:cs typeface="Arial" pitchFamily="34" charset="0"/>
                        </a:rPr>
                        <a:t>)</a:t>
                      </a:r>
                      <a:endParaRPr kumimoji="0" lang="en-US" sz="2000" b="1" i="0" u="none" strike="noStrike" cap="none" normalizeH="0" baseline="0" dirty="0" smtClean="0">
                        <a:ln>
                          <a:noFill/>
                        </a:ln>
                        <a:solidFill>
                          <a:schemeClr val="accent2"/>
                        </a:solidFill>
                        <a:effectLst/>
                        <a:latin typeface="Arial" pitchFamily="34" charset="0"/>
                        <a:cs typeface="Arial" pitchFamily="34" charset="0"/>
                      </a:endParaRPr>
                    </a:p>
                  </a:txBody>
                  <a:tcPr marT="45715" marB="45715" anchor="ctr" horzOverflow="overflow">
                    <a:lnL w="28575" cap="flat" cmpd="sng" algn="ctr">
                      <a:solidFill>
                        <a:srgbClr val="FF9218"/>
                      </a:solidFill>
                      <a:prstDash val="solid"/>
                      <a:round/>
                      <a:headEnd type="none" w="med" len="med"/>
                      <a:tailEnd type="none" w="med" len="med"/>
                    </a:lnL>
                    <a:lnR w="28575" cap="flat" cmpd="sng" algn="ctr">
                      <a:solidFill>
                        <a:srgbClr val="FF9218"/>
                      </a:solidFill>
                      <a:prstDash val="solid"/>
                      <a:round/>
                      <a:headEnd type="none" w="med" len="med"/>
                      <a:tailEnd type="none" w="med" len="med"/>
                    </a:lnR>
                    <a:lnT w="28575" cap="flat" cmpd="sng" algn="ctr">
                      <a:solidFill>
                        <a:srgbClr val="FF9218"/>
                      </a:solidFill>
                      <a:prstDash val="solid"/>
                      <a:round/>
                      <a:headEnd type="none" w="med" len="med"/>
                      <a:tailEnd type="none" w="med" len="med"/>
                    </a:lnT>
                    <a:lnB w="28575" cap="flat" cmpd="sng" algn="ctr">
                      <a:solidFill>
                        <a:srgbClr val="FF9218"/>
                      </a:solidFill>
                      <a:prstDash val="solid"/>
                      <a:round/>
                      <a:headEnd type="none" w="med" len="med"/>
                      <a:tailEnd type="none" w="med" len="med"/>
                    </a:lnB>
                    <a:lnTlToBr>
                      <a:noFill/>
                    </a:lnTlToBr>
                    <a:lnBlToTr>
                      <a:noFill/>
                    </a:lnBlToTr>
                    <a:solidFill>
                      <a:schemeClr val="bg1"/>
                    </a:solidFill>
                  </a:tcPr>
                </a:tc>
              </a:tr>
              <a:tr h="39619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accent2"/>
                          </a:solidFill>
                          <a:effectLst/>
                          <a:latin typeface="Arial" pitchFamily="34" charset="0"/>
                          <a:cs typeface="Arial" pitchFamily="34" charset="0"/>
                        </a:rPr>
                        <a:t>Kaynaklar (</a:t>
                      </a:r>
                      <a:r>
                        <a:rPr kumimoji="0" lang="tr-TR" sz="2000" b="1" i="0" u="none" strike="noStrike" cap="none" normalizeH="0" baseline="0" dirty="0" err="1" smtClean="0">
                          <a:ln>
                            <a:noFill/>
                          </a:ln>
                          <a:solidFill>
                            <a:schemeClr val="accent2"/>
                          </a:solidFill>
                          <a:effectLst/>
                          <a:latin typeface="Arial" pitchFamily="34" charset="0"/>
                          <a:cs typeface="Arial" pitchFamily="34" charset="0"/>
                        </a:rPr>
                        <a:t>References</a:t>
                      </a:r>
                      <a:r>
                        <a:rPr kumimoji="0" lang="tr-TR" sz="2000" b="1" i="0" u="none" strike="noStrike" cap="none" normalizeH="0" baseline="0" dirty="0" smtClean="0">
                          <a:ln>
                            <a:noFill/>
                          </a:ln>
                          <a:solidFill>
                            <a:schemeClr val="accent2"/>
                          </a:solidFill>
                          <a:effectLst/>
                          <a:latin typeface="Arial" pitchFamily="34" charset="0"/>
                          <a:cs typeface="Arial" pitchFamily="34" charset="0"/>
                        </a:rPr>
                        <a:t>)</a:t>
                      </a:r>
                      <a:endParaRPr kumimoji="0" lang="en-US" sz="20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endParaRPr>
                    </a:p>
                  </a:txBody>
                  <a:tcPr marT="45715" marB="45715" anchor="ctr" horzOverflow="overflow">
                    <a:lnL w="28575" cap="flat" cmpd="sng" algn="ctr">
                      <a:solidFill>
                        <a:srgbClr val="FF9218"/>
                      </a:solidFill>
                      <a:prstDash val="solid"/>
                      <a:round/>
                      <a:headEnd type="none" w="med" len="med"/>
                      <a:tailEnd type="none" w="med" len="med"/>
                    </a:lnL>
                    <a:lnR w="28575" cap="flat" cmpd="sng" algn="ctr">
                      <a:solidFill>
                        <a:srgbClr val="FF9218"/>
                      </a:solidFill>
                      <a:prstDash val="solid"/>
                      <a:round/>
                      <a:headEnd type="none" w="med" len="med"/>
                      <a:tailEnd type="none" w="med" len="med"/>
                    </a:lnR>
                    <a:lnT w="28575" cap="flat" cmpd="sng" algn="ctr">
                      <a:solidFill>
                        <a:srgbClr val="FF9218"/>
                      </a:solidFill>
                      <a:prstDash val="solid"/>
                      <a:round/>
                      <a:headEnd type="none" w="med" len="med"/>
                      <a:tailEnd type="none" w="med" len="med"/>
                    </a:lnT>
                    <a:lnB w="28575" cap="flat" cmpd="sng" algn="ctr">
                      <a:solidFill>
                        <a:srgbClr val="FF9218"/>
                      </a:solidFill>
                      <a:prstDash val="solid"/>
                      <a:round/>
                      <a:headEnd type="none" w="med" len="med"/>
                      <a:tailEnd type="none" w="med" len="med"/>
                    </a:lnB>
                    <a:lnTlToBr>
                      <a:noFill/>
                    </a:lnTlToBr>
                    <a:lnBlToTr>
                      <a:noFill/>
                    </a:lnBlToTr>
                    <a:solidFill>
                      <a:schemeClr val="bg1"/>
                    </a:solidFill>
                  </a:tcPr>
                </a:tc>
              </a:tr>
            </a:tbl>
          </a:graphicData>
        </a:graphic>
      </p:graphicFrame>
      <p:sp>
        <p:nvSpPr>
          <p:cNvPr id="266262" name="Rectangle 22"/>
          <p:cNvSpPr>
            <a:spLocks noChangeArrowheads="1"/>
          </p:cNvSpPr>
          <p:nvPr/>
        </p:nvSpPr>
        <p:spPr bwMode="auto">
          <a:xfrm>
            <a:off x="3512423" y="1907937"/>
            <a:ext cx="4953000" cy="1600438"/>
          </a:xfrm>
          <a:prstGeom prst="rect">
            <a:avLst/>
          </a:prstGeom>
          <a:solidFill>
            <a:schemeClr val="bg1"/>
          </a:solidFill>
          <a:ln w="28575">
            <a:solidFill>
              <a:srgbClr val="FF9218"/>
            </a:solidFill>
            <a:miter lim="800000"/>
            <a:headEnd/>
            <a:tailEnd/>
          </a:ln>
        </p:spPr>
        <p:txBody>
          <a:bodyPr anchor="ctr">
            <a:spAutoFit/>
          </a:bodyPr>
          <a:lstStyle/>
          <a:p>
            <a:pPr marL="177800" indent="-177800" eaLnBrk="0" hangingPunct="0"/>
            <a:r>
              <a:rPr lang="tr-TR" sz="1600" dirty="0" smtClean="0">
                <a:solidFill>
                  <a:schemeClr val="accent2"/>
                </a:solidFill>
                <a:latin typeface="Arial Narrow" pitchFamily="34" charset="0"/>
              </a:rPr>
              <a:t>Başlık (</a:t>
            </a:r>
            <a:r>
              <a:rPr lang="tr-TR" sz="1600" dirty="0" err="1" smtClean="0">
                <a:solidFill>
                  <a:schemeClr val="accent2"/>
                </a:solidFill>
                <a:latin typeface="Arial Narrow" pitchFamily="34" charset="0"/>
              </a:rPr>
              <a:t>Title</a:t>
            </a:r>
            <a:r>
              <a:rPr lang="tr-TR" sz="1600" dirty="0" smtClean="0">
                <a:solidFill>
                  <a:schemeClr val="accent2"/>
                </a:solidFill>
                <a:latin typeface="Arial Narrow" pitchFamily="34" charset="0"/>
              </a:rPr>
              <a:t>)</a:t>
            </a:r>
            <a:endParaRPr lang="en-GB" sz="1600" dirty="0">
              <a:solidFill>
                <a:schemeClr val="accent2"/>
              </a:solidFill>
              <a:latin typeface="Arial Narrow" pitchFamily="34" charset="0"/>
            </a:endParaRPr>
          </a:p>
          <a:p>
            <a:pPr marL="177800" indent="-177800" eaLnBrk="0" hangingPunct="0">
              <a:buFontTx/>
              <a:buChar char="•"/>
            </a:pPr>
            <a:r>
              <a:rPr lang="tr-TR" sz="1600" b="0" dirty="0">
                <a:solidFill>
                  <a:schemeClr val="accent2"/>
                </a:solidFill>
                <a:latin typeface="Arial Narrow" pitchFamily="34" charset="0"/>
              </a:rPr>
              <a:t>Makaleyi açıkça tanımlıyor mu</a:t>
            </a:r>
            <a:r>
              <a:rPr lang="en-GB" sz="1600" b="0" dirty="0" smtClean="0">
                <a:solidFill>
                  <a:schemeClr val="accent2"/>
                </a:solidFill>
                <a:latin typeface="Arial Narrow" pitchFamily="34" charset="0"/>
              </a:rPr>
              <a:t>?</a:t>
            </a:r>
            <a:endParaRPr lang="tr-TR" sz="1600" b="0" dirty="0" smtClean="0">
              <a:solidFill>
                <a:schemeClr val="accent2"/>
              </a:solidFill>
              <a:latin typeface="Arial Narrow" pitchFamily="34" charset="0"/>
            </a:endParaRPr>
          </a:p>
          <a:p>
            <a:pPr marL="177800" indent="-177800" eaLnBrk="0" hangingPunct="0">
              <a:buFontTx/>
              <a:buChar char="•"/>
            </a:pPr>
            <a:r>
              <a:rPr lang="tr-TR" sz="1600" dirty="0" smtClean="0">
                <a:solidFill>
                  <a:schemeClr val="accent2"/>
                </a:solidFill>
                <a:latin typeface="Arial Narrow" pitchFamily="34" charset="0"/>
              </a:rPr>
              <a:t>Makalenin amacını ve bulguları doğru olarak yansıtıyor mu?</a:t>
            </a:r>
          </a:p>
          <a:p>
            <a:pPr marL="177800" indent="-177800" eaLnBrk="0" hangingPunct="0">
              <a:buFontTx/>
              <a:buChar char="•"/>
            </a:pPr>
            <a:r>
              <a:rPr lang="tr-TR" altLang="tr-TR" sz="1600" dirty="0" smtClean="0">
                <a:solidFill>
                  <a:schemeClr val="accent2"/>
                </a:solidFill>
                <a:latin typeface="Arial Narrow" pitchFamily="34" charset="0"/>
                <a:ea typeface="ＭＳ Ｐゴシック" pitchFamily="34" charset="-128"/>
              </a:rPr>
              <a:t>Çok uzun olmamalı </a:t>
            </a:r>
          </a:p>
          <a:p>
            <a:pPr marL="177800" indent="-177800" eaLnBrk="0" hangingPunct="0">
              <a:buFontTx/>
              <a:buChar char="•"/>
            </a:pPr>
            <a:r>
              <a:rPr lang="tr-TR" altLang="tr-TR" sz="1600" dirty="0" smtClean="0">
                <a:solidFill>
                  <a:schemeClr val="accent2"/>
                </a:solidFill>
                <a:latin typeface="Arial Narrow" pitchFamily="34" charset="0"/>
                <a:ea typeface="ＭＳ Ｐゴシック" pitchFamily="34" charset="-128"/>
              </a:rPr>
              <a:t>Kısaltmaları gözden geçir</a:t>
            </a:r>
            <a:endParaRPr lang="en-US" altLang="tr-TR" dirty="0">
              <a:ea typeface="ＭＳ Ｐゴシック" pitchFamily="34" charset="-128"/>
            </a:endParaRPr>
          </a:p>
          <a:p>
            <a:pPr marL="177800" indent="-177800" eaLnBrk="0" hangingPunct="0">
              <a:buFontTx/>
              <a:buChar char="•"/>
            </a:pPr>
            <a:endParaRPr lang="en-GB" sz="1600" b="0" dirty="0">
              <a:solidFill>
                <a:schemeClr val="accent2"/>
              </a:solidFill>
              <a:latin typeface="Arial Narrow" pitchFamily="34" charset="0"/>
            </a:endParaRPr>
          </a:p>
        </p:txBody>
      </p:sp>
      <p:sp>
        <p:nvSpPr>
          <p:cNvPr id="266263" name="Rectangle 23"/>
          <p:cNvSpPr>
            <a:spLocks noChangeArrowheads="1"/>
          </p:cNvSpPr>
          <p:nvPr/>
        </p:nvSpPr>
        <p:spPr bwMode="auto">
          <a:xfrm>
            <a:off x="3505200" y="2433071"/>
            <a:ext cx="4953000" cy="854075"/>
          </a:xfrm>
          <a:prstGeom prst="rect">
            <a:avLst/>
          </a:prstGeom>
          <a:solidFill>
            <a:schemeClr val="bg1"/>
          </a:solidFill>
          <a:ln w="28575">
            <a:solidFill>
              <a:srgbClr val="FF9218"/>
            </a:solidFill>
            <a:miter lim="800000"/>
            <a:headEnd/>
            <a:tailEnd/>
          </a:ln>
        </p:spPr>
        <p:txBody>
          <a:bodyPr anchor="ctr">
            <a:spAutoFit/>
          </a:bodyPr>
          <a:lstStyle/>
          <a:p>
            <a:pPr marL="177800" indent="-177800" eaLnBrk="0" hangingPunct="0"/>
            <a:r>
              <a:rPr lang="tr-TR" sz="1600" dirty="0" smtClean="0">
                <a:solidFill>
                  <a:schemeClr val="accent2"/>
                </a:solidFill>
                <a:latin typeface="Arial Narrow" pitchFamily="34" charset="0"/>
              </a:rPr>
              <a:t>Özet  (</a:t>
            </a:r>
            <a:r>
              <a:rPr lang="tr-TR" sz="1600" dirty="0" err="1" smtClean="0">
                <a:solidFill>
                  <a:schemeClr val="accent2"/>
                </a:solidFill>
                <a:latin typeface="Arial Narrow" pitchFamily="34" charset="0"/>
              </a:rPr>
              <a:t>Abstract</a:t>
            </a:r>
            <a:r>
              <a:rPr lang="tr-TR" sz="1600" dirty="0" smtClean="0">
                <a:solidFill>
                  <a:schemeClr val="accent2"/>
                </a:solidFill>
                <a:latin typeface="Arial Narrow" pitchFamily="34" charset="0"/>
              </a:rPr>
              <a:t>)</a:t>
            </a:r>
            <a:endParaRPr lang="en-GB" sz="1600" dirty="0">
              <a:solidFill>
                <a:schemeClr val="accent2"/>
              </a:solidFill>
              <a:latin typeface="Arial Narrow" pitchFamily="34" charset="0"/>
            </a:endParaRPr>
          </a:p>
          <a:p>
            <a:pPr marL="177800" indent="-177800" eaLnBrk="0" hangingPunct="0">
              <a:buFontTx/>
              <a:buChar char="•"/>
            </a:pPr>
            <a:r>
              <a:rPr lang="tr-TR" sz="1600" b="0" dirty="0">
                <a:solidFill>
                  <a:schemeClr val="accent2"/>
                </a:solidFill>
                <a:latin typeface="Arial Narrow" pitchFamily="34" charset="0"/>
              </a:rPr>
              <a:t>Ne yapıldığını ve temel bulguların neler olduğunu yansıtıyor mu</a:t>
            </a:r>
            <a:r>
              <a:rPr lang="en-GB" sz="1600" b="0" dirty="0">
                <a:solidFill>
                  <a:schemeClr val="accent2"/>
                </a:solidFill>
                <a:latin typeface="Arial Narrow" pitchFamily="34" charset="0"/>
              </a:rPr>
              <a:t>?</a:t>
            </a:r>
          </a:p>
        </p:txBody>
      </p:sp>
      <p:sp>
        <p:nvSpPr>
          <p:cNvPr id="266264" name="Rectangle 24"/>
          <p:cNvSpPr>
            <a:spLocks noChangeArrowheads="1"/>
          </p:cNvSpPr>
          <p:nvPr/>
        </p:nvSpPr>
        <p:spPr bwMode="auto">
          <a:xfrm>
            <a:off x="3505200" y="3008313"/>
            <a:ext cx="4953000" cy="1587500"/>
          </a:xfrm>
          <a:prstGeom prst="rect">
            <a:avLst/>
          </a:prstGeom>
          <a:solidFill>
            <a:schemeClr val="bg1"/>
          </a:solidFill>
          <a:ln w="28575">
            <a:solidFill>
              <a:srgbClr val="FF9218"/>
            </a:solidFill>
            <a:miter lim="800000"/>
            <a:headEnd/>
            <a:tailEnd/>
          </a:ln>
        </p:spPr>
        <p:txBody>
          <a:bodyPr anchor="ctr">
            <a:spAutoFit/>
          </a:bodyPr>
          <a:lstStyle/>
          <a:p>
            <a:pPr marL="177800" indent="-177800" eaLnBrk="0" hangingPunct="0"/>
            <a:r>
              <a:rPr lang="tr-TR" sz="1600" dirty="0" smtClean="0">
                <a:solidFill>
                  <a:schemeClr val="accent2"/>
                </a:solidFill>
                <a:latin typeface="Arial Narrow" pitchFamily="34" charset="0"/>
              </a:rPr>
              <a:t>Giriş (</a:t>
            </a:r>
            <a:r>
              <a:rPr lang="tr-TR" sz="1600" dirty="0" err="1" smtClean="0">
                <a:solidFill>
                  <a:schemeClr val="accent2"/>
                </a:solidFill>
                <a:latin typeface="Arial Narrow" pitchFamily="34" charset="0"/>
              </a:rPr>
              <a:t>Introduction</a:t>
            </a:r>
            <a:r>
              <a:rPr lang="tr-TR" sz="1600" dirty="0" smtClean="0">
                <a:solidFill>
                  <a:schemeClr val="accent2"/>
                </a:solidFill>
                <a:latin typeface="Arial Narrow" pitchFamily="34" charset="0"/>
              </a:rPr>
              <a:t>)</a:t>
            </a:r>
            <a:endParaRPr lang="en-GB" sz="1600" dirty="0">
              <a:solidFill>
                <a:schemeClr val="accent2"/>
              </a:solidFill>
              <a:latin typeface="Arial Narrow" pitchFamily="34" charset="0"/>
            </a:endParaRPr>
          </a:p>
          <a:p>
            <a:pPr marL="177800" indent="-177800" eaLnBrk="0" hangingPunct="0">
              <a:buFontTx/>
              <a:buChar char="•"/>
            </a:pPr>
            <a:r>
              <a:rPr lang="tr-TR" sz="1600" b="0" dirty="0">
                <a:solidFill>
                  <a:schemeClr val="accent2"/>
                </a:solidFill>
                <a:latin typeface="Arial Narrow" pitchFamily="34" charset="0"/>
              </a:rPr>
              <a:t>Araştırılan problemi açıkça belirtiyor mu, yazarın ne başarmaya çalıştığını doğru şekilde tanımlıyor mu</a:t>
            </a:r>
            <a:r>
              <a:rPr lang="en-GB" sz="1600" b="0" dirty="0">
                <a:solidFill>
                  <a:schemeClr val="accent2"/>
                </a:solidFill>
                <a:latin typeface="Arial Narrow" pitchFamily="34" charset="0"/>
              </a:rPr>
              <a:t>?  </a:t>
            </a:r>
          </a:p>
          <a:p>
            <a:pPr marL="177800" indent="-177800" eaLnBrk="0" hangingPunct="0">
              <a:buFontTx/>
              <a:buChar char="•"/>
            </a:pPr>
            <a:r>
              <a:rPr lang="tr-TR" sz="1600" b="0" dirty="0">
                <a:solidFill>
                  <a:schemeClr val="accent2"/>
                </a:solidFill>
                <a:latin typeface="Arial Narrow" pitchFamily="34" charset="0"/>
              </a:rPr>
              <a:t>Normal olarak giriş bir iki paragraf uzunluğundadır</a:t>
            </a:r>
            <a:r>
              <a:rPr lang="en-GB" sz="1600" b="0" dirty="0">
                <a:solidFill>
                  <a:schemeClr val="accent2"/>
                </a:solidFill>
                <a:latin typeface="Arial Narrow" pitchFamily="34" charset="0"/>
              </a:rPr>
              <a:t>. </a:t>
            </a:r>
          </a:p>
          <a:p>
            <a:pPr marL="177800" indent="-177800" eaLnBrk="0" hangingPunct="0">
              <a:buFontTx/>
              <a:buChar char="•"/>
            </a:pPr>
            <a:r>
              <a:rPr lang="tr-TR" sz="1600" b="0" dirty="0">
                <a:solidFill>
                  <a:schemeClr val="accent2"/>
                </a:solidFill>
                <a:latin typeface="Arial Narrow" pitchFamily="34" charset="0"/>
              </a:rPr>
              <a:t>Bağlam sağlamak için ilgili araştırmayı özetliyor mu</a:t>
            </a:r>
            <a:r>
              <a:rPr lang="en-GB" sz="1600" b="0" dirty="0">
                <a:solidFill>
                  <a:schemeClr val="accent2"/>
                </a:solidFill>
                <a:latin typeface="Arial Narrow" pitchFamily="34" charset="0"/>
              </a:rPr>
              <a:t>?</a:t>
            </a:r>
          </a:p>
          <a:p>
            <a:pPr marL="177800" indent="-177800" eaLnBrk="0" hangingPunct="0">
              <a:buFontTx/>
              <a:buChar char="•"/>
            </a:pPr>
            <a:r>
              <a:rPr lang="tr-TR" sz="1600" b="0" dirty="0">
                <a:solidFill>
                  <a:schemeClr val="accent2"/>
                </a:solidFill>
                <a:latin typeface="Arial Narrow" pitchFamily="34" charset="0"/>
              </a:rPr>
              <a:t>Varsa başkalarının bulgularını açıklıyor mu</a:t>
            </a:r>
            <a:r>
              <a:rPr lang="en-GB" sz="1600" b="0" dirty="0">
                <a:solidFill>
                  <a:schemeClr val="accent2"/>
                </a:solidFill>
                <a:latin typeface="Arial Narrow" pitchFamily="34" charset="0"/>
              </a:rPr>
              <a:t>? </a:t>
            </a:r>
          </a:p>
        </p:txBody>
      </p:sp>
      <p:sp>
        <p:nvSpPr>
          <p:cNvPr id="266265" name="Rectangle 25"/>
          <p:cNvSpPr>
            <a:spLocks noChangeArrowheads="1"/>
          </p:cNvSpPr>
          <p:nvPr/>
        </p:nvSpPr>
        <p:spPr bwMode="auto">
          <a:xfrm>
            <a:off x="3505200" y="3508375"/>
            <a:ext cx="4953000" cy="2809875"/>
          </a:xfrm>
          <a:prstGeom prst="rect">
            <a:avLst/>
          </a:prstGeom>
          <a:solidFill>
            <a:schemeClr val="bg1"/>
          </a:solidFill>
          <a:ln w="28575">
            <a:solidFill>
              <a:srgbClr val="FF9218"/>
            </a:solidFill>
            <a:miter lim="800000"/>
            <a:headEnd/>
            <a:tailEnd/>
          </a:ln>
        </p:spPr>
        <p:txBody>
          <a:bodyPr anchor="ctr">
            <a:spAutoFit/>
          </a:bodyPr>
          <a:lstStyle/>
          <a:p>
            <a:pPr marL="177800" indent="-177800" eaLnBrk="0" hangingPunct="0"/>
            <a:r>
              <a:rPr lang="tr-TR" sz="1600" dirty="0" smtClean="0">
                <a:solidFill>
                  <a:schemeClr val="accent2"/>
                </a:solidFill>
                <a:latin typeface="Arial Narrow" pitchFamily="34" charset="0"/>
              </a:rPr>
              <a:t>Yöntem (</a:t>
            </a:r>
            <a:r>
              <a:rPr lang="tr-TR" sz="1600" dirty="0" err="1" smtClean="0">
                <a:solidFill>
                  <a:schemeClr val="accent2"/>
                </a:solidFill>
                <a:latin typeface="Arial Narrow" pitchFamily="34" charset="0"/>
              </a:rPr>
              <a:t>Materials</a:t>
            </a:r>
            <a:r>
              <a:rPr lang="tr-TR" sz="1600" dirty="0" smtClean="0">
                <a:solidFill>
                  <a:schemeClr val="accent2"/>
                </a:solidFill>
                <a:latin typeface="Arial Narrow" pitchFamily="34" charset="0"/>
              </a:rPr>
              <a:t> </a:t>
            </a:r>
            <a:r>
              <a:rPr lang="tr-TR" sz="1600" dirty="0" err="1" smtClean="0">
                <a:solidFill>
                  <a:schemeClr val="accent2"/>
                </a:solidFill>
                <a:latin typeface="Arial Narrow" pitchFamily="34" charset="0"/>
              </a:rPr>
              <a:t>and</a:t>
            </a:r>
            <a:r>
              <a:rPr lang="tr-TR" sz="1600" dirty="0" smtClean="0">
                <a:solidFill>
                  <a:schemeClr val="accent2"/>
                </a:solidFill>
                <a:latin typeface="Arial Narrow" pitchFamily="34" charset="0"/>
              </a:rPr>
              <a:t> </a:t>
            </a:r>
            <a:r>
              <a:rPr lang="tr-TR" sz="1600" dirty="0" err="1" smtClean="0">
                <a:solidFill>
                  <a:schemeClr val="accent2"/>
                </a:solidFill>
                <a:latin typeface="Arial Narrow" pitchFamily="34" charset="0"/>
              </a:rPr>
              <a:t>methods</a:t>
            </a:r>
            <a:r>
              <a:rPr lang="tr-TR" sz="1600" dirty="0" smtClean="0">
                <a:solidFill>
                  <a:schemeClr val="accent2"/>
                </a:solidFill>
                <a:latin typeface="Arial Narrow" pitchFamily="34" charset="0"/>
              </a:rPr>
              <a:t>)</a:t>
            </a:r>
            <a:endParaRPr lang="en-GB" sz="1600" dirty="0">
              <a:solidFill>
                <a:schemeClr val="accent2"/>
              </a:solidFill>
              <a:latin typeface="Arial Narrow" pitchFamily="34" charset="0"/>
            </a:endParaRPr>
          </a:p>
          <a:p>
            <a:pPr marL="177800" indent="-177800" eaLnBrk="0" hangingPunct="0">
              <a:buFontTx/>
              <a:buChar char="•"/>
            </a:pPr>
            <a:r>
              <a:rPr lang="tr-TR" sz="1600" b="0" dirty="0">
                <a:solidFill>
                  <a:schemeClr val="accent2"/>
                </a:solidFill>
                <a:latin typeface="Arial Narrow" pitchFamily="34" charset="0"/>
              </a:rPr>
              <a:t>Nasıl veri toplandığını doğru olarak açıklıyor mu</a:t>
            </a:r>
            <a:r>
              <a:rPr lang="en-GB" sz="1600" b="0" dirty="0">
                <a:solidFill>
                  <a:schemeClr val="accent2"/>
                </a:solidFill>
                <a:latin typeface="Arial Narrow" pitchFamily="34" charset="0"/>
              </a:rPr>
              <a:t>?  </a:t>
            </a:r>
          </a:p>
          <a:p>
            <a:pPr marL="177800" indent="-177800" eaLnBrk="0" hangingPunct="0">
              <a:buFontTx/>
              <a:buChar char="•"/>
            </a:pPr>
            <a:r>
              <a:rPr lang="tr-TR" sz="1600" b="0" dirty="0">
                <a:solidFill>
                  <a:schemeClr val="accent2"/>
                </a:solidFill>
                <a:latin typeface="Arial Narrow" pitchFamily="34" charset="0"/>
              </a:rPr>
              <a:t>Yöntem ortaya atılan soruya cevap vermeye uygun mu</a:t>
            </a:r>
            <a:r>
              <a:rPr lang="en-GB" sz="1600" b="0" dirty="0">
                <a:solidFill>
                  <a:schemeClr val="accent2"/>
                </a:solidFill>
                <a:latin typeface="Arial Narrow" pitchFamily="34" charset="0"/>
              </a:rPr>
              <a:t>?</a:t>
            </a:r>
          </a:p>
          <a:p>
            <a:pPr marL="177800" indent="-177800" eaLnBrk="0" hangingPunct="0">
              <a:buFontTx/>
              <a:buChar char="•"/>
            </a:pPr>
            <a:r>
              <a:rPr lang="tr-TR" sz="1600" b="0" dirty="0">
                <a:solidFill>
                  <a:schemeClr val="accent2"/>
                </a:solidFill>
                <a:latin typeface="Arial Narrow" pitchFamily="34" charset="0"/>
              </a:rPr>
              <a:t>Araştırmanın aynısını yapmak için yeterince bilgi verilmiş mi</a:t>
            </a:r>
            <a:r>
              <a:rPr lang="en-GB" sz="1600" b="0" dirty="0">
                <a:solidFill>
                  <a:schemeClr val="accent2"/>
                </a:solidFill>
                <a:latin typeface="Arial Narrow" pitchFamily="34" charset="0"/>
              </a:rPr>
              <a:t>? </a:t>
            </a:r>
          </a:p>
          <a:p>
            <a:pPr marL="177800" indent="-177800" eaLnBrk="0" hangingPunct="0">
              <a:buFontTx/>
              <a:buChar char="•"/>
            </a:pPr>
            <a:r>
              <a:rPr lang="tr-TR" sz="1600" b="0" dirty="0">
                <a:solidFill>
                  <a:schemeClr val="accent2"/>
                </a:solidFill>
                <a:latin typeface="Arial Narrow" pitchFamily="34" charset="0"/>
              </a:rPr>
              <a:t>Makale izlenen prosedürleri belirtiyor mu</a:t>
            </a:r>
            <a:r>
              <a:rPr lang="en-GB" sz="1600" b="0" dirty="0">
                <a:solidFill>
                  <a:schemeClr val="accent2"/>
                </a:solidFill>
                <a:latin typeface="Arial Narrow" pitchFamily="34" charset="0"/>
              </a:rPr>
              <a:t>? </a:t>
            </a:r>
            <a:r>
              <a:rPr lang="tr-TR" sz="1600" b="0" dirty="0">
                <a:solidFill>
                  <a:schemeClr val="accent2"/>
                </a:solidFill>
                <a:latin typeface="Arial Narrow" pitchFamily="34" charset="0"/>
              </a:rPr>
              <a:t>Bunlar anlamlı bir şekilde sıralanmış mı</a:t>
            </a:r>
            <a:r>
              <a:rPr lang="en-GB" sz="1600" b="0" dirty="0">
                <a:solidFill>
                  <a:schemeClr val="accent2"/>
                </a:solidFill>
                <a:latin typeface="Arial Narrow" pitchFamily="34" charset="0"/>
              </a:rPr>
              <a:t>?  </a:t>
            </a:r>
          </a:p>
          <a:p>
            <a:pPr marL="177800" indent="-177800" eaLnBrk="0" hangingPunct="0">
              <a:buFontTx/>
              <a:buChar char="•"/>
            </a:pPr>
            <a:r>
              <a:rPr lang="tr-TR" sz="1600" b="0" dirty="0">
                <a:solidFill>
                  <a:schemeClr val="accent2"/>
                </a:solidFill>
                <a:latin typeface="Arial Narrow" pitchFamily="34" charset="0"/>
              </a:rPr>
              <a:t>Yöntemler yeniyse, detaylı olarak açıklanmış mı</a:t>
            </a:r>
            <a:r>
              <a:rPr lang="en-GB" sz="1600" b="0" dirty="0">
                <a:solidFill>
                  <a:schemeClr val="accent2"/>
                </a:solidFill>
                <a:latin typeface="Arial Narrow" pitchFamily="34" charset="0"/>
              </a:rPr>
              <a:t>? </a:t>
            </a:r>
          </a:p>
          <a:p>
            <a:pPr marL="177800" indent="-177800" eaLnBrk="0" hangingPunct="0">
              <a:buFontTx/>
              <a:buChar char="•"/>
            </a:pPr>
            <a:r>
              <a:rPr lang="tr-TR" sz="1600" b="0" dirty="0">
                <a:solidFill>
                  <a:schemeClr val="accent2"/>
                </a:solidFill>
                <a:latin typeface="Arial Narrow" pitchFamily="34" charset="0"/>
              </a:rPr>
              <a:t>Örneklem uygun mu</a:t>
            </a:r>
            <a:r>
              <a:rPr lang="en-GB" sz="1600" b="0" dirty="0">
                <a:solidFill>
                  <a:schemeClr val="accent2"/>
                </a:solidFill>
                <a:latin typeface="Arial Narrow" pitchFamily="34" charset="0"/>
              </a:rPr>
              <a:t>? </a:t>
            </a:r>
          </a:p>
          <a:p>
            <a:pPr marL="177800" indent="-177800" eaLnBrk="0" hangingPunct="0">
              <a:buFontTx/>
              <a:buChar char="•"/>
            </a:pPr>
            <a:r>
              <a:rPr lang="tr-TR" sz="1600" b="0" dirty="0">
                <a:solidFill>
                  <a:schemeClr val="accent2"/>
                </a:solidFill>
                <a:latin typeface="Arial Narrow" pitchFamily="34" charset="0"/>
              </a:rPr>
              <a:t>Ekipman ve materyal yeterince tanımlanmış mı</a:t>
            </a:r>
            <a:r>
              <a:rPr lang="en-GB" sz="1600" b="0" dirty="0">
                <a:solidFill>
                  <a:schemeClr val="accent2"/>
                </a:solidFill>
                <a:latin typeface="Arial Narrow" pitchFamily="34" charset="0"/>
              </a:rPr>
              <a:t>?</a:t>
            </a:r>
          </a:p>
          <a:p>
            <a:pPr marL="177800" indent="-177800" eaLnBrk="0" hangingPunct="0">
              <a:buFontTx/>
              <a:buChar char="•"/>
            </a:pPr>
            <a:r>
              <a:rPr lang="tr-TR" sz="1600" b="0" dirty="0">
                <a:solidFill>
                  <a:schemeClr val="accent2"/>
                </a:solidFill>
                <a:latin typeface="Arial Narrow" pitchFamily="34" charset="0"/>
              </a:rPr>
              <a:t>Ne tür veri kaydedildiği makalede açık mı; yazar ölçümler konusunda dikkatli olmuş mu</a:t>
            </a:r>
            <a:r>
              <a:rPr lang="en-GB" sz="1600" b="0" dirty="0">
                <a:solidFill>
                  <a:schemeClr val="accent2"/>
                </a:solidFill>
                <a:latin typeface="Arial Narrow" pitchFamily="34" charset="0"/>
              </a:rPr>
              <a:t>?  </a:t>
            </a:r>
          </a:p>
        </p:txBody>
      </p:sp>
      <p:sp>
        <p:nvSpPr>
          <p:cNvPr id="266266" name="Rectangle 26"/>
          <p:cNvSpPr>
            <a:spLocks noChangeArrowheads="1"/>
          </p:cNvSpPr>
          <p:nvPr/>
        </p:nvSpPr>
        <p:spPr bwMode="auto">
          <a:xfrm>
            <a:off x="3505200" y="3962400"/>
            <a:ext cx="4953000" cy="1587500"/>
          </a:xfrm>
          <a:prstGeom prst="rect">
            <a:avLst/>
          </a:prstGeom>
          <a:solidFill>
            <a:schemeClr val="bg1"/>
          </a:solidFill>
          <a:ln w="28575">
            <a:solidFill>
              <a:srgbClr val="FF9218"/>
            </a:solidFill>
            <a:miter lim="800000"/>
            <a:headEnd/>
            <a:tailEnd/>
          </a:ln>
        </p:spPr>
        <p:txBody>
          <a:bodyPr anchor="ctr">
            <a:spAutoFit/>
          </a:bodyPr>
          <a:lstStyle/>
          <a:p>
            <a:pPr marL="177800" indent="-177800" eaLnBrk="0" hangingPunct="0">
              <a:buFont typeface="Symbol" pitchFamily="18" charset="2"/>
              <a:buNone/>
            </a:pPr>
            <a:r>
              <a:rPr lang="tr-TR" sz="1600" dirty="0" smtClean="0">
                <a:solidFill>
                  <a:schemeClr val="accent2"/>
                </a:solidFill>
                <a:latin typeface="Arial Narrow" pitchFamily="34" charset="0"/>
              </a:rPr>
              <a:t>Bulgular (</a:t>
            </a:r>
            <a:r>
              <a:rPr lang="tr-TR" sz="1600" dirty="0" err="1" smtClean="0">
                <a:solidFill>
                  <a:schemeClr val="accent2"/>
                </a:solidFill>
                <a:latin typeface="Arial Narrow" pitchFamily="34" charset="0"/>
              </a:rPr>
              <a:t>Results</a:t>
            </a:r>
            <a:r>
              <a:rPr lang="tr-TR" sz="1600" dirty="0" smtClean="0">
                <a:solidFill>
                  <a:schemeClr val="accent2"/>
                </a:solidFill>
                <a:latin typeface="Arial Narrow" pitchFamily="34" charset="0"/>
              </a:rPr>
              <a:t>)</a:t>
            </a:r>
            <a:endParaRPr lang="en-GB" sz="1600" dirty="0">
              <a:solidFill>
                <a:schemeClr val="accent2"/>
              </a:solidFill>
              <a:latin typeface="Arial Narrow" pitchFamily="34" charset="0"/>
            </a:endParaRPr>
          </a:p>
          <a:p>
            <a:pPr marL="177800" indent="-177800" eaLnBrk="0" hangingPunct="0">
              <a:buSzPct val="60000"/>
              <a:buFont typeface="Symbol" pitchFamily="18" charset="2"/>
              <a:buChar char="·"/>
            </a:pPr>
            <a:r>
              <a:rPr lang="tr-TR" sz="1600" b="0" dirty="0" err="1">
                <a:solidFill>
                  <a:schemeClr val="accent2"/>
                </a:solidFill>
                <a:latin typeface="Arial Narrow" pitchFamily="34" charset="0"/>
              </a:rPr>
              <a:t>Açıkca</a:t>
            </a:r>
            <a:r>
              <a:rPr lang="tr-TR" sz="1600" b="0" dirty="0">
                <a:solidFill>
                  <a:schemeClr val="accent2"/>
                </a:solidFill>
                <a:latin typeface="Arial Narrow" pitchFamily="34" charset="0"/>
              </a:rPr>
              <a:t> ortaya konmuş mu ve mantıksal sırada mı</a:t>
            </a:r>
            <a:r>
              <a:rPr lang="en-GB" sz="1600" b="0" dirty="0">
                <a:solidFill>
                  <a:schemeClr val="accent2"/>
                </a:solidFill>
                <a:latin typeface="Arial Narrow" pitchFamily="34" charset="0"/>
              </a:rPr>
              <a:t>? </a:t>
            </a:r>
          </a:p>
          <a:p>
            <a:pPr marL="177800" indent="-177800" eaLnBrk="0" hangingPunct="0">
              <a:buSzPct val="60000"/>
              <a:buFont typeface="Symbol" pitchFamily="18" charset="2"/>
              <a:buChar char="·"/>
            </a:pPr>
            <a:r>
              <a:rPr lang="tr-TR" sz="1600" b="0" dirty="0">
                <a:solidFill>
                  <a:schemeClr val="accent2"/>
                </a:solidFill>
                <a:latin typeface="Arial Narrow" pitchFamily="34" charset="0"/>
              </a:rPr>
              <a:t>Uygun analiz yapılmış mı</a:t>
            </a:r>
            <a:r>
              <a:rPr lang="en-GB" sz="1600" b="0" dirty="0">
                <a:solidFill>
                  <a:schemeClr val="accent2"/>
                </a:solidFill>
                <a:latin typeface="Arial Narrow" pitchFamily="34" charset="0"/>
              </a:rPr>
              <a:t>? </a:t>
            </a:r>
          </a:p>
          <a:p>
            <a:pPr marL="177800" indent="-177800" eaLnBrk="0" hangingPunct="0">
              <a:buSzPct val="60000"/>
              <a:buFont typeface="Symbol" pitchFamily="18" charset="2"/>
              <a:buChar char="·"/>
            </a:pPr>
            <a:r>
              <a:rPr lang="tr-TR" sz="1600" b="0" dirty="0">
                <a:solidFill>
                  <a:schemeClr val="accent2"/>
                </a:solidFill>
                <a:latin typeface="Arial Narrow" pitchFamily="34" charset="0"/>
              </a:rPr>
              <a:t>İstatistikler doğru mu</a:t>
            </a:r>
            <a:r>
              <a:rPr lang="en-GB" sz="1600" b="0" dirty="0">
                <a:solidFill>
                  <a:schemeClr val="accent2"/>
                </a:solidFill>
                <a:latin typeface="Arial Narrow" pitchFamily="34" charset="0"/>
              </a:rPr>
              <a:t>? </a:t>
            </a:r>
            <a:r>
              <a:rPr lang="tr-TR" sz="1600" b="0" dirty="0">
                <a:solidFill>
                  <a:schemeClr val="accent2"/>
                </a:solidFill>
                <a:latin typeface="Arial Narrow" pitchFamily="34" charset="0"/>
              </a:rPr>
              <a:t>İstatistiklerden memnun değilseniz editöre bunu raporunuzda bildirin.</a:t>
            </a:r>
            <a:r>
              <a:rPr lang="en-GB" sz="1600" b="0" dirty="0">
                <a:solidFill>
                  <a:schemeClr val="accent2"/>
                </a:solidFill>
                <a:latin typeface="Arial Narrow" pitchFamily="34" charset="0"/>
              </a:rPr>
              <a:t>.</a:t>
            </a:r>
          </a:p>
          <a:p>
            <a:pPr marL="177800" indent="-177800" eaLnBrk="0" hangingPunct="0">
              <a:buSzPct val="60000"/>
              <a:buFont typeface="Symbol" pitchFamily="18" charset="2"/>
              <a:buChar char="·"/>
            </a:pPr>
            <a:r>
              <a:rPr lang="tr-TR" sz="1600" b="0" dirty="0">
                <a:solidFill>
                  <a:schemeClr val="accent2"/>
                </a:solidFill>
                <a:latin typeface="Arial Narrow" pitchFamily="34" charset="0"/>
              </a:rPr>
              <a:t>Bu bölüme herhangi bir yorum eklenmişse – olmaması gerekir</a:t>
            </a:r>
            <a:endParaRPr lang="en-US" sz="1600" b="0" dirty="0">
              <a:solidFill>
                <a:schemeClr val="accent2"/>
              </a:solidFill>
              <a:latin typeface="Arial Narrow" pitchFamily="34" charset="0"/>
            </a:endParaRPr>
          </a:p>
        </p:txBody>
      </p:sp>
      <p:sp>
        <p:nvSpPr>
          <p:cNvPr id="266267" name="Rectangle 27"/>
          <p:cNvSpPr>
            <a:spLocks noChangeArrowheads="1"/>
          </p:cNvSpPr>
          <p:nvPr/>
        </p:nvSpPr>
        <p:spPr bwMode="auto">
          <a:xfrm>
            <a:off x="3505200" y="4191000"/>
            <a:ext cx="4953000" cy="2076450"/>
          </a:xfrm>
          <a:prstGeom prst="rect">
            <a:avLst/>
          </a:prstGeom>
          <a:solidFill>
            <a:schemeClr val="bg1"/>
          </a:solidFill>
          <a:ln w="28575">
            <a:solidFill>
              <a:srgbClr val="FF9218"/>
            </a:solidFill>
            <a:miter lim="800000"/>
            <a:headEnd/>
            <a:tailEnd/>
          </a:ln>
        </p:spPr>
        <p:txBody>
          <a:bodyPr>
            <a:spAutoFit/>
          </a:bodyPr>
          <a:lstStyle/>
          <a:p>
            <a:pPr eaLnBrk="0" hangingPunct="0"/>
            <a:r>
              <a:rPr lang="tr-TR" sz="1600" dirty="0" smtClean="0">
                <a:solidFill>
                  <a:schemeClr val="accent2"/>
                </a:solidFill>
                <a:latin typeface="Arial Narrow" pitchFamily="34" charset="0"/>
              </a:rPr>
              <a:t>Tartışma (</a:t>
            </a:r>
            <a:r>
              <a:rPr lang="tr-TR" sz="1600" dirty="0" err="1" smtClean="0">
                <a:solidFill>
                  <a:schemeClr val="accent2"/>
                </a:solidFill>
                <a:latin typeface="Arial Narrow" pitchFamily="34" charset="0"/>
              </a:rPr>
              <a:t>Discussion</a:t>
            </a:r>
            <a:r>
              <a:rPr lang="tr-TR" sz="1600" dirty="0" smtClean="0">
                <a:solidFill>
                  <a:schemeClr val="accent2"/>
                </a:solidFill>
                <a:latin typeface="Arial Narrow" pitchFamily="34" charset="0"/>
              </a:rPr>
              <a:t>)</a:t>
            </a:r>
            <a:endParaRPr lang="en-GB" sz="1600" b="0" dirty="0">
              <a:solidFill>
                <a:schemeClr val="accent2"/>
              </a:solidFill>
              <a:latin typeface="Arial Narrow" pitchFamily="34" charset="0"/>
            </a:endParaRPr>
          </a:p>
          <a:p>
            <a:pPr marL="177800" indent="-177800" eaLnBrk="0" hangingPunct="0">
              <a:buFontTx/>
              <a:buChar char="•"/>
            </a:pPr>
            <a:r>
              <a:rPr lang="tr-TR" sz="1600" b="0" dirty="0">
                <a:solidFill>
                  <a:schemeClr val="accent2"/>
                </a:solidFill>
                <a:latin typeface="Arial Narrow" pitchFamily="34" charset="0"/>
              </a:rPr>
              <a:t>Bu bölümde iddialar sonuçlarla desteklenmiş mi, kabul edilebilir mi</a:t>
            </a:r>
            <a:r>
              <a:rPr lang="en-GB" sz="1600" b="0" dirty="0">
                <a:solidFill>
                  <a:schemeClr val="accent2"/>
                </a:solidFill>
                <a:latin typeface="Arial Narrow" pitchFamily="34" charset="0"/>
              </a:rPr>
              <a:t>? </a:t>
            </a:r>
          </a:p>
          <a:p>
            <a:pPr marL="177800" indent="-177800" eaLnBrk="0" hangingPunct="0">
              <a:buFontTx/>
              <a:buChar char="•"/>
            </a:pPr>
            <a:r>
              <a:rPr lang="tr-TR" sz="1600" b="0" dirty="0">
                <a:solidFill>
                  <a:schemeClr val="accent2"/>
                </a:solidFill>
                <a:latin typeface="Arial Narrow" pitchFamily="34" charset="0"/>
              </a:rPr>
              <a:t>Yazar sonuçların beklentilerle ve önceki araştırmalarla ilgisini açıklamış mı</a:t>
            </a:r>
            <a:r>
              <a:rPr lang="en-GB" sz="1600" b="0" dirty="0">
                <a:solidFill>
                  <a:schemeClr val="accent2"/>
                </a:solidFill>
                <a:latin typeface="Arial Narrow" pitchFamily="34" charset="0"/>
              </a:rPr>
              <a:t>? </a:t>
            </a:r>
          </a:p>
          <a:p>
            <a:pPr marL="177800" indent="-177800" eaLnBrk="0" hangingPunct="0">
              <a:buFontTx/>
              <a:buChar char="•"/>
            </a:pPr>
            <a:r>
              <a:rPr lang="tr-TR" sz="1600" b="0" dirty="0">
                <a:solidFill>
                  <a:schemeClr val="accent2"/>
                </a:solidFill>
                <a:latin typeface="Arial Narrow" pitchFamily="34" charset="0"/>
              </a:rPr>
              <a:t>Makale önceki teorileri destekliyor mu, yoksa çelişiyor mu</a:t>
            </a:r>
            <a:r>
              <a:rPr lang="en-GB" sz="1600" b="0" dirty="0">
                <a:solidFill>
                  <a:schemeClr val="accent2"/>
                </a:solidFill>
                <a:latin typeface="Arial Narrow" pitchFamily="34" charset="0"/>
              </a:rPr>
              <a:t>?</a:t>
            </a:r>
          </a:p>
          <a:p>
            <a:pPr marL="177800" indent="-177800" eaLnBrk="0" hangingPunct="0">
              <a:buFontTx/>
              <a:buChar char="•"/>
            </a:pPr>
            <a:r>
              <a:rPr lang="tr-TR" sz="1600" b="0" dirty="0">
                <a:solidFill>
                  <a:schemeClr val="accent2"/>
                </a:solidFill>
                <a:latin typeface="Arial Narrow" pitchFamily="34" charset="0"/>
              </a:rPr>
              <a:t>Sonuç bölümü yapılan araştırmanın bilimsel bilgiyi nasıl ileri taşıdığını açıklıyor mu</a:t>
            </a:r>
            <a:r>
              <a:rPr lang="en-GB" sz="1600" b="0" dirty="0">
                <a:solidFill>
                  <a:schemeClr val="accent2"/>
                </a:solidFill>
                <a:latin typeface="Arial Narrow" pitchFamily="34" charset="0"/>
              </a:rPr>
              <a:t>? </a:t>
            </a:r>
            <a:endParaRPr lang="en-US" sz="1600" b="0" dirty="0">
              <a:solidFill>
                <a:schemeClr val="accent2"/>
              </a:solidFill>
              <a:latin typeface="Arial Narrow" pitchFamily="34" charset="0"/>
            </a:endParaRPr>
          </a:p>
        </p:txBody>
      </p:sp>
      <p:sp>
        <p:nvSpPr>
          <p:cNvPr id="266268" name="Rectangle 28"/>
          <p:cNvSpPr>
            <a:spLocks noChangeArrowheads="1"/>
          </p:cNvSpPr>
          <p:nvPr/>
        </p:nvSpPr>
        <p:spPr bwMode="auto">
          <a:xfrm>
            <a:off x="3505200" y="4724400"/>
            <a:ext cx="4953000" cy="1343025"/>
          </a:xfrm>
          <a:prstGeom prst="rect">
            <a:avLst/>
          </a:prstGeom>
          <a:solidFill>
            <a:schemeClr val="bg1"/>
          </a:solidFill>
          <a:ln w="28575">
            <a:solidFill>
              <a:srgbClr val="FF9218"/>
            </a:solidFill>
            <a:miter lim="800000"/>
            <a:headEnd/>
            <a:tailEnd/>
          </a:ln>
        </p:spPr>
        <p:txBody>
          <a:bodyPr>
            <a:spAutoFit/>
          </a:bodyPr>
          <a:lstStyle/>
          <a:p>
            <a:pPr marL="177800" indent="-177800" eaLnBrk="0" hangingPunct="0"/>
            <a:r>
              <a:rPr lang="tr-TR" sz="1600" dirty="0" smtClean="0">
                <a:solidFill>
                  <a:schemeClr val="accent2"/>
                </a:solidFill>
                <a:latin typeface="Arial Narrow" pitchFamily="34" charset="0"/>
              </a:rPr>
              <a:t>Kaynaklar (</a:t>
            </a:r>
            <a:r>
              <a:rPr lang="tr-TR" sz="1600" dirty="0" err="1" smtClean="0">
                <a:solidFill>
                  <a:schemeClr val="accent2"/>
                </a:solidFill>
                <a:latin typeface="Arial Narrow" pitchFamily="34" charset="0"/>
              </a:rPr>
              <a:t>References</a:t>
            </a:r>
            <a:r>
              <a:rPr lang="tr-TR" sz="1600" dirty="0" smtClean="0">
                <a:solidFill>
                  <a:schemeClr val="accent2"/>
                </a:solidFill>
                <a:latin typeface="Arial Narrow" pitchFamily="34" charset="0"/>
              </a:rPr>
              <a:t>)</a:t>
            </a:r>
            <a:endParaRPr lang="en-GB" sz="1600" b="0" dirty="0" smtClean="0">
              <a:solidFill>
                <a:schemeClr val="accent2"/>
              </a:solidFill>
              <a:latin typeface="Arial Narrow" pitchFamily="34" charset="0"/>
            </a:endParaRPr>
          </a:p>
          <a:p>
            <a:pPr marL="177800" indent="-177800" eaLnBrk="0" hangingPunct="0">
              <a:buFontTx/>
              <a:buChar char="•"/>
            </a:pPr>
            <a:r>
              <a:rPr lang="tr-TR" sz="1600" b="0" dirty="0" smtClean="0">
                <a:solidFill>
                  <a:schemeClr val="accent2"/>
                </a:solidFill>
                <a:latin typeface="Arial Narrow" pitchFamily="34" charset="0"/>
              </a:rPr>
              <a:t>Eğer makale önceki bir araştırma üzerine kurulmuşsa, o çalışmaya uygun şekilde atıfta bulunuyor mu</a:t>
            </a:r>
            <a:r>
              <a:rPr lang="en-GB" sz="1600" b="0" dirty="0" smtClean="0">
                <a:solidFill>
                  <a:schemeClr val="accent2"/>
                </a:solidFill>
                <a:latin typeface="Arial Narrow" pitchFamily="34" charset="0"/>
              </a:rPr>
              <a:t>? </a:t>
            </a:r>
          </a:p>
          <a:p>
            <a:pPr marL="177800" indent="-177800" eaLnBrk="0" hangingPunct="0">
              <a:buFontTx/>
              <a:buChar char="•"/>
            </a:pPr>
            <a:r>
              <a:rPr lang="tr-TR" sz="1600" b="0" dirty="0" smtClean="0">
                <a:solidFill>
                  <a:schemeClr val="accent2"/>
                </a:solidFill>
                <a:latin typeface="Arial Narrow" pitchFamily="34" charset="0"/>
              </a:rPr>
              <a:t>Atlanan </a:t>
            </a:r>
            <a:r>
              <a:rPr lang="tr-TR" sz="1600" b="0" dirty="0">
                <a:solidFill>
                  <a:schemeClr val="accent2"/>
                </a:solidFill>
                <a:latin typeface="Arial Narrow" pitchFamily="34" charset="0"/>
              </a:rPr>
              <a:t>önemli çalışmalar var mı</a:t>
            </a:r>
            <a:r>
              <a:rPr lang="en-GB" sz="1600" b="0" dirty="0">
                <a:solidFill>
                  <a:schemeClr val="accent2"/>
                </a:solidFill>
                <a:latin typeface="Arial Narrow" pitchFamily="34" charset="0"/>
              </a:rPr>
              <a:t>? </a:t>
            </a:r>
          </a:p>
          <a:p>
            <a:pPr marL="177800" indent="-177800" eaLnBrk="0" hangingPunct="0">
              <a:buFontTx/>
              <a:buChar char="•"/>
            </a:pPr>
            <a:r>
              <a:rPr lang="tr-TR" sz="1600" b="0" dirty="0" smtClean="0">
                <a:solidFill>
                  <a:schemeClr val="accent2"/>
                </a:solidFill>
                <a:latin typeface="Arial Narrow" pitchFamily="34" charset="0"/>
              </a:rPr>
              <a:t>Kaynaklar </a:t>
            </a:r>
            <a:r>
              <a:rPr lang="tr-TR" sz="1600" b="0" dirty="0">
                <a:solidFill>
                  <a:schemeClr val="accent2"/>
                </a:solidFill>
                <a:latin typeface="Arial Narrow" pitchFamily="34" charset="0"/>
              </a:rPr>
              <a:t>doğru </a:t>
            </a:r>
            <a:r>
              <a:rPr lang="tr-TR" sz="1600" b="0" dirty="0" smtClean="0">
                <a:solidFill>
                  <a:schemeClr val="accent2"/>
                </a:solidFill>
                <a:latin typeface="Arial Narrow" pitchFamily="34" charset="0"/>
              </a:rPr>
              <a:t>mu ve güncel mi</a:t>
            </a:r>
            <a:r>
              <a:rPr lang="en-GB" sz="1600" b="0" dirty="0" smtClean="0">
                <a:solidFill>
                  <a:schemeClr val="accent2"/>
                </a:solidFill>
                <a:latin typeface="Arial Narrow" pitchFamily="34" charset="0"/>
              </a:rPr>
              <a:t>?</a:t>
            </a:r>
            <a:endParaRPr lang="en-US" sz="1600" b="0" dirty="0">
              <a:solidFill>
                <a:schemeClr val="accent2"/>
              </a:solidFill>
              <a:latin typeface="Arial Narrow" pitchFamily="34" charset="0"/>
            </a:endParaRPr>
          </a:p>
        </p:txBody>
      </p:sp>
      <p:sp>
        <p:nvSpPr>
          <p:cNvPr id="12"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Değerlendirme-Yapı</a:t>
            </a:r>
            <a:endParaRPr lang="en-GB" sz="3200" b="1" i="1" u="sng" dirty="0" smtClean="0">
              <a:solidFill>
                <a:srgbClr val="FFC000"/>
              </a:solidFill>
            </a:endParaRPr>
          </a:p>
        </p:txBody>
      </p:sp>
      <p:sp>
        <p:nvSpPr>
          <p:cNvPr id="13" name="Eksi 12"/>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3408705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8466"/>
                                        </p:tgtEl>
                                        <p:attrNameLst>
                                          <p:attrName>style.visibility</p:attrName>
                                        </p:attrNameLst>
                                      </p:cBhvr>
                                      <p:to>
                                        <p:strVal val="visible"/>
                                      </p:to>
                                    </p:set>
                                    <p:anim calcmode="lin" valueType="num">
                                      <p:cBhvr>
                                        <p:cTn id="7" dur="500" fill="hold"/>
                                        <p:tgtEl>
                                          <p:spTgt spid="18466"/>
                                        </p:tgtEl>
                                        <p:attrNameLst>
                                          <p:attrName>ppt_w</p:attrName>
                                        </p:attrNameLst>
                                      </p:cBhvr>
                                      <p:tavLst>
                                        <p:tav tm="0">
                                          <p:val>
                                            <p:fltVal val="0"/>
                                          </p:val>
                                        </p:tav>
                                        <p:tav tm="100000">
                                          <p:val>
                                            <p:strVal val="#ppt_w"/>
                                          </p:val>
                                        </p:tav>
                                      </p:tavLst>
                                    </p:anim>
                                    <p:anim calcmode="lin" valueType="num">
                                      <p:cBhvr>
                                        <p:cTn id="8" dur="500" fill="hold"/>
                                        <p:tgtEl>
                                          <p:spTgt spid="18466"/>
                                        </p:tgtEl>
                                        <p:attrNameLst>
                                          <p:attrName>ppt_h</p:attrName>
                                        </p:attrNameLst>
                                      </p:cBhvr>
                                      <p:tavLst>
                                        <p:tav tm="0">
                                          <p:val>
                                            <p:fltVal val="0"/>
                                          </p:val>
                                        </p:tav>
                                        <p:tav tm="100000">
                                          <p:val>
                                            <p:strVal val="#ppt_h"/>
                                          </p:val>
                                        </p:tav>
                                      </p:tavLst>
                                    </p:anim>
                                    <p:animEffect transition="in" filter="fade">
                                      <p:cBhvr>
                                        <p:cTn id="9" dur="500"/>
                                        <p:tgtEl>
                                          <p:spTgt spid="1846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66243">
                                            <p:txEl>
                                              <p:pRg st="0" end="0"/>
                                            </p:txEl>
                                          </p:spTgt>
                                        </p:tgtEl>
                                        <p:attrNameLst>
                                          <p:attrName>style.visibility</p:attrName>
                                        </p:attrNameLst>
                                      </p:cBhvr>
                                      <p:to>
                                        <p:strVal val="visible"/>
                                      </p:to>
                                    </p:set>
                                    <p:anim calcmode="lin" valueType="num">
                                      <p:cBhvr>
                                        <p:cTn id="12" dur="500" fill="hold"/>
                                        <p:tgtEl>
                                          <p:spTgt spid="26624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6624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6624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66262"/>
                                        </p:tgtEl>
                                        <p:attrNameLst>
                                          <p:attrName>style.visibility</p:attrName>
                                        </p:attrNameLst>
                                      </p:cBhvr>
                                      <p:to>
                                        <p:strVal val="visible"/>
                                      </p:to>
                                    </p:set>
                                    <p:anim calcmode="lin" valueType="num">
                                      <p:cBhvr>
                                        <p:cTn id="19" dur="500" fill="hold"/>
                                        <p:tgtEl>
                                          <p:spTgt spid="266262"/>
                                        </p:tgtEl>
                                        <p:attrNameLst>
                                          <p:attrName>ppt_w</p:attrName>
                                        </p:attrNameLst>
                                      </p:cBhvr>
                                      <p:tavLst>
                                        <p:tav tm="0">
                                          <p:val>
                                            <p:fltVal val="0"/>
                                          </p:val>
                                        </p:tav>
                                        <p:tav tm="100000">
                                          <p:val>
                                            <p:strVal val="#ppt_w"/>
                                          </p:val>
                                        </p:tav>
                                      </p:tavLst>
                                    </p:anim>
                                    <p:anim calcmode="lin" valueType="num">
                                      <p:cBhvr>
                                        <p:cTn id="20" dur="500" fill="hold"/>
                                        <p:tgtEl>
                                          <p:spTgt spid="266262"/>
                                        </p:tgtEl>
                                        <p:attrNameLst>
                                          <p:attrName>ppt_h</p:attrName>
                                        </p:attrNameLst>
                                      </p:cBhvr>
                                      <p:tavLst>
                                        <p:tav tm="0">
                                          <p:val>
                                            <p:fltVal val="0"/>
                                          </p:val>
                                        </p:tav>
                                        <p:tav tm="100000">
                                          <p:val>
                                            <p:strVal val="#ppt_h"/>
                                          </p:val>
                                        </p:tav>
                                      </p:tavLst>
                                    </p:anim>
                                    <p:animEffect transition="in" filter="fade">
                                      <p:cBhvr>
                                        <p:cTn id="21" dur="500"/>
                                        <p:tgtEl>
                                          <p:spTgt spid="26626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66262"/>
                                        </p:tgtEl>
                                        <p:attrNameLst>
                                          <p:attrName>style.visibility</p:attrName>
                                        </p:attrNameLst>
                                      </p:cBhvr>
                                      <p:to>
                                        <p:strVal val="hidden"/>
                                      </p:to>
                                    </p:set>
                                  </p:childTnLst>
                                </p:cTn>
                              </p:par>
                              <p:par>
                                <p:cTn id="26" presetID="53" presetClass="entr" presetSubtype="0" fill="hold" grpId="0" nodeType="withEffect">
                                  <p:stCondLst>
                                    <p:cond delay="0"/>
                                  </p:stCondLst>
                                  <p:childTnLst>
                                    <p:set>
                                      <p:cBhvr>
                                        <p:cTn id="27" dur="1" fill="hold">
                                          <p:stCondLst>
                                            <p:cond delay="0"/>
                                          </p:stCondLst>
                                        </p:cTn>
                                        <p:tgtEl>
                                          <p:spTgt spid="266263"/>
                                        </p:tgtEl>
                                        <p:attrNameLst>
                                          <p:attrName>style.visibility</p:attrName>
                                        </p:attrNameLst>
                                      </p:cBhvr>
                                      <p:to>
                                        <p:strVal val="visible"/>
                                      </p:to>
                                    </p:set>
                                    <p:anim calcmode="lin" valueType="num">
                                      <p:cBhvr>
                                        <p:cTn id="28" dur="500" fill="hold"/>
                                        <p:tgtEl>
                                          <p:spTgt spid="266263"/>
                                        </p:tgtEl>
                                        <p:attrNameLst>
                                          <p:attrName>ppt_w</p:attrName>
                                        </p:attrNameLst>
                                      </p:cBhvr>
                                      <p:tavLst>
                                        <p:tav tm="0">
                                          <p:val>
                                            <p:fltVal val="0"/>
                                          </p:val>
                                        </p:tav>
                                        <p:tav tm="100000">
                                          <p:val>
                                            <p:strVal val="#ppt_w"/>
                                          </p:val>
                                        </p:tav>
                                      </p:tavLst>
                                    </p:anim>
                                    <p:anim calcmode="lin" valueType="num">
                                      <p:cBhvr>
                                        <p:cTn id="29" dur="500" fill="hold"/>
                                        <p:tgtEl>
                                          <p:spTgt spid="266263"/>
                                        </p:tgtEl>
                                        <p:attrNameLst>
                                          <p:attrName>ppt_h</p:attrName>
                                        </p:attrNameLst>
                                      </p:cBhvr>
                                      <p:tavLst>
                                        <p:tav tm="0">
                                          <p:val>
                                            <p:fltVal val="0"/>
                                          </p:val>
                                        </p:tav>
                                        <p:tav tm="100000">
                                          <p:val>
                                            <p:strVal val="#ppt_h"/>
                                          </p:val>
                                        </p:tav>
                                      </p:tavLst>
                                    </p:anim>
                                    <p:animEffect transition="in" filter="fade">
                                      <p:cBhvr>
                                        <p:cTn id="30" dur="500"/>
                                        <p:tgtEl>
                                          <p:spTgt spid="26626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66263"/>
                                        </p:tgtEl>
                                        <p:attrNameLst>
                                          <p:attrName>style.visibility</p:attrName>
                                        </p:attrNameLst>
                                      </p:cBhvr>
                                      <p:to>
                                        <p:strVal val="hidden"/>
                                      </p:to>
                                    </p:set>
                                  </p:childTnLst>
                                </p:cTn>
                              </p:par>
                              <p:par>
                                <p:cTn id="35" presetID="53" presetClass="entr" presetSubtype="0" fill="hold" grpId="0" nodeType="withEffect">
                                  <p:stCondLst>
                                    <p:cond delay="0"/>
                                  </p:stCondLst>
                                  <p:childTnLst>
                                    <p:set>
                                      <p:cBhvr>
                                        <p:cTn id="36" dur="1" fill="hold">
                                          <p:stCondLst>
                                            <p:cond delay="0"/>
                                          </p:stCondLst>
                                        </p:cTn>
                                        <p:tgtEl>
                                          <p:spTgt spid="266264"/>
                                        </p:tgtEl>
                                        <p:attrNameLst>
                                          <p:attrName>style.visibility</p:attrName>
                                        </p:attrNameLst>
                                      </p:cBhvr>
                                      <p:to>
                                        <p:strVal val="visible"/>
                                      </p:to>
                                    </p:set>
                                    <p:anim calcmode="lin" valueType="num">
                                      <p:cBhvr>
                                        <p:cTn id="37" dur="500" fill="hold"/>
                                        <p:tgtEl>
                                          <p:spTgt spid="266264"/>
                                        </p:tgtEl>
                                        <p:attrNameLst>
                                          <p:attrName>ppt_w</p:attrName>
                                        </p:attrNameLst>
                                      </p:cBhvr>
                                      <p:tavLst>
                                        <p:tav tm="0">
                                          <p:val>
                                            <p:fltVal val="0"/>
                                          </p:val>
                                        </p:tav>
                                        <p:tav tm="100000">
                                          <p:val>
                                            <p:strVal val="#ppt_w"/>
                                          </p:val>
                                        </p:tav>
                                      </p:tavLst>
                                    </p:anim>
                                    <p:anim calcmode="lin" valueType="num">
                                      <p:cBhvr>
                                        <p:cTn id="38" dur="500" fill="hold"/>
                                        <p:tgtEl>
                                          <p:spTgt spid="266264"/>
                                        </p:tgtEl>
                                        <p:attrNameLst>
                                          <p:attrName>ppt_h</p:attrName>
                                        </p:attrNameLst>
                                      </p:cBhvr>
                                      <p:tavLst>
                                        <p:tav tm="0">
                                          <p:val>
                                            <p:fltVal val="0"/>
                                          </p:val>
                                        </p:tav>
                                        <p:tav tm="100000">
                                          <p:val>
                                            <p:strVal val="#ppt_h"/>
                                          </p:val>
                                        </p:tav>
                                      </p:tavLst>
                                    </p:anim>
                                    <p:animEffect transition="in" filter="fade">
                                      <p:cBhvr>
                                        <p:cTn id="39" dur="500"/>
                                        <p:tgtEl>
                                          <p:spTgt spid="26626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266264"/>
                                        </p:tgtEl>
                                        <p:attrNameLst>
                                          <p:attrName>style.visibility</p:attrName>
                                        </p:attrNameLst>
                                      </p:cBhvr>
                                      <p:to>
                                        <p:strVal val="hidden"/>
                                      </p:to>
                                    </p:set>
                                  </p:childTnLst>
                                </p:cTn>
                              </p:par>
                              <p:par>
                                <p:cTn id="44" presetID="53" presetClass="entr" presetSubtype="0" fill="hold" grpId="0" nodeType="withEffect">
                                  <p:stCondLst>
                                    <p:cond delay="0"/>
                                  </p:stCondLst>
                                  <p:childTnLst>
                                    <p:set>
                                      <p:cBhvr>
                                        <p:cTn id="45" dur="1" fill="hold">
                                          <p:stCondLst>
                                            <p:cond delay="0"/>
                                          </p:stCondLst>
                                        </p:cTn>
                                        <p:tgtEl>
                                          <p:spTgt spid="266265"/>
                                        </p:tgtEl>
                                        <p:attrNameLst>
                                          <p:attrName>style.visibility</p:attrName>
                                        </p:attrNameLst>
                                      </p:cBhvr>
                                      <p:to>
                                        <p:strVal val="visible"/>
                                      </p:to>
                                    </p:set>
                                    <p:anim calcmode="lin" valueType="num">
                                      <p:cBhvr>
                                        <p:cTn id="46" dur="500" fill="hold"/>
                                        <p:tgtEl>
                                          <p:spTgt spid="266265"/>
                                        </p:tgtEl>
                                        <p:attrNameLst>
                                          <p:attrName>ppt_w</p:attrName>
                                        </p:attrNameLst>
                                      </p:cBhvr>
                                      <p:tavLst>
                                        <p:tav tm="0">
                                          <p:val>
                                            <p:fltVal val="0"/>
                                          </p:val>
                                        </p:tav>
                                        <p:tav tm="100000">
                                          <p:val>
                                            <p:strVal val="#ppt_w"/>
                                          </p:val>
                                        </p:tav>
                                      </p:tavLst>
                                    </p:anim>
                                    <p:anim calcmode="lin" valueType="num">
                                      <p:cBhvr>
                                        <p:cTn id="47" dur="500" fill="hold"/>
                                        <p:tgtEl>
                                          <p:spTgt spid="266265"/>
                                        </p:tgtEl>
                                        <p:attrNameLst>
                                          <p:attrName>ppt_h</p:attrName>
                                        </p:attrNameLst>
                                      </p:cBhvr>
                                      <p:tavLst>
                                        <p:tav tm="0">
                                          <p:val>
                                            <p:fltVal val="0"/>
                                          </p:val>
                                        </p:tav>
                                        <p:tav tm="100000">
                                          <p:val>
                                            <p:strVal val="#ppt_h"/>
                                          </p:val>
                                        </p:tav>
                                      </p:tavLst>
                                    </p:anim>
                                    <p:animEffect transition="in" filter="fade">
                                      <p:cBhvr>
                                        <p:cTn id="48" dur="500"/>
                                        <p:tgtEl>
                                          <p:spTgt spid="26626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66265"/>
                                        </p:tgtEl>
                                        <p:attrNameLst>
                                          <p:attrName>style.visibility</p:attrName>
                                        </p:attrNameLst>
                                      </p:cBhvr>
                                      <p:to>
                                        <p:strVal val="hidden"/>
                                      </p:to>
                                    </p:set>
                                  </p:childTnLst>
                                </p:cTn>
                              </p:par>
                              <p:par>
                                <p:cTn id="53" presetID="53" presetClass="entr" presetSubtype="0" fill="hold" grpId="0" nodeType="withEffect">
                                  <p:stCondLst>
                                    <p:cond delay="0"/>
                                  </p:stCondLst>
                                  <p:childTnLst>
                                    <p:set>
                                      <p:cBhvr>
                                        <p:cTn id="54" dur="1" fill="hold">
                                          <p:stCondLst>
                                            <p:cond delay="0"/>
                                          </p:stCondLst>
                                        </p:cTn>
                                        <p:tgtEl>
                                          <p:spTgt spid="266266"/>
                                        </p:tgtEl>
                                        <p:attrNameLst>
                                          <p:attrName>style.visibility</p:attrName>
                                        </p:attrNameLst>
                                      </p:cBhvr>
                                      <p:to>
                                        <p:strVal val="visible"/>
                                      </p:to>
                                    </p:set>
                                    <p:anim calcmode="lin" valueType="num">
                                      <p:cBhvr>
                                        <p:cTn id="55" dur="500" fill="hold"/>
                                        <p:tgtEl>
                                          <p:spTgt spid="266266"/>
                                        </p:tgtEl>
                                        <p:attrNameLst>
                                          <p:attrName>ppt_w</p:attrName>
                                        </p:attrNameLst>
                                      </p:cBhvr>
                                      <p:tavLst>
                                        <p:tav tm="0">
                                          <p:val>
                                            <p:fltVal val="0"/>
                                          </p:val>
                                        </p:tav>
                                        <p:tav tm="100000">
                                          <p:val>
                                            <p:strVal val="#ppt_w"/>
                                          </p:val>
                                        </p:tav>
                                      </p:tavLst>
                                    </p:anim>
                                    <p:anim calcmode="lin" valueType="num">
                                      <p:cBhvr>
                                        <p:cTn id="56" dur="500" fill="hold"/>
                                        <p:tgtEl>
                                          <p:spTgt spid="266266"/>
                                        </p:tgtEl>
                                        <p:attrNameLst>
                                          <p:attrName>ppt_h</p:attrName>
                                        </p:attrNameLst>
                                      </p:cBhvr>
                                      <p:tavLst>
                                        <p:tav tm="0">
                                          <p:val>
                                            <p:fltVal val="0"/>
                                          </p:val>
                                        </p:tav>
                                        <p:tav tm="100000">
                                          <p:val>
                                            <p:strVal val="#ppt_h"/>
                                          </p:val>
                                        </p:tav>
                                      </p:tavLst>
                                    </p:anim>
                                    <p:animEffect transition="in" filter="fade">
                                      <p:cBhvr>
                                        <p:cTn id="57" dur="500"/>
                                        <p:tgtEl>
                                          <p:spTgt spid="26626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66266"/>
                                        </p:tgtEl>
                                        <p:attrNameLst>
                                          <p:attrName>style.visibility</p:attrName>
                                        </p:attrNameLst>
                                      </p:cBhvr>
                                      <p:to>
                                        <p:strVal val="hidden"/>
                                      </p:to>
                                    </p:set>
                                  </p:childTnLst>
                                </p:cTn>
                              </p:par>
                              <p:par>
                                <p:cTn id="62" presetID="53" presetClass="entr" presetSubtype="0" fill="hold" grpId="0" nodeType="withEffect">
                                  <p:stCondLst>
                                    <p:cond delay="0"/>
                                  </p:stCondLst>
                                  <p:childTnLst>
                                    <p:set>
                                      <p:cBhvr>
                                        <p:cTn id="63" dur="1" fill="hold">
                                          <p:stCondLst>
                                            <p:cond delay="0"/>
                                          </p:stCondLst>
                                        </p:cTn>
                                        <p:tgtEl>
                                          <p:spTgt spid="266267"/>
                                        </p:tgtEl>
                                        <p:attrNameLst>
                                          <p:attrName>style.visibility</p:attrName>
                                        </p:attrNameLst>
                                      </p:cBhvr>
                                      <p:to>
                                        <p:strVal val="visible"/>
                                      </p:to>
                                    </p:set>
                                    <p:anim calcmode="lin" valueType="num">
                                      <p:cBhvr>
                                        <p:cTn id="64" dur="500" fill="hold"/>
                                        <p:tgtEl>
                                          <p:spTgt spid="266267"/>
                                        </p:tgtEl>
                                        <p:attrNameLst>
                                          <p:attrName>ppt_w</p:attrName>
                                        </p:attrNameLst>
                                      </p:cBhvr>
                                      <p:tavLst>
                                        <p:tav tm="0">
                                          <p:val>
                                            <p:fltVal val="0"/>
                                          </p:val>
                                        </p:tav>
                                        <p:tav tm="100000">
                                          <p:val>
                                            <p:strVal val="#ppt_w"/>
                                          </p:val>
                                        </p:tav>
                                      </p:tavLst>
                                    </p:anim>
                                    <p:anim calcmode="lin" valueType="num">
                                      <p:cBhvr>
                                        <p:cTn id="65" dur="500" fill="hold"/>
                                        <p:tgtEl>
                                          <p:spTgt spid="266267"/>
                                        </p:tgtEl>
                                        <p:attrNameLst>
                                          <p:attrName>ppt_h</p:attrName>
                                        </p:attrNameLst>
                                      </p:cBhvr>
                                      <p:tavLst>
                                        <p:tav tm="0">
                                          <p:val>
                                            <p:fltVal val="0"/>
                                          </p:val>
                                        </p:tav>
                                        <p:tav tm="100000">
                                          <p:val>
                                            <p:strVal val="#ppt_h"/>
                                          </p:val>
                                        </p:tav>
                                      </p:tavLst>
                                    </p:anim>
                                    <p:animEffect transition="in" filter="fade">
                                      <p:cBhvr>
                                        <p:cTn id="66" dur="500"/>
                                        <p:tgtEl>
                                          <p:spTgt spid="26626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266267"/>
                                        </p:tgtEl>
                                        <p:attrNameLst>
                                          <p:attrName>style.visibility</p:attrName>
                                        </p:attrNameLst>
                                      </p:cBhvr>
                                      <p:to>
                                        <p:strVal val="hidden"/>
                                      </p:to>
                                    </p:set>
                                  </p:childTnLst>
                                </p:cTn>
                              </p:par>
                              <p:par>
                                <p:cTn id="71" presetID="53" presetClass="entr" presetSubtype="0" fill="hold" grpId="0" nodeType="withEffect">
                                  <p:stCondLst>
                                    <p:cond delay="0"/>
                                  </p:stCondLst>
                                  <p:childTnLst>
                                    <p:set>
                                      <p:cBhvr>
                                        <p:cTn id="72" dur="1" fill="hold">
                                          <p:stCondLst>
                                            <p:cond delay="0"/>
                                          </p:stCondLst>
                                        </p:cTn>
                                        <p:tgtEl>
                                          <p:spTgt spid="266268"/>
                                        </p:tgtEl>
                                        <p:attrNameLst>
                                          <p:attrName>style.visibility</p:attrName>
                                        </p:attrNameLst>
                                      </p:cBhvr>
                                      <p:to>
                                        <p:strVal val="visible"/>
                                      </p:to>
                                    </p:set>
                                    <p:anim calcmode="lin" valueType="num">
                                      <p:cBhvr>
                                        <p:cTn id="73" dur="500" fill="hold"/>
                                        <p:tgtEl>
                                          <p:spTgt spid="266268"/>
                                        </p:tgtEl>
                                        <p:attrNameLst>
                                          <p:attrName>ppt_w</p:attrName>
                                        </p:attrNameLst>
                                      </p:cBhvr>
                                      <p:tavLst>
                                        <p:tav tm="0">
                                          <p:val>
                                            <p:fltVal val="0"/>
                                          </p:val>
                                        </p:tav>
                                        <p:tav tm="100000">
                                          <p:val>
                                            <p:strVal val="#ppt_w"/>
                                          </p:val>
                                        </p:tav>
                                      </p:tavLst>
                                    </p:anim>
                                    <p:anim calcmode="lin" valueType="num">
                                      <p:cBhvr>
                                        <p:cTn id="74" dur="500" fill="hold"/>
                                        <p:tgtEl>
                                          <p:spTgt spid="266268"/>
                                        </p:tgtEl>
                                        <p:attrNameLst>
                                          <p:attrName>ppt_h</p:attrName>
                                        </p:attrNameLst>
                                      </p:cBhvr>
                                      <p:tavLst>
                                        <p:tav tm="0">
                                          <p:val>
                                            <p:fltVal val="0"/>
                                          </p:val>
                                        </p:tav>
                                        <p:tav tm="100000">
                                          <p:val>
                                            <p:strVal val="#ppt_h"/>
                                          </p:val>
                                        </p:tav>
                                      </p:tavLst>
                                    </p:anim>
                                    <p:animEffect transition="in" filter="fade">
                                      <p:cBhvr>
                                        <p:cTn id="75" dur="500"/>
                                        <p:tgtEl>
                                          <p:spTgt spid="266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p:bldP spid="266262" grpId="0" animBg="1"/>
      <p:bldP spid="266262" grpId="1" animBg="1"/>
      <p:bldP spid="266263" grpId="0" animBg="1"/>
      <p:bldP spid="266263" grpId="1" animBg="1"/>
      <p:bldP spid="266264" grpId="0" animBg="1"/>
      <p:bldP spid="266264" grpId="1" animBg="1"/>
      <p:bldP spid="266265" grpId="0" animBg="1"/>
      <p:bldP spid="266265" grpId="1" animBg="1"/>
      <p:bldP spid="266266" grpId="0" animBg="1"/>
      <p:bldP spid="266266" grpId="1" animBg="1"/>
      <p:bldP spid="266267" grpId="0" animBg="1"/>
      <p:bldP spid="266267" grpId="1" animBg="1"/>
      <p:bldP spid="26626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Özet (</a:t>
            </a:r>
            <a:r>
              <a:rPr lang="tr-TR" sz="3200" b="1" dirty="0" err="1" smtClean="0">
                <a:solidFill>
                  <a:srgbClr val="FFC000"/>
                </a:solidFill>
                <a:latin typeface="Arial" charset="0"/>
              </a:rPr>
              <a:t>Abstract</a:t>
            </a:r>
            <a:r>
              <a:rPr lang="tr-TR" sz="3200" b="1" dirty="0" smtClean="0">
                <a:solidFill>
                  <a:srgbClr val="FFC000"/>
                </a:solidFill>
                <a:latin typeface="Arial" charset="0"/>
              </a:rPr>
              <a:t>)</a:t>
            </a:r>
            <a:endParaRPr lang="en-GB" sz="3200" b="1" i="1" u="sng" dirty="0" smtClean="0">
              <a:solidFill>
                <a:srgbClr val="FFC000"/>
              </a:solidFill>
            </a:endParaRPr>
          </a:p>
        </p:txBody>
      </p:sp>
      <p:sp>
        <p:nvSpPr>
          <p:cNvPr id="5" name="Eksi 4"/>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8" name="Metin kutusu 7"/>
          <p:cNvSpPr txBox="1"/>
          <p:nvPr/>
        </p:nvSpPr>
        <p:spPr>
          <a:xfrm>
            <a:off x="3518793" y="1988840"/>
            <a:ext cx="1962397" cy="584775"/>
          </a:xfrm>
          <a:prstGeom prst="rect">
            <a:avLst/>
          </a:prstGeom>
          <a:noFill/>
        </p:spPr>
        <p:txBody>
          <a:bodyPr wrap="none" rtlCol="0">
            <a:spAutoFit/>
          </a:bodyPr>
          <a:lstStyle/>
          <a:p>
            <a:r>
              <a:rPr lang="tr-TR" sz="3200" b="1" dirty="0" smtClean="0">
                <a:solidFill>
                  <a:srgbClr val="FFC000"/>
                </a:solidFill>
                <a:latin typeface="Arial" pitchFamily="34" charset="0"/>
                <a:cs typeface="Arial" pitchFamily="34" charset="0"/>
              </a:rPr>
              <a:t>UNUTMA</a:t>
            </a:r>
            <a:endParaRPr lang="tr-TR" sz="3200" b="1" dirty="0">
              <a:solidFill>
                <a:srgbClr val="FFC000"/>
              </a:solidFill>
              <a:latin typeface="Arial" pitchFamily="34" charset="0"/>
              <a:cs typeface="Arial" pitchFamily="34" charset="0"/>
            </a:endParaRPr>
          </a:p>
        </p:txBody>
      </p:sp>
      <p:sp>
        <p:nvSpPr>
          <p:cNvPr id="9" name="Metin kutusu 8"/>
          <p:cNvSpPr txBox="1"/>
          <p:nvPr/>
        </p:nvSpPr>
        <p:spPr>
          <a:xfrm>
            <a:off x="755576" y="3019171"/>
            <a:ext cx="7992888" cy="2062103"/>
          </a:xfrm>
          <a:prstGeom prst="rect">
            <a:avLst/>
          </a:prstGeom>
          <a:noFill/>
        </p:spPr>
        <p:txBody>
          <a:bodyPr wrap="square" rtlCol="0">
            <a:spAutoFit/>
          </a:bodyPr>
          <a:lstStyle/>
          <a:p>
            <a:pPr algn="ctr"/>
            <a:r>
              <a:rPr lang="tr-TR" sz="3200" b="1" dirty="0" smtClean="0">
                <a:solidFill>
                  <a:srgbClr val="FF0000"/>
                </a:solidFill>
                <a:latin typeface="Arial" pitchFamily="34" charset="0"/>
                <a:cs typeface="Arial" pitchFamily="34" charset="0"/>
              </a:rPr>
              <a:t>Editörün ilk okuduğu bölüm</a:t>
            </a:r>
          </a:p>
          <a:p>
            <a:pPr algn="ctr"/>
            <a:endParaRPr lang="tr-TR" sz="3200" b="1" dirty="0" smtClean="0">
              <a:solidFill>
                <a:srgbClr val="FF0000"/>
              </a:solidFill>
              <a:latin typeface="Arial" pitchFamily="34" charset="0"/>
              <a:cs typeface="Arial" pitchFamily="34" charset="0"/>
            </a:endParaRPr>
          </a:p>
          <a:p>
            <a:pPr marL="0" lvl="1" algn="ctr"/>
            <a:r>
              <a:rPr lang="tr-TR" altLang="tr-TR" sz="3200" b="1" dirty="0" smtClean="0">
                <a:solidFill>
                  <a:srgbClr val="FF0000"/>
                </a:solidFill>
                <a:latin typeface="Arial" pitchFamily="34" charset="0"/>
                <a:ea typeface="ＭＳ Ｐゴシック" pitchFamily="34" charset="-128"/>
                <a:cs typeface="Arial" pitchFamily="34" charset="0"/>
              </a:rPr>
              <a:t>Birçok okuyucu için okunan TEK bölüm</a:t>
            </a:r>
            <a:endParaRPr lang="en-US" altLang="tr-TR" sz="3200" b="1" dirty="0">
              <a:solidFill>
                <a:srgbClr val="FF0000"/>
              </a:solidFill>
              <a:latin typeface="Arial" pitchFamily="34" charset="0"/>
              <a:ea typeface="ＭＳ Ｐゴシック" pitchFamily="34" charset="-128"/>
              <a:cs typeface="Arial" pitchFamily="34" charset="0"/>
            </a:endParaRPr>
          </a:p>
          <a:p>
            <a:pPr algn="ctr"/>
            <a:endParaRPr lang="tr-TR" sz="3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440279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31349" y="1003847"/>
            <a:ext cx="8985250" cy="585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altLang="tr-TR" b="1" i="1" dirty="0">
                <a:solidFill>
                  <a:srgbClr val="FF0000"/>
                </a:solidFill>
              </a:rPr>
              <a:t>Bilinenin aksine makalede </a:t>
            </a:r>
            <a:r>
              <a:rPr lang="tr-TR" altLang="tr-TR" b="1" i="1" u="sng" dirty="0">
                <a:solidFill>
                  <a:srgbClr val="FF0000"/>
                </a:solidFill>
              </a:rPr>
              <a:t>en son</a:t>
            </a:r>
            <a:r>
              <a:rPr lang="tr-TR" altLang="tr-TR" b="1" i="1" dirty="0">
                <a:solidFill>
                  <a:srgbClr val="FF0000"/>
                </a:solidFill>
              </a:rPr>
              <a:t> yazılacak bölüm</a:t>
            </a:r>
          </a:p>
          <a:p>
            <a:pPr eaLnBrk="1" hangingPunct="1"/>
            <a:r>
              <a:rPr lang="tr-TR" altLang="tr-TR" dirty="0">
                <a:solidFill>
                  <a:schemeClr val="bg1"/>
                </a:solidFill>
              </a:rPr>
              <a:t>Her derginin bölümleme formatı ayrıdır, KESİNLİKLE </a:t>
            </a:r>
            <a:r>
              <a:rPr lang="tr-TR" altLang="tr-TR" dirty="0" smtClean="0">
                <a:solidFill>
                  <a:schemeClr val="bg1"/>
                </a:solidFill>
              </a:rPr>
              <a:t>uyulmalıdır.</a:t>
            </a:r>
            <a:endParaRPr lang="tr-TR" altLang="tr-TR" dirty="0">
              <a:solidFill>
                <a:schemeClr val="bg1"/>
              </a:solidFill>
            </a:endParaRPr>
          </a:p>
          <a:p>
            <a:pPr eaLnBrk="1" hangingPunct="1"/>
            <a:r>
              <a:rPr lang="tr-TR" altLang="tr-TR" dirty="0">
                <a:solidFill>
                  <a:schemeClr val="bg1"/>
                </a:solidFill>
              </a:rPr>
              <a:t>	</a:t>
            </a:r>
            <a:r>
              <a:rPr lang="tr-TR" altLang="tr-TR" dirty="0" err="1">
                <a:solidFill>
                  <a:srgbClr val="FF0000"/>
                </a:solidFill>
              </a:rPr>
              <a:t>Background,introduction,aim,objective</a:t>
            </a:r>
            <a:r>
              <a:rPr lang="tr-TR" altLang="tr-TR" dirty="0">
                <a:solidFill>
                  <a:srgbClr val="FF0000"/>
                </a:solidFill>
              </a:rPr>
              <a:t>..</a:t>
            </a:r>
          </a:p>
          <a:p>
            <a:pPr eaLnBrk="1" hangingPunct="1"/>
            <a:r>
              <a:rPr lang="tr-TR" altLang="tr-TR" dirty="0">
                <a:solidFill>
                  <a:schemeClr val="bg1"/>
                </a:solidFill>
              </a:rPr>
              <a:t>		Kısa, önceki bilgiler için 1-2 cümle, </a:t>
            </a:r>
          </a:p>
          <a:p>
            <a:pPr eaLnBrk="1" hangingPunct="1"/>
            <a:r>
              <a:rPr lang="tr-TR" altLang="tr-TR" dirty="0">
                <a:solidFill>
                  <a:schemeClr val="bg1"/>
                </a:solidFill>
              </a:rPr>
              <a:t>		çalışmanın ana sorusu/hipotezi </a:t>
            </a:r>
            <a:r>
              <a:rPr lang="tr-TR" altLang="tr-TR" dirty="0" smtClean="0">
                <a:solidFill>
                  <a:schemeClr val="bg1"/>
                </a:solidFill>
              </a:rPr>
              <a:t>verilmelidir.</a:t>
            </a:r>
            <a:endParaRPr lang="tr-TR" altLang="tr-TR" dirty="0">
              <a:solidFill>
                <a:schemeClr val="bg1"/>
              </a:solidFill>
            </a:endParaRPr>
          </a:p>
          <a:p>
            <a:pPr eaLnBrk="1" hangingPunct="1"/>
            <a:r>
              <a:rPr lang="tr-TR" altLang="tr-TR" dirty="0">
                <a:solidFill>
                  <a:schemeClr val="bg1"/>
                </a:solidFill>
              </a:rPr>
              <a:t>	</a:t>
            </a:r>
            <a:r>
              <a:rPr lang="tr-TR" altLang="tr-TR" dirty="0" err="1">
                <a:solidFill>
                  <a:srgbClr val="FF0000"/>
                </a:solidFill>
              </a:rPr>
              <a:t>Methods</a:t>
            </a:r>
            <a:r>
              <a:rPr lang="tr-TR" altLang="tr-TR" dirty="0">
                <a:solidFill>
                  <a:srgbClr val="FF0000"/>
                </a:solidFill>
              </a:rPr>
              <a:t>, </a:t>
            </a:r>
            <a:r>
              <a:rPr lang="tr-TR" altLang="tr-TR" dirty="0" err="1">
                <a:solidFill>
                  <a:srgbClr val="FF0000"/>
                </a:solidFill>
              </a:rPr>
              <a:t>materials</a:t>
            </a:r>
            <a:r>
              <a:rPr lang="tr-TR" altLang="tr-TR" dirty="0">
                <a:solidFill>
                  <a:srgbClr val="FF0000"/>
                </a:solidFill>
              </a:rPr>
              <a:t> </a:t>
            </a:r>
            <a:r>
              <a:rPr lang="tr-TR" altLang="tr-TR" dirty="0" err="1">
                <a:solidFill>
                  <a:srgbClr val="FF0000"/>
                </a:solidFill>
              </a:rPr>
              <a:t>and</a:t>
            </a:r>
            <a:r>
              <a:rPr lang="tr-TR" altLang="tr-TR" dirty="0">
                <a:solidFill>
                  <a:srgbClr val="FF0000"/>
                </a:solidFill>
              </a:rPr>
              <a:t> </a:t>
            </a:r>
            <a:r>
              <a:rPr lang="tr-TR" altLang="tr-TR" dirty="0" err="1">
                <a:solidFill>
                  <a:srgbClr val="FF0000"/>
                </a:solidFill>
              </a:rPr>
              <a:t>methods</a:t>
            </a:r>
            <a:r>
              <a:rPr lang="tr-TR" altLang="tr-TR" dirty="0">
                <a:solidFill>
                  <a:srgbClr val="FF0000"/>
                </a:solidFill>
              </a:rPr>
              <a:t>, </a:t>
            </a:r>
            <a:r>
              <a:rPr lang="tr-TR" altLang="tr-TR" dirty="0" err="1">
                <a:solidFill>
                  <a:srgbClr val="FF0000"/>
                </a:solidFill>
              </a:rPr>
              <a:t>design</a:t>
            </a:r>
            <a:r>
              <a:rPr lang="tr-TR" altLang="tr-TR" dirty="0">
                <a:solidFill>
                  <a:srgbClr val="FF0000"/>
                </a:solidFill>
              </a:rPr>
              <a:t>..</a:t>
            </a:r>
          </a:p>
          <a:p>
            <a:pPr eaLnBrk="1" hangingPunct="1"/>
            <a:r>
              <a:rPr lang="tr-TR" altLang="tr-TR" dirty="0">
                <a:solidFill>
                  <a:schemeClr val="bg1"/>
                </a:solidFill>
              </a:rPr>
              <a:t>		Çalışmanın tipi (</a:t>
            </a:r>
            <a:r>
              <a:rPr lang="tr-TR" altLang="tr-TR" dirty="0" err="1">
                <a:solidFill>
                  <a:schemeClr val="bg1"/>
                </a:solidFill>
              </a:rPr>
              <a:t>randomized</a:t>
            </a:r>
            <a:r>
              <a:rPr lang="tr-TR" altLang="tr-TR" dirty="0">
                <a:solidFill>
                  <a:schemeClr val="bg1"/>
                </a:solidFill>
              </a:rPr>
              <a:t>, </a:t>
            </a:r>
            <a:r>
              <a:rPr lang="tr-TR" altLang="tr-TR" dirty="0" err="1">
                <a:solidFill>
                  <a:schemeClr val="bg1"/>
                </a:solidFill>
              </a:rPr>
              <a:t>case-control</a:t>
            </a:r>
            <a:r>
              <a:rPr lang="tr-TR" altLang="tr-TR" dirty="0">
                <a:solidFill>
                  <a:schemeClr val="bg1"/>
                </a:solidFill>
              </a:rPr>
              <a:t>, </a:t>
            </a:r>
            <a:r>
              <a:rPr lang="tr-TR" altLang="tr-TR" dirty="0" err="1">
                <a:solidFill>
                  <a:schemeClr val="bg1"/>
                </a:solidFill>
              </a:rPr>
              <a:t>descriptive</a:t>
            </a:r>
            <a:r>
              <a:rPr lang="tr-TR" altLang="tr-TR" dirty="0">
                <a:solidFill>
                  <a:schemeClr val="bg1"/>
                </a:solidFill>
              </a:rPr>
              <a:t>, </a:t>
            </a:r>
          </a:p>
          <a:p>
            <a:pPr eaLnBrk="1" hangingPunct="1"/>
            <a:r>
              <a:rPr lang="tr-TR" altLang="tr-TR" dirty="0">
                <a:solidFill>
                  <a:schemeClr val="bg1"/>
                </a:solidFill>
              </a:rPr>
              <a:t>		</a:t>
            </a:r>
            <a:r>
              <a:rPr lang="tr-TR" altLang="tr-TR" dirty="0" err="1">
                <a:solidFill>
                  <a:schemeClr val="bg1"/>
                </a:solidFill>
              </a:rPr>
              <a:t>pro</a:t>
            </a:r>
            <a:r>
              <a:rPr lang="tr-TR" altLang="tr-TR" dirty="0">
                <a:solidFill>
                  <a:schemeClr val="bg1"/>
                </a:solidFill>
              </a:rPr>
              <a:t>-retrospektif..), yapılan işlem, </a:t>
            </a:r>
            <a:r>
              <a:rPr lang="tr-TR" altLang="tr-TR" dirty="0" err="1">
                <a:solidFill>
                  <a:schemeClr val="bg1"/>
                </a:solidFill>
              </a:rPr>
              <a:t>primer</a:t>
            </a:r>
            <a:r>
              <a:rPr lang="tr-TR" altLang="tr-TR" dirty="0">
                <a:solidFill>
                  <a:schemeClr val="bg1"/>
                </a:solidFill>
              </a:rPr>
              <a:t> </a:t>
            </a:r>
            <a:r>
              <a:rPr lang="tr-TR" altLang="tr-TR" dirty="0" err="1">
                <a:solidFill>
                  <a:schemeClr val="bg1"/>
                </a:solidFill>
              </a:rPr>
              <a:t>end-point</a:t>
            </a:r>
            <a:r>
              <a:rPr lang="tr-TR" altLang="tr-TR" dirty="0">
                <a:solidFill>
                  <a:schemeClr val="bg1"/>
                </a:solidFill>
              </a:rPr>
              <a:t>(s), </a:t>
            </a:r>
          </a:p>
          <a:p>
            <a:pPr eaLnBrk="1" hangingPunct="1"/>
            <a:r>
              <a:rPr lang="tr-TR" altLang="tr-TR" dirty="0">
                <a:solidFill>
                  <a:schemeClr val="bg1"/>
                </a:solidFill>
              </a:rPr>
              <a:t>		</a:t>
            </a:r>
            <a:r>
              <a:rPr lang="tr-TR" altLang="tr-TR" dirty="0" smtClean="0">
                <a:solidFill>
                  <a:schemeClr val="bg1"/>
                </a:solidFill>
              </a:rPr>
              <a:t>eğer </a:t>
            </a:r>
            <a:r>
              <a:rPr lang="tr-TR" altLang="tr-TR" dirty="0">
                <a:solidFill>
                  <a:schemeClr val="bg1"/>
                </a:solidFill>
              </a:rPr>
              <a:t>varsa </a:t>
            </a:r>
            <a:r>
              <a:rPr lang="tr-TR" altLang="tr-TR" dirty="0" err="1">
                <a:solidFill>
                  <a:schemeClr val="bg1"/>
                </a:solidFill>
              </a:rPr>
              <a:t>sekonder</a:t>
            </a:r>
            <a:r>
              <a:rPr lang="tr-TR" altLang="tr-TR" dirty="0">
                <a:solidFill>
                  <a:schemeClr val="bg1"/>
                </a:solidFill>
              </a:rPr>
              <a:t> </a:t>
            </a:r>
            <a:r>
              <a:rPr lang="tr-TR" altLang="tr-TR" dirty="0" err="1">
                <a:solidFill>
                  <a:schemeClr val="bg1"/>
                </a:solidFill>
              </a:rPr>
              <a:t>end-point</a:t>
            </a:r>
            <a:r>
              <a:rPr lang="tr-TR" altLang="tr-TR" dirty="0">
                <a:solidFill>
                  <a:schemeClr val="bg1"/>
                </a:solidFill>
              </a:rPr>
              <a:t>(s), </a:t>
            </a:r>
            <a:r>
              <a:rPr lang="tr-TR" altLang="tr-TR" dirty="0" err="1">
                <a:solidFill>
                  <a:schemeClr val="bg1"/>
                </a:solidFill>
              </a:rPr>
              <a:t>follow-up</a:t>
            </a:r>
            <a:r>
              <a:rPr lang="tr-TR" altLang="tr-TR" dirty="0">
                <a:solidFill>
                  <a:schemeClr val="bg1"/>
                </a:solidFill>
              </a:rPr>
              <a:t> </a:t>
            </a:r>
            <a:r>
              <a:rPr lang="tr-TR" altLang="tr-TR" dirty="0" err="1">
                <a:solidFill>
                  <a:schemeClr val="bg1"/>
                </a:solidFill>
              </a:rPr>
              <a:t>period</a:t>
            </a:r>
            <a:r>
              <a:rPr lang="tr-TR" altLang="tr-TR" dirty="0">
                <a:solidFill>
                  <a:schemeClr val="bg1"/>
                </a:solidFill>
              </a:rPr>
              <a:t>, </a:t>
            </a:r>
          </a:p>
          <a:p>
            <a:pPr eaLnBrk="1" hangingPunct="1"/>
            <a:r>
              <a:rPr lang="tr-TR" altLang="tr-TR" dirty="0">
                <a:solidFill>
                  <a:schemeClr val="bg1"/>
                </a:solidFill>
              </a:rPr>
              <a:t>		veri analiz tipi</a:t>
            </a:r>
          </a:p>
          <a:p>
            <a:pPr eaLnBrk="1" hangingPunct="1"/>
            <a:r>
              <a:rPr lang="tr-TR" altLang="tr-TR" dirty="0">
                <a:solidFill>
                  <a:schemeClr val="bg1"/>
                </a:solidFill>
              </a:rPr>
              <a:t>	</a:t>
            </a:r>
            <a:r>
              <a:rPr lang="tr-TR" altLang="tr-TR" dirty="0" err="1">
                <a:solidFill>
                  <a:srgbClr val="FF0000"/>
                </a:solidFill>
              </a:rPr>
              <a:t>Results</a:t>
            </a:r>
            <a:r>
              <a:rPr lang="tr-TR" altLang="tr-TR" dirty="0">
                <a:solidFill>
                  <a:srgbClr val="FF0000"/>
                </a:solidFill>
              </a:rPr>
              <a:t>, </a:t>
            </a:r>
            <a:r>
              <a:rPr lang="tr-TR" altLang="tr-TR" dirty="0" err="1">
                <a:solidFill>
                  <a:srgbClr val="FF0000"/>
                </a:solidFill>
              </a:rPr>
              <a:t>findings</a:t>
            </a:r>
            <a:r>
              <a:rPr lang="tr-TR" altLang="tr-TR" dirty="0">
                <a:solidFill>
                  <a:srgbClr val="FF0000"/>
                </a:solidFill>
              </a:rPr>
              <a:t>..</a:t>
            </a:r>
          </a:p>
          <a:p>
            <a:pPr eaLnBrk="1" hangingPunct="1"/>
            <a:r>
              <a:rPr lang="tr-TR" altLang="tr-TR" dirty="0">
                <a:solidFill>
                  <a:schemeClr val="bg1"/>
                </a:solidFill>
              </a:rPr>
              <a:t>		Ana sonuçlar, </a:t>
            </a:r>
            <a:r>
              <a:rPr lang="tr-TR" altLang="tr-TR" dirty="0" err="1">
                <a:solidFill>
                  <a:schemeClr val="bg1"/>
                </a:solidFill>
              </a:rPr>
              <a:t>end-points</a:t>
            </a:r>
            <a:r>
              <a:rPr lang="tr-TR" altLang="tr-TR" dirty="0">
                <a:solidFill>
                  <a:schemeClr val="bg1"/>
                </a:solidFill>
              </a:rPr>
              <a:t> </a:t>
            </a:r>
            <a:r>
              <a:rPr lang="tr-TR" altLang="tr-TR" dirty="0" err="1">
                <a:solidFill>
                  <a:schemeClr val="bg1"/>
                </a:solidFill>
              </a:rPr>
              <a:t>ler</a:t>
            </a:r>
            <a:r>
              <a:rPr lang="tr-TR" altLang="tr-TR" dirty="0">
                <a:solidFill>
                  <a:schemeClr val="bg1"/>
                </a:solidFill>
              </a:rPr>
              <a:t> sayılarla belirtilmeli, </a:t>
            </a:r>
          </a:p>
          <a:p>
            <a:pPr eaLnBrk="1" hangingPunct="1"/>
            <a:r>
              <a:rPr lang="tr-TR" altLang="tr-TR" dirty="0">
                <a:solidFill>
                  <a:schemeClr val="bg1"/>
                </a:solidFill>
              </a:rPr>
              <a:t>		kontrol grubuyla karşılaştırmalar ve p değerleri, </a:t>
            </a:r>
          </a:p>
          <a:p>
            <a:pPr eaLnBrk="1" hangingPunct="1"/>
            <a:r>
              <a:rPr lang="tr-TR" altLang="tr-TR" dirty="0">
                <a:solidFill>
                  <a:schemeClr val="bg1"/>
                </a:solidFill>
              </a:rPr>
              <a:t>		yan etkiler</a:t>
            </a:r>
          </a:p>
          <a:p>
            <a:pPr eaLnBrk="1" hangingPunct="1"/>
            <a:r>
              <a:rPr lang="tr-TR" altLang="tr-TR" dirty="0">
                <a:solidFill>
                  <a:schemeClr val="bg1"/>
                </a:solidFill>
              </a:rPr>
              <a:t>	</a:t>
            </a:r>
            <a:r>
              <a:rPr lang="tr-TR" altLang="tr-TR" dirty="0" err="1">
                <a:solidFill>
                  <a:srgbClr val="FF0000"/>
                </a:solidFill>
              </a:rPr>
              <a:t>Conclusion</a:t>
            </a:r>
            <a:r>
              <a:rPr lang="tr-TR" altLang="tr-TR" dirty="0">
                <a:solidFill>
                  <a:srgbClr val="FF0000"/>
                </a:solidFill>
              </a:rPr>
              <a:t>, </a:t>
            </a:r>
            <a:r>
              <a:rPr lang="tr-TR" altLang="tr-TR" dirty="0" err="1">
                <a:solidFill>
                  <a:srgbClr val="FF0000"/>
                </a:solidFill>
              </a:rPr>
              <a:t>interpretation</a:t>
            </a:r>
            <a:r>
              <a:rPr lang="tr-TR" altLang="tr-TR" dirty="0">
                <a:solidFill>
                  <a:srgbClr val="FF0000"/>
                </a:solidFill>
              </a:rPr>
              <a:t>..</a:t>
            </a:r>
          </a:p>
          <a:p>
            <a:pPr eaLnBrk="1" hangingPunct="1"/>
            <a:r>
              <a:rPr lang="tr-TR" altLang="tr-TR" dirty="0">
                <a:solidFill>
                  <a:schemeClr val="bg1"/>
                </a:solidFill>
              </a:rPr>
              <a:t>		Bulunan verilerin anlamı, verilerin ANLAMINI abartma</a:t>
            </a:r>
          </a:p>
          <a:p>
            <a:pPr eaLnBrk="1" hangingPunct="1"/>
            <a:r>
              <a:rPr lang="tr-TR" altLang="tr-TR" dirty="0">
                <a:solidFill>
                  <a:schemeClr val="bg1"/>
                </a:solidFill>
              </a:rPr>
              <a:t>		</a:t>
            </a:r>
            <a:r>
              <a:rPr lang="tr-TR" altLang="tr-TR" b="1" dirty="0">
                <a:solidFill>
                  <a:schemeClr val="bg1"/>
                </a:solidFill>
              </a:rPr>
              <a:t>“</a:t>
            </a:r>
            <a:r>
              <a:rPr lang="tr-TR" altLang="tr-TR" b="1" dirty="0" err="1">
                <a:solidFill>
                  <a:schemeClr val="bg1"/>
                </a:solidFill>
              </a:rPr>
              <a:t>despite</a:t>
            </a:r>
            <a:r>
              <a:rPr lang="tr-TR" altLang="tr-TR" b="1" dirty="0">
                <a:solidFill>
                  <a:schemeClr val="bg1"/>
                </a:solidFill>
              </a:rPr>
              <a:t> </a:t>
            </a:r>
            <a:r>
              <a:rPr lang="tr-TR" altLang="tr-TR" b="1" dirty="0" err="1">
                <a:solidFill>
                  <a:schemeClr val="bg1"/>
                </a:solidFill>
              </a:rPr>
              <a:t>no</a:t>
            </a:r>
            <a:r>
              <a:rPr lang="tr-TR" altLang="tr-TR" b="1" dirty="0">
                <a:solidFill>
                  <a:schemeClr val="bg1"/>
                </a:solidFill>
              </a:rPr>
              <a:t> </a:t>
            </a:r>
            <a:r>
              <a:rPr lang="tr-TR" altLang="tr-TR" b="1" dirty="0" err="1">
                <a:solidFill>
                  <a:schemeClr val="bg1"/>
                </a:solidFill>
              </a:rPr>
              <a:t>significant</a:t>
            </a:r>
            <a:r>
              <a:rPr lang="tr-TR" altLang="tr-TR" b="1" dirty="0">
                <a:solidFill>
                  <a:schemeClr val="bg1"/>
                </a:solidFill>
              </a:rPr>
              <a:t> </a:t>
            </a:r>
            <a:r>
              <a:rPr lang="tr-TR" altLang="tr-TR" b="1" dirty="0" err="1">
                <a:solidFill>
                  <a:schemeClr val="bg1"/>
                </a:solidFill>
              </a:rPr>
              <a:t>differences</a:t>
            </a:r>
            <a:r>
              <a:rPr lang="tr-TR" altLang="tr-TR" b="1" dirty="0">
                <a:solidFill>
                  <a:schemeClr val="bg1"/>
                </a:solidFill>
              </a:rPr>
              <a:t> </a:t>
            </a:r>
          </a:p>
          <a:p>
            <a:pPr eaLnBrk="1" hangingPunct="1"/>
            <a:r>
              <a:rPr lang="tr-TR" altLang="tr-TR" b="1" dirty="0">
                <a:solidFill>
                  <a:schemeClr val="bg1"/>
                </a:solidFill>
              </a:rPr>
              <a:t>		</a:t>
            </a:r>
            <a:r>
              <a:rPr lang="tr-TR" altLang="tr-TR" b="1" dirty="0" err="1">
                <a:solidFill>
                  <a:schemeClr val="bg1"/>
                </a:solidFill>
              </a:rPr>
              <a:t>between</a:t>
            </a:r>
            <a:r>
              <a:rPr lang="tr-TR" altLang="tr-TR" b="1" dirty="0">
                <a:solidFill>
                  <a:schemeClr val="bg1"/>
                </a:solidFill>
              </a:rPr>
              <a:t> </a:t>
            </a:r>
            <a:r>
              <a:rPr lang="tr-TR" altLang="tr-TR" b="1" dirty="0" err="1">
                <a:solidFill>
                  <a:schemeClr val="bg1"/>
                </a:solidFill>
              </a:rPr>
              <a:t>the</a:t>
            </a:r>
            <a:r>
              <a:rPr lang="tr-TR" altLang="tr-TR" b="1" dirty="0">
                <a:solidFill>
                  <a:schemeClr val="bg1"/>
                </a:solidFill>
              </a:rPr>
              <a:t> </a:t>
            </a:r>
            <a:r>
              <a:rPr lang="tr-TR" altLang="tr-TR" b="1" dirty="0" err="1">
                <a:solidFill>
                  <a:schemeClr val="bg1"/>
                </a:solidFill>
              </a:rPr>
              <a:t>two</a:t>
            </a:r>
            <a:r>
              <a:rPr lang="tr-TR" altLang="tr-TR" b="1" dirty="0">
                <a:solidFill>
                  <a:schemeClr val="bg1"/>
                </a:solidFill>
              </a:rPr>
              <a:t> </a:t>
            </a:r>
            <a:r>
              <a:rPr lang="tr-TR" altLang="tr-TR" b="1" dirty="0" err="1">
                <a:solidFill>
                  <a:schemeClr val="bg1"/>
                </a:solidFill>
              </a:rPr>
              <a:t>groups</a:t>
            </a:r>
            <a:r>
              <a:rPr lang="tr-TR" altLang="tr-TR" b="1" dirty="0">
                <a:solidFill>
                  <a:schemeClr val="bg1"/>
                </a:solidFill>
              </a:rPr>
              <a:t>, </a:t>
            </a:r>
            <a:r>
              <a:rPr lang="tr-TR" altLang="tr-TR" b="1" dirty="0" err="1">
                <a:solidFill>
                  <a:schemeClr val="bg1"/>
                </a:solidFill>
              </a:rPr>
              <a:t>there</a:t>
            </a:r>
            <a:r>
              <a:rPr lang="tr-TR" altLang="tr-TR" b="1" dirty="0">
                <a:solidFill>
                  <a:schemeClr val="bg1"/>
                </a:solidFill>
              </a:rPr>
              <a:t> </a:t>
            </a:r>
            <a:r>
              <a:rPr lang="tr-TR" altLang="tr-TR" b="1" dirty="0" err="1">
                <a:solidFill>
                  <a:schemeClr val="bg1"/>
                </a:solidFill>
              </a:rPr>
              <a:t>was</a:t>
            </a:r>
            <a:r>
              <a:rPr lang="tr-TR" altLang="tr-TR" b="1" dirty="0">
                <a:solidFill>
                  <a:schemeClr val="bg1"/>
                </a:solidFill>
              </a:rPr>
              <a:t> a trend in a </a:t>
            </a:r>
            <a:r>
              <a:rPr lang="tr-TR" altLang="tr-TR" b="1" dirty="0" err="1">
                <a:solidFill>
                  <a:schemeClr val="bg1"/>
                </a:solidFill>
              </a:rPr>
              <a:t>subgroup</a:t>
            </a:r>
            <a:r>
              <a:rPr lang="tr-TR" altLang="tr-TR" b="1" dirty="0">
                <a:solidFill>
                  <a:schemeClr val="bg1"/>
                </a:solidFill>
              </a:rPr>
              <a:t>…….”)</a:t>
            </a:r>
            <a:r>
              <a:rPr lang="tr-TR" altLang="tr-TR" dirty="0">
                <a:solidFill>
                  <a:schemeClr val="bg1"/>
                </a:solidFill>
              </a:rPr>
              <a:t> </a:t>
            </a:r>
          </a:p>
          <a:p>
            <a:pPr eaLnBrk="1" hangingPunct="1"/>
            <a:r>
              <a:rPr lang="tr-TR" altLang="tr-TR" dirty="0">
                <a:solidFill>
                  <a:schemeClr val="bg1"/>
                </a:solidFill>
              </a:rPr>
              <a:t>Her derginin uzunluk sınırına uyulmalıdır (ortalama 250 kelime</a:t>
            </a:r>
            <a:r>
              <a:rPr lang="tr-TR" altLang="tr-TR" dirty="0" smtClean="0">
                <a:solidFill>
                  <a:schemeClr val="bg1"/>
                </a:solidFill>
              </a:rPr>
              <a:t>).</a:t>
            </a:r>
            <a:endParaRPr lang="tr-TR" altLang="tr-TR" dirty="0">
              <a:solidFill>
                <a:schemeClr val="bg1"/>
              </a:solidFill>
            </a:endParaRPr>
          </a:p>
          <a:p>
            <a:pPr eaLnBrk="1" hangingPunct="1"/>
            <a:r>
              <a:rPr lang="tr-TR" altLang="tr-TR" dirty="0">
                <a:solidFill>
                  <a:schemeClr val="bg1"/>
                </a:solidFill>
              </a:rPr>
              <a:t>Cümleler tam </a:t>
            </a:r>
            <a:r>
              <a:rPr lang="tr-TR" altLang="tr-TR" dirty="0" smtClean="0">
                <a:solidFill>
                  <a:schemeClr val="bg1"/>
                </a:solidFill>
              </a:rPr>
              <a:t>olmalıdır.</a:t>
            </a:r>
            <a:endParaRPr lang="tr-TR" altLang="tr-TR" dirty="0">
              <a:solidFill>
                <a:schemeClr val="bg1"/>
              </a:solidFill>
            </a:endParaRPr>
          </a:p>
          <a:p>
            <a:pPr eaLnBrk="1" hangingPunct="1"/>
            <a:endParaRPr lang="tr-TR" altLang="tr-TR" dirty="0"/>
          </a:p>
        </p:txBody>
      </p:sp>
      <p:sp>
        <p:nvSpPr>
          <p:cNvPr id="5" name="Eksi 4"/>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6"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Özet (</a:t>
            </a:r>
            <a:r>
              <a:rPr lang="tr-TR" sz="3200" b="1" dirty="0" err="1" smtClean="0">
                <a:solidFill>
                  <a:srgbClr val="FFC000"/>
                </a:solidFill>
                <a:latin typeface="Arial" charset="0"/>
              </a:rPr>
              <a:t>Abstract</a:t>
            </a:r>
            <a:r>
              <a:rPr lang="tr-TR" sz="3200" b="1" dirty="0" smtClean="0">
                <a:solidFill>
                  <a:srgbClr val="FFC000"/>
                </a:solidFill>
                <a:latin typeface="Arial" charset="0"/>
              </a:rPr>
              <a:t>)</a:t>
            </a:r>
            <a:endParaRPr lang="en-GB" sz="3200" b="1" i="1" u="sng" dirty="0" smtClean="0">
              <a:solidFill>
                <a:srgbClr val="FFC000"/>
              </a:solidFill>
            </a:endParaRPr>
          </a:p>
        </p:txBody>
      </p:sp>
    </p:spTree>
    <p:extLst>
      <p:ext uri="{BB962C8B-B14F-4D97-AF65-F5344CB8AC3E}">
        <p14:creationId xmlns:p14="http://schemas.microsoft.com/office/powerpoint/2010/main" val="112048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checkerboard(across)">
                                      <p:cBhvr>
                                        <p:cTn id="20" dur="500"/>
                                        <p:tgtEl>
                                          <p:spTgt spid="4">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checkerboard(across)">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checkerboard(across)">
                                      <p:cBhvr>
                                        <p:cTn id="28" dur="500"/>
                                        <p:tgtEl>
                                          <p:spTgt spid="4">
                                            <p:txEl>
                                              <p:pRg st="5" end="5"/>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checkerboard(across)">
                                      <p:cBhvr>
                                        <p:cTn id="31" dur="500"/>
                                        <p:tgtEl>
                                          <p:spTgt spid="4">
                                            <p:txEl>
                                              <p:pRg st="6" end="6"/>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checkerboard(across)">
                                      <p:cBhvr>
                                        <p:cTn id="34" dur="500"/>
                                        <p:tgtEl>
                                          <p:spTgt spid="4">
                                            <p:txEl>
                                              <p:pRg st="7" end="7"/>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checkerboard(across)">
                                      <p:cBhvr>
                                        <p:cTn id="37" dur="500"/>
                                        <p:tgtEl>
                                          <p:spTgt spid="4">
                                            <p:txEl>
                                              <p:pRg st="8" end="8"/>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checkerboard(across)">
                                      <p:cBhvr>
                                        <p:cTn id="40" dur="500"/>
                                        <p:tgtEl>
                                          <p:spTgt spid="4">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45" dur="500"/>
                                        <p:tgtEl>
                                          <p:spTgt spid="4">
                                            <p:txEl>
                                              <p:pRg st="10" end="10"/>
                                            </p:txEl>
                                          </p:spTgt>
                                        </p:tgtEl>
                                      </p:cBhvr>
                                    </p:animEffect>
                                  </p:childTnLst>
                                </p:cTn>
                              </p:par>
                              <p:par>
                                <p:cTn id="46" presetID="5" presetClass="entr" presetSubtype="10" fill="hold" nodeType="withEffect">
                                  <p:stCondLst>
                                    <p:cond delay="0"/>
                                  </p:stCondLst>
                                  <p:childTnLst>
                                    <p:set>
                                      <p:cBhvr>
                                        <p:cTn id="47"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48" dur="500"/>
                                        <p:tgtEl>
                                          <p:spTgt spid="4">
                                            <p:txEl>
                                              <p:pRg st="11" end="11"/>
                                            </p:txEl>
                                          </p:spTgt>
                                        </p:tgtEl>
                                      </p:cBhvr>
                                    </p:animEffect>
                                  </p:childTnLst>
                                </p:cTn>
                              </p:par>
                              <p:par>
                                <p:cTn id="49" presetID="5" presetClass="entr" presetSubtype="10" fill="hold" nodeType="with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51" dur="500"/>
                                        <p:tgtEl>
                                          <p:spTgt spid="4">
                                            <p:txEl>
                                              <p:pRg st="12" end="12"/>
                                            </p:txEl>
                                          </p:spTgt>
                                        </p:tgtEl>
                                      </p:cBhvr>
                                    </p:animEffect>
                                  </p:childTnLst>
                                </p:cTn>
                              </p:par>
                              <p:par>
                                <p:cTn id="52" presetID="5" presetClass="entr" presetSubtype="10" fill="hold" nodeType="withEffect">
                                  <p:stCondLst>
                                    <p:cond delay="0"/>
                                  </p:stCondLst>
                                  <p:childTnLst>
                                    <p:set>
                                      <p:cBhvr>
                                        <p:cTn id="53" dur="1" fill="hold">
                                          <p:stCondLst>
                                            <p:cond delay="0"/>
                                          </p:stCondLst>
                                        </p:cTn>
                                        <p:tgtEl>
                                          <p:spTgt spid="4">
                                            <p:txEl>
                                              <p:pRg st="13" end="13"/>
                                            </p:txEl>
                                          </p:spTgt>
                                        </p:tgtEl>
                                        <p:attrNameLst>
                                          <p:attrName>style.visibility</p:attrName>
                                        </p:attrNameLst>
                                      </p:cBhvr>
                                      <p:to>
                                        <p:strVal val="visible"/>
                                      </p:to>
                                    </p:set>
                                    <p:animEffect transition="in" filter="checkerboard(across)">
                                      <p:cBhvr>
                                        <p:cTn id="54" dur="500"/>
                                        <p:tgtEl>
                                          <p:spTgt spid="4">
                                            <p:txEl>
                                              <p:pRg st="13" end="1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4">
                                            <p:txEl>
                                              <p:pRg st="14" end="14"/>
                                            </p:txEl>
                                          </p:spTgt>
                                        </p:tgtEl>
                                        <p:attrNameLst>
                                          <p:attrName>style.visibility</p:attrName>
                                        </p:attrNameLst>
                                      </p:cBhvr>
                                      <p:to>
                                        <p:strVal val="visible"/>
                                      </p:to>
                                    </p:set>
                                    <p:animEffect transition="in" filter="checkerboard(across)">
                                      <p:cBhvr>
                                        <p:cTn id="59" dur="500"/>
                                        <p:tgtEl>
                                          <p:spTgt spid="4">
                                            <p:txEl>
                                              <p:pRg st="14" end="14"/>
                                            </p:txEl>
                                          </p:spTgt>
                                        </p:tgtEl>
                                      </p:cBhvr>
                                    </p:animEffect>
                                  </p:childTnLst>
                                </p:cTn>
                              </p:par>
                              <p:par>
                                <p:cTn id="60" presetID="5" presetClass="entr" presetSubtype="10" fill="hold" nodeType="withEffect">
                                  <p:stCondLst>
                                    <p:cond delay="0"/>
                                  </p:stCondLst>
                                  <p:childTnLst>
                                    <p:set>
                                      <p:cBhvr>
                                        <p:cTn id="61" dur="1" fill="hold">
                                          <p:stCondLst>
                                            <p:cond delay="0"/>
                                          </p:stCondLst>
                                        </p:cTn>
                                        <p:tgtEl>
                                          <p:spTgt spid="4">
                                            <p:txEl>
                                              <p:pRg st="15" end="15"/>
                                            </p:txEl>
                                          </p:spTgt>
                                        </p:tgtEl>
                                        <p:attrNameLst>
                                          <p:attrName>style.visibility</p:attrName>
                                        </p:attrNameLst>
                                      </p:cBhvr>
                                      <p:to>
                                        <p:strVal val="visible"/>
                                      </p:to>
                                    </p:set>
                                    <p:animEffect transition="in" filter="checkerboard(across)">
                                      <p:cBhvr>
                                        <p:cTn id="62" dur="500"/>
                                        <p:tgtEl>
                                          <p:spTgt spid="4">
                                            <p:txEl>
                                              <p:pRg st="15" end="15"/>
                                            </p:txEl>
                                          </p:spTgt>
                                        </p:tgtEl>
                                      </p:cBhvr>
                                    </p:animEffect>
                                  </p:childTnLst>
                                </p:cTn>
                              </p:par>
                              <p:par>
                                <p:cTn id="63" presetID="5" presetClass="entr" presetSubtype="10" fill="hold" nodeType="withEffect">
                                  <p:stCondLst>
                                    <p:cond delay="0"/>
                                  </p:stCondLst>
                                  <p:childTnLst>
                                    <p:set>
                                      <p:cBhvr>
                                        <p:cTn id="64" dur="1" fill="hold">
                                          <p:stCondLst>
                                            <p:cond delay="0"/>
                                          </p:stCondLst>
                                        </p:cTn>
                                        <p:tgtEl>
                                          <p:spTgt spid="4">
                                            <p:txEl>
                                              <p:pRg st="16" end="16"/>
                                            </p:txEl>
                                          </p:spTgt>
                                        </p:tgtEl>
                                        <p:attrNameLst>
                                          <p:attrName>style.visibility</p:attrName>
                                        </p:attrNameLst>
                                      </p:cBhvr>
                                      <p:to>
                                        <p:strVal val="visible"/>
                                      </p:to>
                                    </p:set>
                                    <p:animEffect transition="in" filter="checkerboard(across)">
                                      <p:cBhvr>
                                        <p:cTn id="65" dur="500"/>
                                        <p:tgtEl>
                                          <p:spTgt spid="4">
                                            <p:txEl>
                                              <p:pRg st="16" end="16"/>
                                            </p:txEl>
                                          </p:spTgt>
                                        </p:tgtEl>
                                      </p:cBhvr>
                                    </p:animEffect>
                                  </p:childTnLst>
                                </p:cTn>
                              </p:par>
                              <p:par>
                                <p:cTn id="66" presetID="5" presetClass="entr" presetSubtype="10" fill="hold" nodeType="withEffect">
                                  <p:stCondLst>
                                    <p:cond delay="0"/>
                                  </p:stCondLst>
                                  <p:childTnLst>
                                    <p:set>
                                      <p:cBhvr>
                                        <p:cTn id="67" dur="1" fill="hold">
                                          <p:stCondLst>
                                            <p:cond delay="0"/>
                                          </p:stCondLst>
                                        </p:cTn>
                                        <p:tgtEl>
                                          <p:spTgt spid="4">
                                            <p:txEl>
                                              <p:pRg st="17" end="17"/>
                                            </p:txEl>
                                          </p:spTgt>
                                        </p:tgtEl>
                                        <p:attrNameLst>
                                          <p:attrName>style.visibility</p:attrName>
                                        </p:attrNameLst>
                                      </p:cBhvr>
                                      <p:to>
                                        <p:strVal val="visible"/>
                                      </p:to>
                                    </p:set>
                                    <p:animEffect transition="in" filter="checkerboard(across)">
                                      <p:cBhvr>
                                        <p:cTn id="68" dur="500"/>
                                        <p:tgtEl>
                                          <p:spTgt spid="4">
                                            <p:txEl>
                                              <p:pRg st="17" end="1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4">
                                            <p:txEl>
                                              <p:pRg st="18" end="18"/>
                                            </p:txEl>
                                          </p:spTgt>
                                        </p:tgtEl>
                                        <p:attrNameLst>
                                          <p:attrName>style.visibility</p:attrName>
                                        </p:attrNameLst>
                                      </p:cBhvr>
                                      <p:to>
                                        <p:strVal val="visible"/>
                                      </p:to>
                                    </p:set>
                                    <p:animEffect transition="in" filter="checkerboard(across)">
                                      <p:cBhvr>
                                        <p:cTn id="73" dur="500"/>
                                        <p:tgtEl>
                                          <p:spTgt spid="4">
                                            <p:txEl>
                                              <p:pRg st="18" end="18"/>
                                            </p:txEl>
                                          </p:spTgt>
                                        </p:tgtEl>
                                      </p:cBhvr>
                                    </p:animEffect>
                                  </p:childTnLst>
                                </p:cTn>
                              </p:par>
                              <p:par>
                                <p:cTn id="74" presetID="5" presetClass="entr" presetSubtype="10" fill="hold" nodeType="withEffect">
                                  <p:stCondLst>
                                    <p:cond delay="0"/>
                                  </p:stCondLst>
                                  <p:childTnLst>
                                    <p:set>
                                      <p:cBhvr>
                                        <p:cTn id="75" dur="1" fill="hold">
                                          <p:stCondLst>
                                            <p:cond delay="0"/>
                                          </p:stCondLst>
                                        </p:cTn>
                                        <p:tgtEl>
                                          <p:spTgt spid="4">
                                            <p:txEl>
                                              <p:pRg st="19" end="19"/>
                                            </p:txEl>
                                          </p:spTgt>
                                        </p:tgtEl>
                                        <p:attrNameLst>
                                          <p:attrName>style.visibility</p:attrName>
                                        </p:attrNameLst>
                                      </p:cBhvr>
                                      <p:to>
                                        <p:strVal val="visible"/>
                                      </p:to>
                                    </p:set>
                                    <p:animEffect transition="in" filter="checkerboard(across)">
                                      <p:cBhvr>
                                        <p:cTn id="76" dur="500"/>
                                        <p:tgtEl>
                                          <p:spTgt spid="4">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827584" y="1268760"/>
            <a:ext cx="802976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eaLnBrk="1" hangingPunct="1">
              <a:buFont typeface="Arial" pitchFamily="34" charset="0"/>
              <a:buChar char="•"/>
            </a:pPr>
            <a:r>
              <a:rPr lang="tr-TR" altLang="tr-TR" sz="2400" dirty="0" smtClean="0">
                <a:solidFill>
                  <a:schemeClr val="bg1"/>
                </a:solidFill>
              </a:rPr>
              <a:t>Uzun </a:t>
            </a:r>
            <a:r>
              <a:rPr lang="tr-TR" altLang="tr-TR" sz="2400" dirty="0">
                <a:solidFill>
                  <a:schemeClr val="bg1"/>
                </a:solidFill>
              </a:rPr>
              <a:t>olmamalıdır. “</a:t>
            </a:r>
            <a:r>
              <a:rPr lang="tr-TR" altLang="tr-TR" sz="2400" dirty="0" err="1">
                <a:solidFill>
                  <a:schemeClr val="bg1"/>
                </a:solidFill>
              </a:rPr>
              <a:t>Present</a:t>
            </a:r>
            <a:r>
              <a:rPr lang="tr-TR" altLang="tr-TR" sz="2400" dirty="0">
                <a:solidFill>
                  <a:schemeClr val="bg1"/>
                </a:solidFill>
              </a:rPr>
              <a:t> tense” </a:t>
            </a:r>
            <a:r>
              <a:rPr lang="tr-TR" altLang="tr-TR" sz="2400" dirty="0" smtClean="0">
                <a:solidFill>
                  <a:schemeClr val="bg1"/>
                </a:solidFill>
              </a:rPr>
              <a:t>kullan.</a:t>
            </a:r>
            <a:endParaRPr lang="tr-TR" altLang="tr-TR" sz="2400" dirty="0">
              <a:solidFill>
                <a:schemeClr val="bg1"/>
              </a:solidFill>
            </a:endParaRPr>
          </a:p>
          <a:p>
            <a:pPr eaLnBrk="1" hangingPunct="1"/>
            <a:r>
              <a:rPr lang="tr-TR" altLang="tr-TR" sz="2400" dirty="0" smtClean="0">
                <a:solidFill>
                  <a:schemeClr val="bg1"/>
                </a:solidFill>
              </a:rPr>
              <a:t>-Çalışma </a:t>
            </a:r>
            <a:r>
              <a:rPr lang="tr-TR" altLang="tr-TR" sz="2400" dirty="0">
                <a:solidFill>
                  <a:schemeClr val="bg1"/>
                </a:solidFill>
              </a:rPr>
              <a:t>niye yapıldı (HİPOTEZİ/SORUYU belirt</a:t>
            </a:r>
            <a:r>
              <a:rPr lang="tr-TR" altLang="tr-TR" sz="2400" dirty="0" smtClean="0">
                <a:solidFill>
                  <a:schemeClr val="bg1"/>
                </a:solidFill>
              </a:rPr>
              <a:t>)?</a:t>
            </a:r>
            <a:endParaRPr lang="tr-TR" altLang="tr-TR" sz="2400" dirty="0">
              <a:solidFill>
                <a:schemeClr val="bg1"/>
              </a:solidFill>
            </a:endParaRPr>
          </a:p>
          <a:p>
            <a:pPr eaLnBrk="1" hangingPunct="1"/>
            <a:r>
              <a:rPr lang="tr-TR" altLang="tr-TR" sz="2400" dirty="0" smtClean="0">
                <a:solidFill>
                  <a:schemeClr val="bg1"/>
                </a:solidFill>
              </a:rPr>
              <a:t>-Daha </a:t>
            </a:r>
            <a:r>
              <a:rPr lang="tr-TR" altLang="tr-TR" sz="2400" dirty="0">
                <a:solidFill>
                  <a:schemeClr val="bg1"/>
                </a:solidFill>
              </a:rPr>
              <a:t>önce bu konuyla ilgili neler </a:t>
            </a:r>
            <a:r>
              <a:rPr lang="tr-TR" altLang="tr-TR" sz="2400" dirty="0" smtClean="0">
                <a:solidFill>
                  <a:schemeClr val="bg1"/>
                </a:solidFill>
              </a:rPr>
              <a:t>yapıldı?</a:t>
            </a:r>
            <a:endParaRPr lang="tr-TR" altLang="tr-TR" sz="2400" dirty="0">
              <a:solidFill>
                <a:schemeClr val="bg1"/>
              </a:solidFill>
            </a:endParaRPr>
          </a:p>
          <a:p>
            <a:pPr eaLnBrk="1" hangingPunct="1"/>
            <a:r>
              <a:rPr lang="tr-TR" altLang="tr-TR" sz="2400" dirty="0" smtClean="0">
                <a:solidFill>
                  <a:schemeClr val="bg1"/>
                </a:solidFill>
              </a:rPr>
              <a:t>-Bu çalışmayı yürütmek neden </a:t>
            </a:r>
            <a:r>
              <a:rPr lang="tr-TR" altLang="tr-TR" sz="2400" dirty="0" smtClean="0">
                <a:solidFill>
                  <a:schemeClr val="bg1"/>
                </a:solidFill>
              </a:rPr>
              <a:t>gerekliydi?</a:t>
            </a:r>
            <a:endParaRPr lang="tr-TR" altLang="tr-TR" sz="2400" dirty="0">
              <a:solidFill>
                <a:schemeClr val="bg1"/>
              </a:solidFill>
            </a:endParaRPr>
          </a:p>
          <a:p>
            <a:pPr eaLnBrk="1" hangingPunct="1"/>
            <a:r>
              <a:rPr lang="tr-TR" altLang="tr-TR" sz="2400" dirty="0" smtClean="0">
                <a:solidFill>
                  <a:schemeClr val="bg1"/>
                </a:solidFill>
              </a:rPr>
              <a:t>-Diğer </a:t>
            </a:r>
            <a:r>
              <a:rPr lang="tr-TR" altLang="tr-TR" sz="2400" dirty="0">
                <a:solidFill>
                  <a:schemeClr val="bg1"/>
                </a:solidFill>
              </a:rPr>
              <a:t>çalışmalardan ne farkı </a:t>
            </a:r>
            <a:r>
              <a:rPr lang="tr-TR" altLang="tr-TR" sz="2400" dirty="0" smtClean="0">
                <a:solidFill>
                  <a:schemeClr val="bg1"/>
                </a:solidFill>
              </a:rPr>
              <a:t>var?</a:t>
            </a:r>
            <a:endParaRPr lang="tr-TR" altLang="tr-TR" sz="2400" dirty="0">
              <a:solidFill>
                <a:schemeClr val="bg1"/>
              </a:solidFill>
            </a:endParaRPr>
          </a:p>
          <a:p>
            <a:pPr eaLnBrk="1" hangingPunct="1"/>
            <a:r>
              <a:rPr lang="tr-TR" altLang="tr-TR" sz="2400" dirty="0" smtClean="0">
                <a:solidFill>
                  <a:schemeClr val="bg1"/>
                </a:solidFill>
              </a:rPr>
              <a:t>-Niye </a:t>
            </a:r>
            <a:r>
              <a:rPr lang="tr-TR" altLang="tr-TR" sz="2400" dirty="0">
                <a:solidFill>
                  <a:schemeClr val="bg1"/>
                </a:solidFill>
              </a:rPr>
              <a:t>okuyucular (EDİTÖR) bu çalışmayı ciddiye </a:t>
            </a:r>
            <a:r>
              <a:rPr lang="tr-TR" altLang="tr-TR" sz="2400" dirty="0" smtClean="0">
                <a:solidFill>
                  <a:schemeClr val="bg1"/>
                </a:solidFill>
              </a:rPr>
              <a:t>alsın?</a:t>
            </a:r>
            <a:endParaRPr lang="tr-TR" altLang="tr-TR" sz="2400" dirty="0" smtClean="0">
              <a:solidFill>
                <a:schemeClr val="bg1"/>
              </a:solidFill>
            </a:endParaRPr>
          </a:p>
          <a:p>
            <a:pPr eaLnBrk="1" hangingPunct="1"/>
            <a:r>
              <a:rPr lang="tr-TR" altLang="tr-TR" sz="2400" dirty="0" smtClean="0">
                <a:solidFill>
                  <a:schemeClr val="bg1"/>
                </a:solidFill>
              </a:rPr>
              <a:t>-Daha genel olan başlıklardan başlayarak aşamalı olarak </a:t>
            </a:r>
          </a:p>
          <a:p>
            <a:pPr eaLnBrk="1" hangingPunct="1"/>
            <a:r>
              <a:rPr lang="tr-TR" altLang="tr-TR" sz="2400" dirty="0" smtClean="0">
                <a:solidFill>
                  <a:schemeClr val="bg1"/>
                </a:solidFill>
              </a:rPr>
              <a:t>araştırma sorularınıza </a:t>
            </a:r>
            <a:r>
              <a:rPr lang="tr-TR" altLang="tr-TR" sz="2400" dirty="0" smtClean="0">
                <a:solidFill>
                  <a:schemeClr val="bg1"/>
                </a:solidFill>
              </a:rPr>
              <a:t>odaklanın.</a:t>
            </a:r>
            <a:endParaRPr lang="tr-TR" altLang="tr-TR" sz="2400" dirty="0" smtClean="0">
              <a:solidFill>
                <a:schemeClr val="bg1"/>
              </a:solidFill>
            </a:endParaRPr>
          </a:p>
          <a:p>
            <a:pPr eaLnBrk="1" hangingPunct="1"/>
            <a:endParaRPr lang="tr-TR" altLang="tr-TR" sz="2400" dirty="0" smtClean="0">
              <a:solidFill>
                <a:schemeClr val="bg1"/>
              </a:solidFill>
            </a:endParaRPr>
          </a:p>
          <a:p>
            <a:pPr eaLnBrk="1" hangingPunct="1"/>
            <a:r>
              <a:rPr lang="tr-TR" altLang="tr-TR" sz="2400" dirty="0">
                <a:solidFill>
                  <a:schemeClr val="bg1"/>
                </a:solidFill>
              </a:rPr>
              <a:t> </a:t>
            </a:r>
            <a:r>
              <a:rPr lang="tr-TR" altLang="tr-TR" sz="2400" dirty="0" smtClean="0">
                <a:solidFill>
                  <a:schemeClr val="bg1"/>
                </a:solidFill>
              </a:rPr>
              <a:t> </a:t>
            </a:r>
            <a:endParaRPr lang="tr-TR" altLang="tr-TR" sz="2400" dirty="0">
              <a:solidFill>
                <a:schemeClr val="bg1"/>
              </a:solidFill>
            </a:endParaRPr>
          </a:p>
        </p:txBody>
      </p:sp>
      <p:sp>
        <p:nvSpPr>
          <p:cNvPr id="5" name="Text Box 11"/>
          <p:cNvSpPr txBox="1">
            <a:spLocks noChangeArrowheads="1"/>
          </p:cNvSpPr>
          <p:nvPr/>
        </p:nvSpPr>
        <p:spPr bwMode="auto">
          <a:xfrm>
            <a:off x="827584" y="4581128"/>
            <a:ext cx="548098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eaLnBrk="1" hangingPunct="1">
              <a:buFont typeface="Arial" pitchFamily="34" charset="0"/>
              <a:buChar char="•"/>
            </a:pPr>
            <a:r>
              <a:rPr lang="tr-TR" altLang="tr-TR" sz="2400" dirty="0">
                <a:solidFill>
                  <a:schemeClr val="bg1"/>
                </a:solidFill>
              </a:rPr>
              <a:t>Kurulan hipoteze cevap </a:t>
            </a:r>
            <a:r>
              <a:rPr lang="tr-TR" altLang="tr-TR" sz="2400" dirty="0" smtClean="0">
                <a:solidFill>
                  <a:schemeClr val="bg1"/>
                </a:solidFill>
              </a:rPr>
              <a:t>verilmemeli.</a:t>
            </a:r>
            <a:endParaRPr lang="tr-TR" altLang="tr-TR" sz="2400" dirty="0">
              <a:solidFill>
                <a:schemeClr val="bg1"/>
              </a:solidFill>
            </a:endParaRPr>
          </a:p>
          <a:p>
            <a:pPr marL="342900" indent="-342900" eaLnBrk="1" hangingPunct="1">
              <a:buFont typeface="Arial" pitchFamily="34" charset="0"/>
              <a:buChar char="•"/>
            </a:pPr>
            <a:r>
              <a:rPr lang="tr-TR" altLang="tr-TR" sz="2400" dirty="0">
                <a:solidFill>
                  <a:schemeClr val="bg1"/>
                </a:solidFill>
              </a:rPr>
              <a:t>Hiçbir sonuç </a:t>
            </a:r>
            <a:r>
              <a:rPr lang="tr-TR" altLang="tr-TR" sz="2400" dirty="0" smtClean="0">
                <a:solidFill>
                  <a:schemeClr val="bg1"/>
                </a:solidFill>
              </a:rPr>
              <a:t>belirtilmemeli.</a:t>
            </a:r>
            <a:endParaRPr lang="tr-TR" altLang="tr-TR" sz="2400" dirty="0">
              <a:solidFill>
                <a:schemeClr val="bg1"/>
              </a:solidFill>
            </a:endParaRPr>
          </a:p>
          <a:p>
            <a:pPr marL="342900" indent="-342900" eaLnBrk="1" hangingPunct="1">
              <a:buFont typeface="Arial" pitchFamily="34" charset="0"/>
              <a:buChar char="•"/>
            </a:pPr>
            <a:r>
              <a:rPr lang="tr-TR" altLang="tr-TR" sz="2400" dirty="0">
                <a:solidFill>
                  <a:schemeClr val="bg1"/>
                </a:solidFill>
              </a:rPr>
              <a:t>Fazla referans </a:t>
            </a:r>
            <a:r>
              <a:rPr lang="tr-TR" altLang="tr-TR" sz="2400" dirty="0" smtClean="0">
                <a:solidFill>
                  <a:schemeClr val="bg1"/>
                </a:solidFill>
              </a:rPr>
              <a:t>verilmemeli.</a:t>
            </a:r>
            <a:endParaRPr lang="tr-TR" altLang="tr-TR" sz="2400" dirty="0">
              <a:solidFill>
                <a:schemeClr val="bg1"/>
              </a:solidFill>
            </a:endParaRPr>
          </a:p>
          <a:p>
            <a:pPr eaLnBrk="1" hangingPunct="1"/>
            <a:endParaRPr lang="tr-TR" altLang="tr-TR" dirty="0"/>
          </a:p>
        </p:txBody>
      </p:sp>
      <p:sp>
        <p:nvSpPr>
          <p:cNvPr id="8"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Giriş (</a:t>
            </a:r>
            <a:r>
              <a:rPr lang="tr-TR" sz="3200" b="1" dirty="0" err="1" smtClean="0">
                <a:solidFill>
                  <a:srgbClr val="FFC000"/>
                </a:solidFill>
                <a:latin typeface="Arial" charset="0"/>
              </a:rPr>
              <a:t>Introduction</a:t>
            </a:r>
            <a:r>
              <a:rPr lang="tr-TR" sz="3200" b="1" dirty="0" smtClean="0">
                <a:solidFill>
                  <a:srgbClr val="FFC000"/>
                </a:solidFill>
                <a:latin typeface="Arial" charset="0"/>
              </a:rPr>
              <a:t>)</a:t>
            </a:r>
            <a:endParaRPr lang="en-GB" sz="3200" b="1" i="1" u="sng" dirty="0" smtClean="0">
              <a:solidFill>
                <a:srgbClr val="FFC000"/>
              </a:solidFill>
            </a:endParaRPr>
          </a:p>
        </p:txBody>
      </p:sp>
      <p:sp>
        <p:nvSpPr>
          <p:cNvPr id="9" name="Eksi 8"/>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1508718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5192" y="958690"/>
            <a:ext cx="8229600" cy="4525963"/>
          </a:xfrm>
        </p:spPr>
        <p:txBody>
          <a:bodyPr/>
          <a:lstStyle/>
          <a:p>
            <a:r>
              <a:rPr lang="tr-TR" sz="2000" dirty="0" smtClean="0">
                <a:solidFill>
                  <a:schemeClr val="bg1"/>
                </a:solidFill>
                <a:latin typeface="Arial" pitchFamily="34" charset="0"/>
                <a:cs typeface="Arial" pitchFamily="34" charset="0"/>
              </a:rPr>
              <a:t>Detaylı bir şekilde çalışma nasıl yürütüldü betimleyin </a:t>
            </a:r>
          </a:p>
          <a:p>
            <a:pPr marL="0" indent="0">
              <a:buNone/>
            </a:pPr>
            <a:r>
              <a:rPr lang="tr-TR" sz="2000" dirty="0" smtClean="0">
                <a:solidFill>
                  <a:schemeClr val="bg1"/>
                </a:solidFill>
                <a:latin typeface="Arial" pitchFamily="34" charset="0"/>
                <a:cs typeface="Arial" pitchFamily="34" charset="0"/>
              </a:rPr>
              <a:t>(ör. Çalışma alanı, veri toplama, kriterler, analiz edilen malzemenin menşei, denek boyutu, ölçüm sayısı, katılımcıların yaş ve cinsiyetleri, ekipman, veri analizi, istatistik testleri ve kullanılan yazılımlar).</a:t>
            </a:r>
          </a:p>
          <a:p>
            <a:pPr marL="0" indent="0">
              <a:buNone/>
            </a:pPr>
            <a:endParaRPr lang="tr-TR" sz="2000" dirty="0" smtClean="0">
              <a:solidFill>
                <a:schemeClr val="bg1"/>
              </a:solidFill>
              <a:latin typeface="Arial" pitchFamily="34" charset="0"/>
              <a:cs typeface="Arial" pitchFamily="34" charset="0"/>
            </a:endParaRPr>
          </a:p>
          <a:p>
            <a:pPr>
              <a:buFont typeface="Arial" pitchFamily="34" charset="0"/>
              <a:buChar char="•"/>
            </a:pPr>
            <a:r>
              <a:rPr lang="tr-TR" sz="2000" dirty="0" smtClean="0">
                <a:solidFill>
                  <a:schemeClr val="bg1"/>
                </a:solidFill>
                <a:latin typeface="Arial" pitchFamily="34" charset="0"/>
                <a:cs typeface="Arial" pitchFamily="34" charset="0"/>
              </a:rPr>
              <a:t>Sonuçları etkileyecek tüm etkenler dikkate alınmalı.</a:t>
            </a:r>
          </a:p>
          <a:p>
            <a:pPr>
              <a:buFont typeface="Arial" pitchFamily="34" charset="0"/>
              <a:buChar char="•"/>
            </a:pPr>
            <a:endParaRPr lang="tr-TR" sz="2000" dirty="0" smtClean="0">
              <a:solidFill>
                <a:schemeClr val="bg1"/>
              </a:solidFill>
              <a:latin typeface="Arial" pitchFamily="34" charset="0"/>
              <a:cs typeface="Arial" pitchFamily="34" charset="0"/>
            </a:endParaRPr>
          </a:p>
          <a:p>
            <a:pPr>
              <a:buFont typeface="Arial" pitchFamily="34" charset="0"/>
              <a:buChar char="•"/>
            </a:pPr>
            <a:r>
              <a:rPr lang="tr-TR" sz="2000" dirty="0" smtClean="0">
                <a:solidFill>
                  <a:schemeClr val="bg1"/>
                </a:solidFill>
                <a:latin typeface="Arial" pitchFamily="34" charset="0"/>
                <a:cs typeface="Arial" pitchFamily="34" charset="0"/>
              </a:rPr>
              <a:t>Eğer mümkünse </a:t>
            </a:r>
            <a:r>
              <a:rPr lang="tr-TR" sz="2000" dirty="0" err="1" smtClean="0">
                <a:solidFill>
                  <a:schemeClr val="bg1"/>
                </a:solidFill>
                <a:latin typeface="Arial" pitchFamily="34" charset="0"/>
                <a:cs typeface="Arial" pitchFamily="34" charset="0"/>
              </a:rPr>
              <a:t>biyobankalardan</a:t>
            </a:r>
            <a:r>
              <a:rPr lang="tr-TR" sz="2000" dirty="0" smtClean="0">
                <a:solidFill>
                  <a:schemeClr val="bg1"/>
                </a:solidFill>
                <a:latin typeface="Arial" pitchFamily="34" charset="0"/>
                <a:cs typeface="Arial" pitchFamily="34" charset="0"/>
              </a:rPr>
              <a:t> elde edilen deneysel malzeme kaynaklarının tam isimleri ve tanımlayıcıları belirtilmelidir.</a:t>
            </a:r>
          </a:p>
          <a:p>
            <a:pPr>
              <a:buFont typeface="Arial" pitchFamily="34" charset="0"/>
              <a:buChar char="•"/>
            </a:pPr>
            <a:endParaRPr lang="tr-TR" sz="2000" dirty="0" smtClean="0">
              <a:solidFill>
                <a:schemeClr val="bg1"/>
              </a:solidFill>
              <a:latin typeface="Arial" pitchFamily="34" charset="0"/>
              <a:cs typeface="Arial" pitchFamily="34" charset="0"/>
            </a:endParaRPr>
          </a:p>
          <a:p>
            <a:pPr>
              <a:buFont typeface="Arial" pitchFamily="34" charset="0"/>
              <a:buChar char="•"/>
            </a:pPr>
            <a:r>
              <a:rPr lang="tr-TR" sz="2000" dirty="0" smtClean="0">
                <a:solidFill>
                  <a:schemeClr val="bg1"/>
                </a:solidFill>
                <a:latin typeface="Arial" pitchFamily="34" charset="0"/>
                <a:cs typeface="Arial" pitchFamily="34" charset="0"/>
              </a:rPr>
              <a:t>İngilizce olamayan ya da erişimi imkansız yayınlarda bahsedilen bir yöntemin kullanılması durumunda yayın içerisinde bu yöntem detaylı bir şekilde  anlatılmalıdır.</a:t>
            </a:r>
          </a:p>
          <a:p>
            <a:pPr>
              <a:buFont typeface="Arial" pitchFamily="34" charset="0"/>
              <a:buChar char="•"/>
            </a:pPr>
            <a:endParaRPr lang="tr-TR" sz="2000" dirty="0" smtClean="0">
              <a:solidFill>
                <a:schemeClr val="bg1"/>
              </a:solidFill>
              <a:latin typeface="Arial" pitchFamily="34" charset="0"/>
              <a:cs typeface="Arial" pitchFamily="34" charset="0"/>
            </a:endParaRPr>
          </a:p>
          <a:p>
            <a:pPr>
              <a:buFont typeface="Arial" pitchFamily="34" charset="0"/>
              <a:buChar char="•"/>
            </a:pPr>
            <a:r>
              <a:rPr lang="tr-TR" sz="2000" dirty="0" smtClean="0">
                <a:solidFill>
                  <a:schemeClr val="bg1"/>
                </a:solidFill>
                <a:latin typeface="Arial" pitchFamily="34" charset="0"/>
                <a:cs typeface="Arial" pitchFamily="34" charset="0"/>
              </a:rPr>
              <a:t>Hasta hakları, hayvanlar üzerinde yapılan deneyler ya da çevrenin korunması gibi etik standartlarla uyumlu olmaya özen gösterin. (World </a:t>
            </a:r>
            <a:r>
              <a:rPr lang="tr-TR" sz="2000" dirty="0" err="1" smtClean="0">
                <a:solidFill>
                  <a:schemeClr val="bg1"/>
                </a:solidFill>
                <a:latin typeface="Arial" pitchFamily="34" charset="0"/>
                <a:cs typeface="Arial" pitchFamily="34" charset="0"/>
              </a:rPr>
              <a:t>Medical</a:t>
            </a:r>
            <a:r>
              <a:rPr lang="tr-TR" sz="2000" dirty="0" smtClean="0">
                <a:solidFill>
                  <a:schemeClr val="bg1"/>
                </a:solidFill>
                <a:latin typeface="Arial" pitchFamily="34" charset="0"/>
                <a:cs typeface="Arial" pitchFamily="34" charset="0"/>
              </a:rPr>
              <a:t> </a:t>
            </a:r>
            <a:r>
              <a:rPr lang="tr-TR" sz="2000" dirty="0" err="1" smtClean="0">
                <a:solidFill>
                  <a:schemeClr val="bg1"/>
                </a:solidFill>
                <a:latin typeface="Arial" pitchFamily="34" charset="0"/>
                <a:cs typeface="Arial" pitchFamily="34" charset="0"/>
              </a:rPr>
              <a:t>Association</a:t>
            </a:r>
            <a:r>
              <a:rPr lang="tr-TR" sz="2000" dirty="0" smtClean="0">
                <a:solidFill>
                  <a:schemeClr val="bg1"/>
                </a:solidFill>
                <a:latin typeface="Arial" pitchFamily="34" charset="0"/>
                <a:cs typeface="Arial" pitchFamily="34" charset="0"/>
              </a:rPr>
              <a:t>. </a:t>
            </a:r>
            <a:r>
              <a:rPr lang="tr-TR" sz="2000" dirty="0" smtClean="0">
                <a:solidFill>
                  <a:schemeClr val="bg1"/>
                </a:solidFill>
                <a:latin typeface="Arial" pitchFamily="34" charset="0"/>
                <a:cs typeface="Arial" pitchFamily="34" charset="0"/>
              </a:rPr>
              <a:t>2013).</a:t>
            </a:r>
            <a:endParaRPr lang="tr-TR" sz="2000" dirty="0" smtClean="0">
              <a:solidFill>
                <a:schemeClr val="bg1"/>
              </a:solidFill>
              <a:latin typeface="Arial" pitchFamily="34" charset="0"/>
              <a:cs typeface="Arial" pitchFamily="34" charset="0"/>
            </a:endParaRPr>
          </a:p>
          <a:p>
            <a:pPr>
              <a:buFont typeface="Arial" pitchFamily="34" charset="0"/>
              <a:buChar char="•"/>
            </a:pPr>
            <a:endParaRPr lang="tr-TR" sz="2400" dirty="0">
              <a:solidFill>
                <a:schemeClr val="bg1"/>
              </a:solidFill>
              <a:latin typeface="Arial" pitchFamily="34" charset="0"/>
              <a:cs typeface="Arial" pitchFamily="34" charset="0"/>
            </a:endParaRPr>
          </a:p>
        </p:txBody>
      </p:sp>
      <p:sp>
        <p:nvSpPr>
          <p:cNvPr id="4"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Yöntem (</a:t>
            </a:r>
            <a:r>
              <a:rPr lang="tr-TR" sz="3200" b="1" dirty="0" err="1" smtClean="0">
                <a:solidFill>
                  <a:srgbClr val="FFC000"/>
                </a:solidFill>
                <a:latin typeface="Arial" charset="0"/>
              </a:rPr>
              <a:t>Materials</a:t>
            </a:r>
            <a:r>
              <a:rPr lang="tr-TR" sz="3200" b="1" dirty="0" smtClean="0">
                <a:solidFill>
                  <a:srgbClr val="FFC000"/>
                </a:solidFill>
                <a:latin typeface="Arial" charset="0"/>
              </a:rPr>
              <a:t> </a:t>
            </a:r>
            <a:r>
              <a:rPr lang="tr-TR" sz="3200" b="1" dirty="0" err="1" smtClean="0">
                <a:solidFill>
                  <a:srgbClr val="FFC000"/>
                </a:solidFill>
                <a:latin typeface="Arial" charset="0"/>
              </a:rPr>
              <a:t>and</a:t>
            </a:r>
            <a:r>
              <a:rPr lang="tr-TR" sz="3200" b="1" dirty="0" smtClean="0">
                <a:solidFill>
                  <a:srgbClr val="FFC000"/>
                </a:solidFill>
                <a:latin typeface="Arial" charset="0"/>
              </a:rPr>
              <a:t> </a:t>
            </a:r>
            <a:r>
              <a:rPr lang="tr-TR" sz="3200" b="1" dirty="0" err="1" smtClean="0">
                <a:solidFill>
                  <a:srgbClr val="FFC000"/>
                </a:solidFill>
                <a:latin typeface="Arial" charset="0"/>
              </a:rPr>
              <a:t>methods</a:t>
            </a:r>
            <a:r>
              <a:rPr lang="tr-TR" sz="3200" b="1" dirty="0" smtClean="0">
                <a:solidFill>
                  <a:srgbClr val="FFC000"/>
                </a:solidFill>
                <a:latin typeface="Arial" charset="0"/>
              </a:rPr>
              <a:t>)</a:t>
            </a:r>
            <a:endParaRPr lang="en-GB" sz="3200" b="1" i="1" u="sng" dirty="0" smtClean="0">
              <a:solidFill>
                <a:srgbClr val="FFC000"/>
              </a:solidFill>
            </a:endParaRPr>
          </a:p>
        </p:txBody>
      </p:sp>
      <p:sp>
        <p:nvSpPr>
          <p:cNvPr id="5" name="Eksi 4"/>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3279712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1052736"/>
            <a:ext cx="8136904" cy="4154984"/>
          </a:xfrm>
          <a:prstGeom prst="rect">
            <a:avLst/>
          </a:prstGeom>
        </p:spPr>
        <p:txBody>
          <a:bodyPr wrap="square">
            <a:spAutoFit/>
          </a:bodyPr>
          <a:lstStyle/>
          <a:p>
            <a:pPr marL="342900" indent="-342900" eaLnBrk="1" hangingPunct="1">
              <a:buFont typeface="Arial" pitchFamily="34" charset="0"/>
              <a:buChar char="•"/>
            </a:pPr>
            <a:r>
              <a:rPr lang="tr-TR" altLang="tr-TR" sz="2400" dirty="0">
                <a:solidFill>
                  <a:schemeClr val="bg1"/>
                </a:solidFill>
                <a:latin typeface="Arial" pitchFamily="34" charset="0"/>
                <a:cs typeface="Arial" pitchFamily="34" charset="0"/>
              </a:rPr>
              <a:t>Yöntemler sonucunda ne(</a:t>
            </a:r>
            <a:r>
              <a:rPr lang="tr-TR" altLang="tr-TR" sz="2400" dirty="0" err="1">
                <a:solidFill>
                  <a:schemeClr val="bg1"/>
                </a:solidFill>
                <a:latin typeface="Arial" pitchFamily="34" charset="0"/>
                <a:cs typeface="Arial" pitchFamily="34" charset="0"/>
              </a:rPr>
              <a:t>ler</a:t>
            </a:r>
            <a:r>
              <a:rPr lang="tr-TR" altLang="tr-TR" sz="2400" dirty="0">
                <a:solidFill>
                  <a:schemeClr val="bg1"/>
                </a:solidFill>
                <a:latin typeface="Arial" pitchFamily="34" charset="0"/>
                <a:cs typeface="Arial" pitchFamily="34" charset="0"/>
              </a:rPr>
              <a:t>) </a:t>
            </a:r>
            <a:r>
              <a:rPr lang="tr-TR" altLang="tr-TR" sz="2400" dirty="0" smtClean="0">
                <a:solidFill>
                  <a:schemeClr val="bg1"/>
                </a:solidFill>
                <a:latin typeface="Arial" pitchFamily="34" charset="0"/>
                <a:cs typeface="Arial" pitchFamily="34" charset="0"/>
              </a:rPr>
              <a:t>bulundu?</a:t>
            </a:r>
            <a:endParaRPr lang="tr-TR" altLang="tr-TR" sz="2400" dirty="0">
              <a:solidFill>
                <a:schemeClr val="bg1"/>
              </a:solidFill>
              <a:latin typeface="Arial" pitchFamily="34" charset="0"/>
              <a:cs typeface="Arial" pitchFamily="34" charset="0"/>
            </a:endParaRPr>
          </a:p>
          <a:p>
            <a:pPr marL="342900" indent="-342900" eaLnBrk="1" hangingPunct="1">
              <a:buFont typeface="Arial" pitchFamily="34" charset="0"/>
              <a:buChar char="•"/>
            </a:pPr>
            <a:r>
              <a:rPr lang="tr-TR" altLang="tr-TR" sz="2400" dirty="0">
                <a:solidFill>
                  <a:schemeClr val="bg1"/>
                </a:solidFill>
                <a:latin typeface="Arial" pitchFamily="34" charset="0"/>
                <a:cs typeface="Arial" pitchFamily="34" charset="0"/>
              </a:rPr>
              <a:t>En önemli bulgu ilk </a:t>
            </a:r>
            <a:r>
              <a:rPr lang="tr-TR" altLang="tr-TR" sz="2400" dirty="0" smtClean="0">
                <a:solidFill>
                  <a:schemeClr val="bg1"/>
                </a:solidFill>
                <a:latin typeface="Arial" pitchFamily="34" charset="0"/>
                <a:cs typeface="Arial" pitchFamily="34" charset="0"/>
              </a:rPr>
              <a:t>verilmeli.</a:t>
            </a:r>
            <a:endParaRPr lang="tr-TR" altLang="tr-TR" sz="2400" dirty="0">
              <a:solidFill>
                <a:schemeClr val="bg1"/>
              </a:solidFill>
              <a:latin typeface="Arial" pitchFamily="34" charset="0"/>
              <a:cs typeface="Arial" pitchFamily="34" charset="0"/>
            </a:endParaRPr>
          </a:p>
          <a:p>
            <a:pPr marL="342900" indent="-342900" eaLnBrk="1" hangingPunct="1">
              <a:buFont typeface="Arial" pitchFamily="34" charset="0"/>
              <a:buChar char="•"/>
            </a:pPr>
            <a:r>
              <a:rPr lang="tr-TR" altLang="tr-TR" sz="2400" dirty="0">
                <a:solidFill>
                  <a:schemeClr val="bg1"/>
                </a:solidFill>
                <a:latin typeface="Arial" pitchFamily="34" charset="0"/>
                <a:cs typeface="Arial" pitchFamily="34" charset="0"/>
              </a:rPr>
              <a:t>KULLANILAN YÖNTEMLERİN DIŞINDA VERİ </a:t>
            </a:r>
            <a:r>
              <a:rPr lang="tr-TR" altLang="tr-TR" sz="2400" dirty="0" smtClean="0">
                <a:solidFill>
                  <a:schemeClr val="bg1"/>
                </a:solidFill>
                <a:latin typeface="Arial" pitchFamily="34" charset="0"/>
                <a:cs typeface="Arial" pitchFamily="34" charset="0"/>
              </a:rPr>
              <a:t>KULLANILMAMALIDIR.</a:t>
            </a:r>
            <a:endParaRPr lang="tr-TR" altLang="tr-TR" sz="2400" dirty="0">
              <a:solidFill>
                <a:schemeClr val="bg1"/>
              </a:solidFill>
              <a:latin typeface="Arial" pitchFamily="34" charset="0"/>
              <a:cs typeface="Arial" pitchFamily="34" charset="0"/>
            </a:endParaRPr>
          </a:p>
          <a:p>
            <a:pPr marL="342900" indent="-342900" eaLnBrk="1" hangingPunct="1">
              <a:buFont typeface="Arial" pitchFamily="34" charset="0"/>
              <a:buChar char="•"/>
            </a:pPr>
            <a:r>
              <a:rPr lang="tr-TR" altLang="tr-TR" sz="2400" dirty="0" smtClean="0">
                <a:solidFill>
                  <a:schemeClr val="bg1"/>
                </a:solidFill>
                <a:latin typeface="Arial" pitchFamily="34" charset="0"/>
                <a:cs typeface="Arial" pitchFamily="34" charset="0"/>
              </a:rPr>
              <a:t>Hipotezi </a:t>
            </a:r>
            <a:r>
              <a:rPr lang="tr-TR" altLang="tr-TR" sz="2400" dirty="0">
                <a:solidFill>
                  <a:schemeClr val="bg1"/>
                </a:solidFill>
                <a:latin typeface="Arial" pitchFamily="34" charset="0"/>
                <a:cs typeface="Arial" pitchFamily="34" charset="0"/>
              </a:rPr>
              <a:t>ilgilendiren (pozitif/negatif) veriler ve kontrol </a:t>
            </a:r>
            <a:r>
              <a:rPr lang="tr-TR" altLang="tr-TR" sz="2400" dirty="0" smtClean="0">
                <a:solidFill>
                  <a:schemeClr val="bg1"/>
                </a:solidFill>
                <a:latin typeface="Arial" pitchFamily="34" charset="0"/>
                <a:cs typeface="Arial" pitchFamily="34" charset="0"/>
              </a:rPr>
              <a:t>dataları.</a:t>
            </a:r>
            <a:endParaRPr lang="tr-TR" altLang="tr-TR" sz="2400" dirty="0">
              <a:solidFill>
                <a:schemeClr val="bg1"/>
              </a:solidFill>
              <a:latin typeface="Arial" pitchFamily="34" charset="0"/>
              <a:cs typeface="Arial" pitchFamily="34" charset="0"/>
            </a:endParaRPr>
          </a:p>
          <a:p>
            <a:pPr marL="342900" indent="-342900" eaLnBrk="1" hangingPunct="1">
              <a:buFont typeface="Arial" pitchFamily="34" charset="0"/>
              <a:buChar char="•"/>
            </a:pPr>
            <a:r>
              <a:rPr lang="tr-TR" altLang="tr-TR" sz="2400" dirty="0">
                <a:solidFill>
                  <a:schemeClr val="bg1"/>
                </a:solidFill>
                <a:latin typeface="Arial" pitchFamily="34" charset="0"/>
                <a:cs typeface="Arial" pitchFamily="34" charset="0"/>
              </a:rPr>
              <a:t>Metinde ayrıntı yok ve veriler daha çok resim ve </a:t>
            </a:r>
            <a:r>
              <a:rPr lang="tr-TR" altLang="tr-TR" sz="2400" dirty="0" smtClean="0">
                <a:solidFill>
                  <a:schemeClr val="bg1"/>
                </a:solidFill>
                <a:latin typeface="Arial" pitchFamily="34" charset="0"/>
                <a:cs typeface="Arial" pitchFamily="34" charset="0"/>
              </a:rPr>
              <a:t>tablolarda.</a:t>
            </a:r>
            <a:endParaRPr lang="tr-TR" altLang="tr-TR" sz="2400" dirty="0">
              <a:solidFill>
                <a:schemeClr val="bg1"/>
              </a:solidFill>
              <a:latin typeface="Arial" pitchFamily="34" charset="0"/>
              <a:cs typeface="Arial" pitchFamily="34" charset="0"/>
            </a:endParaRPr>
          </a:p>
          <a:p>
            <a:pPr marL="342900" indent="-342900" eaLnBrk="1" hangingPunct="1">
              <a:buFont typeface="Arial" pitchFamily="34" charset="0"/>
              <a:buChar char="•"/>
            </a:pPr>
            <a:r>
              <a:rPr lang="tr-TR" altLang="tr-TR" sz="2400" dirty="0">
                <a:solidFill>
                  <a:schemeClr val="bg1"/>
                </a:solidFill>
                <a:latin typeface="Arial" pitchFamily="34" charset="0"/>
                <a:cs typeface="Arial" pitchFamily="34" charset="0"/>
              </a:rPr>
              <a:t>Tablodaki veriler metinde </a:t>
            </a:r>
            <a:r>
              <a:rPr lang="tr-TR" altLang="tr-TR" sz="2400" dirty="0" smtClean="0">
                <a:solidFill>
                  <a:schemeClr val="bg1"/>
                </a:solidFill>
                <a:latin typeface="Arial" pitchFamily="34" charset="0"/>
                <a:cs typeface="Arial" pitchFamily="34" charset="0"/>
              </a:rPr>
              <a:t>geçmemeli.</a:t>
            </a:r>
            <a:endParaRPr lang="tr-TR" altLang="tr-TR" sz="2400" dirty="0">
              <a:solidFill>
                <a:schemeClr val="bg1"/>
              </a:solidFill>
              <a:latin typeface="Arial" pitchFamily="34" charset="0"/>
              <a:cs typeface="Arial" pitchFamily="34" charset="0"/>
            </a:endParaRPr>
          </a:p>
          <a:p>
            <a:pPr marL="342900" indent="-342900" eaLnBrk="1" hangingPunct="1">
              <a:buFont typeface="Arial" pitchFamily="34" charset="0"/>
              <a:buChar char="•"/>
            </a:pPr>
            <a:r>
              <a:rPr lang="tr-TR" altLang="tr-TR" sz="2400" dirty="0">
                <a:solidFill>
                  <a:schemeClr val="bg1"/>
                </a:solidFill>
                <a:latin typeface="Arial" pitchFamily="34" charset="0"/>
                <a:cs typeface="Arial" pitchFamily="34" charset="0"/>
              </a:rPr>
              <a:t>Mutlak numaralar (yuvarlama yok</a:t>
            </a:r>
            <a:r>
              <a:rPr lang="tr-TR" altLang="tr-TR" sz="2400" dirty="0" smtClean="0">
                <a:solidFill>
                  <a:schemeClr val="bg1"/>
                </a:solidFill>
                <a:latin typeface="Arial" pitchFamily="34" charset="0"/>
                <a:cs typeface="Arial" pitchFamily="34" charset="0"/>
              </a:rPr>
              <a:t>).</a:t>
            </a:r>
            <a:endParaRPr lang="tr-TR" altLang="tr-TR" sz="2400" dirty="0">
              <a:solidFill>
                <a:schemeClr val="bg1"/>
              </a:solidFill>
              <a:latin typeface="Arial" pitchFamily="34" charset="0"/>
              <a:cs typeface="Arial" pitchFamily="34" charset="0"/>
            </a:endParaRPr>
          </a:p>
          <a:p>
            <a:pPr marL="342900" indent="-342900" eaLnBrk="1" hangingPunct="1">
              <a:buFont typeface="Arial" pitchFamily="34" charset="0"/>
              <a:buChar char="•"/>
            </a:pPr>
            <a:r>
              <a:rPr lang="tr-TR" altLang="tr-TR" sz="2400" dirty="0">
                <a:solidFill>
                  <a:schemeClr val="bg1"/>
                </a:solidFill>
                <a:latin typeface="Arial" pitchFamily="34" charset="0"/>
                <a:cs typeface="Arial" pitchFamily="34" charset="0"/>
              </a:rPr>
              <a:t>İstatistiki anlamlılık ve </a:t>
            </a:r>
            <a:r>
              <a:rPr lang="tr-TR" altLang="tr-TR" sz="2400" dirty="0" smtClean="0">
                <a:solidFill>
                  <a:schemeClr val="bg1"/>
                </a:solidFill>
                <a:latin typeface="Arial" pitchFamily="34" charset="0"/>
                <a:cs typeface="Arial" pitchFamily="34" charset="0"/>
              </a:rPr>
              <a:t>anlamsızlık.</a:t>
            </a:r>
            <a:endParaRPr lang="tr-TR" altLang="tr-TR" sz="2400" dirty="0">
              <a:solidFill>
                <a:schemeClr val="bg1"/>
              </a:solidFill>
              <a:latin typeface="Arial" pitchFamily="34" charset="0"/>
              <a:cs typeface="Arial" pitchFamily="34" charset="0"/>
            </a:endParaRPr>
          </a:p>
        </p:txBody>
      </p:sp>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Bulgular (</a:t>
            </a:r>
            <a:r>
              <a:rPr lang="tr-TR" sz="3200" b="1" dirty="0" err="1" smtClean="0">
                <a:solidFill>
                  <a:srgbClr val="FFC000"/>
                </a:solidFill>
                <a:latin typeface="Arial" charset="0"/>
              </a:rPr>
              <a:t>Results</a:t>
            </a:r>
            <a:r>
              <a:rPr lang="tr-TR" sz="3200" b="1" dirty="0" smtClean="0">
                <a:solidFill>
                  <a:srgbClr val="FFC000"/>
                </a:solidFill>
                <a:latin typeface="Arial" charset="0"/>
              </a:rPr>
              <a:t>)</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2315011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1052736"/>
            <a:ext cx="8136904" cy="4524315"/>
          </a:xfrm>
          <a:prstGeom prst="rect">
            <a:avLst/>
          </a:prstGeom>
        </p:spPr>
        <p:txBody>
          <a:bodyPr wrap="square">
            <a:spAutoFit/>
          </a:bodyPr>
          <a:lstStyle/>
          <a:p>
            <a:pPr marL="342900" indent="-342900" eaLnBrk="1" hangingPunct="1">
              <a:buFont typeface="Arial" pitchFamily="34" charset="0"/>
              <a:buChar char="•"/>
            </a:pPr>
            <a:r>
              <a:rPr lang="tr-TR" altLang="tr-TR" sz="2400" dirty="0" smtClean="0">
                <a:solidFill>
                  <a:schemeClr val="bg1"/>
                </a:solidFill>
                <a:latin typeface="Arial" pitchFamily="34" charset="0"/>
                <a:cs typeface="Arial" pitchFamily="34" charset="0"/>
              </a:rPr>
              <a:t>Araştırma sorularınızı yanıtlayın (giriş kısmında verilen) ve sonuçlarınızı yayınlanmış verilerle olabildiğince objektif olarak karşılaştırın.</a:t>
            </a:r>
          </a:p>
          <a:p>
            <a:pPr marL="342900" indent="-342900" eaLnBrk="1" hangingPunct="1">
              <a:buFont typeface="Arial" pitchFamily="34" charset="0"/>
              <a:buChar char="•"/>
            </a:pPr>
            <a:r>
              <a:rPr lang="tr-TR" altLang="tr-TR" sz="2400" dirty="0" smtClean="0">
                <a:solidFill>
                  <a:schemeClr val="bg1"/>
                </a:solidFill>
                <a:latin typeface="Arial" pitchFamily="34" charset="0"/>
                <a:cs typeface="Arial" pitchFamily="34" charset="0"/>
              </a:rPr>
              <a:t>Onların eksikliklerini tartışırken kendi ana bulgularınızın altını çizin.</a:t>
            </a:r>
          </a:p>
          <a:p>
            <a:pPr marL="342900" indent="-342900" eaLnBrk="1" hangingPunct="1">
              <a:buFont typeface="Arial" pitchFamily="34" charset="0"/>
              <a:buChar char="•"/>
            </a:pPr>
            <a:r>
              <a:rPr lang="tr-TR" altLang="tr-TR" sz="2400" dirty="0" smtClean="0">
                <a:solidFill>
                  <a:schemeClr val="bg1"/>
                </a:solidFill>
                <a:latin typeface="Arial" pitchFamily="34" charset="0"/>
                <a:cs typeface="Arial" pitchFamily="34" charset="0"/>
              </a:rPr>
              <a:t>Sizin bakış açınıza aykırı </a:t>
            </a:r>
            <a:r>
              <a:rPr lang="tr-TR" altLang="tr-TR" sz="2400" dirty="0" err="1" smtClean="0">
                <a:solidFill>
                  <a:schemeClr val="bg1"/>
                </a:solidFill>
                <a:latin typeface="Arial" pitchFamily="34" charset="0"/>
                <a:cs typeface="Arial" pitchFamily="34" charset="0"/>
              </a:rPr>
              <a:t>herhengi</a:t>
            </a:r>
            <a:r>
              <a:rPr lang="tr-TR" altLang="tr-TR" sz="2400" dirty="0" smtClean="0">
                <a:solidFill>
                  <a:schemeClr val="bg1"/>
                </a:solidFill>
                <a:latin typeface="Arial" pitchFamily="34" charset="0"/>
                <a:cs typeface="Arial" pitchFamily="34" charset="0"/>
              </a:rPr>
              <a:t> bir bulguyu dikkate alın.</a:t>
            </a:r>
          </a:p>
          <a:p>
            <a:pPr marL="342900" indent="-342900" eaLnBrk="1" hangingPunct="1">
              <a:buFont typeface="Arial" pitchFamily="34" charset="0"/>
              <a:buChar char="•"/>
            </a:pPr>
            <a:r>
              <a:rPr lang="tr-TR" altLang="tr-TR" sz="2400" dirty="0" smtClean="0">
                <a:solidFill>
                  <a:schemeClr val="bg1"/>
                </a:solidFill>
                <a:latin typeface="Arial" pitchFamily="34" charset="0"/>
                <a:cs typeface="Arial" pitchFamily="34" charset="0"/>
              </a:rPr>
              <a:t>Fikrinizi desteklemek için sadece kanıta dayalı yöntemler kullanın.</a:t>
            </a:r>
          </a:p>
          <a:p>
            <a:pPr marL="342900" indent="-342900" eaLnBrk="1" hangingPunct="1">
              <a:buFont typeface="Arial" pitchFamily="34" charset="0"/>
              <a:buChar char="•"/>
            </a:pPr>
            <a:r>
              <a:rPr lang="tr-TR" altLang="tr-TR" sz="2400" dirty="0" smtClean="0">
                <a:solidFill>
                  <a:schemeClr val="bg1"/>
                </a:solidFill>
                <a:latin typeface="Arial" pitchFamily="34" charset="0"/>
                <a:cs typeface="Arial" pitchFamily="34" charset="0"/>
              </a:rPr>
              <a:t>Tartışma sonunda ya da ayrı bir bölümde ana sonuçlarınızı  ve çalışmanızın pratikteki anlamını vurgulayın.</a:t>
            </a:r>
            <a:endParaRPr lang="tr-TR" altLang="tr-TR" sz="2400" dirty="0">
              <a:solidFill>
                <a:schemeClr val="bg1"/>
              </a:solidFill>
              <a:latin typeface="Arial" pitchFamily="34" charset="0"/>
              <a:cs typeface="Arial" pitchFamily="34" charset="0"/>
            </a:endParaRPr>
          </a:p>
        </p:txBody>
      </p:sp>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Tartışma (</a:t>
            </a:r>
            <a:r>
              <a:rPr lang="tr-TR" sz="3200" b="1" dirty="0" err="1" smtClean="0">
                <a:solidFill>
                  <a:srgbClr val="FFC000"/>
                </a:solidFill>
                <a:latin typeface="Arial" charset="0"/>
              </a:rPr>
              <a:t>Discussion</a:t>
            </a:r>
            <a:r>
              <a:rPr lang="tr-TR" sz="3200" b="1" dirty="0" smtClean="0">
                <a:solidFill>
                  <a:srgbClr val="FFC000"/>
                </a:solidFill>
                <a:latin typeface="Arial" charset="0"/>
              </a:rPr>
              <a:t>)</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4111777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1052736"/>
            <a:ext cx="8136904" cy="4893647"/>
          </a:xfrm>
          <a:prstGeom prst="rect">
            <a:avLst/>
          </a:prstGeom>
        </p:spPr>
        <p:txBody>
          <a:bodyPr wrap="square">
            <a:spAutoFit/>
          </a:bodyPr>
          <a:lstStyle/>
          <a:p>
            <a:pPr marL="342900" indent="-342900" eaLnBrk="1" hangingPunct="1">
              <a:buFont typeface="Arial" pitchFamily="34" charset="0"/>
              <a:buChar char="•"/>
            </a:pPr>
            <a:r>
              <a:rPr lang="tr-TR" altLang="tr-TR" sz="2400" dirty="0" smtClean="0">
                <a:solidFill>
                  <a:schemeClr val="bg1"/>
                </a:solidFill>
                <a:latin typeface="Arial" pitchFamily="34" charset="0"/>
                <a:cs typeface="Arial" pitchFamily="34" charset="0"/>
              </a:rPr>
              <a:t>Başka yayınlardan çektiğiniz tüm önemli bilgilerin kaynağını belirttiğinizden emin olun.</a:t>
            </a:r>
          </a:p>
          <a:p>
            <a:pPr marL="342900" indent="-342900" eaLnBrk="1" hangingPunct="1">
              <a:buFont typeface="Arial" pitchFamily="34" charset="0"/>
              <a:buChar char="•"/>
            </a:pPr>
            <a:endParaRPr lang="tr-TR" altLang="tr-TR" sz="2400" dirty="0" smtClean="0">
              <a:solidFill>
                <a:schemeClr val="bg1"/>
              </a:solidFill>
              <a:latin typeface="Arial" pitchFamily="34" charset="0"/>
              <a:cs typeface="Arial" pitchFamily="34" charset="0"/>
            </a:endParaRPr>
          </a:p>
          <a:p>
            <a:pPr marL="342900" indent="-342900" eaLnBrk="1" hangingPunct="1">
              <a:buFont typeface="Arial" pitchFamily="34" charset="0"/>
              <a:buChar char="•"/>
            </a:pPr>
            <a:r>
              <a:rPr lang="tr-TR" altLang="tr-TR" sz="2400" dirty="0" smtClean="0">
                <a:solidFill>
                  <a:schemeClr val="bg1"/>
                </a:solidFill>
                <a:latin typeface="Arial" pitchFamily="34" charset="0"/>
                <a:cs typeface="Arial" pitchFamily="34" charset="0"/>
              </a:rPr>
              <a:t>Erişilemeyecek, zorlama ve konu dışı kaynaklara atıf vermeyin.</a:t>
            </a:r>
          </a:p>
          <a:p>
            <a:pPr marL="342900" indent="-342900" eaLnBrk="1" hangingPunct="1">
              <a:buFont typeface="Arial" pitchFamily="34" charset="0"/>
              <a:buChar char="•"/>
            </a:pPr>
            <a:endParaRPr lang="tr-TR" altLang="tr-TR" sz="2400" dirty="0" smtClean="0">
              <a:solidFill>
                <a:schemeClr val="bg1"/>
              </a:solidFill>
              <a:latin typeface="Arial" pitchFamily="34" charset="0"/>
              <a:cs typeface="Arial" pitchFamily="34" charset="0"/>
            </a:endParaRPr>
          </a:p>
          <a:p>
            <a:pPr marL="342900" indent="-342900" eaLnBrk="1" hangingPunct="1">
              <a:buFont typeface="Arial" pitchFamily="34" charset="0"/>
              <a:buChar char="•"/>
            </a:pPr>
            <a:r>
              <a:rPr lang="tr-TR" altLang="tr-TR" sz="2400" dirty="0" smtClean="0">
                <a:solidFill>
                  <a:schemeClr val="bg1"/>
                </a:solidFill>
                <a:latin typeface="Arial" pitchFamily="34" charset="0"/>
                <a:cs typeface="Arial" pitchFamily="34" charset="0"/>
              </a:rPr>
              <a:t>Uygun olan her durumda inceleme yazıları yerine birincil araştırma makalelerini kaynak gösterin.</a:t>
            </a:r>
          </a:p>
          <a:p>
            <a:pPr marL="342900" indent="-342900" eaLnBrk="1" hangingPunct="1">
              <a:buFont typeface="Arial" pitchFamily="34" charset="0"/>
              <a:buChar char="•"/>
            </a:pPr>
            <a:endParaRPr lang="tr-TR" altLang="tr-TR" sz="2400" dirty="0" smtClean="0">
              <a:solidFill>
                <a:schemeClr val="bg1"/>
              </a:solidFill>
              <a:latin typeface="Arial" pitchFamily="34" charset="0"/>
              <a:cs typeface="Arial" pitchFamily="34" charset="0"/>
            </a:endParaRPr>
          </a:p>
          <a:p>
            <a:pPr marL="342900" indent="-342900" eaLnBrk="1" hangingPunct="1">
              <a:buFont typeface="Arial" pitchFamily="34" charset="0"/>
              <a:buChar char="•"/>
            </a:pPr>
            <a:r>
              <a:rPr lang="tr-TR" altLang="tr-TR" sz="2400" dirty="0" smtClean="0">
                <a:solidFill>
                  <a:schemeClr val="bg1"/>
                </a:solidFill>
                <a:latin typeface="Arial" pitchFamily="34" charset="0"/>
                <a:cs typeface="Arial" pitchFamily="34" charset="0"/>
              </a:rPr>
              <a:t>Yayınlanmamış verilere kaynaklarda yer vermeyin. Belirtmeniz şartsa kaynağı makalenin içinde tanımlayın ve verinin üreticisinden atıf vermek üzere izin isteyin.</a:t>
            </a:r>
          </a:p>
          <a:p>
            <a:pPr marL="342900" indent="-342900" eaLnBrk="1" hangingPunct="1">
              <a:buFont typeface="Arial" pitchFamily="34" charset="0"/>
              <a:buChar char="•"/>
            </a:pPr>
            <a:endParaRPr lang="tr-TR" altLang="tr-TR" sz="2400" dirty="0">
              <a:solidFill>
                <a:schemeClr val="bg1"/>
              </a:solidFill>
              <a:latin typeface="Arial" pitchFamily="34" charset="0"/>
              <a:cs typeface="Arial" pitchFamily="34" charset="0"/>
            </a:endParaRPr>
          </a:p>
        </p:txBody>
      </p:sp>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Kaynaklar (</a:t>
            </a:r>
            <a:r>
              <a:rPr lang="tr-TR" sz="3200" b="1" dirty="0" err="1" smtClean="0">
                <a:solidFill>
                  <a:srgbClr val="FFC000"/>
                </a:solidFill>
                <a:latin typeface="Arial" charset="0"/>
              </a:rPr>
              <a:t>References</a:t>
            </a:r>
            <a:r>
              <a:rPr lang="tr-TR" sz="3200" b="1" dirty="0" smtClean="0">
                <a:solidFill>
                  <a:srgbClr val="FFC000"/>
                </a:solidFill>
                <a:latin typeface="Arial" charset="0"/>
              </a:rPr>
              <a:t>)</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35289442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Tablolar ve şekiller</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124744"/>
            <a:ext cx="4276725"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bwMode="auto">
          <a:xfrm>
            <a:off x="179512" y="958690"/>
            <a:ext cx="432048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400" dirty="0" smtClean="0">
                <a:solidFill>
                  <a:schemeClr val="bg1"/>
                </a:solidFill>
                <a:latin typeface="Arial" pitchFamily="34" charset="0"/>
                <a:cs typeface="Arial" pitchFamily="34" charset="0"/>
              </a:rPr>
              <a:t>İlgi ve önemi</a:t>
            </a:r>
            <a:endParaRPr lang="en-US" sz="2400" dirty="0" smtClean="0">
              <a:solidFill>
                <a:schemeClr val="bg1"/>
              </a:solidFill>
              <a:latin typeface="Arial" pitchFamily="34" charset="0"/>
              <a:cs typeface="Arial" pitchFamily="34" charset="0"/>
            </a:endParaRPr>
          </a:p>
          <a:p>
            <a:r>
              <a:rPr lang="tr-TR" sz="2400" dirty="0" smtClean="0">
                <a:solidFill>
                  <a:schemeClr val="bg1"/>
                </a:solidFill>
                <a:latin typeface="Arial" pitchFamily="34" charset="0"/>
                <a:cs typeface="Arial" pitchFamily="34" charset="0"/>
              </a:rPr>
              <a:t>Tutarlılığı</a:t>
            </a:r>
            <a:endParaRPr lang="en-US" sz="2400" dirty="0" smtClean="0">
              <a:solidFill>
                <a:schemeClr val="bg1"/>
              </a:solidFill>
              <a:latin typeface="Arial" pitchFamily="34" charset="0"/>
              <a:cs typeface="Arial" pitchFamily="34" charset="0"/>
            </a:endParaRPr>
          </a:p>
          <a:p>
            <a:r>
              <a:rPr lang="tr-TR" sz="2400" dirty="0" smtClean="0">
                <a:solidFill>
                  <a:schemeClr val="bg1"/>
                </a:solidFill>
                <a:latin typeface="Arial" pitchFamily="34" charset="0"/>
                <a:cs typeface="Arial" pitchFamily="34" charset="0"/>
              </a:rPr>
              <a:t>Renk</a:t>
            </a:r>
            <a:endParaRPr lang="en-US" sz="2400" dirty="0" smtClean="0">
              <a:solidFill>
                <a:schemeClr val="bg1"/>
              </a:solidFill>
              <a:latin typeface="Arial" pitchFamily="34" charset="0"/>
              <a:cs typeface="Arial" pitchFamily="34" charset="0"/>
            </a:endParaRPr>
          </a:p>
          <a:p>
            <a:r>
              <a:rPr lang="tr-TR" sz="2400" dirty="0" smtClean="0">
                <a:solidFill>
                  <a:schemeClr val="bg1"/>
                </a:solidFill>
                <a:latin typeface="Arial" pitchFamily="34" charset="0"/>
                <a:cs typeface="Arial" pitchFamily="34" charset="0"/>
              </a:rPr>
              <a:t>Resim yazısının uzunluğu ve uygunluğu</a:t>
            </a:r>
            <a:endParaRPr lang="en-US" sz="2400" dirty="0" smtClean="0">
              <a:solidFill>
                <a:schemeClr val="bg1"/>
              </a:solidFill>
              <a:latin typeface="Arial" pitchFamily="34" charset="0"/>
              <a:cs typeface="Arial" pitchFamily="34" charset="0"/>
            </a:endParaRPr>
          </a:p>
          <a:p>
            <a:r>
              <a:rPr lang="tr-TR" sz="2400" dirty="0" smtClean="0">
                <a:solidFill>
                  <a:schemeClr val="bg1"/>
                </a:solidFill>
                <a:latin typeface="Arial" pitchFamily="34" charset="0"/>
                <a:cs typeface="Arial" pitchFamily="34" charset="0"/>
              </a:rPr>
              <a:t>Şekillerin veriyi doğru tanımlaması</a:t>
            </a:r>
            <a:endParaRPr lang="en-US" sz="2400" dirty="0" smtClean="0">
              <a:solidFill>
                <a:schemeClr val="bg1"/>
              </a:solidFill>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653136"/>
            <a:ext cx="43148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346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4267200" y="1543050"/>
            <a:ext cx="4800600" cy="4095750"/>
            <a:chOff x="2688" y="972"/>
            <a:chExt cx="3024" cy="2580"/>
          </a:xfrm>
        </p:grpSpPr>
        <p:pic>
          <p:nvPicPr>
            <p:cNvPr id="81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 y="1056"/>
              <a:ext cx="2571"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5"/>
            <p:cNvSpPr txBox="1">
              <a:spLocks noChangeArrowheads="1"/>
            </p:cNvSpPr>
            <p:nvPr/>
          </p:nvSpPr>
          <p:spPr bwMode="auto">
            <a:xfrm>
              <a:off x="3216" y="1248"/>
              <a:ext cx="15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tr-TR" sz="1400">
                  <a:solidFill>
                    <a:schemeClr val="bg1"/>
                  </a:solidFill>
                </a:rPr>
                <a:t>Yayın gönderme öncesi</a:t>
              </a:r>
              <a:endParaRPr lang="en-GB" sz="1400">
                <a:solidFill>
                  <a:schemeClr val="bg1"/>
                </a:solidFill>
              </a:endParaRPr>
            </a:p>
          </p:txBody>
        </p:sp>
        <p:sp>
          <p:nvSpPr>
            <p:cNvPr id="8200" name="Text Box 6"/>
            <p:cNvSpPr txBox="1">
              <a:spLocks noChangeArrowheads="1"/>
            </p:cNvSpPr>
            <p:nvPr/>
          </p:nvSpPr>
          <p:spPr bwMode="auto">
            <a:xfrm>
              <a:off x="4433" y="1398"/>
              <a:ext cx="8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tr-TR" sz="1400">
                  <a:solidFill>
                    <a:schemeClr val="bg1"/>
                  </a:solidFill>
                </a:rPr>
                <a:t>Hakemlik</a:t>
              </a:r>
              <a:endParaRPr lang="en-GB" sz="1400">
                <a:solidFill>
                  <a:schemeClr val="bg1"/>
                </a:solidFill>
              </a:endParaRPr>
            </a:p>
          </p:txBody>
        </p:sp>
        <p:sp>
          <p:nvSpPr>
            <p:cNvPr id="8201" name="Text Box 7"/>
            <p:cNvSpPr txBox="1">
              <a:spLocks noChangeArrowheads="1"/>
            </p:cNvSpPr>
            <p:nvPr/>
          </p:nvSpPr>
          <p:spPr bwMode="auto">
            <a:xfrm rot="-3389593">
              <a:off x="4856" y="2414"/>
              <a:ext cx="7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tr-TR" sz="1400">
                  <a:solidFill>
                    <a:schemeClr val="bg1"/>
                  </a:solidFill>
                </a:rPr>
                <a:t>Üretin</a:t>
              </a:r>
              <a:endParaRPr lang="en-GB" sz="1400">
                <a:solidFill>
                  <a:schemeClr val="bg1"/>
                </a:solidFill>
              </a:endParaRPr>
            </a:p>
          </p:txBody>
        </p:sp>
        <p:sp>
          <p:nvSpPr>
            <p:cNvPr id="8202" name="Text Box 8"/>
            <p:cNvSpPr txBox="1">
              <a:spLocks noChangeArrowheads="1"/>
            </p:cNvSpPr>
            <p:nvPr/>
          </p:nvSpPr>
          <p:spPr bwMode="auto">
            <a:xfrm>
              <a:off x="3985" y="3066"/>
              <a:ext cx="9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tr-TR" sz="1400">
                  <a:solidFill>
                    <a:schemeClr val="bg1"/>
                  </a:solidFill>
                </a:rPr>
                <a:t>Yayın</a:t>
              </a:r>
              <a:endParaRPr lang="en-GB" sz="1400">
                <a:solidFill>
                  <a:schemeClr val="bg1"/>
                </a:solidFill>
              </a:endParaRPr>
            </a:p>
          </p:txBody>
        </p:sp>
        <p:sp>
          <p:nvSpPr>
            <p:cNvPr id="8203" name="Text Box 9"/>
            <p:cNvSpPr txBox="1">
              <a:spLocks noChangeArrowheads="1"/>
            </p:cNvSpPr>
            <p:nvPr/>
          </p:nvSpPr>
          <p:spPr bwMode="auto">
            <a:xfrm rot="4149800">
              <a:off x="3182" y="2382"/>
              <a:ext cx="78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tr-TR" sz="1400">
                  <a:solidFill>
                    <a:schemeClr val="bg1"/>
                  </a:solidFill>
                </a:rPr>
                <a:t>Yayın Sonrası</a:t>
              </a:r>
              <a:endParaRPr lang="en-GB" sz="1400">
                <a:solidFill>
                  <a:schemeClr val="bg1"/>
                </a:solidFill>
              </a:endParaRPr>
            </a:p>
          </p:txBody>
        </p:sp>
        <p:sp>
          <p:nvSpPr>
            <p:cNvPr id="8204" name="Line 11"/>
            <p:cNvSpPr>
              <a:spLocks noChangeShapeType="1"/>
            </p:cNvSpPr>
            <p:nvPr/>
          </p:nvSpPr>
          <p:spPr bwMode="auto">
            <a:xfrm flipH="1">
              <a:off x="4416" y="1680"/>
              <a:ext cx="0" cy="1152"/>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205" name="Line 12"/>
            <p:cNvSpPr>
              <a:spLocks noChangeShapeType="1"/>
            </p:cNvSpPr>
            <p:nvPr/>
          </p:nvSpPr>
          <p:spPr bwMode="auto">
            <a:xfrm>
              <a:off x="3840" y="2304"/>
              <a:ext cx="12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206" name="AutoShape 13"/>
            <p:cNvSpPr>
              <a:spLocks noChangeArrowheads="1"/>
            </p:cNvSpPr>
            <p:nvPr/>
          </p:nvSpPr>
          <p:spPr bwMode="auto">
            <a:xfrm rot="-5400000">
              <a:off x="1685" y="2107"/>
              <a:ext cx="2400" cy="393"/>
            </a:xfrm>
            <a:prstGeom prst="roundRect">
              <a:avLst>
                <a:gd name="adj" fmla="val 16667"/>
              </a:avLst>
            </a:prstGeom>
            <a:solidFill>
              <a:srgbClr val="FF9900"/>
            </a:solidFill>
            <a:ln w="28575" algn="ctr">
              <a:solidFill>
                <a:srgbClr val="333333"/>
              </a:solidFill>
              <a:round/>
              <a:headEnd/>
              <a:tailEnd/>
            </a:ln>
          </p:spPr>
          <p:txBody>
            <a:bodyPr wrap="none" anchor="ctr"/>
            <a:lstStyle/>
            <a:p>
              <a:pPr algn="ctr" eaLnBrk="0" hangingPunct="0"/>
              <a:r>
                <a:rPr lang="en-GB" sz="1400"/>
                <a:t> </a:t>
              </a:r>
              <a:r>
                <a:rPr lang="tr-TR" sz="1600"/>
                <a:t>Yazarlar</a:t>
              </a:r>
              <a:endParaRPr lang="en-GB" sz="1600"/>
            </a:p>
          </p:txBody>
        </p:sp>
        <p:sp>
          <p:nvSpPr>
            <p:cNvPr id="8207" name="AutoShape 14"/>
            <p:cNvSpPr>
              <a:spLocks noChangeArrowheads="1"/>
            </p:cNvSpPr>
            <p:nvPr/>
          </p:nvSpPr>
          <p:spPr bwMode="auto">
            <a:xfrm>
              <a:off x="4512" y="972"/>
              <a:ext cx="953" cy="345"/>
            </a:xfrm>
            <a:prstGeom prst="roundRect">
              <a:avLst>
                <a:gd name="adj" fmla="val 16667"/>
              </a:avLst>
            </a:prstGeom>
            <a:solidFill>
              <a:srgbClr val="FF9900"/>
            </a:solidFill>
            <a:ln w="9525" algn="ctr">
              <a:solidFill>
                <a:schemeClr val="bg1"/>
              </a:solidFill>
              <a:round/>
              <a:headEnd/>
              <a:tailEnd/>
            </a:ln>
          </p:spPr>
          <p:txBody>
            <a:bodyPr wrap="none" anchor="ctr"/>
            <a:lstStyle/>
            <a:p>
              <a:pPr algn="ctr" eaLnBrk="0" hangingPunct="0"/>
              <a:r>
                <a:rPr lang="tr-TR" sz="1400"/>
                <a:t>Hakemler</a:t>
              </a:r>
              <a:endParaRPr lang="en-GB" sz="1400"/>
            </a:p>
          </p:txBody>
        </p:sp>
        <p:sp>
          <p:nvSpPr>
            <p:cNvPr id="8208" name="Oval 15"/>
            <p:cNvSpPr>
              <a:spLocks noChangeArrowheads="1"/>
            </p:cNvSpPr>
            <p:nvPr/>
          </p:nvSpPr>
          <p:spPr bwMode="auto">
            <a:xfrm>
              <a:off x="3936" y="1824"/>
              <a:ext cx="960" cy="960"/>
            </a:xfrm>
            <a:prstGeom prst="ellipse">
              <a:avLst/>
            </a:prstGeom>
            <a:solidFill>
              <a:srgbClr val="FF9900"/>
            </a:solidFill>
            <a:ln w="28575">
              <a:solidFill>
                <a:srgbClr val="292929"/>
              </a:solidFill>
              <a:round/>
              <a:headEnd/>
              <a:tailEnd/>
            </a:ln>
          </p:spPr>
          <p:txBody>
            <a:bodyPr wrap="none" anchor="ctr"/>
            <a:lstStyle/>
            <a:p>
              <a:pPr algn="ctr" eaLnBrk="0" hangingPunct="0"/>
              <a:r>
                <a:rPr lang="tr-TR" sz="3200">
                  <a:solidFill>
                    <a:srgbClr val="292929"/>
                  </a:solidFill>
                  <a:latin typeface="Arial Narrow" pitchFamily="34" charset="0"/>
                </a:rPr>
                <a:t>Editör</a:t>
              </a:r>
              <a:endParaRPr lang="en-GB" sz="3200">
                <a:solidFill>
                  <a:srgbClr val="292929"/>
                </a:solidFill>
                <a:latin typeface="Arial Narrow" pitchFamily="34" charset="0"/>
              </a:endParaRPr>
            </a:p>
          </p:txBody>
        </p:sp>
      </p:grpSp>
      <p:sp>
        <p:nvSpPr>
          <p:cNvPr id="256016" name="Rectangle 16"/>
          <p:cNvSpPr>
            <a:spLocks noChangeArrowheads="1"/>
          </p:cNvSpPr>
          <p:nvPr/>
        </p:nvSpPr>
        <p:spPr bwMode="auto">
          <a:xfrm>
            <a:off x="179512" y="1052735"/>
            <a:ext cx="3962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Clr>
                <a:srgbClr val="FF9900"/>
              </a:buClr>
            </a:pPr>
            <a:r>
              <a:rPr lang="tr-TR" sz="2400" dirty="0">
                <a:solidFill>
                  <a:srgbClr val="FFC000"/>
                </a:solidFill>
                <a:latin typeface="Arial" pitchFamily="34" charset="0"/>
                <a:cs typeface="Arial" pitchFamily="34" charset="0"/>
              </a:rPr>
              <a:t>Hakemliğin temel iki fonksiyonu vardır</a:t>
            </a:r>
            <a:r>
              <a:rPr lang="en-GB" sz="2400" dirty="0">
                <a:solidFill>
                  <a:srgbClr val="FFC000"/>
                </a:solidFill>
                <a:latin typeface="Arial" pitchFamily="34" charset="0"/>
                <a:cs typeface="Arial" pitchFamily="34" charset="0"/>
              </a:rPr>
              <a:t>:</a:t>
            </a:r>
          </a:p>
          <a:p>
            <a:pPr marL="633413" lvl="2" indent="-342900" eaLnBrk="0" hangingPunct="0">
              <a:buClr>
                <a:schemeClr val="bg1"/>
              </a:buClr>
              <a:buFont typeface="Arial" pitchFamily="34" charset="0"/>
              <a:buChar char="•"/>
            </a:pPr>
            <a:r>
              <a:rPr lang="tr-TR" sz="2400" dirty="0" smtClean="0">
                <a:solidFill>
                  <a:schemeClr val="bg1"/>
                </a:solidFill>
                <a:latin typeface="Arial" pitchFamily="34" charset="0"/>
                <a:cs typeface="Arial" pitchFamily="34" charset="0"/>
              </a:rPr>
              <a:t>Sadece </a:t>
            </a:r>
            <a:r>
              <a:rPr lang="tr-TR" sz="2400" dirty="0">
                <a:solidFill>
                  <a:schemeClr val="bg1"/>
                </a:solidFill>
                <a:latin typeface="Arial" pitchFamily="34" charset="0"/>
                <a:cs typeface="Arial" pitchFamily="34" charset="0"/>
              </a:rPr>
              <a:t>iyi araştırmaların </a:t>
            </a:r>
            <a:r>
              <a:rPr lang="tr-TR" sz="2400" dirty="0" smtClean="0">
                <a:solidFill>
                  <a:schemeClr val="bg1"/>
                </a:solidFill>
                <a:latin typeface="Arial" pitchFamily="34" charset="0"/>
                <a:cs typeface="Arial" pitchFamily="34" charset="0"/>
              </a:rPr>
              <a:t>yayımlanmasını </a:t>
            </a:r>
            <a:r>
              <a:rPr lang="tr-TR" sz="2400" dirty="0">
                <a:solidFill>
                  <a:schemeClr val="bg1"/>
                </a:solidFill>
                <a:latin typeface="Arial" pitchFamily="34" charset="0"/>
                <a:cs typeface="Arial" pitchFamily="34" charset="0"/>
              </a:rPr>
              <a:t>sağlamak için bir filtre görevi görür</a:t>
            </a:r>
            <a:r>
              <a:rPr lang="en-GB" sz="2400" dirty="0">
                <a:solidFill>
                  <a:schemeClr val="bg1"/>
                </a:solidFill>
                <a:latin typeface="Arial" pitchFamily="34" charset="0"/>
                <a:cs typeface="Arial" pitchFamily="34" charset="0"/>
              </a:rPr>
              <a:t>.  </a:t>
            </a:r>
            <a:r>
              <a:rPr lang="tr-TR" sz="2400" dirty="0">
                <a:solidFill>
                  <a:schemeClr val="bg1"/>
                </a:solidFill>
                <a:latin typeface="Arial" pitchFamily="34" charset="0"/>
                <a:cs typeface="Arial" pitchFamily="34" charset="0"/>
              </a:rPr>
              <a:t>Geçerliliği, önemi ve orijinalliği belirlemeye yardımcı </a:t>
            </a:r>
            <a:r>
              <a:rPr lang="tr-TR" sz="2400" dirty="0" smtClean="0">
                <a:solidFill>
                  <a:schemeClr val="bg1"/>
                </a:solidFill>
                <a:latin typeface="Arial" pitchFamily="34" charset="0"/>
                <a:cs typeface="Arial" pitchFamily="34" charset="0"/>
              </a:rPr>
              <a:t>olur.</a:t>
            </a:r>
            <a:endParaRPr lang="en-GB" sz="2400" dirty="0">
              <a:solidFill>
                <a:schemeClr val="bg1"/>
              </a:solidFill>
              <a:latin typeface="Arial" pitchFamily="34" charset="0"/>
              <a:cs typeface="Arial" pitchFamily="34" charset="0"/>
            </a:endParaRPr>
          </a:p>
          <a:p>
            <a:pPr marL="633413" lvl="2" indent="-342900" eaLnBrk="0" hangingPunct="0">
              <a:buClr>
                <a:schemeClr val="bg1"/>
              </a:buClr>
              <a:buFont typeface="Arial" pitchFamily="34" charset="0"/>
              <a:buChar char="•"/>
            </a:pPr>
            <a:r>
              <a:rPr lang="tr-TR" sz="2400" dirty="0">
                <a:solidFill>
                  <a:schemeClr val="bg1"/>
                </a:solidFill>
                <a:latin typeface="Arial" pitchFamily="34" charset="0"/>
                <a:cs typeface="Arial" pitchFamily="34" charset="0"/>
              </a:rPr>
              <a:t>Hakemler iyileştirme için öneriler sunarak yayın için sunulan araştırmanın </a:t>
            </a:r>
            <a:r>
              <a:rPr lang="tr-TR" sz="2400" dirty="0" smtClean="0">
                <a:solidFill>
                  <a:schemeClr val="bg1"/>
                </a:solidFill>
                <a:latin typeface="Arial" pitchFamily="34" charset="0"/>
                <a:cs typeface="Arial" pitchFamily="34" charset="0"/>
              </a:rPr>
              <a:t>kalitesini arttırır.</a:t>
            </a:r>
            <a:endParaRPr lang="en-US" sz="2400" dirty="0">
              <a:solidFill>
                <a:schemeClr val="bg1"/>
              </a:solidFill>
              <a:latin typeface="Arial" pitchFamily="34" charset="0"/>
              <a:cs typeface="Arial" pitchFamily="34" charset="0"/>
            </a:endParaRPr>
          </a:p>
        </p:txBody>
      </p:sp>
      <p:sp>
        <p:nvSpPr>
          <p:cNvPr id="18" name="Rectangle 2"/>
          <p:cNvSpPr txBox="1">
            <a:spLocks noChangeArrowheads="1"/>
          </p:cNvSpPr>
          <p:nvPr/>
        </p:nvSpPr>
        <p:spPr bwMode="auto">
          <a:xfrm>
            <a:off x="457199" y="-21957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Hakemlik nedir?</a:t>
            </a:r>
            <a:endParaRPr lang="en-GB" sz="3200" b="1" dirty="0" smtClean="0">
              <a:solidFill>
                <a:srgbClr val="FFC000"/>
              </a:solidFill>
            </a:endParaRPr>
          </a:p>
        </p:txBody>
      </p:sp>
      <p:sp>
        <p:nvSpPr>
          <p:cNvPr id="4" name="Dikdörtgen 3"/>
          <p:cNvSpPr/>
          <p:nvPr/>
        </p:nvSpPr>
        <p:spPr>
          <a:xfrm>
            <a:off x="308069" y="2780928"/>
            <a:ext cx="8507289" cy="1333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bg1"/>
                </a:solidFill>
                <a:latin typeface="Arial" pitchFamily="34" charset="0"/>
                <a:cs typeface="Arial" pitchFamily="34" charset="0"/>
              </a:rPr>
              <a:t>‘</a:t>
            </a:r>
            <a:r>
              <a:rPr lang="tr-TR" sz="2000" b="1" i="1" dirty="0" smtClean="0">
                <a:solidFill>
                  <a:schemeClr val="bg1"/>
                </a:solidFill>
                <a:latin typeface="Arial" pitchFamily="34" charset="0"/>
                <a:cs typeface="Arial" pitchFamily="34" charset="0"/>
              </a:rPr>
              <a:t>’</a:t>
            </a:r>
            <a:r>
              <a:rPr lang="tr-TR" sz="2000" b="1" i="1" dirty="0" err="1" smtClean="0">
                <a:solidFill>
                  <a:schemeClr val="bg1"/>
                </a:solidFill>
                <a:latin typeface="Arial" pitchFamily="34" charset="0"/>
                <a:cs typeface="Arial" pitchFamily="34" charset="0"/>
              </a:rPr>
              <a:t>Hakem’’in</a:t>
            </a:r>
            <a:r>
              <a:rPr lang="tr-TR" sz="2000" b="1" i="1" dirty="0" smtClean="0">
                <a:solidFill>
                  <a:schemeClr val="bg1"/>
                </a:solidFill>
                <a:latin typeface="Arial" pitchFamily="34" charset="0"/>
                <a:cs typeface="Arial" pitchFamily="34" charset="0"/>
              </a:rPr>
              <a:t> kastedilen anlamı, bir anlaşmazlığı çözüp son kararı veren kişi değil, ‘’belirli bir konudan iyi anlayan kimse’’</a:t>
            </a:r>
            <a:r>
              <a:rPr lang="tr-TR" sz="2000" b="1" i="1" dirty="0" err="1" smtClean="0">
                <a:solidFill>
                  <a:schemeClr val="bg1"/>
                </a:solidFill>
                <a:latin typeface="Arial" pitchFamily="34" charset="0"/>
                <a:cs typeface="Arial" pitchFamily="34" charset="0"/>
              </a:rPr>
              <a:t>dir</a:t>
            </a:r>
            <a:r>
              <a:rPr lang="tr-TR" sz="2000" b="1" i="1" dirty="0" smtClean="0">
                <a:solidFill>
                  <a:schemeClr val="bg1"/>
                </a:solidFill>
                <a:latin typeface="Arial" pitchFamily="34" charset="0"/>
                <a:cs typeface="Arial" pitchFamily="34" charset="0"/>
              </a:rPr>
              <a:t>. Söz konusu olan işlev görüş belirtmektir, yayımlama kararı dergi editörüne aittir.</a:t>
            </a:r>
            <a:endParaRPr lang="tr-TR" sz="2000" b="1"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9432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Etik konular</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2" name="Dikdörtgen 1"/>
          <p:cNvSpPr/>
          <p:nvPr/>
        </p:nvSpPr>
        <p:spPr>
          <a:xfrm>
            <a:off x="611560" y="916859"/>
            <a:ext cx="8280920" cy="5940088"/>
          </a:xfrm>
          <a:prstGeom prst="rect">
            <a:avLst/>
          </a:prstGeom>
        </p:spPr>
        <p:txBody>
          <a:bodyPr wrap="square">
            <a:spAutoFit/>
          </a:bodyPr>
          <a:lstStyle/>
          <a:p>
            <a:r>
              <a:rPr lang="tr-TR" sz="2000" b="1" i="1" dirty="0">
                <a:solidFill>
                  <a:srgbClr val="FF0000"/>
                </a:solidFill>
                <a:latin typeface="Arial" pitchFamily="34" charset="0"/>
                <a:cs typeface="Arial" pitchFamily="34" charset="0"/>
              </a:rPr>
              <a:t>Uydurma (</a:t>
            </a:r>
            <a:r>
              <a:rPr lang="tr-TR" sz="2000" b="1" i="1" dirty="0" err="1">
                <a:solidFill>
                  <a:srgbClr val="FF0000"/>
                </a:solidFill>
                <a:latin typeface="Arial" pitchFamily="34" charset="0"/>
                <a:cs typeface="Arial" pitchFamily="34" charset="0"/>
              </a:rPr>
              <a:t>Fabrication</a:t>
            </a:r>
            <a:r>
              <a:rPr lang="tr-TR" sz="2000" b="1" i="1" dirty="0">
                <a:solidFill>
                  <a:srgbClr val="FF0000"/>
                </a:solidFill>
                <a:latin typeface="Arial" pitchFamily="34" charset="0"/>
                <a:cs typeface="Arial" pitchFamily="34" charset="0"/>
              </a:rPr>
              <a:t>)</a:t>
            </a:r>
            <a:br>
              <a:rPr lang="tr-TR" sz="2000" b="1" i="1" dirty="0">
                <a:solidFill>
                  <a:srgbClr val="FF0000"/>
                </a:solidFill>
                <a:latin typeface="Arial" pitchFamily="34" charset="0"/>
                <a:cs typeface="Arial" pitchFamily="34" charset="0"/>
              </a:rPr>
            </a:br>
            <a:r>
              <a:rPr lang="tr-TR" sz="2000" dirty="0">
                <a:solidFill>
                  <a:schemeClr val="bg1"/>
                </a:solidFill>
                <a:latin typeface="Arial" pitchFamily="34" charset="0"/>
                <a:cs typeface="Arial" pitchFamily="34" charset="0"/>
              </a:rPr>
              <a:t>Çalışmada elde edilmeyen verileri var gibi göstermek </a:t>
            </a:r>
            <a:br>
              <a:rPr lang="tr-TR" sz="2000" dirty="0">
                <a:solidFill>
                  <a:schemeClr val="bg1"/>
                </a:solidFill>
                <a:latin typeface="Arial" pitchFamily="34" charset="0"/>
                <a:cs typeface="Arial" pitchFamily="34" charset="0"/>
              </a:rPr>
            </a:br>
            <a:r>
              <a:rPr lang="tr-TR" sz="2000" dirty="0">
                <a:solidFill>
                  <a:schemeClr val="bg1"/>
                </a:solidFill>
                <a:latin typeface="Arial" pitchFamily="34" charset="0"/>
                <a:cs typeface="Arial" pitchFamily="34" charset="0"/>
              </a:rPr>
              <a:t/>
            </a:r>
            <a:br>
              <a:rPr lang="tr-TR" sz="2000" dirty="0">
                <a:solidFill>
                  <a:schemeClr val="bg1"/>
                </a:solidFill>
                <a:latin typeface="Arial" pitchFamily="34" charset="0"/>
                <a:cs typeface="Arial" pitchFamily="34" charset="0"/>
              </a:rPr>
            </a:br>
            <a:r>
              <a:rPr lang="tr-TR" sz="2000" b="1" dirty="0" smtClean="0">
                <a:solidFill>
                  <a:schemeClr val="bg1"/>
                </a:solidFill>
                <a:latin typeface="Arial" pitchFamily="34" charset="0"/>
                <a:cs typeface="Arial" pitchFamily="34" charset="0"/>
              </a:rPr>
              <a:t> </a:t>
            </a:r>
            <a:r>
              <a:rPr lang="tr-TR" sz="2000" b="1" i="1" dirty="0">
                <a:solidFill>
                  <a:srgbClr val="FF0000"/>
                </a:solidFill>
                <a:latin typeface="Arial" pitchFamily="34" charset="0"/>
                <a:cs typeface="Arial" pitchFamily="34" charset="0"/>
              </a:rPr>
              <a:t>Çarpıtma (</a:t>
            </a:r>
            <a:r>
              <a:rPr lang="tr-TR" sz="2000" b="1" i="1" dirty="0" err="1">
                <a:solidFill>
                  <a:srgbClr val="FF0000"/>
                </a:solidFill>
                <a:latin typeface="Arial" pitchFamily="34" charset="0"/>
                <a:cs typeface="Arial" pitchFamily="34" charset="0"/>
              </a:rPr>
              <a:t>Falsification</a:t>
            </a:r>
            <a:r>
              <a:rPr lang="tr-TR" sz="2000" b="1" i="1" dirty="0">
                <a:solidFill>
                  <a:srgbClr val="FF0000"/>
                </a:solidFill>
                <a:latin typeface="Arial" pitchFamily="34" charset="0"/>
                <a:cs typeface="Arial" pitchFamily="34" charset="0"/>
              </a:rPr>
              <a:t>)</a:t>
            </a:r>
            <a:br>
              <a:rPr lang="tr-TR" sz="2000" b="1" i="1" dirty="0">
                <a:solidFill>
                  <a:srgbClr val="FF0000"/>
                </a:solidFill>
                <a:latin typeface="Arial" pitchFamily="34" charset="0"/>
                <a:cs typeface="Arial" pitchFamily="34" charset="0"/>
              </a:rPr>
            </a:br>
            <a:r>
              <a:rPr lang="tr-TR" sz="2000" dirty="0">
                <a:solidFill>
                  <a:schemeClr val="bg1"/>
                </a:solidFill>
                <a:latin typeface="Arial" pitchFamily="34" charset="0"/>
                <a:cs typeface="Arial" pitchFamily="34" charset="0"/>
              </a:rPr>
              <a:t>Sonuçları değiştirmek</a:t>
            </a:r>
            <a:br>
              <a:rPr lang="tr-TR" sz="2000" dirty="0">
                <a:solidFill>
                  <a:schemeClr val="bg1"/>
                </a:solidFill>
                <a:latin typeface="Arial" pitchFamily="34" charset="0"/>
                <a:cs typeface="Arial" pitchFamily="34" charset="0"/>
              </a:rPr>
            </a:br>
            <a:r>
              <a:rPr lang="tr-TR" sz="2000" dirty="0">
                <a:solidFill>
                  <a:schemeClr val="bg1"/>
                </a:solidFill>
                <a:latin typeface="Arial" pitchFamily="34" charset="0"/>
                <a:cs typeface="Arial" pitchFamily="34" charset="0"/>
              </a:rPr>
              <a:t/>
            </a:r>
            <a:br>
              <a:rPr lang="tr-TR" sz="2000" dirty="0">
                <a:solidFill>
                  <a:schemeClr val="bg1"/>
                </a:solidFill>
                <a:latin typeface="Arial" pitchFamily="34" charset="0"/>
                <a:cs typeface="Arial" pitchFamily="34" charset="0"/>
              </a:rPr>
            </a:br>
            <a:r>
              <a:rPr lang="tr-TR" sz="2000" b="1" i="1" dirty="0" smtClean="0">
                <a:solidFill>
                  <a:srgbClr val="FF0000"/>
                </a:solidFill>
                <a:latin typeface="Arial" pitchFamily="34" charset="0"/>
                <a:cs typeface="Arial" pitchFamily="34" charset="0"/>
              </a:rPr>
              <a:t>Aşırma </a:t>
            </a:r>
            <a:r>
              <a:rPr lang="tr-TR" sz="2000" b="1" i="1" dirty="0">
                <a:solidFill>
                  <a:srgbClr val="FF0000"/>
                </a:solidFill>
                <a:latin typeface="Arial" pitchFamily="34" charset="0"/>
                <a:cs typeface="Arial" pitchFamily="34" charset="0"/>
              </a:rPr>
              <a:t>(</a:t>
            </a:r>
            <a:r>
              <a:rPr lang="tr-TR" sz="2000" b="1" i="1" dirty="0" err="1">
                <a:solidFill>
                  <a:srgbClr val="FF0000"/>
                </a:solidFill>
                <a:latin typeface="Arial" pitchFamily="34" charset="0"/>
                <a:cs typeface="Arial" pitchFamily="34" charset="0"/>
              </a:rPr>
              <a:t>Plagiarism</a:t>
            </a:r>
            <a:r>
              <a:rPr lang="tr-TR" sz="2000" b="1" i="1" dirty="0">
                <a:solidFill>
                  <a:srgbClr val="FF0000"/>
                </a:solidFill>
                <a:latin typeface="Arial" pitchFamily="34" charset="0"/>
                <a:cs typeface="Arial" pitchFamily="34" charset="0"/>
              </a:rPr>
              <a:t>)</a:t>
            </a:r>
            <a:br>
              <a:rPr lang="tr-TR" sz="2000" b="1" i="1" dirty="0">
                <a:solidFill>
                  <a:srgbClr val="FF0000"/>
                </a:solidFill>
                <a:latin typeface="Arial" pitchFamily="34" charset="0"/>
                <a:cs typeface="Arial" pitchFamily="34" charset="0"/>
              </a:rPr>
            </a:br>
            <a:r>
              <a:rPr lang="tr-TR" sz="2000" dirty="0">
                <a:solidFill>
                  <a:schemeClr val="bg1"/>
                </a:solidFill>
                <a:latin typeface="Arial" pitchFamily="34" charset="0"/>
                <a:cs typeface="Arial" pitchFamily="34" charset="0"/>
              </a:rPr>
              <a:t>Başka makalelerden “kaynak göstermeksizin” bilgi </a:t>
            </a:r>
            <a:r>
              <a:rPr lang="tr-TR" sz="2000" dirty="0" smtClean="0">
                <a:solidFill>
                  <a:schemeClr val="bg1"/>
                </a:solidFill>
                <a:latin typeface="Arial" pitchFamily="34" charset="0"/>
                <a:cs typeface="Arial" pitchFamily="34" charset="0"/>
              </a:rPr>
              <a:t>almak</a:t>
            </a:r>
          </a:p>
          <a:p>
            <a:endParaRPr lang="tr-TR" sz="2000" dirty="0">
              <a:solidFill>
                <a:schemeClr val="bg1"/>
              </a:solidFill>
              <a:latin typeface="Arial" pitchFamily="34" charset="0"/>
              <a:cs typeface="Arial" pitchFamily="34" charset="0"/>
            </a:endParaRPr>
          </a:p>
          <a:p>
            <a:r>
              <a:rPr lang="tr-TR" sz="2000" b="1" i="1" dirty="0" smtClean="0">
                <a:solidFill>
                  <a:srgbClr val="FF0000"/>
                </a:solidFill>
                <a:latin typeface="Arial" pitchFamily="34" charset="0"/>
                <a:cs typeface="Arial" pitchFamily="34" charset="0"/>
              </a:rPr>
              <a:t>Self-</a:t>
            </a:r>
            <a:r>
              <a:rPr lang="tr-TR" sz="2000" b="1" i="1" dirty="0" err="1" smtClean="0">
                <a:solidFill>
                  <a:srgbClr val="FF0000"/>
                </a:solidFill>
                <a:latin typeface="Arial" pitchFamily="34" charset="0"/>
                <a:cs typeface="Arial" pitchFamily="34" charset="0"/>
              </a:rPr>
              <a:t>plagiarism</a:t>
            </a:r>
            <a:endParaRPr lang="tr-TR" sz="2000" b="1" i="1" dirty="0" smtClean="0">
              <a:solidFill>
                <a:srgbClr val="FF0000"/>
              </a:solidFill>
              <a:latin typeface="Arial" pitchFamily="34" charset="0"/>
              <a:cs typeface="Arial" pitchFamily="34" charset="0"/>
            </a:endParaRPr>
          </a:p>
          <a:p>
            <a:r>
              <a:rPr lang="tr-TR" sz="2000" dirty="0" smtClean="0">
                <a:solidFill>
                  <a:schemeClr val="bg1"/>
                </a:solidFill>
                <a:latin typeface="Arial" pitchFamily="34" charset="0"/>
                <a:cs typeface="Arial" pitchFamily="34" charset="0"/>
              </a:rPr>
              <a:t>Yazarın, yeni bir makale yazarken kendi yayınlarının tamamı veya bir kısmını alıp tekrar kullanması  </a:t>
            </a:r>
            <a:r>
              <a:rPr lang="tr-TR" sz="2000" dirty="0">
                <a:solidFill>
                  <a:schemeClr val="bg1"/>
                </a:solidFill>
                <a:latin typeface="Arial" pitchFamily="34" charset="0"/>
                <a:cs typeface="Arial" pitchFamily="34" charset="0"/>
              </a:rPr>
              <a:t/>
            </a:r>
            <a:br>
              <a:rPr lang="tr-TR" sz="2000" dirty="0">
                <a:solidFill>
                  <a:schemeClr val="bg1"/>
                </a:solidFill>
                <a:latin typeface="Arial" pitchFamily="34" charset="0"/>
                <a:cs typeface="Arial" pitchFamily="34" charset="0"/>
              </a:rPr>
            </a:br>
            <a:r>
              <a:rPr lang="tr-TR" sz="2000" dirty="0">
                <a:solidFill>
                  <a:schemeClr val="bg1"/>
                </a:solidFill>
                <a:latin typeface="Arial" pitchFamily="34" charset="0"/>
                <a:cs typeface="Arial" pitchFamily="34" charset="0"/>
              </a:rPr>
              <a:t/>
            </a:r>
            <a:br>
              <a:rPr lang="tr-TR" sz="2000" dirty="0">
                <a:solidFill>
                  <a:schemeClr val="bg1"/>
                </a:solidFill>
                <a:latin typeface="Arial" pitchFamily="34" charset="0"/>
                <a:cs typeface="Arial" pitchFamily="34" charset="0"/>
              </a:rPr>
            </a:br>
            <a:r>
              <a:rPr lang="tr-TR" sz="2000" b="1" i="1" dirty="0" err="1">
                <a:solidFill>
                  <a:srgbClr val="FF0000"/>
                </a:solidFill>
                <a:latin typeface="Arial" pitchFamily="34" charset="0"/>
                <a:cs typeface="Arial" pitchFamily="34" charset="0"/>
              </a:rPr>
              <a:t>Duplikasyon</a:t>
            </a:r>
            <a:r>
              <a:rPr lang="tr-TR" sz="2000" b="1" i="1" dirty="0">
                <a:solidFill>
                  <a:srgbClr val="FF0000"/>
                </a:solidFill>
                <a:latin typeface="Arial" pitchFamily="34" charset="0"/>
                <a:cs typeface="Arial" pitchFamily="34" charset="0"/>
              </a:rPr>
              <a:t> (</a:t>
            </a:r>
            <a:r>
              <a:rPr lang="tr-TR" sz="2000" b="1" i="1" dirty="0" err="1">
                <a:solidFill>
                  <a:srgbClr val="FF0000"/>
                </a:solidFill>
                <a:latin typeface="Arial" pitchFamily="34" charset="0"/>
                <a:cs typeface="Arial" pitchFamily="34" charset="0"/>
              </a:rPr>
              <a:t>Duplication</a:t>
            </a:r>
            <a:r>
              <a:rPr lang="tr-TR" sz="2000" b="1" i="1" dirty="0">
                <a:solidFill>
                  <a:srgbClr val="FF0000"/>
                </a:solidFill>
                <a:latin typeface="Arial" pitchFamily="34" charset="0"/>
                <a:cs typeface="Arial" pitchFamily="34" charset="0"/>
              </a:rPr>
              <a:t>)</a:t>
            </a:r>
            <a:r>
              <a:rPr lang="tr-TR" sz="2000" i="1" dirty="0">
                <a:solidFill>
                  <a:srgbClr val="FF0000"/>
                </a:solidFill>
                <a:latin typeface="Arial" pitchFamily="34" charset="0"/>
                <a:cs typeface="Arial" pitchFamily="34" charset="0"/>
              </a:rPr>
              <a:t> </a:t>
            </a:r>
            <a:r>
              <a:rPr lang="tr-TR" sz="2000" dirty="0">
                <a:solidFill>
                  <a:schemeClr val="bg1"/>
                </a:solidFill>
                <a:latin typeface="Arial" pitchFamily="34" charset="0"/>
                <a:cs typeface="Arial" pitchFamily="34" charset="0"/>
              </a:rPr>
              <a:t/>
            </a:r>
            <a:br>
              <a:rPr lang="tr-TR" sz="2000" dirty="0">
                <a:solidFill>
                  <a:schemeClr val="bg1"/>
                </a:solidFill>
                <a:latin typeface="Arial" pitchFamily="34" charset="0"/>
                <a:cs typeface="Arial" pitchFamily="34" charset="0"/>
              </a:rPr>
            </a:br>
            <a:r>
              <a:rPr lang="tr-TR" sz="2000" dirty="0">
                <a:solidFill>
                  <a:schemeClr val="bg1"/>
                </a:solidFill>
                <a:latin typeface="Arial" pitchFamily="34" charset="0"/>
                <a:cs typeface="Arial" pitchFamily="34" charset="0"/>
              </a:rPr>
              <a:t>Aynı araştırmayı birden fazla dergide </a:t>
            </a:r>
            <a:r>
              <a:rPr lang="tr-TR" sz="2000" dirty="0" smtClean="0">
                <a:solidFill>
                  <a:schemeClr val="bg1"/>
                </a:solidFill>
                <a:latin typeface="Arial" pitchFamily="34" charset="0"/>
                <a:cs typeface="Arial" pitchFamily="34" charset="0"/>
              </a:rPr>
              <a:t>yayımlamak</a:t>
            </a:r>
            <a:r>
              <a:rPr lang="tr-TR" sz="2000" dirty="0">
                <a:solidFill>
                  <a:schemeClr val="bg1"/>
                </a:solidFill>
                <a:latin typeface="Arial" pitchFamily="34" charset="0"/>
                <a:cs typeface="Arial" pitchFamily="34" charset="0"/>
              </a:rPr>
              <a:t/>
            </a:r>
            <a:br>
              <a:rPr lang="tr-TR" sz="2000" dirty="0">
                <a:solidFill>
                  <a:schemeClr val="bg1"/>
                </a:solidFill>
                <a:latin typeface="Arial" pitchFamily="34" charset="0"/>
                <a:cs typeface="Arial" pitchFamily="34" charset="0"/>
              </a:rPr>
            </a:br>
            <a:r>
              <a:rPr lang="tr-TR" sz="2000" dirty="0">
                <a:solidFill>
                  <a:schemeClr val="bg1"/>
                </a:solidFill>
                <a:latin typeface="Arial" pitchFamily="34" charset="0"/>
                <a:cs typeface="Arial" pitchFamily="34" charset="0"/>
              </a:rPr>
              <a:t/>
            </a:r>
            <a:br>
              <a:rPr lang="tr-TR" sz="2000" dirty="0">
                <a:solidFill>
                  <a:schemeClr val="bg1"/>
                </a:solidFill>
                <a:latin typeface="Arial" pitchFamily="34" charset="0"/>
                <a:cs typeface="Arial" pitchFamily="34" charset="0"/>
              </a:rPr>
            </a:br>
            <a:r>
              <a:rPr lang="tr-TR" sz="2000" b="1" i="1" dirty="0" smtClean="0">
                <a:solidFill>
                  <a:srgbClr val="FF0000"/>
                </a:solidFill>
                <a:latin typeface="Arial" pitchFamily="34" charset="0"/>
                <a:cs typeface="Arial" pitchFamily="34" charset="0"/>
              </a:rPr>
              <a:t>Dilimleme </a:t>
            </a:r>
            <a:r>
              <a:rPr lang="tr-TR" sz="2000" b="1" i="1" dirty="0">
                <a:solidFill>
                  <a:srgbClr val="FF0000"/>
                </a:solidFill>
                <a:latin typeface="Arial" pitchFamily="34" charset="0"/>
                <a:cs typeface="Arial" pitchFamily="34" charset="0"/>
              </a:rPr>
              <a:t>(</a:t>
            </a:r>
            <a:r>
              <a:rPr lang="tr-TR" sz="2000" b="1" i="1" dirty="0" err="1">
                <a:solidFill>
                  <a:srgbClr val="FF0000"/>
                </a:solidFill>
                <a:latin typeface="Arial" pitchFamily="34" charset="0"/>
                <a:cs typeface="Arial" pitchFamily="34" charset="0"/>
              </a:rPr>
              <a:t>Salamisation</a:t>
            </a:r>
            <a:r>
              <a:rPr lang="tr-TR" sz="2000" b="1" i="1" dirty="0">
                <a:solidFill>
                  <a:srgbClr val="FF0000"/>
                </a:solidFill>
                <a:latin typeface="Arial" pitchFamily="34" charset="0"/>
                <a:cs typeface="Arial" pitchFamily="34" charset="0"/>
              </a:rPr>
              <a:t>)</a:t>
            </a:r>
            <a:br>
              <a:rPr lang="tr-TR" sz="2000" b="1" i="1" dirty="0">
                <a:solidFill>
                  <a:srgbClr val="FF0000"/>
                </a:solidFill>
                <a:latin typeface="Arial" pitchFamily="34" charset="0"/>
                <a:cs typeface="Arial" pitchFamily="34" charset="0"/>
              </a:rPr>
            </a:br>
            <a:r>
              <a:rPr lang="tr-TR" sz="2000" dirty="0">
                <a:solidFill>
                  <a:schemeClr val="bg1"/>
                </a:solidFill>
                <a:latin typeface="Arial" pitchFamily="34" charset="0"/>
                <a:cs typeface="Arial" pitchFamily="34" charset="0"/>
              </a:rPr>
              <a:t>Sonuçları, araştırmanın bütünlüğünü bozacak şekilde parçalara ayırarak çok sayıda yayın çıkarmak </a:t>
            </a:r>
          </a:p>
        </p:txBody>
      </p:sp>
    </p:spTree>
    <p:extLst>
      <p:ext uri="{BB962C8B-B14F-4D97-AF65-F5344CB8AC3E}">
        <p14:creationId xmlns:p14="http://schemas.microsoft.com/office/powerpoint/2010/main" val="12080270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Etik konular-</a:t>
            </a:r>
            <a:r>
              <a:rPr lang="tr-TR" sz="3200" b="1" dirty="0" err="1" smtClean="0">
                <a:solidFill>
                  <a:srgbClr val="FFC000"/>
                </a:solidFill>
                <a:latin typeface="Arial" charset="0"/>
              </a:rPr>
              <a:t>iThenticate</a:t>
            </a:r>
            <a:r>
              <a:rPr lang="tr-TR" sz="3200" b="1" dirty="0" smtClean="0">
                <a:solidFill>
                  <a:srgbClr val="FFC000"/>
                </a:solidFill>
                <a:latin typeface="Arial" charset="0"/>
              </a:rPr>
              <a:t> engelleme programı</a:t>
            </a:r>
          </a:p>
          <a:p>
            <a:pPr>
              <a:defRPr/>
            </a:pPr>
            <a:r>
              <a:rPr lang="tr-TR" sz="3200" b="1" i="1" u="sng" dirty="0" smtClean="0">
                <a:solidFill>
                  <a:srgbClr val="FFC000"/>
                </a:solidFill>
                <a:latin typeface="Arial" charset="0"/>
              </a:rPr>
              <a:t>www.ithenticate.com</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7" name="Dikdörtgen 6"/>
          <p:cNvSpPr/>
          <p:nvPr/>
        </p:nvSpPr>
        <p:spPr>
          <a:xfrm>
            <a:off x="611560" y="1124744"/>
            <a:ext cx="8280920" cy="5324535"/>
          </a:xfrm>
          <a:prstGeom prst="rect">
            <a:avLst/>
          </a:prstGeom>
        </p:spPr>
        <p:txBody>
          <a:bodyPr wrap="square">
            <a:spAutoFit/>
          </a:bodyPr>
          <a:lstStyle/>
          <a:p>
            <a:pPr marL="342900" indent="-342900">
              <a:buFont typeface="Arial" pitchFamily="34" charset="0"/>
              <a:buChar char="•"/>
            </a:pPr>
            <a:r>
              <a:rPr lang="tr-TR" sz="2000" dirty="0" smtClean="0">
                <a:solidFill>
                  <a:schemeClr val="bg1"/>
                </a:solidFill>
                <a:latin typeface="Arial" pitchFamily="34" charset="0"/>
                <a:cs typeface="Arial" pitchFamily="34" charset="0"/>
              </a:rPr>
              <a:t>Akademik düzeyde üretilecek makalelerdeki kopyacılık (intihal) oranının otomatik tespiti için kullanılmaktadır.</a:t>
            </a:r>
          </a:p>
          <a:p>
            <a:pPr marL="342900" indent="-342900">
              <a:buFont typeface="Arial" pitchFamily="34" charset="0"/>
              <a:buChar char="•"/>
            </a:pPr>
            <a:endParaRPr lang="tr-TR" sz="2000" dirty="0" smtClean="0">
              <a:solidFill>
                <a:schemeClr val="bg1"/>
              </a:solidFill>
              <a:latin typeface="Arial" pitchFamily="34" charset="0"/>
              <a:cs typeface="Arial" pitchFamily="34" charset="0"/>
            </a:endParaRPr>
          </a:p>
          <a:p>
            <a:pPr marL="342900" indent="-342900">
              <a:buFont typeface="Arial" pitchFamily="34" charset="0"/>
              <a:buChar char="•"/>
            </a:pPr>
            <a:endParaRPr lang="tr-TR" sz="2000" dirty="0">
              <a:solidFill>
                <a:schemeClr val="bg1"/>
              </a:solidFill>
              <a:latin typeface="Arial" pitchFamily="34" charset="0"/>
              <a:cs typeface="Arial" pitchFamily="34" charset="0"/>
            </a:endParaRPr>
          </a:p>
          <a:p>
            <a:pPr marL="342900" indent="-342900">
              <a:buFont typeface="Arial" pitchFamily="34" charset="0"/>
              <a:buChar char="•"/>
            </a:pPr>
            <a:r>
              <a:rPr lang="tr-TR" sz="2000" dirty="0" smtClean="0">
                <a:solidFill>
                  <a:schemeClr val="bg1"/>
                </a:solidFill>
                <a:latin typeface="Arial" pitchFamily="34" charset="0"/>
                <a:cs typeface="Arial" pitchFamily="34" charset="0"/>
              </a:rPr>
              <a:t>İntihal analizi yapılacak belge, kullanıcı tarafından </a:t>
            </a:r>
            <a:r>
              <a:rPr lang="tr-TR" sz="2000" dirty="0" err="1" smtClean="0">
                <a:solidFill>
                  <a:srgbClr val="FF0000"/>
                </a:solidFill>
                <a:latin typeface="Arial" pitchFamily="34" charset="0"/>
                <a:cs typeface="Arial" pitchFamily="34" charset="0"/>
              </a:rPr>
              <a:t>iThenticate</a:t>
            </a:r>
            <a:r>
              <a:rPr lang="tr-TR" sz="2000" dirty="0" smtClean="0">
                <a:solidFill>
                  <a:srgbClr val="FF0000"/>
                </a:solidFill>
                <a:latin typeface="Arial" pitchFamily="34" charset="0"/>
                <a:cs typeface="Arial" pitchFamily="34" charset="0"/>
              </a:rPr>
              <a:t> programına </a:t>
            </a:r>
            <a:r>
              <a:rPr lang="tr-TR" sz="2000" dirty="0" smtClean="0">
                <a:solidFill>
                  <a:schemeClr val="bg1"/>
                </a:solidFill>
                <a:latin typeface="Arial" pitchFamily="34" charset="0"/>
                <a:cs typeface="Arial" pitchFamily="34" charset="0"/>
              </a:rPr>
              <a:t>bir e-postaya belge ekler gibi kolaylıkla yüklenmekte, intihal analizi birkaç dakika içinde bitirilmektedir. </a:t>
            </a:r>
          </a:p>
          <a:p>
            <a:pPr marL="342900" indent="-342900">
              <a:buFont typeface="Arial" pitchFamily="34" charset="0"/>
              <a:buChar char="•"/>
            </a:pPr>
            <a:endParaRPr lang="tr-TR" sz="2000" dirty="0" smtClean="0">
              <a:solidFill>
                <a:schemeClr val="bg1"/>
              </a:solidFill>
              <a:latin typeface="Arial" pitchFamily="34" charset="0"/>
              <a:cs typeface="Arial" pitchFamily="34" charset="0"/>
            </a:endParaRPr>
          </a:p>
          <a:p>
            <a:pPr marL="342900" indent="-342900">
              <a:buFont typeface="Arial" pitchFamily="34" charset="0"/>
              <a:buChar char="•"/>
            </a:pPr>
            <a:endParaRPr lang="tr-TR" sz="2000" dirty="0" smtClean="0">
              <a:solidFill>
                <a:schemeClr val="bg1"/>
              </a:solidFill>
              <a:latin typeface="Arial" pitchFamily="34" charset="0"/>
              <a:cs typeface="Arial" pitchFamily="34" charset="0"/>
            </a:endParaRPr>
          </a:p>
          <a:p>
            <a:pPr marL="342900" indent="-342900">
              <a:buFont typeface="Arial" pitchFamily="34" charset="0"/>
              <a:buChar char="•"/>
            </a:pPr>
            <a:r>
              <a:rPr lang="tr-TR" sz="2000" dirty="0" smtClean="0">
                <a:solidFill>
                  <a:schemeClr val="bg1"/>
                </a:solidFill>
                <a:latin typeface="Arial" pitchFamily="34" charset="0"/>
                <a:cs typeface="Arial" pitchFamily="34" charset="0"/>
              </a:rPr>
              <a:t>90.000’den fazla gazete, dergi, süreli yayınlar ve kitapların yanı sıra tüm bunlara ek olarak 17 milyardan fazla web sayfası ve arşivi bulunmaktadır. </a:t>
            </a:r>
          </a:p>
          <a:p>
            <a:pPr marL="342900" indent="-342900">
              <a:buFont typeface="Arial" pitchFamily="34" charset="0"/>
              <a:buChar char="•"/>
            </a:pPr>
            <a:endParaRPr lang="tr-TR" sz="2000" dirty="0" smtClean="0">
              <a:solidFill>
                <a:schemeClr val="bg1"/>
              </a:solidFill>
              <a:latin typeface="Arial" pitchFamily="34" charset="0"/>
              <a:cs typeface="Arial" pitchFamily="34" charset="0"/>
            </a:endParaRPr>
          </a:p>
          <a:p>
            <a:pPr marL="342900" indent="-342900">
              <a:buFont typeface="Arial" pitchFamily="34" charset="0"/>
              <a:buChar char="•"/>
            </a:pPr>
            <a:endParaRPr lang="tr-TR" sz="2000" dirty="0" smtClean="0">
              <a:solidFill>
                <a:schemeClr val="bg1"/>
              </a:solidFill>
              <a:latin typeface="Arial" pitchFamily="34" charset="0"/>
              <a:cs typeface="Arial" pitchFamily="34" charset="0"/>
            </a:endParaRPr>
          </a:p>
          <a:p>
            <a:pPr marL="342900" indent="-342900">
              <a:buFont typeface="Arial" pitchFamily="34" charset="0"/>
              <a:buChar char="•"/>
            </a:pPr>
            <a:r>
              <a:rPr lang="tr-TR" sz="2000" dirty="0" smtClean="0">
                <a:solidFill>
                  <a:schemeClr val="bg1"/>
                </a:solidFill>
                <a:latin typeface="Arial" pitchFamily="34" charset="0"/>
                <a:cs typeface="Arial" pitchFamily="34" charset="0"/>
              </a:rPr>
              <a:t>Bu program, 70.000’den fazla bilimsel dergiden gelen 30 milyon üzerindeki içeriğin ve 150’den fazla yayınevinden 86 milyon üzeri makalenin bulunduğu veri tabanlarını kontrol etmektedir.</a:t>
            </a:r>
            <a:endParaRPr lang="tr-TR"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697819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Etik konular-</a:t>
            </a:r>
            <a:r>
              <a:rPr lang="tr-TR" sz="3200" b="1" dirty="0" err="1" smtClean="0">
                <a:solidFill>
                  <a:srgbClr val="FFC000"/>
                </a:solidFill>
                <a:latin typeface="Arial" charset="0"/>
              </a:rPr>
              <a:t>iThenticate</a:t>
            </a:r>
            <a:r>
              <a:rPr lang="tr-TR" sz="3200" b="1" dirty="0" smtClean="0">
                <a:solidFill>
                  <a:srgbClr val="FFC000"/>
                </a:solidFill>
                <a:latin typeface="Arial" charset="0"/>
              </a:rPr>
              <a:t> engelleme programı</a:t>
            </a:r>
          </a:p>
          <a:p>
            <a:pPr>
              <a:defRPr/>
            </a:pPr>
            <a:r>
              <a:rPr lang="tr-TR" sz="3200" b="1" i="1" u="sng" dirty="0" smtClean="0">
                <a:solidFill>
                  <a:srgbClr val="FFC000"/>
                </a:solidFill>
                <a:latin typeface="Arial" charset="0"/>
              </a:rPr>
              <a:t>www.ithenticate.com</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15" y="1146909"/>
            <a:ext cx="4352084" cy="5711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146909"/>
            <a:ext cx="4324350"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62386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Değerlendirme raporu</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7" name="Rectangle 5"/>
          <p:cNvSpPr txBox="1">
            <a:spLocks noChangeArrowheads="1"/>
          </p:cNvSpPr>
          <p:nvPr/>
        </p:nvSpPr>
        <p:spPr bwMode="auto">
          <a:xfrm>
            <a:off x="457200" y="177281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tr-TR" sz="2400" dirty="0" smtClean="0">
                <a:solidFill>
                  <a:schemeClr val="bg1"/>
                </a:solidFill>
                <a:latin typeface="Arial" pitchFamily="34" charset="0"/>
                <a:cs typeface="Arial" pitchFamily="34" charset="0"/>
              </a:rPr>
              <a:t>Son teslim tarihine uyun. </a:t>
            </a:r>
          </a:p>
          <a:p>
            <a:pPr>
              <a:spcBef>
                <a:spcPct val="50000"/>
              </a:spcBef>
            </a:pPr>
            <a:r>
              <a:rPr lang="tr-TR" sz="2400" dirty="0" smtClean="0">
                <a:solidFill>
                  <a:schemeClr val="bg1"/>
                </a:solidFill>
                <a:latin typeface="Arial" pitchFamily="34" charset="0"/>
                <a:cs typeface="Arial" pitchFamily="34" charset="0"/>
              </a:rPr>
              <a:t>Raporunuzun başında makaleyi özetleyin.</a:t>
            </a:r>
            <a:endParaRPr lang="en-US" sz="2400" dirty="0" smtClean="0">
              <a:solidFill>
                <a:schemeClr val="bg1"/>
              </a:solidFill>
              <a:latin typeface="Arial" pitchFamily="34" charset="0"/>
              <a:cs typeface="Arial" pitchFamily="34" charset="0"/>
            </a:endParaRPr>
          </a:p>
          <a:p>
            <a:pPr>
              <a:spcBef>
                <a:spcPct val="50000"/>
              </a:spcBef>
            </a:pPr>
            <a:r>
              <a:rPr lang="tr-TR" sz="2400" dirty="0" smtClean="0">
                <a:solidFill>
                  <a:schemeClr val="bg1"/>
                </a:solidFill>
                <a:latin typeface="Arial" pitchFamily="34" charset="0"/>
                <a:cs typeface="Arial" pitchFamily="34" charset="0"/>
              </a:rPr>
              <a:t>Rapor kapsamlı olmalı.</a:t>
            </a:r>
            <a:endParaRPr lang="en-US" sz="2400" dirty="0" smtClean="0">
              <a:solidFill>
                <a:schemeClr val="bg1"/>
              </a:solidFill>
              <a:latin typeface="Arial" pitchFamily="34" charset="0"/>
              <a:cs typeface="Arial" pitchFamily="34" charset="0"/>
            </a:endParaRPr>
          </a:p>
          <a:p>
            <a:pPr>
              <a:spcBef>
                <a:spcPct val="50000"/>
              </a:spcBef>
            </a:pPr>
            <a:r>
              <a:rPr lang="tr-TR" sz="2400" dirty="0" smtClean="0">
                <a:solidFill>
                  <a:schemeClr val="bg1"/>
                </a:solidFill>
                <a:latin typeface="Arial" pitchFamily="34" charset="0"/>
                <a:cs typeface="Arial" pitchFamily="34" charset="0"/>
              </a:rPr>
              <a:t>Düşüncelerinizi açıklayın ve destekleyin.</a:t>
            </a:r>
            <a:endParaRPr lang="en-GB" sz="2400" dirty="0" smtClean="0">
              <a:solidFill>
                <a:schemeClr val="bg1"/>
              </a:solidFill>
              <a:latin typeface="Arial" pitchFamily="34" charset="0"/>
              <a:cs typeface="Arial" pitchFamily="34" charset="0"/>
            </a:endParaRPr>
          </a:p>
          <a:p>
            <a:pPr>
              <a:spcBef>
                <a:spcPct val="50000"/>
              </a:spcBef>
            </a:pPr>
            <a:r>
              <a:rPr lang="tr-TR" sz="2400" dirty="0" smtClean="0">
                <a:solidFill>
                  <a:schemeClr val="bg1"/>
                </a:solidFill>
                <a:latin typeface="Arial" pitchFamily="34" charset="0"/>
                <a:cs typeface="Arial" pitchFamily="34" charset="0"/>
              </a:rPr>
              <a:t>Kendi fikirlerinizle veriye dayanan yorumlarınız arasındaki ayırımı ortaya koyun.</a:t>
            </a:r>
          </a:p>
          <a:p>
            <a:pPr>
              <a:spcBef>
                <a:spcPct val="50000"/>
              </a:spcBef>
            </a:pPr>
            <a:r>
              <a:rPr lang="tr-TR" sz="2400" dirty="0" smtClean="0">
                <a:solidFill>
                  <a:schemeClr val="bg1"/>
                </a:solidFill>
                <a:latin typeface="Arial" pitchFamily="34" charset="0"/>
                <a:cs typeface="Arial" pitchFamily="34" charset="0"/>
              </a:rPr>
              <a:t>Nazik ve yapıcı olun.</a:t>
            </a:r>
            <a:endParaRPr lang="en-GB" sz="24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83613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Hakemin kararı</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2" name="Dikdörtgen 1"/>
          <p:cNvSpPr/>
          <p:nvPr/>
        </p:nvSpPr>
        <p:spPr>
          <a:xfrm>
            <a:off x="314416" y="958690"/>
            <a:ext cx="8496944" cy="5355312"/>
          </a:xfrm>
          <a:prstGeom prst="rect">
            <a:avLst/>
          </a:prstGeom>
        </p:spPr>
        <p:txBody>
          <a:bodyPr wrap="square">
            <a:spAutoFit/>
          </a:bodyPr>
          <a:lstStyle/>
          <a:p>
            <a:pPr lvl="1">
              <a:lnSpc>
                <a:spcPct val="90000"/>
              </a:lnSpc>
              <a:defRPr/>
            </a:pPr>
            <a:r>
              <a:rPr lang="tr-TR" altLang="tr-TR" sz="2000" b="1" dirty="0" smtClean="0">
                <a:solidFill>
                  <a:srgbClr val="FF0000"/>
                </a:solidFill>
                <a:latin typeface="Arial" pitchFamily="34" charset="0"/>
                <a:ea typeface="ＭＳ Ｐゴシック" pitchFamily="34" charset="-128"/>
                <a:cs typeface="Arial" pitchFamily="34" charset="0"/>
              </a:rPr>
              <a:t>Kabul (</a:t>
            </a:r>
            <a:r>
              <a:rPr lang="tr-TR" altLang="tr-TR" sz="2000" b="1" dirty="0" err="1" smtClean="0">
                <a:solidFill>
                  <a:srgbClr val="FF0000"/>
                </a:solidFill>
                <a:latin typeface="Arial" pitchFamily="34" charset="0"/>
                <a:ea typeface="ＭＳ Ｐゴシック" pitchFamily="34" charset="-128"/>
                <a:cs typeface="Arial" pitchFamily="34" charset="0"/>
              </a:rPr>
              <a:t>Accept</a:t>
            </a:r>
            <a:r>
              <a:rPr lang="tr-TR" altLang="tr-TR" sz="2000" b="1" dirty="0" smtClean="0">
                <a:solidFill>
                  <a:srgbClr val="FF0000"/>
                </a:solidFill>
                <a:latin typeface="Arial" pitchFamily="34" charset="0"/>
                <a:ea typeface="ＭＳ Ｐゴシック" pitchFamily="34" charset="-128"/>
                <a:cs typeface="Arial" pitchFamily="34" charset="0"/>
              </a:rPr>
              <a:t>)</a:t>
            </a:r>
            <a:endParaRPr lang="en-US" altLang="tr-TR" sz="2000" b="1" dirty="0">
              <a:solidFill>
                <a:srgbClr val="FF0000"/>
              </a:solidFill>
              <a:latin typeface="Arial" pitchFamily="34" charset="0"/>
              <a:ea typeface="ＭＳ Ｐゴシック" pitchFamily="34" charset="-128"/>
              <a:cs typeface="Arial" pitchFamily="34" charset="0"/>
            </a:endParaRPr>
          </a:p>
          <a:p>
            <a:pPr lvl="2">
              <a:lnSpc>
                <a:spcPct val="90000"/>
              </a:lnSpc>
              <a:defRPr/>
            </a:pPr>
            <a:r>
              <a:rPr lang="tr-TR" altLang="tr-TR" sz="2000" dirty="0" smtClean="0">
                <a:solidFill>
                  <a:schemeClr val="bg1"/>
                </a:solidFill>
                <a:latin typeface="Arial" pitchFamily="34" charset="0"/>
                <a:ea typeface="ＭＳ Ｐゴシック" pitchFamily="34" charset="-128"/>
                <a:cs typeface="Arial" pitchFamily="34" charset="0"/>
              </a:rPr>
              <a:t>Nadir bir karardır, çoğu zaman makaleler revizyona gider.</a:t>
            </a:r>
          </a:p>
          <a:p>
            <a:pPr lvl="2">
              <a:lnSpc>
                <a:spcPct val="90000"/>
              </a:lnSpc>
              <a:defRPr/>
            </a:pPr>
            <a:endParaRPr lang="en-US" altLang="tr-TR" sz="2000" dirty="0">
              <a:solidFill>
                <a:schemeClr val="bg1"/>
              </a:solidFill>
              <a:latin typeface="Arial" pitchFamily="34" charset="0"/>
              <a:ea typeface="ＭＳ Ｐゴシック" pitchFamily="34" charset="-128"/>
              <a:cs typeface="Arial" pitchFamily="34" charset="0"/>
            </a:endParaRPr>
          </a:p>
          <a:p>
            <a:pPr lvl="1">
              <a:lnSpc>
                <a:spcPct val="90000"/>
              </a:lnSpc>
              <a:defRPr/>
            </a:pPr>
            <a:r>
              <a:rPr lang="tr-TR" altLang="tr-TR" sz="2000" b="1" dirty="0" smtClean="0">
                <a:solidFill>
                  <a:srgbClr val="FF0000"/>
                </a:solidFill>
                <a:latin typeface="Arial" pitchFamily="34" charset="0"/>
                <a:ea typeface="ＭＳ Ｐゴシック" pitchFamily="34" charset="-128"/>
                <a:cs typeface="Arial" pitchFamily="34" charset="0"/>
              </a:rPr>
              <a:t>Revizyonla birlikte kabul (</a:t>
            </a:r>
            <a:r>
              <a:rPr lang="en-US" altLang="tr-TR" sz="2000" b="1" dirty="0" smtClean="0">
                <a:solidFill>
                  <a:srgbClr val="FF0000"/>
                </a:solidFill>
                <a:latin typeface="Arial" pitchFamily="34" charset="0"/>
                <a:ea typeface="ＭＳ Ｐゴシック" pitchFamily="34" charset="-128"/>
                <a:cs typeface="Arial" pitchFamily="34" charset="0"/>
              </a:rPr>
              <a:t>Accept </a:t>
            </a:r>
            <a:r>
              <a:rPr lang="en-US" altLang="tr-TR" sz="2000" b="1" dirty="0">
                <a:solidFill>
                  <a:srgbClr val="FF0000"/>
                </a:solidFill>
                <a:latin typeface="Arial" pitchFamily="34" charset="0"/>
                <a:ea typeface="ＭＳ Ｐゴシック" pitchFamily="34" charset="-128"/>
                <a:cs typeface="Arial" pitchFamily="34" charset="0"/>
              </a:rPr>
              <a:t>with </a:t>
            </a:r>
            <a:r>
              <a:rPr lang="en-US" altLang="tr-TR" sz="2000" b="1" dirty="0" smtClean="0">
                <a:solidFill>
                  <a:srgbClr val="FF0000"/>
                </a:solidFill>
                <a:latin typeface="Arial" pitchFamily="34" charset="0"/>
                <a:ea typeface="ＭＳ Ｐゴシック" pitchFamily="34" charset="-128"/>
                <a:cs typeface="Arial" pitchFamily="34" charset="0"/>
              </a:rPr>
              <a:t>Revision</a:t>
            </a:r>
            <a:r>
              <a:rPr lang="tr-TR" altLang="tr-TR" sz="2000" b="1" dirty="0" smtClean="0">
                <a:solidFill>
                  <a:srgbClr val="FF0000"/>
                </a:solidFill>
                <a:latin typeface="Arial" pitchFamily="34" charset="0"/>
                <a:ea typeface="ＭＳ Ｐゴシック" pitchFamily="34" charset="-128"/>
                <a:cs typeface="Arial" pitchFamily="34" charset="0"/>
              </a:rPr>
              <a:t>)</a:t>
            </a:r>
            <a:endParaRPr lang="en-US" altLang="tr-TR" sz="2000" b="1" dirty="0">
              <a:solidFill>
                <a:srgbClr val="FF0000"/>
              </a:solidFill>
              <a:latin typeface="Arial" pitchFamily="34" charset="0"/>
              <a:ea typeface="ＭＳ Ｐゴシック" pitchFamily="34" charset="-128"/>
              <a:cs typeface="Arial" pitchFamily="34" charset="0"/>
            </a:endParaRPr>
          </a:p>
          <a:p>
            <a:pPr lvl="2">
              <a:lnSpc>
                <a:spcPct val="90000"/>
              </a:lnSpc>
              <a:defRPr/>
            </a:pPr>
            <a:r>
              <a:rPr lang="tr-TR" altLang="tr-TR" sz="2000" dirty="0" smtClean="0">
                <a:solidFill>
                  <a:schemeClr val="bg1"/>
                </a:solidFill>
                <a:latin typeface="Arial" pitchFamily="34" charset="0"/>
                <a:ea typeface="ＭＳ Ｐゴシック" pitchFamily="34" charset="-128"/>
                <a:cs typeface="Arial" pitchFamily="34" charset="0"/>
              </a:rPr>
              <a:t>Eğer yazarlar hakemlerin sorularını ve eleştirilerini yerine getirirse genelde kabul olur.</a:t>
            </a:r>
          </a:p>
          <a:p>
            <a:pPr lvl="2">
              <a:lnSpc>
                <a:spcPct val="90000"/>
              </a:lnSpc>
              <a:defRPr/>
            </a:pPr>
            <a:endParaRPr lang="en-US" altLang="tr-TR" sz="2000" dirty="0">
              <a:solidFill>
                <a:schemeClr val="bg1"/>
              </a:solidFill>
              <a:latin typeface="Arial" pitchFamily="34" charset="0"/>
              <a:ea typeface="ＭＳ Ｐゴシック" pitchFamily="34" charset="-128"/>
              <a:cs typeface="Arial" pitchFamily="34" charset="0"/>
            </a:endParaRPr>
          </a:p>
          <a:p>
            <a:pPr lvl="1">
              <a:lnSpc>
                <a:spcPct val="90000"/>
              </a:lnSpc>
              <a:defRPr/>
            </a:pPr>
            <a:r>
              <a:rPr lang="tr-TR" altLang="tr-TR" sz="2000" b="1" dirty="0" smtClean="0">
                <a:solidFill>
                  <a:srgbClr val="FF0000"/>
                </a:solidFill>
                <a:latin typeface="Arial" pitchFamily="34" charset="0"/>
                <a:ea typeface="ＭＳ Ｐゴシック" pitchFamily="34" charset="-128"/>
                <a:cs typeface="Arial" pitchFamily="34" charset="0"/>
              </a:rPr>
              <a:t>Şartlı kabul </a:t>
            </a:r>
            <a:r>
              <a:rPr lang="en-US" altLang="tr-TR" sz="2000" b="1" dirty="0" smtClean="0">
                <a:solidFill>
                  <a:srgbClr val="FF0000"/>
                </a:solidFill>
                <a:latin typeface="Arial" pitchFamily="34" charset="0"/>
                <a:ea typeface="ＭＳ Ｐゴシック" pitchFamily="34" charset="-128"/>
                <a:cs typeface="Arial" pitchFamily="34" charset="0"/>
              </a:rPr>
              <a:t>[Conditional Acceptance]</a:t>
            </a:r>
            <a:endParaRPr lang="en-US" altLang="tr-TR" sz="2000" b="1" dirty="0">
              <a:solidFill>
                <a:srgbClr val="FF0000"/>
              </a:solidFill>
              <a:latin typeface="Arial" pitchFamily="34" charset="0"/>
              <a:ea typeface="ＭＳ Ｐゴシック" pitchFamily="34" charset="-128"/>
              <a:cs typeface="Arial" pitchFamily="34" charset="0"/>
            </a:endParaRPr>
          </a:p>
          <a:p>
            <a:pPr lvl="2">
              <a:lnSpc>
                <a:spcPct val="90000"/>
              </a:lnSpc>
              <a:defRPr/>
            </a:pPr>
            <a:r>
              <a:rPr lang="tr-TR" altLang="tr-TR" sz="2000" dirty="0" smtClean="0">
                <a:solidFill>
                  <a:schemeClr val="bg1"/>
                </a:solidFill>
                <a:latin typeface="Arial" pitchFamily="34" charset="0"/>
                <a:ea typeface="ＭＳ Ｐゴシック" pitchFamily="34" charset="-128"/>
                <a:cs typeface="Arial" pitchFamily="34" charset="0"/>
              </a:rPr>
              <a:t>Kabul edileceği anlamına gelir ancak yazarlar önemli noktaları </a:t>
            </a:r>
            <a:r>
              <a:rPr lang="tr-TR" altLang="tr-TR" sz="2000" u="sng" dirty="0" smtClean="0">
                <a:solidFill>
                  <a:schemeClr val="bg1"/>
                </a:solidFill>
                <a:latin typeface="Arial" pitchFamily="34" charset="0"/>
                <a:ea typeface="ＭＳ Ｐゴシック" pitchFamily="34" charset="-128"/>
                <a:cs typeface="Arial" pitchFamily="34" charset="0"/>
              </a:rPr>
              <a:t>cevaplandırmak zorundadır.</a:t>
            </a:r>
          </a:p>
          <a:p>
            <a:pPr lvl="2">
              <a:lnSpc>
                <a:spcPct val="90000"/>
              </a:lnSpc>
              <a:defRPr/>
            </a:pPr>
            <a:endParaRPr lang="en-US" altLang="tr-TR" sz="2000" dirty="0">
              <a:solidFill>
                <a:schemeClr val="bg1"/>
              </a:solidFill>
              <a:latin typeface="Arial" pitchFamily="34" charset="0"/>
              <a:ea typeface="ＭＳ Ｐゴシック" pitchFamily="34" charset="-128"/>
              <a:cs typeface="Arial" pitchFamily="34" charset="0"/>
            </a:endParaRPr>
          </a:p>
          <a:p>
            <a:pPr lvl="1">
              <a:lnSpc>
                <a:spcPct val="90000"/>
              </a:lnSpc>
              <a:defRPr/>
            </a:pPr>
            <a:r>
              <a:rPr lang="tr-TR" altLang="tr-TR" sz="2000" b="1" dirty="0" smtClean="0">
                <a:solidFill>
                  <a:srgbClr val="FF0000"/>
                </a:solidFill>
                <a:latin typeface="Arial" pitchFamily="34" charset="0"/>
                <a:ea typeface="ＭＳ Ｐゴシック" pitchFamily="34" charset="-128"/>
                <a:cs typeface="Arial" pitchFamily="34" charset="0"/>
              </a:rPr>
              <a:t>Ret ancak yeniden başvur (</a:t>
            </a:r>
            <a:r>
              <a:rPr lang="en-US" altLang="tr-TR" sz="2000" b="1" dirty="0" smtClean="0">
                <a:solidFill>
                  <a:srgbClr val="FF0000"/>
                </a:solidFill>
                <a:latin typeface="Arial" pitchFamily="34" charset="0"/>
                <a:ea typeface="ＭＳ Ｐゴシック" pitchFamily="34" charset="-128"/>
                <a:cs typeface="Arial" pitchFamily="34" charset="0"/>
              </a:rPr>
              <a:t>Reject </a:t>
            </a:r>
            <a:r>
              <a:rPr lang="en-US" altLang="tr-TR" sz="2000" b="1" dirty="0">
                <a:solidFill>
                  <a:srgbClr val="FF0000"/>
                </a:solidFill>
                <a:latin typeface="Arial" pitchFamily="34" charset="0"/>
                <a:ea typeface="ＭＳ Ｐゴシック" pitchFamily="34" charset="-128"/>
                <a:cs typeface="Arial" pitchFamily="34" charset="0"/>
              </a:rPr>
              <a:t>Request </a:t>
            </a:r>
            <a:r>
              <a:rPr lang="en-US" altLang="tr-TR" sz="2000" b="1" dirty="0" smtClean="0">
                <a:solidFill>
                  <a:srgbClr val="FF0000"/>
                </a:solidFill>
                <a:latin typeface="Arial" pitchFamily="34" charset="0"/>
                <a:ea typeface="ＭＳ Ｐゴシック" pitchFamily="34" charset="-128"/>
                <a:cs typeface="Arial" pitchFamily="34" charset="0"/>
              </a:rPr>
              <a:t>Resubmission</a:t>
            </a:r>
            <a:r>
              <a:rPr lang="tr-TR" altLang="tr-TR" sz="2000" b="1" dirty="0" smtClean="0">
                <a:solidFill>
                  <a:srgbClr val="FF0000"/>
                </a:solidFill>
                <a:latin typeface="Arial" pitchFamily="34" charset="0"/>
                <a:ea typeface="ＭＳ Ｐゴシック" pitchFamily="34" charset="-128"/>
                <a:cs typeface="Arial" pitchFamily="34" charset="0"/>
              </a:rPr>
              <a:t>)</a:t>
            </a:r>
            <a:endParaRPr lang="en-US" altLang="tr-TR" sz="2000" b="1" dirty="0">
              <a:solidFill>
                <a:srgbClr val="FF0000"/>
              </a:solidFill>
              <a:latin typeface="Arial" pitchFamily="34" charset="0"/>
              <a:ea typeface="ＭＳ Ｐゴシック" pitchFamily="34" charset="-128"/>
              <a:cs typeface="Arial" pitchFamily="34" charset="0"/>
            </a:endParaRPr>
          </a:p>
          <a:p>
            <a:pPr lvl="2">
              <a:lnSpc>
                <a:spcPct val="90000"/>
              </a:lnSpc>
              <a:defRPr/>
            </a:pPr>
            <a:r>
              <a:rPr lang="tr-TR" altLang="tr-TR" sz="2000" dirty="0" smtClean="0">
                <a:solidFill>
                  <a:schemeClr val="bg1"/>
                </a:solidFill>
                <a:latin typeface="Arial" pitchFamily="34" charset="0"/>
                <a:ea typeface="ＭＳ Ｐゴシック" pitchFamily="34" charset="-128"/>
                <a:cs typeface="Arial" pitchFamily="34" charset="0"/>
              </a:rPr>
              <a:t>Şu an için uygun değil, ve belki de bu dergi için hiç olmayacak ancak ikinci bir </a:t>
            </a:r>
            <a:r>
              <a:rPr lang="tr-TR" altLang="tr-TR" sz="2000" dirty="0" err="1" smtClean="0">
                <a:solidFill>
                  <a:schemeClr val="bg1"/>
                </a:solidFill>
                <a:latin typeface="Arial" pitchFamily="34" charset="0"/>
                <a:ea typeface="ＭＳ Ｐゴシック" pitchFamily="34" charset="-128"/>
                <a:cs typeface="Arial" pitchFamily="34" charset="0"/>
              </a:rPr>
              <a:t>formal</a:t>
            </a:r>
            <a:r>
              <a:rPr lang="tr-TR" altLang="tr-TR" sz="2000" dirty="0" smtClean="0">
                <a:solidFill>
                  <a:schemeClr val="bg1"/>
                </a:solidFill>
                <a:latin typeface="Arial" pitchFamily="34" charset="0"/>
                <a:ea typeface="ＭＳ Ｐゴシック" pitchFamily="34" charset="-128"/>
                <a:cs typeface="Arial" pitchFamily="34" charset="0"/>
              </a:rPr>
              <a:t> </a:t>
            </a:r>
            <a:r>
              <a:rPr lang="tr-TR" altLang="tr-TR" sz="2000" dirty="0" err="1" smtClean="0">
                <a:solidFill>
                  <a:schemeClr val="bg1"/>
                </a:solidFill>
                <a:latin typeface="Arial" pitchFamily="34" charset="0"/>
                <a:ea typeface="ＭＳ Ｐゴシック" pitchFamily="34" charset="-128"/>
                <a:cs typeface="Arial" pitchFamily="34" charset="0"/>
              </a:rPr>
              <a:t>peer</a:t>
            </a:r>
            <a:r>
              <a:rPr lang="tr-TR" altLang="tr-TR" sz="2000" dirty="0" smtClean="0">
                <a:solidFill>
                  <a:schemeClr val="bg1"/>
                </a:solidFill>
                <a:latin typeface="Arial" pitchFamily="34" charset="0"/>
                <a:ea typeface="ＭＳ Ｐゴシック" pitchFamily="34" charset="-128"/>
                <a:cs typeface="Arial" pitchFamily="34" charset="0"/>
              </a:rPr>
              <a:t> </a:t>
            </a:r>
            <a:r>
              <a:rPr lang="tr-TR" altLang="tr-TR" sz="2000" dirty="0" err="1" smtClean="0">
                <a:solidFill>
                  <a:schemeClr val="bg1"/>
                </a:solidFill>
                <a:latin typeface="Arial" pitchFamily="34" charset="0"/>
                <a:ea typeface="ＭＳ Ｐゴシック" pitchFamily="34" charset="-128"/>
                <a:cs typeface="Arial" pitchFamily="34" charset="0"/>
              </a:rPr>
              <a:t>review</a:t>
            </a:r>
            <a:r>
              <a:rPr lang="tr-TR" altLang="tr-TR" sz="2000" dirty="0" smtClean="0">
                <a:solidFill>
                  <a:schemeClr val="bg1"/>
                </a:solidFill>
                <a:latin typeface="Arial" pitchFamily="34" charset="0"/>
                <a:ea typeface="ＭＳ Ｐゴシック" pitchFamily="34" charset="-128"/>
                <a:cs typeface="Arial" pitchFamily="34" charset="0"/>
              </a:rPr>
              <a:t> için değerli olabilir.</a:t>
            </a:r>
          </a:p>
          <a:p>
            <a:pPr lvl="2">
              <a:lnSpc>
                <a:spcPct val="90000"/>
              </a:lnSpc>
              <a:defRPr/>
            </a:pPr>
            <a:endParaRPr lang="en-US" altLang="tr-TR" sz="2000" dirty="0">
              <a:solidFill>
                <a:schemeClr val="bg1"/>
              </a:solidFill>
              <a:latin typeface="Arial" pitchFamily="34" charset="0"/>
              <a:ea typeface="ＭＳ Ｐゴシック" pitchFamily="34" charset="-128"/>
              <a:cs typeface="Arial" pitchFamily="34" charset="0"/>
            </a:endParaRPr>
          </a:p>
          <a:p>
            <a:pPr lvl="1">
              <a:lnSpc>
                <a:spcPct val="90000"/>
              </a:lnSpc>
              <a:defRPr/>
            </a:pPr>
            <a:r>
              <a:rPr lang="tr-TR" altLang="tr-TR" sz="2000" b="1" dirty="0" smtClean="0">
                <a:solidFill>
                  <a:srgbClr val="FF0000"/>
                </a:solidFill>
                <a:latin typeface="Arial" pitchFamily="34" charset="0"/>
                <a:ea typeface="ＭＳ Ｐゴシック" pitchFamily="34" charset="-128"/>
                <a:cs typeface="Arial" pitchFamily="34" charset="0"/>
              </a:rPr>
              <a:t>Ret (</a:t>
            </a:r>
            <a:r>
              <a:rPr lang="en-US" altLang="tr-TR" sz="2000" b="1" dirty="0" smtClean="0">
                <a:solidFill>
                  <a:srgbClr val="FF0000"/>
                </a:solidFill>
                <a:latin typeface="Arial" pitchFamily="34" charset="0"/>
                <a:ea typeface="ＭＳ Ｐゴシック" pitchFamily="34" charset="-128"/>
                <a:cs typeface="Arial" pitchFamily="34" charset="0"/>
              </a:rPr>
              <a:t>Reject</a:t>
            </a:r>
            <a:r>
              <a:rPr lang="tr-TR" altLang="tr-TR" sz="2000" b="1" dirty="0" smtClean="0">
                <a:solidFill>
                  <a:srgbClr val="FF0000"/>
                </a:solidFill>
                <a:latin typeface="Arial" pitchFamily="34" charset="0"/>
                <a:ea typeface="ＭＳ Ｐゴシック" pitchFamily="34" charset="-128"/>
                <a:cs typeface="Arial" pitchFamily="34" charset="0"/>
              </a:rPr>
              <a:t>)</a:t>
            </a:r>
            <a:endParaRPr lang="en-US" altLang="tr-TR" sz="2000" b="1" dirty="0">
              <a:solidFill>
                <a:srgbClr val="FF0000"/>
              </a:solidFill>
              <a:latin typeface="Arial" pitchFamily="34" charset="0"/>
              <a:ea typeface="ＭＳ Ｐゴシック" pitchFamily="34" charset="-128"/>
              <a:cs typeface="Arial" pitchFamily="34" charset="0"/>
            </a:endParaRPr>
          </a:p>
          <a:p>
            <a:pPr lvl="2">
              <a:lnSpc>
                <a:spcPct val="90000"/>
              </a:lnSpc>
              <a:defRPr/>
            </a:pPr>
            <a:r>
              <a:rPr lang="tr-TR" altLang="tr-TR" sz="2000" dirty="0" smtClean="0">
                <a:solidFill>
                  <a:schemeClr val="bg1"/>
                </a:solidFill>
                <a:latin typeface="Arial" pitchFamily="34" charset="0"/>
                <a:ea typeface="ＭＳ Ｐゴシック" pitchFamily="34" charset="-128"/>
                <a:cs typeface="Arial" pitchFamily="34" charset="0"/>
              </a:rPr>
              <a:t>Bilimsel değeri düşük, fazlalık veya benzer yazılar var</a:t>
            </a:r>
            <a:r>
              <a:rPr lang="en-US" altLang="tr-TR" sz="2000" dirty="0" smtClean="0">
                <a:solidFill>
                  <a:schemeClr val="bg1"/>
                </a:solidFill>
                <a:latin typeface="Arial" pitchFamily="34" charset="0"/>
                <a:ea typeface="ＭＳ Ｐゴシック" pitchFamily="34" charset="-128"/>
                <a:cs typeface="Arial" pitchFamily="34" charset="0"/>
              </a:rPr>
              <a:t>,</a:t>
            </a:r>
            <a:r>
              <a:rPr lang="tr-TR" altLang="tr-TR" sz="2000" dirty="0" smtClean="0">
                <a:solidFill>
                  <a:schemeClr val="bg1"/>
                </a:solidFill>
                <a:latin typeface="Arial" pitchFamily="34" charset="0"/>
                <a:ea typeface="ＭＳ Ｐゴシック" pitchFamily="34" charset="-128"/>
                <a:cs typeface="Arial" pitchFamily="34" charset="0"/>
              </a:rPr>
              <a:t> taklit veya iyi bir yazı ancak dergimiz okur kitlesine hitap etmiyor.</a:t>
            </a:r>
            <a:endParaRPr lang="en-US" altLang="tr-TR" sz="2000" dirty="0">
              <a:solidFill>
                <a:schemeClr val="bg1"/>
              </a:solidFill>
              <a:latin typeface="Arial" pitchFamily="34" charset="0"/>
              <a:ea typeface="ＭＳ Ｐゴシック" pitchFamily="34" charset="-128"/>
              <a:cs typeface="Arial" pitchFamily="34" charset="0"/>
            </a:endParaRPr>
          </a:p>
          <a:p>
            <a:pPr lvl="2">
              <a:lnSpc>
                <a:spcPct val="90000"/>
              </a:lnSpc>
              <a:defRPr/>
            </a:pPr>
            <a:endParaRPr lang="en-US" altLang="tr-TR" sz="2000" dirty="0">
              <a:ea typeface="ＭＳ Ｐゴシック" pitchFamily="34" charset="-128"/>
            </a:endParaRPr>
          </a:p>
        </p:txBody>
      </p:sp>
    </p:spTree>
    <p:extLst>
      <p:ext uri="{BB962C8B-B14F-4D97-AF65-F5344CB8AC3E}">
        <p14:creationId xmlns:p14="http://schemas.microsoft.com/office/powerpoint/2010/main" val="22652823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Hakemlere cevap</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28450"/>
            <a:ext cx="3672408"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25944"/>
            <a:ext cx="4536504"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8947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Son karar</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856895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7"/>
          <p:cNvSpPr>
            <a:spLocks noChangeArrowheads="1"/>
          </p:cNvSpPr>
          <p:nvPr/>
        </p:nvSpPr>
        <p:spPr bwMode="auto">
          <a:xfrm>
            <a:off x="7596336" y="3284984"/>
            <a:ext cx="1296144" cy="1143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spTree>
    <p:extLst>
      <p:ext uri="{BB962C8B-B14F-4D97-AF65-F5344CB8AC3E}">
        <p14:creationId xmlns:p14="http://schemas.microsoft.com/office/powerpoint/2010/main" val="34952950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Son karar</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48992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a:spLocks noChangeArrowheads="1"/>
          </p:cNvSpPr>
          <p:nvPr/>
        </p:nvSpPr>
        <p:spPr bwMode="auto">
          <a:xfrm>
            <a:off x="6444208" y="3501008"/>
            <a:ext cx="2441252" cy="2808312"/>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spTree>
    <p:extLst>
      <p:ext uri="{BB962C8B-B14F-4D97-AF65-F5344CB8AC3E}">
        <p14:creationId xmlns:p14="http://schemas.microsoft.com/office/powerpoint/2010/main" val="17211583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Son makale</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31536"/>
            <a:ext cx="8496944" cy="5349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26453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Makale kabul ettirmede ipuçları</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4" name="İçerik Yer Tutucusu 3"/>
          <p:cNvSpPr>
            <a:spLocks noGrp="1"/>
          </p:cNvSpPr>
          <p:nvPr>
            <p:ph idx="1"/>
          </p:nvPr>
        </p:nvSpPr>
        <p:spPr>
          <a:xfrm>
            <a:off x="457199" y="958690"/>
            <a:ext cx="8229600" cy="4525963"/>
          </a:xfrm>
        </p:spPr>
        <p:txBody>
          <a:bodyPr/>
          <a:lstStyle/>
          <a:p>
            <a:r>
              <a:rPr lang="tr-TR" sz="2400" dirty="0" smtClean="0">
                <a:solidFill>
                  <a:schemeClr val="bg1"/>
                </a:solidFill>
                <a:latin typeface="Arial" pitchFamily="34" charset="0"/>
                <a:cs typeface="Arial" pitchFamily="34" charset="0"/>
              </a:rPr>
              <a:t>Çalışmanızı dikkatli planlayın ve yürütün.</a:t>
            </a:r>
          </a:p>
          <a:p>
            <a:r>
              <a:rPr lang="tr-TR" sz="2400" dirty="0" smtClean="0">
                <a:solidFill>
                  <a:schemeClr val="bg1"/>
                </a:solidFill>
                <a:latin typeface="Arial" pitchFamily="34" charset="0"/>
                <a:cs typeface="Arial" pitchFamily="34" charset="0"/>
              </a:rPr>
              <a:t>Yazmaya başlamadan önce tercihen yazınızı </a:t>
            </a:r>
            <a:r>
              <a:rPr lang="tr-TR" sz="2400" dirty="0" smtClean="0">
                <a:solidFill>
                  <a:schemeClr val="bg1"/>
                </a:solidFill>
                <a:latin typeface="Arial" pitchFamily="34" charset="0"/>
                <a:cs typeface="Arial" pitchFamily="34" charset="0"/>
              </a:rPr>
              <a:t>yayımlatmak </a:t>
            </a:r>
            <a:r>
              <a:rPr lang="tr-TR" sz="2400" dirty="0" smtClean="0">
                <a:solidFill>
                  <a:schemeClr val="bg1"/>
                </a:solidFill>
                <a:latin typeface="Arial" pitchFamily="34" charset="0"/>
                <a:cs typeface="Arial" pitchFamily="34" charset="0"/>
              </a:rPr>
              <a:t>istediğiniz dergiyi seçmiş olun.</a:t>
            </a:r>
          </a:p>
          <a:p>
            <a:r>
              <a:rPr lang="tr-TR" sz="2400" dirty="0" smtClean="0">
                <a:solidFill>
                  <a:schemeClr val="bg1"/>
                </a:solidFill>
                <a:latin typeface="Arial" pitchFamily="34" charset="0"/>
                <a:cs typeface="Arial" pitchFamily="34" charset="0"/>
              </a:rPr>
              <a:t>Yayınlar TAM, KISA ve AÇIK olmalıdır.</a:t>
            </a:r>
          </a:p>
          <a:p>
            <a:r>
              <a:rPr lang="tr-TR" sz="2400" dirty="0" smtClean="0">
                <a:solidFill>
                  <a:schemeClr val="bg1"/>
                </a:solidFill>
                <a:latin typeface="Arial" pitchFamily="34" charset="0"/>
                <a:cs typeface="Arial" pitchFamily="34" charset="0"/>
              </a:rPr>
              <a:t>Makalenin tümü anlaşılır olmalı. Günümüzde çoğu kimse makalenin tamamını okumuyor.</a:t>
            </a:r>
          </a:p>
          <a:p>
            <a:r>
              <a:rPr lang="tr-TR" sz="2400" dirty="0" smtClean="0">
                <a:solidFill>
                  <a:schemeClr val="bg1"/>
                </a:solidFill>
                <a:latin typeface="Arial" pitchFamily="34" charset="0"/>
                <a:cs typeface="Arial" pitchFamily="34" charset="0"/>
              </a:rPr>
              <a:t>Teşekkürler (</a:t>
            </a:r>
            <a:r>
              <a:rPr lang="tr-TR" sz="2400" dirty="0" err="1" smtClean="0">
                <a:solidFill>
                  <a:schemeClr val="bg1"/>
                </a:solidFill>
                <a:latin typeface="Arial" pitchFamily="34" charset="0"/>
                <a:cs typeface="Arial" pitchFamily="34" charset="0"/>
              </a:rPr>
              <a:t>Acknowledgement</a:t>
            </a:r>
            <a:r>
              <a:rPr lang="tr-TR" sz="2400" dirty="0" smtClean="0">
                <a:solidFill>
                  <a:schemeClr val="bg1"/>
                </a:solidFill>
                <a:latin typeface="Arial" pitchFamily="34" charset="0"/>
                <a:cs typeface="Arial" pitchFamily="34" charset="0"/>
              </a:rPr>
              <a:t>): İkinci yazar olarak adlandırılamayacak ama araştırmaya katkıda bulunmuş tüm kişileri sıralayın ve fon sağlayan kaynaklara teşekkür edin.</a:t>
            </a:r>
          </a:p>
          <a:p>
            <a:pPr marL="0" indent="0">
              <a:buNone/>
            </a:pPr>
            <a:r>
              <a:rPr lang="tr-TR" sz="2400" dirty="0" smtClean="0">
                <a:solidFill>
                  <a:schemeClr val="bg1"/>
                </a:solidFill>
                <a:latin typeface="Arial" pitchFamily="34" charset="0"/>
                <a:cs typeface="Arial" pitchFamily="34" charset="0"/>
              </a:rPr>
              <a:t>‘’</a:t>
            </a:r>
            <a:r>
              <a:rPr lang="tr-TR" sz="2400" dirty="0" err="1" smtClean="0">
                <a:solidFill>
                  <a:schemeClr val="bg1"/>
                </a:solidFill>
                <a:latin typeface="Arial" pitchFamily="34" charset="0"/>
                <a:cs typeface="Arial" pitchFamily="34" charset="0"/>
              </a:rPr>
              <a:t>This</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work</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was</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supported</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by</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the</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Medical</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Research</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Council</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grant</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number</a:t>
            </a:r>
            <a:r>
              <a:rPr lang="tr-TR" sz="2400" dirty="0" smtClean="0">
                <a:solidFill>
                  <a:schemeClr val="bg1"/>
                </a:solidFill>
                <a:latin typeface="Arial" pitchFamily="34" charset="0"/>
                <a:cs typeface="Arial" pitchFamily="34" charset="0"/>
              </a:rPr>
              <a:t> xxx]’’ veya</a:t>
            </a:r>
          </a:p>
          <a:p>
            <a:pPr marL="0" indent="0">
              <a:buNone/>
            </a:pPr>
            <a:r>
              <a:rPr lang="tr-TR" sz="2400" dirty="0" smtClean="0">
                <a:solidFill>
                  <a:schemeClr val="bg1"/>
                </a:solidFill>
                <a:latin typeface="Arial" pitchFamily="34" charset="0"/>
                <a:cs typeface="Arial" pitchFamily="34" charset="0"/>
              </a:rPr>
              <a:t>‘’</a:t>
            </a:r>
            <a:r>
              <a:rPr lang="tr-TR" sz="2400" dirty="0" err="1" smtClean="0">
                <a:solidFill>
                  <a:schemeClr val="bg1"/>
                </a:solidFill>
                <a:latin typeface="Arial" pitchFamily="34" charset="0"/>
                <a:cs typeface="Arial" pitchFamily="34" charset="0"/>
              </a:rPr>
              <a:t>This</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research</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received</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no</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spesific</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grant</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from</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any</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funding</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agency</a:t>
            </a:r>
            <a:r>
              <a:rPr lang="tr-TR" sz="2400" dirty="0" smtClean="0">
                <a:solidFill>
                  <a:schemeClr val="bg1"/>
                </a:solidFill>
                <a:latin typeface="Arial" pitchFamily="34" charset="0"/>
                <a:cs typeface="Arial" pitchFamily="34" charset="0"/>
              </a:rPr>
              <a:t>’’.</a:t>
            </a:r>
            <a:endParaRPr lang="tr-T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34776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199" y="-21957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Neden hakeme gerek duyulur?</a:t>
            </a:r>
            <a:endParaRPr lang="en-GB" sz="3200" b="1"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7" name="Rectangle 3"/>
          <p:cNvSpPr txBox="1">
            <a:spLocks noChangeArrowheads="1"/>
          </p:cNvSpPr>
          <p:nvPr/>
        </p:nvSpPr>
        <p:spPr bwMode="auto">
          <a:xfrm>
            <a:off x="533399" y="923022"/>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tr-TR" sz="2400" dirty="0" smtClean="0">
                <a:solidFill>
                  <a:schemeClr val="bg1"/>
                </a:solidFill>
                <a:latin typeface="Arial" pitchFamily="34" charset="0"/>
                <a:cs typeface="Arial" pitchFamily="34" charset="0"/>
              </a:rPr>
              <a:t>Karmaşık bir çalışma yapmış olan yazar veya araştırmacılar, bu çalışmayı ister tek başına ister grup olarak oluşturmuş olsunlar, çalışmadaki her kusur veya hatayı yakalamayabilirler. Bunun nedeni mutlaka çalışmayı yapanlarla ilgili olmak zorunda </a:t>
            </a:r>
            <a:r>
              <a:rPr lang="tr-TR" sz="2400" dirty="0" err="1" smtClean="0">
                <a:solidFill>
                  <a:schemeClr val="bg1"/>
                </a:solidFill>
                <a:latin typeface="Arial" pitchFamily="34" charset="0"/>
                <a:cs typeface="Arial" pitchFamily="34" charset="0"/>
              </a:rPr>
              <a:t>değildir;çalışmanın</a:t>
            </a:r>
            <a:r>
              <a:rPr lang="tr-TR" sz="2400" dirty="0" smtClean="0">
                <a:solidFill>
                  <a:schemeClr val="bg1"/>
                </a:solidFill>
                <a:latin typeface="Arial" pitchFamily="34" charset="0"/>
                <a:cs typeface="Arial" pitchFamily="34" charset="0"/>
              </a:rPr>
              <a:t> daha iyileşebilmesi için bazen özel uzmanlığı olan veya taze bir bakış açısına sahip bir kişi gerekebilir.</a:t>
            </a:r>
          </a:p>
          <a:p>
            <a:pPr>
              <a:lnSpc>
                <a:spcPct val="90000"/>
              </a:lnSpc>
            </a:pPr>
            <a:endParaRPr lang="tr-TR" sz="2400" dirty="0">
              <a:solidFill>
                <a:schemeClr val="bg1"/>
              </a:solidFill>
              <a:latin typeface="Arial" pitchFamily="34" charset="0"/>
              <a:cs typeface="Arial" pitchFamily="34" charset="0"/>
            </a:endParaRPr>
          </a:p>
          <a:p>
            <a:pPr>
              <a:lnSpc>
                <a:spcPct val="90000"/>
              </a:lnSpc>
            </a:pPr>
            <a:endParaRPr lang="tr-TR" sz="2400" dirty="0" smtClean="0">
              <a:solidFill>
                <a:schemeClr val="bg1"/>
              </a:solidFill>
              <a:latin typeface="Arial" pitchFamily="34" charset="0"/>
              <a:cs typeface="Arial" pitchFamily="34" charset="0"/>
            </a:endParaRPr>
          </a:p>
          <a:p>
            <a:pPr>
              <a:lnSpc>
                <a:spcPct val="90000"/>
              </a:lnSpc>
            </a:pPr>
            <a:r>
              <a:rPr lang="tr-TR" sz="2400" dirty="0" smtClean="0">
                <a:solidFill>
                  <a:schemeClr val="bg1"/>
                </a:solidFill>
                <a:latin typeface="Arial" pitchFamily="34" charset="0"/>
                <a:cs typeface="Arial" pitchFamily="34" charset="0"/>
              </a:rPr>
              <a:t>Ayrıca, bir akademik makalenin yayımlanması veya yayımlanmadan önce değiştirilmesi konusunda alınacak kararlar, derginin editörüne kalmıştır. Editörler kararlarını verirken denetmenlerin görüşlerine başvururlar.</a:t>
            </a:r>
            <a:endParaRPr lang="en-GB" sz="24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144131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Makale kabul ettirmede ipuçları</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2" name="İçerik Yer Tutucusu 1"/>
          <p:cNvSpPr>
            <a:spLocks noGrp="1"/>
          </p:cNvSpPr>
          <p:nvPr>
            <p:ph idx="1"/>
          </p:nvPr>
        </p:nvSpPr>
        <p:spPr>
          <a:xfrm>
            <a:off x="457199" y="1268760"/>
            <a:ext cx="8229600" cy="4525963"/>
          </a:xfrm>
        </p:spPr>
        <p:txBody>
          <a:bodyPr/>
          <a:lstStyle/>
          <a:p>
            <a:r>
              <a:rPr lang="tr-TR" sz="2400" dirty="0" smtClean="0">
                <a:solidFill>
                  <a:schemeClr val="bg1"/>
                </a:solidFill>
                <a:latin typeface="Arial" pitchFamily="34" charset="0"/>
                <a:cs typeface="Arial" pitchFamily="34" charset="0"/>
              </a:rPr>
              <a:t>Aynı yazıyı birden fazla dergiye göndermeyin. Bu kural konferans özetleri gibi öncü yayınlara uygulanmaz. Ayrıca ikincil yayınlar tamamen farklı okuyucu grupları hedefleniyorsa (ör. başka dilde) ve her iki derginin de editörlerinden onay aldıysanız kabul edilebilir.</a:t>
            </a:r>
          </a:p>
          <a:p>
            <a:endParaRPr lang="tr-TR" sz="2400" dirty="0">
              <a:solidFill>
                <a:schemeClr val="bg1"/>
              </a:solidFill>
              <a:latin typeface="Arial" pitchFamily="34" charset="0"/>
              <a:cs typeface="Arial" pitchFamily="34" charset="0"/>
            </a:endParaRPr>
          </a:p>
          <a:p>
            <a:r>
              <a:rPr lang="tr-TR" sz="2400" dirty="0" smtClean="0">
                <a:solidFill>
                  <a:schemeClr val="bg1"/>
                </a:solidFill>
                <a:latin typeface="Arial" pitchFamily="34" charset="0"/>
                <a:cs typeface="Arial" pitchFamily="34" charset="0"/>
              </a:rPr>
              <a:t>Başka bir yazıdan metni kelimesi kelimesine aldığınızda mutlaka tırnak işareti içine alın. Aksi takdirde intihal suçu işlemiş olursunuz.</a:t>
            </a:r>
          </a:p>
          <a:p>
            <a:endParaRPr lang="tr-TR" sz="2400" dirty="0">
              <a:solidFill>
                <a:schemeClr val="bg1"/>
              </a:solidFill>
              <a:latin typeface="Arial" pitchFamily="34" charset="0"/>
              <a:cs typeface="Arial" pitchFamily="34" charset="0"/>
            </a:endParaRPr>
          </a:p>
          <a:p>
            <a:r>
              <a:rPr lang="tr-TR" sz="2400" dirty="0" smtClean="0">
                <a:solidFill>
                  <a:schemeClr val="bg1"/>
                </a:solidFill>
                <a:latin typeface="Arial" pitchFamily="34" charset="0"/>
                <a:cs typeface="Arial" pitchFamily="34" charset="0"/>
              </a:rPr>
              <a:t>İngilizcede ondalıklar virgül yerine nokta ile ifade edilir.</a:t>
            </a:r>
            <a:endParaRPr lang="tr-T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067999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Makale kabul ettirmede ipuçları</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3" name="İçerik Yer Tutucusu 2"/>
          <p:cNvSpPr>
            <a:spLocks noGrp="1"/>
          </p:cNvSpPr>
          <p:nvPr>
            <p:ph idx="1"/>
          </p:nvPr>
        </p:nvSpPr>
        <p:spPr>
          <a:xfrm>
            <a:off x="323528" y="1124744"/>
            <a:ext cx="8568951" cy="4525963"/>
          </a:xfrm>
        </p:spPr>
        <p:txBody>
          <a:bodyPr/>
          <a:lstStyle/>
          <a:p>
            <a:r>
              <a:rPr lang="tr-TR" sz="2400" dirty="0" smtClean="0">
                <a:solidFill>
                  <a:schemeClr val="bg1"/>
                </a:solidFill>
                <a:latin typeface="Arial" pitchFamily="34" charset="0"/>
                <a:cs typeface="Arial" pitchFamily="34" charset="0"/>
              </a:rPr>
              <a:t>Zor anlaşılır ifadelerden kaçının.</a:t>
            </a:r>
          </a:p>
          <a:p>
            <a:pPr marL="0" indent="0">
              <a:buNone/>
            </a:pPr>
            <a:r>
              <a:rPr lang="tr-TR" sz="2400" dirty="0" smtClean="0">
                <a:solidFill>
                  <a:schemeClr val="bg1"/>
                </a:solidFill>
                <a:latin typeface="Arial" pitchFamily="34" charset="0"/>
                <a:cs typeface="Arial" pitchFamily="34" charset="0"/>
              </a:rPr>
              <a:t>Ör. </a:t>
            </a:r>
            <a:r>
              <a:rPr lang="tr-TR" sz="2400" dirty="0" smtClean="0">
                <a:solidFill>
                  <a:srgbClr val="FF0000"/>
                </a:solidFill>
                <a:latin typeface="Arial" pitchFamily="34" charset="0"/>
                <a:cs typeface="Arial" pitchFamily="34" charset="0"/>
              </a:rPr>
              <a:t>‘’</a:t>
            </a:r>
            <a:r>
              <a:rPr lang="tr-TR" sz="2400" dirty="0" err="1" smtClean="0">
                <a:solidFill>
                  <a:srgbClr val="FF0000"/>
                </a:solidFill>
                <a:latin typeface="Arial" pitchFamily="34" charset="0"/>
                <a:cs typeface="Arial" pitchFamily="34" charset="0"/>
              </a:rPr>
              <a:t>It</a:t>
            </a:r>
            <a:r>
              <a:rPr lang="tr-TR" sz="2400" dirty="0" smtClean="0">
                <a:solidFill>
                  <a:srgbClr val="FF0000"/>
                </a:solidFill>
                <a:latin typeface="Arial" pitchFamily="34" charset="0"/>
                <a:cs typeface="Arial" pitchFamily="34" charset="0"/>
              </a:rPr>
              <a:t> has </a:t>
            </a:r>
            <a:r>
              <a:rPr lang="tr-TR" sz="2400" dirty="0" err="1" smtClean="0">
                <a:solidFill>
                  <a:srgbClr val="FF0000"/>
                </a:solidFill>
                <a:latin typeface="Arial" pitchFamily="34" charset="0"/>
                <a:cs typeface="Arial" pitchFamily="34" charset="0"/>
              </a:rPr>
              <a:t>been</a:t>
            </a:r>
            <a:r>
              <a:rPr lang="tr-TR" sz="2400" dirty="0" smtClean="0">
                <a:solidFill>
                  <a:srgbClr val="FF0000"/>
                </a:solidFill>
                <a:latin typeface="Arial" pitchFamily="34" charset="0"/>
                <a:cs typeface="Arial" pitchFamily="34" charset="0"/>
              </a:rPr>
              <a:t> </a:t>
            </a:r>
            <a:r>
              <a:rPr lang="tr-TR" sz="2400" dirty="0" err="1" smtClean="0">
                <a:solidFill>
                  <a:srgbClr val="FF0000"/>
                </a:solidFill>
                <a:latin typeface="Arial" pitchFamily="34" charset="0"/>
                <a:cs typeface="Arial" pitchFamily="34" charset="0"/>
              </a:rPr>
              <a:t>found</a:t>
            </a:r>
            <a:r>
              <a:rPr lang="tr-TR" sz="2400" dirty="0" smtClean="0">
                <a:solidFill>
                  <a:srgbClr val="FF0000"/>
                </a:solidFill>
                <a:latin typeface="Arial" pitchFamily="34" charset="0"/>
                <a:cs typeface="Arial" pitchFamily="34" charset="0"/>
              </a:rPr>
              <a:t> </a:t>
            </a:r>
            <a:r>
              <a:rPr lang="tr-TR" sz="2400" dirty="0" err="1" smtClean="0">
                <a:solidFill>
                  <a:srgbClr val="FF0000"/>
                </a:solidFill>
                <a:latin typeface="Arial" pitchFamily="34" charset="0"/>
                <a:cs typeface="Arial" pitchFamily="34" charset="0"/>
              </a:rPr>
              <a:t>that</a:t>
            </a:r>
            <a:r>
              <a:rPr lang="tr-TR" sz="2400" dirty="0" smtClean="0">
                <a:solidFill>
                  <a:srgbClr val="FF0000"/>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the</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secondary</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effects</a:t>
            </a:r>
            <a:r>
              <a:rPr lang="tr-TR" sz="2400" dirty="0" smtClean="0">
                <a:solidFill>
                  <a:schemeClr val="bg1"/>
                </a:solidFill>
                <a:latin typeface="Arial" pitchFamily="34" charset="0"/>
                <a:cs typeface="Arial" pitchFamily="34" charset="0"/>
              </a:rPr>
              <a:t> of </a:t>
            </a:r>
            <a:r>
              <a:rPr lang="tr-TR" sz="2400" dirty="0" err="1" smtClean="0">
                <a:solidFill>
                  <a:schemeClr val="bg1"/>
                </a:solidFill>
                <a:latin typeface="Arial" pitchFamily="34" charset="0"/>
                <a:cs typeface="Arial" pitchFamily="34" charset="0"/>
              </a:rPr>
              <a:t>this</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drug</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include</a:t>
            </a:r>
            <a:r>
              <a:rPr lang="tr-TR" sz="2400" dirty="0" smtClean="0">
                <a:solidFill>
                  <a:schemeClr val="bg1"/>
                </a:solidFill>
                <a:latin typeface="Arial" pitchFamily="34" charset="0"/>
                <a:cs typeface="Arial" pitchFamily="34" charset="0"/>
              </a:rPr>
              <a:t>…’’</a:t>
            </a:r>
          </a:p>
          <a:p>
            <a:pPr marL="0" indent="0">
              <a:buNone/>
            </a:pPr>
            <a:r>
              <a:rPr lang="tr-TR" sz="2400" dirty="0" smtClean="0">
                <a:solidFill>
                  <a:schemeClr val="bg1"/>
                </a:solidFill>
                <a:latin typeface="Arial" pitchFamily="34" charset="0"/>
                <a:cs typeface="Arial" pitchFamily="34" charset="0"/>
              </a:rPr>
              <a:t>‘’</a:t>
            </a:r>
            <a:r>
              <a:rPr lang="tr-TR" sz="2400" dirty="0" err="1" smtClean="0">
                <a:solidFill>
                  <a:schemeClr val="bg1"/>
                </a:solidFill>
                <a:latin typeface="Arial" pitchFamily="34" charset="0"/>
                <a:cs typeface="Arial" pitchFamily="34" charset="0"/>
              </a:rPr>
              <a:t>The</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secondary</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effects</a:t>
            </a:r>
            <a:r>
              <a:rPr lang="tr-TR" sz="2400" dirty="0" smtClean="0">
                <a:solidFill>
                  <a:schemeClr val="bg1"/>
                </a:solidFill>
                <a:latin typeface="Arial" pitchFamily="34" charset="0"/>
                <a:cs typeface="Arial" pitchFamily="34" charset="0"/>
              </a:rPr>
              <a:t> of </a:t>
            </a:r>
            <a:r>
              <a:rPr lang="tr-TR" sz="2400" dirty="0" err="1" smtClean="0">
                <a:solidFill>
                  <a:schemeClr val="bg1"/>
                </a:solidFill>
                <a:latin typeface="Arial" pitchFamily="34" charset="0"/>
                <a:cs typeface="Arial" pitchFamily="34" charset="0"/>
              </a:rPr>
              <a:t>this</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drug</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include</a:t>
            </a:r>
            <a:r>
              <a:rPr lang="tr-TR" sz="2400" dirty="0" smtClean="0">
                <a:solidFill>
                  <a:schemeClr val="bg1"/>
                </a:solidFill>
                <a:latin typeface="Arial" pitchFamily="34" charset="0"/>
                <a:cs typeface="Arial" pitchFamily="34" charset="0"/>
              </a:rPr>
              <a:t>…’’</a:t>
            </a:r>
          </a:p>
          <a:p>
            <a:pPr marL="0" indent="0">
              <a:buNone/>
            </a:pPr>
            <a:endParaRPr lang="tr-TR" sz="2400" dirty="0">
              <a:solidFill>
                <a:schemeClr val="bg1"/>
              </a:solidFill>
              <a:latin typeface="Arial" pitchFamily="34" charset="0"/>
              <a:cs typeface="Arial" pitchFamily="34" charset="0"/>
            </a:endParaRPr>
          </a:p>
          <a:p>
            <a:pPr marL="0" indent="0">
              <a:buNone/>
            </a:pPr>
            <a:endParaRPr lang="tr-TR" sz="2400" dirty="0" smtClean="0">
              <a:solidFill>
                <a:schemeClr val="bg1"/>
              </a:solidFill>
              <a:latin typeface="Arial" pitchFamily="34" charset="0"/>
              <a:cs typeface="Arial" pitchFamily="34" charset="0"/>
            </a:endParaRPr>
          </a:p>
          <a:p>
            <a:pPr marL="0" indent="0">
              <a:buNone/>
            </a:pPr>
            <a:endParaRPr lang="tr-TR" sz="2400" dirty="0">
              <a:solidFill>
                <a:schemeClr val="bg1"/>
              </a:solidFill>
              <a:latin typeface="Arial" pitchFamily="34" charset="0"/>
              <a:cs typeface="Arial" pitchFamily="34" charset="0"/>
            </a:endParaRPr>
          </a:p>
          <a:p>
            <a:pPr marL="0" indent="0">
              <a:buNone/>
            </a:pPr>
            <a:r>
              <a:rPr lang="tr-TR" sz="2400" dirty="0" smtClean="0">
                <a:solidFill>
                  <a:schemeClr val="bg1"/>
                </a:solidFill>
                <a:latin typeface="Arial" pitchFamily="34" charset="0"/>
                <a:cs typeface="Arial" pitchFamily="34" charset="0"/>
              </a:rPr>
              <a:t>Ör. ‘’</a:t>
            </a:r>
            <a:r>
              <a:rPr lang="tr-TR" sz="2400" dirty="0" err="1" smtClean="0">
                <a:solidFill>
                  <a:schemeClr val="bg1"/>
                </a:solidFill>
                <a:latin typeface="Arial" pitchFamily="34" charset="0"/>
                <a:cs typeface="Arial" pitchFamily="34" charset="0"/>
              </a:rPr>
              <a:t>We</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performed</a:t>
            </a:r>
            <a:r>
              <a:rPr lang="tr-TR" sz="2400" dirty="0" smtClean="0">
                <a:solidFill>
                  <a:schemeClr val="bg1"/>
                </a:solidFill>
                <a:latin typeface="Arial" pitchFamily="34" charset="0"/>
                <a:cs typeface="Arial" pitchFamily="34" charset="0"/>
              </a:rPr>
              <a:t> a </a:t>
            </a:r>
            <a:r>
              <a:rPr lang="tr-TR" sz="2400" dirty="0" err="1" smtClean="0">
                <a:solidFill>
                  <a:schemeClr val="bg1"/>
                </a:solidFill>
                <a:latin typeface="Arial" pitchFamily="34" charset="0"/>
                <a:cs typeface="Arial" pitchFamily="34" charset="0"/>
              </a:rPr>
              <a:t>retrospective</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evaluation</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study</a:t>
            </a:r>
            <a:r>
              <a:rPr lang="tr-TR" sz="2400" dirty="0" smtClean="0">
                <a:solidFill>
                  <a:schemeClr val="bg1"/>
                </a:solidFill>
                <a:latin typeface="Arial" pitchFamily="34" charset="0"/>
                <a:cs typeface="Arial" pitchFamily="34" charset="0"/>
              </a:rPr>
              <a:t> on XXX.’’</a:t>
            </a:r>
          </a:p>
          <a:p>
            <a:pPr marL="0" indent="0">
              <a:buNone/>
            </a:pPr>
            <a:r>
              <a:rPr lang="tr-TR" sz="2400" dirty="0" smtClean="0">
                <a:solidFill>
                  <a:schemeClr val="bg1"/>
                </a:solidFill>
                <a:latin typeface="Arial" pitchFamily="34" charset="0"/>
                <a:cs typeface="Arial" pitchFamily="34" charset="0"/>
              </a:rPr>
              <a:t>‘’</a:t>
            </a:r>
            <a:r>
              <a:rPr lang="tr-TR" sz="2400" dirty="0" err="1" smtClean="0">
                <a:solidFill>
                  <a:schemeClr val="bg1"/>
                </a:solidFill>
                <a:latin typeface="Arial" pitchFamily="34" charset="0"/>
                <a:cs typeface="Arial" pitchFamily="34" charset="0"/>
              </a:rPr>
              <a:t>We</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retrospectively</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evaluated</a:t>
            </a:r>
            <a:r>
              <a:rPr lang="tr-TR" sz="2400" dirty="0" smtClean="0">
                <a:solidFill>
                  <a:schemeClr val="bg1"/>
                </a:solidFill>
                <a:latin typeface="Arial" pitchFamily="34" charset="0"/>
                <a:cs typeface="Arial" pitchFamily="34" charset="0"/>
              </a:rPr>
              <a:t> XXX.’’</a:t>
            </a:r>
            <a:endParaRPr lang="tr-T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030700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Makale kabul ettirmede ipuçları</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2" name="İçerik Yer Tutucusu 1"/>
          <p:cNvSpPr>
            <a:spLocks noGrp="1"/>
          </p:cNvSpPr>
          <p:nvPr>
            <p:ph idx="1"/>
          </p:nvPr>
        </p:nvSpPr>
        <p:spPr>
          <a:xfrm>
            <a:off x="446856" y="958690"/>
            <a:ext cx="8229600" cy="4525963"/>
          </a:xfrm>
        </p:spPr>
        <p:txBody>
          <a:bodyPr/>
          <a:lstStyle/>
          <a:p>
            <a:r>
              <a:rPr lang="tr-TR" sz="2400" dirty="0" smtClean="0">
                <a:solidFill>
                  <a:schemeClr val="bg1"/>
                </a:solidFill>
                <a:latin typeface="Arial" pitchFamily="34" charset="0"/>
                <a:cs typeface="Arial" pitchFamily="34" charset="0"/>
              </a:rPr>
              <a:t>Genel olarak tümceler çok uzun olmamalıdır.</a:t>
            </a:r>
            <a:endParaRPr lang="tr-TR" sz="2400" dirty="0">
              <a:solidFill>
                <a:schemeClr val="bg1"/>
              </a:solidFill>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8136904"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0170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Makale kabul ettirmede ipuçları</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2" name="İçerik Yer Tutucusu 1"/>
          <p:cNvSpPr>
            <a:spLocks noGrp="1"/>
          </p:cNvSpPr>
          <p:nvPr>
            <p:ph idx="1"/>
          </p:nvPr>
        </p:nvSpPr>
        <p:spPr>
          <a:xfrm>
            <a:off x="457199" y="1268760"/>
            <a:ext cx="8229600" cy="4525963"/>
          </a:xfrm>
        </p:spPr>
        <p:txBody>
          <a:bodyPr/>
          <a:lstStyle/>
          <a:p>
            <a:r>
              <a:rPr lang="tr-TR" sz="2400" dirty="0" smtClean="0">
                <a:solidFill>
                  <a:schemeClr val="bg1"/>
                </a:solidFill>
                <a:latin typeface="Arial" pitchFamily="34" charset="0"/>
                <a:cs typeface="Arial" pitchFamily="34" charset="0"/>
              </a:rPr>
              <a:t>Metnin daha iyi takip edilmesini sağlamak amacıyla metin parçaları birbirine bağlı ve mantıklı olarak düzenlenmiş olmalıdır.</a:t>
            </a:r>
          </a:p>
          <a:p>
            <a:r>
              <a:rPr lang="tr-TR" sz="2400" dirty="0" err="1" smtClean="0">
                <a:solidFill>
                  <a:srgbClr val="FF0000"/>
                </a:solidFill>
                <a:latin typeface="Arial" pitchFamily="34" charset="0"/>
                <a:cs typeface="Arial" pitchFamily="34" charset="0"/>
              </a:rPr>
              <a:t>However</a:t>
            </a:r>
            <a:r>
              <a:rPr lang="tr-TR" sz="2400" dirty="0" smtClean="0">
                <a:solidFill>
                  <a:srgbClr val="FF0000"/>
                </a:solidFill>
                <a:latin typeface="Arial" pitchFamily="34" charset="0"/>
                <a:cs typeface="Arial" pitchFamily="34" charset="0"/>
              </a:rPr>
              <a:t>, </a:t>
            </a:r>
            <a:r>
              <a:rPr lang="tr-TR" sz="2400" dirty="0" err="1" smtClean="0">
                <a:solidFill>
                  <a:srgbClr val="FF0000"/>
                </a:solidFill>
                <a:latin typeface="Arial" pitchFamily="34" charset="0"/>
                <a:cs typeface="Arial" pitchFamily="34" charset="0"/>
              </a:rPr>
              <a:t>although</a:t>
            </a:r>
            <a:r>
              <a:rPr lang="tr-TR" sz="2400" dirty="0" smtClean="0">
                <a:solidFill>
                  <a:srgbClr val="FF0000"/>
                </a:solidFill>
                <a:latin typeface="Arial" pitchFamily="34" charset="0"/>
                <a:cs typeface="Arial" pitchFamily="34" charset="0"/>
              </a:rPr>
              <a:t>, </a:t>
            </a:r>
            <a:r>
              <a:rPr lang="tr-TR" sz="2400" dirty="0" err="1" smtClean="0">
                <a:solidFill>
                  <a:srgbClr val="FF0000"/>
                </a:solidFill>
                <a:latin typeface="Arial" pitchFamily="34" charset="0"/>
                <a:cs typeface="Arial" pitchFamily="34" charset="0"/>
              </a:rPr>
              <a:t>those</a:t>
            </a:r>
            <a:r>
              <a:rPr lang="tr-TR" sz="2400" dirty="0" smtClean="0">
                <a:solidFill>
                  <a:srgbClr val="FF0000"/>
                </a:solidFill>
                <a:latin typeface="Arial" pitchFamily="34" charset="0"/>
                <a:cs typeface="Arial" pitchFamily="34" charset="0"/>
              </a:rPr>
              <a:t>, since </a:t>
            </a:r>
            <a:r>
              <a:rPr lang="tr-TR" sz="2400" dirty="0" err="1" smtClean="0">
                <a:solidFill>
                  <a:srgbClr val="FF0000"/>
                </a:solidFill>
                <a:latin typeface="Arial" pitchFamily="34" charset="0"/>
                <a:cs typeface="Arial" pitchFamily="34" charset="0"/>
              </a:rPr>
              <a:t>then</a:t>
            </a:r>
            <a:r>
              <a:rPr lang="tr-TR" sz="2400" dirty="0" smtClean="0">
                <a:solidFill>
                  <a:srgbClr val="FF0000"/>
                </a:solidFill>
                <a:latin typeface="Arial" pitchFamily="34" charset="0"/>
                <a:cs typeface="Arial" pitchFamily="34" charset="0"/>
              </a:rPr>
              <a:t> </a:t>
            </a:r>
            <a:r>
              <a:rPr lang="tr-TR" sz="2400" dirty="0" smtClean="0">
                <a:solidFill>
                  <a:schemeClr val="bg1"/>
                </a:solidFill>
                <a:latin typeface="Arial" pitchFamily="34" charset="0"/>
                <a:cs typeface="Arial" pitchFamily="34" charset="0"/>
              </a:rPr>
              <a:t>gibi bağlantı kelimeleri kullanın.</a:t>
            </a:r>
          </a:p>
          <a:p>
            <a:endParaRPr lang="tr-TR" sz="2400" dirty="0">
              <a:solidFill>
                <a:schemeClr val="bg1"/>
              </a:solidFill>
              <a:latin typeface="Arial" pitchFamily="34" charset="0"/>
              <a:cs typeface="Arial" pitchFamily="34" charset="0"/>
            </a:endParaRPr>
          </a:p>
          <a:p>
            <a:endParaRPr lang="tr-TR" sz="2400" dirty="0" smtClean="0">
              <a:solidFill>
                <a:schemeClr val="bg1"/>
              </a:solidFill>
              <a:latin typeface="Arial" pitchFamily="34" charset="0"/>
              <a:cs typeface="Arial" pitchFamily="34" charset="0"/>
            </a:endParaRPr>
          </a:p>
          <a:p>
            <a:endParaRPr lang="tr-TR" sz="2400" dirty="0">
              <a:solidFill>
                <a:schemeClr val="bg1"/>
              </a:solidFill>
              <a:latin typeface="Arial" pitchFamily="34" charset="0"/>
              <a:cs typeface="Arial" pitchFamily="34" charset="0"/>
            </a:endParaRPr>
          </a:p>
          <a:p>
            <a:pPr marL="0" indent="0">
              <a:buNone/>
            </a:pPr>
            <a:r>
              <a:rPr lang="tr-TR" sz="2400" dirty="0" smtClean="0">
                <a:solidFill>
                  <a:schemeClr val="bg1"/>
                </a:solidFill>
                <a:latin typeface="Arial" pitchFamily="34" charset="0"/>
                <a:cs typeface="Arial" pitchFamily="34" charset="0"/>
              </a:rPr>
              <a:t>Ör.’’</a:t>
            </a:r>
            <a:r>
              <a:rPr lang="tr-TR" sz="2400" dirty="0" err="1" smtClean="0">
                <a:solidFill>
                  <a:schemeClr val="bg1"/>
                </a:solidFill>
                <a:latin typeface="Arial" pitchFamily="34" charset="0"/>
                <a:cs typeface="Arial" pitchFamily="34" charset="0"/>
              </a:rPr>
              <a:t>Our</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research</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results</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conflict</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with</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those</a:t>
            </a:r>
            <a:r>
              <a:rPr lang="tr-TR" sz="2400" dirty="0" smtClean="0">
                <a:solidFill>
                  <a:schemeClr val="bg1"/>
                </a:solidFill>
                <a:latin typeface="Arial" pitchFamily="34" charset="0"/>
                <a:cs typeface="Arial" pitchFamily="34" charset="0"/>
              </a:rPr>
              <a:t> of Smith </a:t>
            </a:r>
            <a:r>
              <a:rPr lang="tr-TR" sz="2400" dirty="0" err="1" smtClean="0">
                <a:solidFill>
                  <a:schemeClr val="bg1"/>
                </a:solidFill>
                <a:latin typeface="Arial" pitchFamily="34" charset="0"/>
                <a:cs typeface="Arial" pitchFamily="34" charset="0"/>
              </a:rPr>
              <a:t>and</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Jones</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To</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resolve</a:t>
            </a:r>
            <a:r>
              <a:rPr lang="tr-TR" sz="2400" dirty="0" smtClean="0">
                <a:solidFill>
                  <a:schemeClr val="bg1"/>
                </a:solidFill>
                <a:latin typeface="Arial" pitchFamily="34" charset="0"/>
                <a:cs typeface="Arial" pitchFamily="34" charset="0"/>
              </a:rPr>
              <a:t> </a:t>
            </a:r>
            <a:r>
              <a:rPr lang="tr-TR" sz="2400" dirty="0" err="1" smtClean="0">
                <a:solidFill>
                  <a:srgbClr val="FF0000"/>
                </a:solidFill>
                <a:latin typeface="Arial" pitchFamily="34" charset="0"/>
                <a:cs typeface="Arial" pitchFamily="34" charset="0"/>
              </a:rPr>
              <a:t>those</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differences</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we</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measured</a:t>
            </a:r>
            <a:r>
              <a:rPr lang="tr-TR" sz="2400" dirty="0" smtClean="0">
                <a:solidFill>
                  <a:schemeClr val="bg1"/>
                </a:solidFill>
                <a:latin typeface="Arial" pitchFamily="34" charset="0"/>
                <a:cs typeface="Arial" pitchFamily="34" charset="0"/>
              </a:rPr>
              <a:t>…</a:t>
            </a:r>
          </a:p>
          <a:p>
            <a:pPr marL="0" indent="0">
              <a:buNone/>
            </a:pPr>
            <a:endParaRPr lang="tr-TR" sz="2400" dirty="0">
              <a:solidFill>
                <a:schemeClr val="bg1"/>
              </a:solidFill>
              <a:latin typeface="Arial" pitchFamily="34" charset="0"/>
              <a:cs typeface="Arial" pitchFamily="34" charset="0"/>
            </a:endParaRPr>
          </a:p>
          <a:p>
            <a:pPr marL="0" indent="0">
              <a:buNone/>
            </a:pPr>
            <a:endParaRPr lang="tr-T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023764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Makale kabul ettirmede ipuçları</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3" name="İçerik Yer Tutucusu 2"/>
          <p:cNvSpPr>
            <a:spLocks noGrp="1"/>
          </p:cNvSpPr>
          <p:nvPr>
            <p:ph idx="1"/>
          </p:nvPr>
        </p:nvSpPr>
        <p:spPr>
          <a:xfrm>
            <a:off x="567952" y="958690"/>
            <a:ext cx="8229600" cy="4525963"/>
          </a:xfrm>
        </p:spPr>
        <p:txBody>
          <a:bodyPr/>
          <a:lstStyle/>
          <a:p>
            <a:r>
              <a:rPr lang="tr-TR" sz="2400" dirty="0" smtClean="0">
                <a:solidFill>
                  <a:schemeClr val="bg1"/>
                </a:solidFill>
                <a:latin typeface="Arial" pitchFamily="34" charset="0"/>
                <a:cs typeface="Arial" pitchFamily="34" charset="0"/>
              </a:rPr>
              <a:t>Az miktarda bilgi sunarken metin-tablolar kullanmayı düşünün.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52" y="1772816"/>
            <a:ext cx="8036496"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52" y="4437112"/>
            <a:ext cx="3932040"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313" y="4437112"/>
            <a:ext cx="3943350"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41747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Makale kabul ettirmede ipuçları</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3" name="İçerik Yer Tutucusu 2"/>
          <p:cNvSpPr>
            <a:spLocks noGrp="1"/>
          </p:cNvSpPr>
          <p:nvPr>
            <p:ph idx="1"/>
          </p:nvPr>
        </p:nvSpPr>
        <p:spPr>
          <a:xfrm>
            <a:off x="567952" y="958690"/>
            <a:ext cx="8229600" cy="4525963"/>
          </a:xfrm>
        </p:spPr>
        <p:txBody>
          <a:bodyPr/>
          <a:lstStyle/>
          <a:p>
            <a:r>
              <a:rPr lang="tr-TR" sz="2400" dirty="0" smtClean="0">
                <a:solidFill>
                  <a:schemeClr val="bg1"/>
                </a:solidFill>
                <a:latin typeface="Arial" pitchFamily="34" charset="0"/>
                <a:cs typeface="Arial" pitchFamily="34" charset="0"/>
              </a:rPr>
              <a:t>Bazı adların kural dışı çoğul hallerinin bulunduğunu unutmayın.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8208912"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0840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Makale kabul ettirmede ipuçları</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3" name="İçerik Yer Tutucusu 2"/>
          <p:cNvSpPr>
            <a:spLocks noGrp="1"/>
          </p:cNvSpPr>
          <p:nvPr>
            <p:ph idx="1"/>
          </p:nvPr>
        </p:nvSpPr>
        <p:spPr>
          <a:xfrm>
            <a:off x="567952" y="958690"/>
            <a:ext cx="8229600" cy="4525963"/>
          </a:xfrm>
        </p:spPr>
        <p:txBody>
          <a:bodyPr/>
          <a:lstStyle/>
          <a:p>
            <a:r>
              <a:rPr lang="tr-TR" sz="2400" dirty="0" smtClean="0">
                <a:solidFill>
                  <a:schemeClr val="bg1"/>
                </a:solidFill>
                <a:latin typeface="Arial" pitchFamily="34" charset="0"/>
                <a:cs typeface="Arial" pitchFamily="34" charset="0"/>
              </a:rPr>
              <a:t>Yazım konusunda tutarlı olun. İngiliz veya Amerikan yazım kurallarından birini seçin.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8208912" cy="472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7763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Makale kabul ettirmede ipuçları</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3" name="İçerik Yer Tutucusu 2"/>
          <p:cNvSpPr>
            <a:spLocks noGrp="1"/>
          </p:cNvSpPr>
          <p:nvPr>
            <p:ph idx="1"/>
          </p:nvPr>
        </p:nvSpPr>
        <p:spPr>
          <a:xfrm>
            <a:off x="567952" y="958690"/>
            <a:ext cx="8229600" cy="4525963"/>
          </a:xfrm>
        </p:spPr>
        <p:txBody>
          <a:bodyPr/>
          <a:lstStyle/>
          <a:p>
            <a:pPr marL="0" indent="0">
              <a:buNone/>
            </a:pPr>
            <a:r>
              <a:rPr lang="tr-TR" sz="2400" dirty="0" smtClean="0">
                <a:solidFill>
                  <a:schemeClr val="bg1"/>
                </a:solidFill>
                <a:latin typeface="Arial" pitchFamily="34" charset="0"/>
                <a:cs typeface="Arial" pitchFamily="34" charset="0"/>
              </a:rPr>
              <a:t>Asistanlık döneminde daha çok derleme yazmayı tercih edin. Çünkü;</a:t>
            </a:r>
          </a:p>
          <a:p>
            <a:pPr marL="0" indent="0">
              <a:buNone/>
            </a:pPr>
            <a:endParaRPr lang="tr-TR" sz="2400" dirty="0" smtClean="0">
              <a:solidFill>
                <a:schemeClr val="bg1"/>
              </a:solidFill>
              <a:latin typeface="Arial" pitchFamily="34" charset="0"/>
              <a:cs typeface="Arial" pitchFamily="34" charset="0"/>
            </a:endParaRPr>
          </a:p>
          <a:p>
            <a:pPr>
              <a:buFont typeface="Arial" pitchFamily="34" charset="0"/>
              <a:buChar char="•"/>
            </a:pPr>
            <a:r>
              <a:rPr lang="tr-TR" sz="2400" dirty="0" smtClean="0">
                <a:solidFill>
                  <a:schemeClr val="bg1"/>
                </a:solidFill>
                <a:latin typeface="Arial" pitchFamily="34" charset="0"/>
                <a:cs typeface="Arial" pitchFamily="34" charset="0"/>
              </a:rPr>
              <a:t>Bilgi yoğunluğunuz daha fazla.</a:t>
            </a:r>
          </a:p>
          <a:p>
            <a:pPr>
              <a:buFont typeface="Arial" pitchFamily="34" charset="0"/>
              <a:buChar char="•"/>
            </a:pPr>
            <a:endParaRPr lang="tr-TR" sz="2400" dirty="0" smtClean="0">
              <a:solidFill>
                <a:schemeClr val="bg1"/>
              </a:solidFill>
              <a:latin typeface="Arial" pitchFamily="34" charset="0"/>
              <a:cs typeface="Arial" pitchFamily="34" charset="0"/>
            </a:endParaRPr>
          </a:p>
          <a:p>
            <a:pPr>
              <a:buFont typeface="Arial" pitchFamily="34" charset="0"/>
              <a:buChar char="•"/>
            </a:pPr>
            <a:r>
              <a:rPr lang="tr-TR" sz="2400" dirty="0" smtClean="0">
                <a:solidFill>
                  <a:schemeClr val="bg1"/>
                </a:solidFill>
                <a:latin typeface="Arial" pitchFamily="34" charset="0"/>
                <a:cs typeface="Arial" pitchFamily="34" charset="0"/>
              </a:rPr>
              <a:t>Araştırma çalışmaları uzun sürebiliyor.</a:t>
            </a:r>
          </a:p>
          <a:p>
            <a:pPr>
              <a:buFont typeface="Arial" pitchFamily="34" charset="0"/>
              <a:buChar char="•"/>
            </a:pPr>
            <a:endParaRPr lang="tr-TR" sz="2400" dirty="0" smtClean="0">
              <a:solidFill>
                <a:schemeClr val="bg1"/>
              </a:solidFill>
              <a:latin typeface="Arial" pitchFamily="34" charset="0"/>
              <a:cs typeface="Arial" pitchFamily="34" charset="0"/>
            </a:endParaRPr>
          </a:p>
          <a:p>
            <a:pPr>
              <a:buFont typeface="Arial" pitchFamily="34" charset="0"/>
              <a:buChar char="•"/>
            </a:pPr>
            <a:r>
              <a:rPr lang="tr-TR" sz="2400" dirty="0" smtClean="0">
                <a:solidFill>
                  <a:schemeClr val="bg1"/>
                </a:solidFill>
                <a:latin typeface="Arial" pitchFamily="34" charset="0"/>
                <a:cs typeface="Arial" pitchFamily="34" charset="0"/>
              </a:rPr>
              <a:t>Dergiler derlemeleri seviyor (</a:t>
            </a:r>
            <a:r>
              <a:rPr lang="tr-TR" sz="2400" dirty="0" err="1" smtClean="0">
                <a:solidFill>
                  <a:schemeClr val="bg1"/>
                </a:solidFill>
                <a:latin typeface="Arial" pitchFamily="34" charset="0"/>
                <a:cs typeface="Arial" pitchFamily="34" charset="0"/>
              </a:rPr>
              <a:t>impakt</a:t>
            </a:r>
            <a:r>
              <a:rPr lang="tr-TR" sz="2400" dirty="0" smtClean="0">
                <a:solidFill>
                  <a:schemeClr val="bg1"/>
                </a:solidFill>
                <a:latin typeface="Arial" pitchFamily="34" charset="0"/>
                <a:cs typeface="Arial" pitchFamily="34" charset="0"/>
              </a:rPr>
              <a:t> faktörleri yükseliyor).</a:t>
            </a:r>
          </a:p>
          <a:p>
            <a:pPr>
              <a:buFont typeface="Arial" pitchFamily="34" charset="0"/>
              <a:buChar char="•"/>
            </a:pPr>
            <a:endParaRPr lang="tr-TR" sz="2400" dirty="0" smtClean="0">
              <a:solidFill>
                <a:schemeClr val="bg1"/>
              </a:solidFill>
              <a:latin typeface="Arial" pitchFamily="34" charset="0"/>
              <a:cs typeface="Arial" pitchFamily="34" charset="0"/>
            </a:endParaRPr>
          </a:p>
          <a:p>
            <a:pPr>
              <a:buFont typeface="Arial" pitchFamily="34" charset="0"/>
              <a:buChar char="•"/>
            </a:pPr>
            <a:r>
              <a:rPr lang="tr-TR" sz="2400" dirty="0" smtClean="0">
                <a:solidFill>
                  <a:schemeClr val="bg1"/>
                </a:solidFill>
                <a:latin typeface="Arial" pitchFamily="34" charset="0"/>
                <a:cs typeface="Arial" pitchFamily="34" charset="0"/>
              </a:rPr>
              <a:t>Ret oranı daha az.</a:t>
            </a:r>
          </a:p>
          <a:p>
            <a:pPr>
              <a:buFont typeface="Arial" pitchFamily="34" charset="0"/>
              <a:buChar char="•"/>
            </a:pPr>
            <a:endParaRPr lang="tr-TR" sz="2400" dirty="0" smtClean="0">
              <a:solidFill>
                <a:schemeClr val="bg1"/>
              </a:solidFill>
              <a:latin typeface="Arial" pitchFamily="34" charset="0"/>
              <a:cs typeface="Arial" pitchFamily="34" charset="0"/>
            </a:endParaRPr>
          </a:p>
          <a:p>
            <a:pPr>
              <a:buFont typeface="Arial" pitchFamily="34" charset="0"/>
              <a:buChar char="•"/>
            </a:pPr>
            <a:r>
              <a:rPr lang="tr-TR" sz="2400" dirty="0" smtClean="0">
                <a:solidFill>
                  <a:schemeClr val="bg1"/>
                </a:solidFill>
                <a:latin typeface="Arial" pitchFamily="34" charset="0"/>
                <a:cs typeface="Arial" pitchFamily="34" charset="0"/>
              </a:rPr>
              <a:t>Uzman olmayan kişiler derleme makaleyi daha iyi anlayabiliyorlar.</a:t>
            </a:r>
          </a:p>
        </p:txBody>
      </p:sp>
    </p:spTree>
    <p:extLst>
      <p:ext uri="{BB962C8B-B14F-4D97-AF65-F5344CB8AC3E}">
        <p14:creationId xmlns:p14="http://schemas.microsoft.com/office/powerpoint/2010/main" val="32315330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Bu sunuma dayanak iki önemli kılavuz</a:t>
            </a:r>
            <a:endParaRPr lang="en-GB" sz="3200" b="1" i="1" u="sng"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2" name="İçerik Yer Tutucusu 1"/>
          <p:cNvSpPr>
            <a:spLocks noGrp="1"/>
          </p:cNvSpPr>
          <p:nvPr>
            <p:ph idx="1"/>
          </p:nvPr>
        </p:nvSpPr>
        <p:spPr>
          <a:xfrm>
            <a:off x="323528" y="1144264"/>
            <a:ext cx="8291264" cy="4525963"/>
          </a:xfrm>
        </p:spPr>
        <p:txBody>
          <a:bodyPr/>
          <a:lstStyle/>
          <a:p>
            <a:pPr marL="0" indent="0">
              <a:buNone/>
            </a:pPr>
            <a:r>
              <a:rPr lang="tr-TR" sz="2400" b="1" dirty="0" smtClean="0">
                <a:solidFill>
                  <a:srgbClr val="FF0000"/>
                </a:solidFill>
                <a:latin typeface="Arial" pitchFamily="34" charset="0"/>
                <a:cs typeface="Arial" pitchFamily="34" charset="0"/>
              </a:rPr>
              <a:t>              </a:t>
            </a:r>
          </a:p>
          <a:p>
            <a:pPr marL="0" indent="0">
              <a:buNone/>
            </a:pPr>
            <a:endParaRPr lang="tr-TR" sz="2400" b="1" dirty="0" smtClean="0">
              <a:solidFill>
                <a:srgbClr val="FF0000"/>
              </a:solidFill>
              <a:latin typeface="Arial" pitchFamily="34" charset="0"/>
              <a:cs typeface="Arial" pitchFamily="34" charset="0"/>
            </a:endParaRPr>
          </a:p>
          <a:p>
            <a:pPr marL="0" indent="0">
              <a:buNone/>
            </a:pPr>
            <a:r>
              <a:rPr lang="tr-TR" sz="2400" b="1" dirty="0" err="1" smtClean="0">
                <a:solidFill>
                  <a:srgbClr val="FF0000"/>
                </a:solidFill>
                <a:latin typeface="Arial" pitchFamily="34" charset="0"/>
                <a:cs typeface="Arial" pitchFamily="34" charset="0"/>
              </a:rPr>
              <a:t>C</a:t>
            </a:r>
            <a:r>
              <a:rPr lang="tr-TR" sz="2400" dirty="0" err="1" smtClean="0">
                <a:solidFill>
                  <a:schemeClr val="bg1"/>
                </a:solidFill>
                <a:latin typeface="Arial" pitchFamily="34" charset="0"/>
                <a:cs typeface="Arial" pitchFamily="34" charset="0"/>
              </a:rPr>
              <a:t>ommittee</a:t>
            </a:r>
            <a:r>
              <a:rPr lang="tr-TR" sz="2400" dirty="0" smtClean="0">
                <a:solidFill>
                  <a:schemeClr val="bg1"/>
                </a:solidFill>
                <a:latin typeface="Arial" pitchFamily="34" charset="0"/>
                <a:cs typeface="Arial" pitchFamily="34" charset="0"/>
              </a:rPr>
              <a:t> </a:t>
            </a:r>
            <a:r>
              <a:rPr lang="tr-TR" sz="2400" b="1" dirty="0" smtClean="0">
                <a:solidFill>
                  <a:srgbClr val="FF0000"/>
                </a:solidFill>
                <a:latin typeface="Arial" pitchFamily="34" charset="0"/>
                <a:cs typeface="Arial" pitchFamily="34" charset="0"/>
              </a:rPr>
              <a:t>O</a:t>
            </a:r>
            <a:r>
              <a:rPr lang="tr-TR" sz="2400" dirty="0" smtClean="0">
                <a:solidFill>
                  <a:schemeClr val="bg1"/>
                </a:solidFill>
                <a:latin typeface="Arial" pitchFamily="34" charset="0"/>
                <a:cs typeface="Arial" pitchFamily="34" charset="0"/>
              </a:rPr>
              <a:t>n </a:t>
            </a:r>
            <a:r>
              <a:rPr lang="tr-TR" sz="2400" b="1" dirty="0" err="1" smtClean="0">
                <a:solidFill>
                  <a:srgbClr val="FF0000"/>
                </a:solidFill>
                <a:latin typeface="Arial" pitchFamily="34" charset="0"/>
                <a:cs typeface="Arial" pitchFamily="34" charset="0"/>
              </a:rPr>
              <a:t>P</a:t>
            </a:r>
            <a:r>
              <a:rPr lang="tr-TR" sz="2400" dirty="0" err="1" smtClean="0">
                <a:solidFill>
                  <a:schemeClr val="bg1"/>
                </a:solidFill>
                <a:latin typeface="Arial" pitchFamily="34" charset="0"/>
                <a:cs typeface="Arial" pitchFamily="34" charset="0"/>
              </a:rPr>
              <a:t>ublication</a:t>
            </a:r>
            <a:r>
              <a:rPr lang="tr-TR" sz="2400" dirty="0" smtClean="0">
                <a:solidFill>
                  <a:schemeClr val="bg1"/>
                </a:solidFill>
                <a:latin typeface="Arial" pitchFamily="34" charset="0"/>
                <a:cs typeface="Arial" pitchFamily="34" charset="0"/>
              </a:rPr>
              <a:t> </a:t>
            </a:r>
            <a:r>
              <a:rPr lang="tr-TR" sz="2400" b="1" dirty="0" err="1" smtClean="0">
                <a:solidFill>
                  <a:srgbClr val="FF0000"/>
                </a:solidFill>
                <a:latin typeface="Arial" pitchFamily="34" charset="0"/>
                <a:cs typeface="Arial" pitchFamily="34" charset="0"/>
              </a:rPr>
              <a:t>E</a:t>
            </a:r>
            <a:r>
              <a:rPr lang="tr-TR" sz="2400" dirty="0" err="1" smtClean="0">
                <a:solidFill>
                  <a:schemeClr val="bg1"/>
                </a:solidFill>
                <a:latin typeface="Arial" pitchFamily="34" charset="0"/>
                <a:cs typeface="Arial" pitchFamily="34" charset="0"/>
              </a:rPr>
              <a:t>thics</a:t>
            </a:r>
            <a:r>
              <a:rPr lang="tr-TR" sz="2400" dirty="0" smtClean="0">
                <a:solidFill>
                  <a:schemeClr val="bg1"/>
                </a:solidFill>
                <a:latin typeface="Arial" pitchFamily="34" charset="0"/>
                <a:cs typeface="Arial" pitchFamily="34" charset="0"/>
              </a:rPr>
              <a:t> </a:t>
            </a:r>
            <a:r>
              <a:rPr lang="tr-TR" sz="2400" b="1" dirty="0" smtClean="0">
                <a:solidFill>
                  <a:srgbClr val="FF0000"/>
                </a:solidFill>
                <a:latin typeface="Arial" pitchFamily="34" charset="0"/>
                <a:cs typeface="Arial" pitchFamily="34" charset="0"/>
              </a:rPr>
              <a:t>(COPE) </a:t>
            </a:r>
            <a:r>
              <a:rPr lang="tr-TR" sz="2400" dirty="0" err="1" smtClean="0">
                <a:solidFill>
                  <a:schemeClr val="bg1"/>
                </a:solidFill>
                <a:latin typeface="Arial" pitchFamily="34" charset="0"/>
                <a:cs typeface="Arial" pitchFamily="34" charset="0"/>
              </a:rPr>
              <a:t>Ethical</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Guidelines</a:t>
            </a:r>
            <a:r>
              <a:rPr lang="tr-TR" sz="2400" dirty="0" smtClean="0">
                <a:solidFill>
                  <a:schemeClr val="bg1"/>
                </a:solidFill>
                <a:latin typeface="Arial" pitchFamily="34" charset="0"/>
                <a:cs typeface="Arial" pitchFamily="34" charset="0"/>
              </a:rPr>
              <a:t> </a:t>
            </a:r>
            <a:r>
              <a:rPr lang="tr-TR" sz="2400" dirty="0" err="1" smtClean="0">
                <a:solidFill>
                  <a:schemeClr val="bg1"/>
                </a:solidFill>
                <a:latin typeface="Arial" pitchFamily="34" charset="0"/>
                <a:cs typeface="Arial" pitchFamily="34" charset="0"/>
              </a:rPr>
              <a:t>for</a:t>
            </a:r>
            <a:r>
              <a:rPr lang="tr-TR" sz="2400" dirty="0" smtClean="0">
                <a:solidFill>
                  <a:schemeClr val="bg1"/>
                </a:solidFill>
                <a:latin typeface="Arial" pitchFamily="34" charset="0"/>
                <a:cs typeface="Arial" pitchFamily="34" charset="0"/>
              </a:rPr>
              <a:t> Peer </a:t>
            </a:r>
            <a:r>
              <a:rPr lang="tr-TR" sz="2400" dirty="0" err="1" smtClean="0">
                <a:solidFill>
                  <a:schemeClr val="bg1"/>
                </a:solidFill>
                <a:latin typeface="Arial" pitchFamily="34" charset="0"/>
                <a:cs typeface="Arial" pitchFamily="34" charset="0"/>
              </a:rPr>
              <a:t>Reviewers</a:t>
            </a:r>
            <a:r>
              <a:rPr lang="tr-TR" sz="2400" dirty="0" smtClean="0">
                <a:solidFill>
                  <a:schemeClr val="bg1"/>
                </a:solidFill>
                <a:latin typeface="Arial" pitchFamily="34" charset="0"/>
                <a:cs typeface="Arial" pitchFamily="34" charset="0"/>
              </a:rPr>
              <a:t> (2013)</a:t>
            </a:r>
          </a:p>
          <a:p>
            <a:pPr marL="0" indent="0">
              <a:buNone/>
            </a:pPr>
            <a:r>
              <a:rPr lang="tr-TR" sz="2400" dirty="0" smtClean="0">
                <a:solidFill>
                  <a:schemeClr val="bg1"/>
                </a:solidFill>
                <a:latin typeface="Arial" pitchFamily="34" charset="0"/>
                <a:cs typeface="Arial" pitchFamily="34" charset="0"/>
              </a:rPr>
              <a:t>www.publicationethics.org</a:t>
            </a:r>
          </a:p>
          <a:p>
            <a:pPr marL="0" indent="0">
              <a:buNone/>
            </a:pPr>
            <a:endParaRPr lang="tr-TR" sz="2400" dirty="0">
              <a:solidFill>
                <a:schemeClr val="bg1"/>
              </a:solidFill>
              <a:latin typeface="Arial" pitchFamily="34" charset="0"/>
              <a:cs typeface="Arial" pitchFamily="34" charset="0"/>
            </a:endParaRPr>
          </a:p>
          <a:p>
            <a:pPr marL="0" indent="0">
              <a:buNone/>
            </a:pPr>
            <a:endParaRPr lang="tr-TR" sz="2400" dirty="0" smtClean="0">
              <a:solidFill>
                <a:schemeClr val="bg1"/>
              </a:solidFill>
              <a:latin typeface="Arial" pitchFamily="34" charset="0"/>
              <a:cs typeface="Arial" pitchFamily="34" charset="0"/>
            </a:endParaRPr>
          </a:p>
          <a:p>
            <a:pPr marL="0" indent="0">
              <a:buNone/>
            </a:pPr>
            <a:endParaRPr lang="tr-TR" sz="2400" dirty="0" smtClean="0">
              <a:solidFill>
                <a:schemeClr val="bg1"/>
              </a:solidFill>
              <a:latin typeface="Arial" pitchFamily="34" charset="0"/>
              <a:cs typeface="Arial" pitchFamily="34" charset="0"/>
            </a:endParaRPr>
          </a:p>
          <a:p>
            <a:pPr marL="0" indent="0">
              <a:buNone/>
            </a:pPr>
            <a:endParaRPr lang="tr-TR" sz="2400" b="1" dirty="0" smtClean="0">
              <a:solidFill>
                <a:srgbClr val="FF0000"/>
              </a:solidFill>
              <a:latin typeface="Arial" pitchFamily="34" charset="0"/>
              <a:cs typeface="Arial" pitchFamily="34" charset="0"/>
            </a:endParaRPr>
          </a:p>
          <a:p>
            <a:pPr marL="0" indent="0">
              <a:buNone/>
            </a:pPr>
            <a:endParaRPr lang="tr-TR" sz="2400" b="1" dirty="0">
              <a:solidFill>
                <a:srgbClr val="FF0000"/>
              </a:solidFill>
              <a:latin typeface="Arial" pitchFamily="34" charset="0"/>
              <a:cs typeface="Arial" pitchFamily="34" charset="0"/>
            </a:endParaRPr>
          </a:p>
          <a:p>
            <a:pPr marL="0" indent="0">
              <a:buNone/>
            </a:pPr>
            <a:r>
              <a:rPr lang="tr-TR" sz="2400" b="1" dirty="0" err="1" smtClean="0">
                <a:solidFill>
                  <a:srgbClr val="FF0000"/>
                </a:solidFill>
                <a:latin typeface="Arial" pitchFamily="34" charset="0"/>
                <a:cs typeface="Arial" pitchFamily="34" charset="0"/>
              </a:rPr>
              <a:t>E</a:t>
            </a:r>
            <a:r>
              <a:rPr lang="tr-TR" sz="2400" dirty="0" err="1" smtClean="0">
                <a:solidFill>
                  <a:schemeClr val="bg1"/>
                </a:solidFill>
                <a:latin typeface="Arial" pitchFamily="34" charset="0"/>
                <a:cs typeface="Arial" pitchFamily="34" charset="0"/>
              </a:rPr>
              <a:t>uropean</a:t>
            </a:r>
            <a:r>
              <a:rPr lang="tr-TR" sz="2400" dirty="0" smtClean="0">
                <a:solidFill>
                  <a:schemeClr val="bg1"/>
                </a:solidFill>
                <a:latin typeface="Arial" pitchFamily="34" charset="0"/>
                <a:cs typeface="Arial" pitchFamily="34" charset="0"/>
              </a:rPr>
              <a:t> </a:t>
            </a:r>
            <a:r>
              <a:rPr lang="tr-TR" sz="2400" b="1" dirty="0" err="1" smtClean="0">
                <a:solidFill>
                  <a:srgbClr val="FF0000"/>
                </a:solidFill>
                <a:latin typeface="Arial" pitchFamily="34" charset="0"/>
                <a:cs typeface="Arial" pitchFamily="34" charset="0"/>
              </a:rPr>
              <a:t>A</a:t>
            </a:r>
            <a:r>
              <a:rPr lang="tr-TR" sz="2400" dirty="0" err="1" smtClean="0">
                <a:solidFill>
                  <a:schemeClr val="bg1"/>
                </a:solidFill>
                <a:latin typeface="Arial" pitchFamily="34" charset="0"/>
                <a:cs typeface="Arial" pitchFamily="34" charset="0"/>
              </a:rPr>
              <a:t>ssociation</a:t>
            </a:r>
            <a:r>
              <a:rPr lang="tr-TR" sz="2400" dirty="0" smtClean="0">
                <a:solidFill>
                  <a:schemeClr val="bg1"/>
                </a:solidFill>
                <a:latin typeface="Arial" pitchFamily="34" charset="0"/>
                <a:cs typeface="Arial" pitchFamily="34" charset="0"/>
              </a:rPr>
              <a:t> of </a:t>
            </a:r>
            <a:r>
              <a:rPr lang="tr-TR" sz="2400" b="1" dirty="0" err="1" smtClean="0">
                <a:solidFill>
                  <a:srgbClr val="FF0000"/>
                </a:solidFill>
                <a:latin typeface="Arial" pitchFamily="34" charset="0"/>
                <a:cs typeface="Arial" pitchFamily="34" charset="0"/>
              </a:rPr>
              <a:t>S</a:t>
            </a:r>
            <a:r>
              <a:rPr lang="tr-TR" sz="2400" dirty="0" err="1" smtClean="0">
                <a:solidFill>
                  <a:schemeClr val="bg1"/>
                </a:solidFill>
                <a:latin typeface="Arial" pitchFamily="34" charset="0"/>
                <a:cs typeface="Arial" pitchFamily="34" charset="0"/>
              </a:rPr>
              <a:t>cience</a:t>
            </a:r>
            <a:r>
              <a:rPr lang="tr-TR" sz="2400" dirty="0" smtClean="0">
                <a:solidFill>
                  <a:schemeClr val="bg1"/>
                </a:solidFill>
                <a:latin typeface="Arial" pitchFamily="34" charset="0"/>
                <a:cs typeface="Arial" pitchFamily="34" charset="0"/>
              </a:rPr>
              <a:t> </a:t>
            </a:r>
            <a:r>
              <a:rPr lang="tr-TR" sz="2400" b="1" dirty="0" err="1" smtClean="0">
                <a:solidFill>
                  <a:srgbClr val="FF0000"/>
                </a:solidFill>
                <a:latin typeface="Arial" pitchFamily="34" charset="0"/>
                <a:cs typeface="Arial" pitchFamily="34" charset="0"/>
              </a:rPr>
              <a:t>E</a:t>
            </a:r>
            <a:r>
              <a:rPr lang="tr-TR" sz="2400" dirty="0" err="1" smtClean="0">
                <a:solidFill>
                  <a:schemeClr val="bg1"/>
                </a:solidFill>
                <a:latin typeface="Arial" pitchFamily="34" charset="0"/>
                <a:cs typeface="Arial" pitchFamily="34" charset="0"/>
              </a:rPr>
              <a:t>ditors</a:t>
            </a:r>
            <a:r>
              <a:rPr lang="tr-TR" sz="2400" dirty="0" smtClean="0">
                <a:solidFill>
                  <a:schemeClr val="bg1"/>
                </a:solidFill>
                <a:latin typeface="Arial" pitchFamily="34" charset="0"/>
                <a:cs typeface="Arial" pitchFamily="34" charset="0"/>
              </a:rPr>
              <a:t> </a:t>
            </a:r>
            <a:r>
              <a:rPr lang="tr-TR" sz="2400" b="1" dirty="0" smtClean="0">
                <a:solidFill>
                  <a:srgbClr val="FF0000"/>
                </a:solidFill>
                <a:latin typeface="Arial" pitchFamily="34" charset="0"/>
                <a:cs typeface="Arial" pitchFamily="34" charset="0"/>
              </a:rPr>
              <a:t>(EASE) </a:t>
            </a:r>
            <a:r>
              <a:rPr lang="tr-TR" sz="2400" dirty="0" smtClean="0">
                <a:solidFill>
                  <a:schemeClr val="bg1"/>
                </a:solidFill>
                <a:latin typeface="Arial" pitchFamily="34" charset="0"/>
                <a:cs typeface="Arial" pitchFamily="34" charset="0"/>
              </a:rPr>
              <a:t>(2014)</a:t>
            </a:r>
          </a:p>
          <a:p>
            <a:pPr marL="0" indent="0">
              <a:buNone/>
            </a:pPr>
            <a:r>
              <a:rPr lang="tr-TR" sz="2400" smtClean="0">
                <a:solidFill>
                  <a:schemeClr val="bg1"/>
                </a:solidFill>
                <a:latin typeface="Arial" pitchFamily="34" charset="0"/>
                <a:cs typeface="Arial" pitchFamily="34" charset="0"/>
              </a:rPr>
              <a:t>www.ease.org.uk</a:t>
            </a:r>
            <a:endParaRPr lang="tr-TR" sz="2400" dirty="0">
              <a:solidFill>
                <a:schemeClr val="bg1"/>
              </a:solidFill>
              <a:latin typeface="Arial" pitchFamily="34" charset="0"/>
              <a:cs typeface="Arial"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1368152" cy="886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05064"/>
            <a:ext cx="129540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0241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764704"/>
            <a:ext cx="8229600" cy="4525963"/>
          </a:xfrm>
        </p:spPr>
        <p:txBody>
          <a:bodyPr/>
          <a:lstStyle/>
          <a:p>
            <a:pPr marL="0" indent="0" algn="r">
              <a:buNone/>
            </a:pPr>
            <a:r>
              <a:rPr lang="tr-TR" i="1" dirty="0" smtClean="0">
                <a:solidFill>
                  <a:schemeClr val="bg1"/>
                </a:solidFill>
                <a:latin typeface="Bell MT" pitchFamily="18" charset="0"/>
                <a:cs typeface="Arial" pitchFamily="34" charset="0"/>
              </a:rPr>
              <a:t>‘’Bir makalenin basılmamasına neden olacak kadar bölük pörçük bir çalışma; sıradan bir hipotez; taraflı veya bencil bir yazım; çarpık bir tasarım; berbat edilmiş bir yöntem; hatalı , anlaşılması güç ve tutarsız bir sonuç; kendine yontulmuş bir analiz; geçersiz veya üstünkörü bir çıkarım; rahatsız edici gramer ve söz dizimi yoktur.’’</a:t>
            </a:r>
          </a:p>
          <a:p>
            <a:pPr marL="0" indent="0" algn="r">
              <a:buNone/>
            </a:pPr>
            <a:endParaRPr lang="tr-TR" i="1" dirty="0">
              <a:solidFill>
                <a:schemeClr val="bg1"/>
              </a:solidFill>
              <a:latin typeface="Bell MT" pitchFamily="18" charset="0"/>
              <a:cs typeface="Arial" pitchFamily="34" charset="0"/>
            </a:endParaRPr>
          </a:p>
          <a:p>
            <a:pPr marL="0" indent="0" algn="r">
              <a:buNone/>
            </a:pPr>
            <a:endParaRPr lang="tr-TR" i="1" dirty="0" smtClean="0">
              <a:solidFill>
                <a:schemeClr val="bg1"/>
              </a:solidFill>
              <a:latin typeface="Bell MT" pitchFamily="18" charset="0"/>
              <a:cs typeface="Arial" pitchFamily="34" charset="0"/>
            </a:endParaRPr>
          </a:p>
          <a:p>
            <a:pPr marL="0" indent="0" algn="r">
              <a:buNone/>
            </a:pPr>
            <a:r>
              <a:rPr lang="tr-TR" i="1" dirty="0" smtClean="0">
                <a:solidFill>
                  <a:schemeClr val="bg1"/>
                </a:solidFill>
                <a:latin typeface="Bell MT" pitchFamily="18" charset="0"/>
                <a:cs typeface="Arial" pitchFamily="34" charset="0"/>
              </a:rPr>
              <a:t>JAMA  yardımcı editörü </a:t>
            </a:r>
            <a:r>
              <a:rPr lang="tr-TR" i="1" dirty="0" err="1" smtClean="0">
                <a:solidFill>
                  <a:schemeClr val="bg1"/>
                </a:solidFill>
                <a:latin typeface="Bell MT" pitchFamily="18" charset="0"/>
                <a:cs typeface="Arial" pitchFamily="34" charset="0"/>
              </a:rPr>
              <a:t>Drummond</a:t>
            </a:r>
            <a:r>
              <a:rPr lang="tr-TR" i="1" dirty="0" smtClean="0">
                <a:solidFill>
                  <a:schemeClr val="bg1"/>
                </a:solidFill>
                <a:latin typeface="Bell MT" pitchFamily="18" charset="0"/>
                <a:cs typeface="Arial" pitchFamily="34" charset="0"/>
              </a:rPr>
              <a:t> </a:t>
            </a:r>
            <a:r>
              <a:rPr lang="tr-TR" i="1" dirty="0" err="1" smtClean="0">
                <a:solidFill>
                  <a:schemeClr val="bg1"/>
                </a:solidFill>
                <a:latin typeface="Bell MT" pitchFamily="18" charset="0"/>
                <a:cs typeface="Arial" pitchFamily="34" charset="0"/>
              </a:rPr>
              <a:t>Rennie</a:t>
            </a:r>
            <a:endParaRPr lang="tr-TR" i="1" dirty="0" smtClean="0">
              <a:solidFill>
                <a:schemeClr val="bg1"/>
              </a:solidFill>
              <a:latin typeface="Bell MT" pitchFamily="18" charset="0"/>
              <a:cs typeface="Arial" pitchFamily="34" charset="0"/>
            </a:endParaRPr>
          </a:p>
        </p:txBody>
      </p:sp>
    </p:spTree>
    <p:extLst>
      <p:ext uri="{BB962C8B-B14F-4D97-AF65-F5344CB8AC3E}">
        <p14:creationId xmlns:p14="http://schemas.microsoft.com/office/powerpoint/2010/main" val="2342289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199" y="-21957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Neden hakeme gerek duyulur?</a:t>
            </a:r>
            <a:endParaRPr lang="en-GB" sz="3200" b="1" dirty="0" smtClean="0">
              <a:solidFill>
                <a:srgbClr val="FFC000"/>
              </a:solidFill>
            </a:endParaRPr>
          </a:p>
        </p:txBody>
      </p:sp>
      <p:sp>
        <p:nvSpPr>
          <p:cNvPr id="6" name="Eksi 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7" name="Rectangle 3"/>
          <p:cNvSpPr txBox="1">
            <a:spLocks noChangeArrowheads="1"/>
          </p:cNvSpPr>
          <p:nvPr/>
        </p:nvSpPr>
        <p:spPr bwMode="auto">
          <a:xfrm>
            <a:off x="533399" y="923022"/>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tr-TR" sz="2400" dirty="0" smtClean="0">
              <a:solidFill>
                <a:schemeClr val="bg1"/>
              </a:solidFill>
              <a:latin typeface="Arial" pitchFamily="34" charset="0"/>
              <a:cs typeface="Arial" pitchFamily="34" charset="0"/>
            </a:endParaRPr>
          </a:p>
          <a:p>
            <a:pPr>
              <a:lnSpc>
                <a:spcPct val="90000"/>
              </a:lnSpc>
            </a:pPr>
            <a:endParaRPr lang="tr-TR" sz="2400" dirty="0">
              <a:solidFill>
                <a:schemeClr val="bg1"/>
              </a:solidFill>
              <a:latin typeface="Arial" pitchFamily="34" charset="0"/>
              <a:cs typeface="Arial" pitchFamily="34" charset="0"/>
            </a:endParaRPr>
          </a:p>
          <a:p>
            <a:pPr>
              <a:lnSpc>
                <a:spcPct val="90000"/>
              </a:lnSpc>
            </a:pPr>
            <a:r>
              <a:rPr lang="tr-TR" sz="2400" dirty="0" err="1" smtClean="0">
                <a:solidFill>
                  <a:schemeClr val="bg1"/>
                </a:solidFill>
                <a:latin typeface="Arial" pitchFamily="34" charset="0"/>
                <a:cs typeface="Arial" pitchFamily="34" charset="0"/>
              </a:rPr>
              <a:t>İşyükü</a:t>
            </a:r>
            <a:r>
              <a:rPr lang="tr-TR" sz="2400" dirty="0" smtClean="0">
                <a:solidFill>
                  <a:schemeClr val="bg1"/>
                </a:solidFill>
                <a:latin typeface="Arial" pitchFamily="34" charset="0"/>
                <a:cs typeface="Arial" pitchFamily="34" charset="0"/>
              </a:rPr>
              <a:t>: Editör, o dergiye sunulan pek çok makaleye yeterli zaman ayıramaz.</a:t>
            </a:r>
          </a:p>
          <a:p>
            <a:pPr>
              <a:lnSpc>
                <a:spcPct val="90000"/>
              </a:lnSpc>
            </a:pPr>
            <a:endParaRPr lang="tr-TR" sz="2400" dirty="0" smtClean="0">
              <a:solidFill>
                <a:schemeClr val="bg1"/>
              </a:solidFill>
              <a:latin typeface="Arial" pitchFamily="34" charset="0"/>
              <a:cs typeface="Arial" pitchFamily="34" charset="0"/>
            </a:endParaRPr>
          </a:p>
          <a:p>
            <a:pPr>
              <a:lnSpc>
                <a:spcPct val="90000"/>
              </a:lnSpc>
            </a:pPr>
            <a:endParaRPr lang="tr-TR" sz="2400" dirty="0" smtClean="0">
              <a:solidFill>
                <a:schemeClr val="bg1"/>
              </a:solidFill>
              <a:latin typeface="Arial" pitchFamily="34" charset="0"/>
              <a:cs typeface="Arial" pitchFamily="34" charset="0"/>
            </a:endParaRPr>
          </a:p>
          <a:p>
            <a:pPr>
              <a:lnSpc>
                <a:spcPct val="90000"/>
              </a:lnSpc>
            </a:pPr>
            <a:r>
              <a:rPr lang="tr-TR" sz="2400" dirty="0" smtClean="0">
                <a:solidFill>
                  <a:schemeClr val="bg1"/>
                </a:solidFill>
                <a:latin typeface="Arial" pitchFamily="34" charset="0"/>
                <a:cs typeface="Arial" pitchFamily="34" charset="0"/>
              </a:rPr>
              <a:t>Fikir </a:t>
            </a:r>
            <a:r>
              <a:rPr lang="tr-TR" sz="2400" dirty="0" err="1" smtClean="0">
                <a:solidFill>
                  <a:schemeClr val="bg1"/>
                </a:solidFill>
                <a:latin typeface="Arial" pitchFamily="34" charset="0"/>
                <a:cs typeface="Arial" pitchFamily="34" charset="0"/>
              </a:rPr>
              <a:t>farklılığı:Eğer</a:t>
            </a:r>
            <a:r>
              <a:rPr lang="tr-TR" sz="2400" dirty="0" smtClean="0">
                <a:solidFill>
                  <a:schemeClr val="bg1"/>
                </a:solidFill>
                <a:latin typeface="Arial" pitchFamily="34" charset="0"/>
                <a:cs typeface="Arial" pitchFamily="34" charset="0"/>
              </a:rPr>
              <a:t> derginin editörü tüm makaleleri kendisi değerlendirirse, onay gören yazılar sadece onun görüşünü yansıtır.</a:t>
            </a:r>
          </a:p>
          <a:p>
            <a:pPr>
              <a:lnSpc>
                <a:spcPct val="90000"/>
              </a:lnSpc>
            </a:pPr>
            <a:endParaRPr lang="tr-TR" sz="2400" dirty="0" smtClean="0">
              <a:solidFill>
                <a:schemeClr val="bg1"/>
              </a:solidFill>
              <a:latin typeface="Arial" pitchFamily="34" charset="0"/>
              <a:cs typeface="Arial" pitchFamily="34" charset="0"/>
            </a:endParaRPr>
          </a:p>
          <a:p>
            <a:pPr>
              <a:lnSpc>
                <a:spcPct val="90000"/>
              </a:lnSpc>
            </a:pPr>
            <a:endParaRPr lang="tr-TR" sz="2400" dirty="0" smtClean="0">
              <a:solidFill>
                <a:schemeClr val="bg1"/>
              </a:solidFill>
              <a:latin typeface="Arial" pitchFamily="34" charset="0"/>
              <a:cs typeface="Arial" pitchFamily="34" charset="0"/>
            </a:endParaRPr>
          </a:p>
          <a:p>
            <a:pPr>
              <a:lnSpc>
                <a:spcPct val="90000"/>
              </a:lnSpc>
            </a:pPr>
            <a:r>
              <a:rPr lang="tr-TR" sz="2400" dirty="0" smtClean="0">
                <a:solidFill>
                  <a:schemeClr val="bg1"/>
                </a:solidFill>
                <a:latin typeface="Arial" pitchFamily="34" charset="0"/>
                <a:cs typeface="Arial" pitchFamily="34" charset="0"/>
              </a:rPr>
              <a:t>Sınırlı uzmanlık: Editörün, derginin kapsamına giren </a:t>
            </a:r>
            <a:r>
              <a:rPr lang="tr-TR" sz="2400" dirty="0" smtClean="0">
                <a:solidFill>
                  <a:schemeClr val="bg1"/>
                </a:solidFill>
                <a:latin typeface="Arial" pitchFamily="34" charset="0"/>
                <a:cs typeface="Arial" pitchFamily="34" charset="0"/>
              </a:rPr>
              <a:t>her konuda </a:t>
            </a:r>
            <a:r>
              <a:rPr lang="tr-TR" sz="2400" dirty="0" smtClean="0">
                <a:solidFill>
                  <a:schemeClr val="bg1"/>
                </a:solidFill>
                <a:latin typeface="Arial" pitchFamily="34" charset="0"/>
                <a:cs typeface="Arial" pitchFamily="34" charset="0"/>
              </a:rPr>
              <a:t>uzman olması beklenemez.</a:t>
            </a:r>
            <a:endParaRPr lang="en-GB" sz="24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493672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764704"/>
            <a:ext cx="8229600" cy="4525963"/>
          </a:xfrm>
        </p:spPr>
        <p:txBody>
          <a:bodyPr/>
          <a:lstStyle/>
          <a:p>
            <a:pPr marL="0" indent="0" algn="r">
              <a:buNone/>
            </a:pPr>
            <a:r>
              <a:rPr lang="tr-TR" i="1" dirty="0" smtClean="0">
                <a:solidFill>
                  <a:schemeClr val="bg1"/>
                </a:solidFill>
                <a:latin typeface="Bell MT" pitchFamily="18" charset="0"/>
                <a:cs typeface="Arial" pitchFamily="34" charset="0"/>
              </a:rPr>
              <a:t>‘’Hem editörler hem bilimciler hakem denetiminin merkezi önemi üzerinde ısrar ediyorlar. Halka sunduğumuz imaja göre, hakem denetimi yarı-kutsal bir süreç olarak çalışmakta ve bilimin, objektif doğruluğun kaynağı haline gelmesine yardımcı olmaktadır. Ama aslında biliyoruz ki, hakem denetim sistemi taraflı, adaletsiz, sorumsuz, noksan, kolayca şike yapılabilir, çoğu zaman aşağılayıcı, bazen aptalca ve sıkça yanlış olabilmektedir.’’</a:t>
            </a:r>
          </a:p>
          <a:p>
            <a:pPr marL="0" indent="0" algn="r">
              <a:buNone/>
            </a:pPr>
            <a:endParaRPr lang="tr-TR" i="1" dirty="0">
              <a:solidFill>
                <a:schemeClr val="bg1"/>
              </a:solidFill>
              <a:latin typeface="Bell MT" pitchFamily="18" charset="0"/>
              <a:cs typeface="Arial" pitchFamily="34" charset="0"/>
            </a:endParaRPr>
          </a:p>
          <a:p>
            <a:pPr marL="0" indent="0" algn="r">
              <a:buNone/>
            </a:pPr>
            <a:r>
              <a:rPr lang="tr-TR" i="1" dirty="0" err="1" smtClean="0">
                <a:solidFill>
                  <a:schemeClr val="bg1"/>
                </a:solidFill>
                <a:latin typeface="Bell MT" pitchFamily="18" charset="0"/>
                <a:cs typeface="Arial" pitchFamily="34" charset="0"/>
              </a:rPr>
              <a:t>Lancet</a:t>
            </a:r>
            <a:r>
              <a:rPr lang="tr-TR" i="1" dirty="0" smtClean="0">
                <a:solidFill>
                  <a:schemeClr val="bg1"/>
                </a:solidFill>
                <a:latin typeface="Bell MT" pitchFamily="18" charset="0"/>
                <a:cs typeface="Arial" pitchFamily="34" charset="0"/>
              </a:rPr>
              <a:t> editörü Richard  </a:t>
            </a:r>
            <a:r>
              <a:rPr lang="tr-TR" i="1" smtClean="0">
                <a:solidFill>
                  <a:schemeClr val="bg1"/>
                </a:solidFill>
                <a:latin typeface="Bell MT" pitchFamily="18" charset="0"/>
                <a:cs typeface="Arial" pitchFamily="34" charset="0"/>
              </a:rPr>
              <a:t>Horton</a:t>
            </a:r>
            <a:endParaRPr lang="tr-TR" i="1" dirty="0" smtClean="0">
              <a:solidFill>
                <a:schemeClr val="bg1"/>
              </a:solidFill>
              <a:latin typeface="Bell MT" pitchFamily="18" charset="0"/>
              <a:cs typeface="Arial" pitchFamily="34" charset="0"/>
            </a:endParaRPr>
          </a:p>
        </p:txBody>
      </p:sp>
    </p:spTree>
    <p:extLst>
      <p:ext uri="{BB962C8B-B14F-4D97-AF65-F5344CB8AC3E}">
        <p14:creationId xmlns:p14="http://schemas.microsoft.com/office/powerpoint/2010/main" val="2883466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14" name="AutoShape 14"/>
          <p:cNvSpPr>
            <a:spLocks noChangeArrowheads="1"/>
          </p:cNvSpPr>
          <p:nvPr/>
        </p:nvSpPr>
        <p:spPr bwMode="auto">
          <a:xfrm rot="10800000">
            <a:off x="6096000" y="4800600"/>
            <a:ext cx="1574800" cy="1676400"/>
          </a:xfrm>
          <a:custGeom>
            <a:avLst/>
            <a:gdLst>
              <a:gd name="T0" fmla="*/ 2147483647 w 21600"/>
              <a:gd name="T1" fmla="*/ 0 h 21600"/>
              <a:gd name="T2" fmla="*/ 2147483647 w 21600"/>
              <a:gd name="T3" fmla="*/ 2147483647 h 21600"/>
              <a:gd name="T4" fmla="*/ 1254460146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8575">
            <a:solidFill>
              <a:srgbClr val="333399"/>
            </a:solidFill>
            <a:miter lim="800000"/>
            <a:headEnd/>
            <a:tailEnd/>
          </a:ln>
        </p:spPr>
        <p:txBody>
          <a:bodyPr wrap="none" anchor="ctr">
            <a:spAutoFit/>
          </a:bodyPr>
          <a:lstStyle/>
          <a:p>
            <a:endParaRPr lang="tr-TR"/>
          </a:p>
        </p:txBody>
      </p:sp>
      <p:sp>
        <p:nvSpPr>
          <p:cNvPr id="281603" name="Rectangle 3"/>
          <p:cNvSpPr>
            <a:spLocks noGrp="1" noChangeArrowheads="1"/>
          </p:cNvSpPr>
          <p:nvPr>
            <p:ph type="body" idx="1"/>
          </p:nvPr>
        </p:nvSpPr>
        <p:spPr>
          <a:xfrm>
            <a:off x="457200" y="1528763"/>
            <a:ext cx="8229600" cy="4525962"/>
          </a:xfrm>
        </p:spPr>
        <p:txBody>
          <a:bodyPr/>
          <a:lstStyle/>
          <a:p>
            <a:pPr marL="609600" indent="-609600" eaLnBrk="1" hangingPunct="1">
              <a:buFontTx/>
              <a:buAutoNum type="arabicPeriod"/>
            </a:pPr>
            <a:r>
              <a:rPr lang="en-US" dirty="0" smtClean="0">
                <a:solidFill>
                  <a:schemeClr val="bg1"/>
                </a:solidFill>
                <a:latin typeface="Arial" pitchFamily="34" charset="0"/>
                <a:cs typeface="Arial" pitchFamily="34" charset="0"/>
              </a:rPr>
              <a:t>“</a:t>
            </a:r>
            <a:r>
              <a:rPr lang="tr-TR" dirty="0" smtClean="0">
                <a:solidFill>
                  <a:schemeClr val="bg1"/>
                </a:solidFill>
                <a:latin typeface="Arial" pitchFamily="34" charset="0"/>
                <a:cs typeface="Arial" pitchFamily="34" charset="0"/>
              </a:rPr>
              <a:t>Tek </a:t>
            </a:r>
            <a:r>
              <a:rPr lang="tr-TR" dirty="0" err="1" smtClean="0">
                <a:solidFill>
                  <a:schemeClr val="bg1"/>
                </a:solidFill>
                <a:latin typeface="Arial" pitchFamily="34" charset="0"/>
                <a:cs typeface="Arial" pitchFamily="34" charset="0"/>
              </a:rPr>
              <a:t>körleme</a:t>
            </a:r>
            <a:r>
              <a:rPr lang="en-US" dirty="0" smtClean="0">
                <a:solidFill>
                  <a:schemeClr val="bg1"/>
                </a:solidFill>
                <a:latin typeface="Arial" pitchFamily="34" charset="0"/>
                <a:cs typeface="Arial" pitchFamily="34" charset="0"/>
              </a:rPr>
              <a:t>” </a:t>
            </a:r>
            <a:r>
              <a:rPr lang="tr-TR" dirty="0" smtClean="0">
                <a:solidFill>
                  <a:schemeClr val="bg1"/>
                </a:solidFill>
                <a:latin typeface="Arial" pitchFamily="34" charset="0"/>
                <a:cs typeface="Arial" pitchFamily="34" charset="0"/>
              </a:rPr>
              <a:t>hakemlik</a:t>
            </a:r>
            <a:endParaRPr lang="en-US" dirty="0" smtClean="0">
              <a:solidFill>
                <a:schemeClr val="bg1"/>
              </a:solidFill>
              <a:latin typeface="Arial" pitchFamily="34" charset="0"/>
              <a:cs typeface="Arial" pitchFamily="34" charset="0"/>
            </a:endParaRPr>
          </a:p>
          <a:p>
            <a:pPr marL="609600" indent="-609600" eaLnBrk="1" hangingPunct="1">
              <a:buFontTx/>
              <a:buAutoNum type="arabicPeriod"/>
            </a:pPr>
            <a:r>
              <a:rPr lang="en-US" dirty="0" smtClean="0">
                <a:solidFill>
                  <a:schemeClr val="bg1"/>
                </a:solidFill>
                <a:latin typeface="Arial" pitchFamily="34" charset="0"/>
                <a:cs typeface="Arial" pitchFamily="34" charset="0"/>
              </a:rPr>
              <a:t>“</a:t>
            </a:r>
            <a:r>
              <a:rPr lang="tr-TR" dirty="0" smtClean="0">
                <a:solidFill>
                  <a:schemeClr val="bg1"/>
                </a:solidFill>
                <a:latin typeface="Arial" pitchFamily="34" charset="0"/>
                <a:cs typeface="Arial" pitchFamily="34" charset="0"/>
              </a:rPr>
              <a:t>Çift </a:t>
            </a:r>
            <a:r>
              <a:rPr lang="tr-TR" dirty="0" err="1" smtClean="0">
                <a:solidFill>
                  <a:schemeClr val="bg1"/>
                </a:solidFill>
                <a:latin typeface="Arial" pitchFamily="34" charset="0"/>
                <a:cs typeface="Arial" pitchFamily="34" charset="0"/>
              </a:rPr>
              <a:t>körleme</a:t>
            </a:r>
            <a:r>
              <a:rPr lang="en-US" dirty="0" smtClean="0">
                <a:solidFill>
                  <a:schemeClr val="bg1"/>
                </a:solidFill>
                <a:latin typeface="Arial" pitchFamily="34" charset="0"/>
                <a:cs typeface="Arial" pitchFamily="34" charset="0"/>
              </a:rPr>
              <a:t>” </a:t>
            </a:r>
            <a:r>
              <a:rPr lang="tr-TR" dirty="0" smtClean="0">
                <a:solidFill>
                  <a:schemeClr val="bg1"/>
                </a:solidFill>
                <a:latin typeface="Arial" pitchFamily="34" charset="0"/>
                <a:cs typeface="Arial" pitchFamily="34" charset="0"/>
              </a:rPr>
              <a:t>hakemlik</a:t>
            </a:r>
            <a:endParaRPr lang="en-US" dirty="0" smtClean="0">
              <a:solidFill>
                <a:schemeClr val="bg1"/>
              </a:solidFill>
              <a:latin typeface="Arial" pitchFamily="34" charset="0"/>
              <a:cs typeface="Arial" pitchFamily="34" charset="0"/>
            </a:endParaRPr>
          </a:p>
          <a:p>
            <a:pPr marL="609600" indent="-609600" eaLnBrk="1" hangingPunct="1">
              <a:buFontTx/>
              <a:buAutoNum type="arabicPeriod"/>
            </a:pPr>
            <a:r>
              <a:rPr lang="tr-TR" dirty="0" smtClean="0">
                <a:solidFill>
                  <a:schemeClr val="bg1"/>
                </a:solidFill>
                <a:latin typeface="Arial" pitchFamily="34" charset="0"/>
                <a:cs typeface="Arial" pitchFamily="34" charset="0"/>
              </a:rPr>
              <a:t>Açık hakemlik</a:t>
            </a:r>
            <a:endParaRPr lang="en-US" dirty="0" smtClean="0">
              <a:solidFill>
                <a:schemeClr val="bg1"/>
              </a:solidFill>
              <a:latin typeface="Arial" pitchFamily="34" charset="0"/>
              <a:cs typeface="Arial" pitchFamily="34" charset="0"/>
            </a:endParaRPr>
          </a:p>
          <a:p>
            <a:pPr marL="609600" indent="-609600" eaLnBrk="1" hangingPunct="1">
              <a:buFontTx/>
              <a:buNone/>
            </a:pPr>
            <a:r>
              <a:rPr lang="tr-TR" dirty="0" smtClean="0">
                <a:solidFill>
                  <a:schemeClr val="bg1"/>
                </a:solidFill>
                <a:latin typeface="Arial" pitchFamily="34" charset="0"/>
                <a:cs typeface="Arial" pitchFamily="34" charset="0"/>
              </a:rPr>
              <a:t>Deneysel</a:t>
            </a:r>
            <a:endParaRPr lang="en-US" dirty="0" smtClean="0">
              <a:solidFill>
                <a:schemeClr val="bg1"/>
              </a:solidFill>
              <a:latin typeface="Arial" pitchFamily="34" charset="0"/>
              <a:cs typeface="Arial" pitchFamily="34" charset="0"/>
            </a:endParaRPr>
          </a:p>
          <a:p>
            <a:pPr marL="609600" indent="-609600" eaLnBrk="1" hangingPunct="1">
              <a:buFontTx/>
              <a:buAutoNum type="arabicPeriod"/>
            </a:pPr>
            <a:r>
              <a:rPr lang="tr-TR" dirty="0" smtClean="0">
                <a:solidFill>
                  <a:schemeClr val="bg1"/>
                </a:solidFill>
                <a:latin typeface="Arial" pitchFamily="34" charset="0"/>
                <a:cs typeface="Arial" pitchFamily="34" charset="0"/>
              </a:rPr>
              <a:t>Yayın-sonrası hakemlik</a:t>
            </a:r>
            <a:endParaRPr lang="en-US" dirty="0" smtClean="0">
              <a:solidFill>
                <a:schemeClr val="bg1"/>
              </a:solidFill>
              <a:latin typeface="Arial" pitchFamily="34" charset="0"/>
              <a:cs typeface="Arial" pitchFamily="34" charset="0"/>
            </a:endParaRPr>
          </a:p>
          <a:p>
            <a:pPr marL="609600" indent="-609600" eaLnBrk="1" hangingPunct="1">
              <a:buFontTx/>
              <a:buAutoNum type="arabicPeriod"/>
            </a:pPr>
            <a:r>
              <a:rPr lang="tr-TR" dirty="0" smtClean="0">
                <a:solidFill>
                  <a:schemeClr val="bg1"/>
                </a:solidFill>
                <a:latin typeface="Arial" pitchFamily="34" charset="0"/>
                <a:cs typeface="Arial" pitchFamily="34" charset="0"/>
              </a:rPr>
              <a:t>Dinamik hakemlik</a:t>
            </a:r>
            <a:endParaRPr lang="en-GB" dirty="0" smtClean="0">
              <a:solidFill>
                <a:schemeClr val="bg1"/>
              </a:solidFill>
              <a:latin typeface="Arial" pitchFamily="34" charset="0"/>
              <a:cs typeface="Arial" pitchFamily="34" charset="0"/>
            </a:endParaRPr>
          </a:p>
        </p:txBody>
      </p:sp>
      <p:sp>
        <p:nvSpPr>
          <p:cNvPr id="281606" name="Text Box 6"/>
          <p:cNvSpPr txBox="1">
            <a:spLocks noChangeArrowheads="1"/>
          </p:cNvSpPr>
          <p:nvPr/>
        </p:nvSpPr>
        <p:spPr bwMode="auto">
          <a:xfrm rot="21307900">
            <a:off x="3804724" y="2635750"/>
            <a:ext cx="1897063" cy="333375"/>
          </a:xfrm>
          <a:prstGeom prst="rect">
            <a:avLst/>
          </a:prstGeom>
          <a:solidFill>
            <a:schemeClr val="bg1"/>
          </a:solidFill>
          <a:ln w="28575">
            <a:solidFill>
              <a:srgbClr val="FF0000"/>
            </a:solidFill>
            <a:miter lim="800000"/>
            <a:headEnd/>
            <a:tailEnd/>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400">
                <a:solidFill>
                  <a:srgbClr val="FF0000"/>
                </a:solidFill>
                <a:latin typeface="Arial Black" pitchFamily="34" charset="0"/>
              </a:rPr>
              <a:t>NOT DISCLOSED</a:t>
            </a:r>
          </a:p>
        </p:txBody>
      </p:sp>
      <p:grpSp>
        <p:nvGrpSpPr>
          <p:cNvPr id="2" name="Group 11"/>
          <p:cNvGrpSpPr>
            <a:grpSpLocks/>
          </p:cNvGrpSpPr>
          <p:nvPr/>
        </p:nvGrpSpPr>
        <p:grpSpPr bwMode="auto">
          <a:xfrm>
            <a:off x="5900738" y="4500563"/>
            <a:ext cx="3048000" cy="854075"/>
            <a:chOff x="3600" y="2583"/>
            <a:chExt cx="1920" cy="538"/>
          </a:xfrm>
        </p:grpSpPr>
        <p:grpSp>
          <p:nvGrpSpPr>
            <p:cNvPr id="9235" name="Group 10"/>
            <p:cNvGrpSpPr>
              <a:grpSpLocks/>
            </p:cNvGrpSpPr>
            <p:nvPr/>
          </p:nvGrpSpPr>
          <p:grpSpPr bwMode="auto">
            <a:xfrm>
              <a:off x="3600" y="2583"/>
              <a:ext cx="1920" cy="288"/>
              <a:chOff x="3600" y="2592"/>
              <a:chExt cx="1920" cy="288"/>
            </a:xfrm>
          </p:grpSpPr>
          <p:sp>
            <p:nvSpPr>
              <p:cNvPr id="9237" name="Line 8"/>
              <p:cNvSpPr>
                <a:spLocks noChangeShapeType="1"/>
              </p:cNvSpPr>
              <p:nvPr/>
            </p:nvSpPr>
            <p:spPr bwMode="auto">
              <a:xfrm flipV="1">
                <a:off x="3600" y="2592"/>
                <a:ext cx="960" cy="288"/>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9238" name="Line 9"/>
              <p:cNvSpPr>
                <a:spLocks noChangeShapeType="1"/>
              </p:cNvSpPr>
              <p:nvPr/>
            </p:nvSpPr>
            <p:spPr bwMode="auto">
              <a:xfrm flipH="1" flipV="1">
                <a:off x="4560" y="2592"/>
                <a:ext cx="960" cy="288"/>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grpSp>
        <p:sp>
          <p:nvSpPr>
            <p:cNvPr id="9236" name="Text Box 7"/>
            <p:cNvSpPr txBox="1">
              <a:spLocks noChangeArrowheads="1"/>
            </p:cNvSpPr>
            <p:nvPr/>
          </p:nvSpPr>
          <p:spPr bwMode="auto">
            <a:xfrm>
              <a:off x="3600" y="2853"/>
              <a:ext cx="1920" cy="268"/>
            </a:xfrm>
            <a:prstGeom prst="rect">
              <a:avLst/>
            </a:prstGeom>
            <a:solidFill>
              <a:schemeClr val="bg1"/>
            </a:solidFill>
            <a:ln w="28575">
              <a:solidFill>
                <a:srgbClr val="FF9900"/>
              </a:solidFill>
              <a:miter lim="800000"/>
              <a:headEnd/>
              <a:tailEnd/>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2000">
                  <a:solidFill>
                    <a:srgbClr val="292929"/>
                  </a:solidFill>
                  <a:latin typeface="Arial Narrow" pitchFamily="34" charset="0"/>
                </a:rPr>
                <a:t>“ </a:t>
              </a:r>
              <a:r>
                <a:rPr lang="tr-TR" sz="2000">
                  <a:solidFill>
                    <a:srgbClr val="292929"/>
                  </a:solidFill>
                  <a:latin typeface="Arial Narrow" pitchFamily="34" charset="0"/>
                </a:rPr>
                <a:t>Ve hakem</a:t>
              </a:r>
              <a:r>
                <a:rPr lang="en-US" sz="2000">
                  <a:solidFill>
                    <a:srgbClr val="292929"/>
                  </a:solidFill>
                  <a:latin typeface="Arial Narrow" pitchFamily="34" charset="0"/>
                </a:rPr>
                <a:t>…  ”</a:t>
              </a:r>
            </a:p>
          </p:txBody>
        </p:sp>
      </p:grpSp>
      <p:sp>
        <p:nvSpPr>
          <p:cNvPr id="281612" name="Text Box 12"/>
          <p:cNvSpPr txBox="1">
            <a:spLocks noChangeArrowheads="1"/>
          </p:cNvSpPr>
          <p:nvPr/>
        </p:nvSpPr>
        <p:spPr bwMode="auto">
          <a:xfrm>
            <a:off x="6096000" y="1366838"/>
            <a:ext cx="2743200" cy="395287"/>
          </a:xfrm>
          <a:prstGeom prst="rect">
            <a:avLst/>
          </a:prstGeom>
          <a:solidFill>
            <a:schemeClr val="bg1"/>
          </a:solidFill>
          <a:ln w="28575">
            <a:solidFill>
              <a:srgbClr val="333399"/>
            </a:solidFill>
            <a:miter lim="800000"/>
            <a:headEnd/>
            <a:tailEnd/>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tr-TR" b="0">
                <a:solidFill>
                  <a:srgbClr val="333399"/>
                </a:solidFill>
                <a:latin typeface="Arial Black" pitchFamily="34" charset="0"/>
              </a:rPr>
              <a:t>YAYIN-SONRASI</a:t>
            </a:r>
            <a:endParaRPr lang="en-US" b="0">
              <a:solidFill>
                <a:srgbClr val="333399"/>
              </a:solidFill>
              <a:latin typeface="Arial Black" pitchFamily="34" charset="0"/>
            </a:endParaRPr>
          </a:p>
        </p:txBody>
      </p:sp>
      <p:grpSp>
        <p:nvGrpSpPr>
          <p:cNvPr id="4" name="Group 20"/>
          <p:cNvGrpSpPr>
            <a:grpSpLocks/>
          </p:cNvGrpSpPr>
          <p:nvPr/>
        </p:nvGrpSpPr>
        <p:grpSpPr bwMode="auto">
          <a:xfrm>
            <a:off x="261938" y="4992687"/>
            <a:ext cx="5638800" cy="1587500"/>
            <a:chOff x="96" y="3168"/>
            <a:chExt cx="3552" cy="1000"/>
          </a:xfrm>
        </p:grpSpPr>
        <p:pic>
          <p:nvPicPr>
            <p:cNvPr id="923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3168"/>
              <a:ext cx="1167" cy="875"/>
            </a:xfrm>
            <a:prstGeom prst="rect">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9233" name="Picture 16"/>
            <p:cNvPicPr>
              <a:picLocks noChangeAspect="1" noChangeArrowheads="1"/>
            </p:cNvPicPr>
            <p:nvPr/>
          </p:nvPicPr>
          <p:blipFill>
            <a:blip r:embed="rId4">
              <a:extLst>
                <a:ext uri="{28A0092B-C50C-407E-A947-70E740481C1C}">
                  <a14:useLocalDpi xmlns:a14="http://schemas.microsoft.com/office/drawing/2010/main" val="0"/>
                </a:ext>
              </a:extLst>
            </a:blip>
            <a:srcRect t="25009" r="72211" b="66653"/>
            <a:stretch>
              <a:fillRect/>
            </a:stretch>
          </p:blipFill>
          <p:spPr bwMode="auto">
            <a:xfrm>
              <a:off x="96" y="3888"/>
              <a:ext cx="1248" cy="280"/>
            </a:xfrm>
            <a:prstGeom prst="rect">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9234" name="Text Box 19"/>
            <p:cNvSpPr txBox="1">
              <a:spLocks noChangeArrowheads="1"/>
            </p:cNvSpPr>
            <p:nvPr/>
          </p:nvSpPr>
          <p:spPr bwMode="auto">
            <a:xfrm>
              <a:off x="1920" y="3648"/>
              <a:ext cx="1728" cy="249"/>
            </a:xfrm>
            <a:prstGeom prst="rect">
              <a:avLst/>
            </a:prstGeom>
            <a:solidFill>
              <a:srgbClr val="008080"/>
            </a:solidFill>
            <a:ln w="28575">
              <a:solidFill>
                <a:srgbClr val="C0C0C0"/>
              </a:solidFill>
              <a:miter lim="800000"/>
              <a:headEnd/>
              <a:tailEnd/>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b="0">
                  <a:solidFill>
                    <a:schemeClr val="bg1"/>
                  </a:solidFill>
                  <a:latin typeface="Arial Black" pitchFamily="34" charset="0"/>
                </a:rPr>
                <a:t>www.naboj.com</a:t>
              </a:r>
            </a:p>
          </p:txBody>
        </p:sp>
      </p:grpSp>
      <p:sp>
        <p:nvSpPr>
          <p:cNvPr id="281621" name="Text Box 21"/>
          <p:cNvSpPr txBox="1">
            <a:spLocks noChangeArrowheads="1"/>
          </p:cNvSpPr>
          <p:nvPr/>
        </p:nvSpPr>
        <p:spPr bwMode="auto">
          <a:xfrm>
            <a:off x="5791200" y="4572000"/>
            <a:ext cx="3200400" cy="1630363"/>
          </a:xfrm>
          <a:prstGeom prst="rect">
            <a:avLst/>
          </a:prstGeom>
          <a:noFill/>
          <a:ln w="254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tr-TR" dirty="0">
                <a:solidFill>
                  <a:schemeClr val="bg1"/>
                </a:solidFill>
              </a:rPr>
              <a:t>Yorumlar</a:t>
            </a:r>
            <a:r>
              <a:rPr lang="en-US" dirty="0">
                <a:solidFill>
                  <a:schemeClr val="bg1"/>
                </a:solidFill>
              </a:rPr>
              <a:t>:</a:t>
            </a:r>
          </a:p>
          <a:p>
            <a:pPr eaLnBrk="1" hangingPunct="1">
              <a:spcBef>
                <a:spcPct val="50000"/>
              </a:spcBef>
              <a:buFontTx/>
              <a:buAutoNum type="arabicPeriod"/>
            </a:pPr>
            <a:r>
              <a:rPr lang="en-US" dirty="0">
                <a:solidFill>
                  <a:schemeClr val="bg1"/>
                </a:solidFill>
              </a:rPr>
              <a:t>“………”   5 </a:t>
            </a:r>
            <a:r>
              <a:rPr lang="tr-TR" dirty="0">
                <a:solidFill>
                  <a:schemeClr val="bg1"/>
                </a:solidFill>
              </a:rPr>
              <a:t>yıldız</a:t>
            </a:r>
            <a:endParaRPr lang="en-US" dirty="0">
              <a:solidFill>
                <a:schemeClr val="bg1"/>
              </a:solidFill>
            </a:endParaRPr>
          </a:p>
          <a:p>
            <a:pPr eaLnBrk="1" hangingPunct="1">
              <a:spcBef>
                <a:spcPct val="50000"/>
              </a:spcBef>
              <a:buFontTx/>
              <a:buAutoNum type="arabicPeriod"/>
            </a:pPr>
            <a:r>
              <a:rPr lang="en-US" dirty="0">
                <a:solidFill>
                  <a:schemeClr val="bg1"/>
                </a:solidFill>
              </a:rPr>
              <a:t>“………”   3.5 </a:t>
            </a:r>
            <a:r>
              <a:rPr lang="tr-TR" dirty="0">
                <a:solidFill>
                  <a:schemeClr val="bg1"/>
                </a:solidFill>
              </a:rPr>
              <a:t>yıldız</a:t>
            </a:r>
            <a:endParaRPr lang="en-US" dirty="0">
              <a:solidFill>
                <a:schemeClr val="bg1"/>
              </a:solidFill>
            </a:endParaRPr>
          </a:p>
          <a:p>
            <a:pPr eaLnBrk="1" hangingPunct="1">
              <a:spcBef>
                <a:spcPct val="50000"/>
              </a:spcBef>
            </a:pPr>
            <a:r>
              <a:rPr lang="tr-TR" dirty="0">
                <a:solidFill>
                  <a:schemeClr val="bg1"/>
                </a:solidFill>
              </a:rPr>
              <a:t>Vb.</a:t>
            </a:r>
            <a:endParaRPr lang="en-GB" dirty="0">
              <a:solidFill>
                <a:schemeClr val="bg1"/>
              </a:solidFill>
            </a:endParaRPr>
          </a:p>
        </p:txBody>
      </p:sp>
      <p:sp>
        <p:nvSpPr>
          <p:cNvPr id="281622" name="Text Box 22"/>
          <p:cNvSpPr txBox="1">
            <a:spLocks noChangeArrowheads="1"/>
          </p:cNvSpPr>
          <p:nvPr/>
        </p:nvSpPr>
        <p:spPr bwMode="auto">
          <a:xfrm>
            <a:off x="5702300" y="1981200"/>
            <a:ext cx="3276600" cy="1685925"/>
          </a:xfrm>
          <a:prstGeom prst="rect">
            <a:avLst/>
          </a:prstGeom>
          <a:solidFill>
            <a:schemeClr val="bg1"/>
          </a:solidFill>
          <a:ln w="12700">
            <a:solidFill>
              <a:srgbClr val="969696"/>
            </a:solidFill>
            <a:miter lim="800000"/>
            <a:headEnd/>
            <a:tailEnd/>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en-US" sz="1200"/>
          </a:p>
          <a:p>
            <a:pPr algn="ctr" eaLnBrk="1" hangingPunct="1"/>
            <a:endParaRPr lang="en-US" sz="1200"/>
          </a:p>
          <a:p>
            <a:pPr algn="ctr" eaLnBrk="1" hangingPunct="1"/>
            <a:endParaRPr lang="en-US" sz="1200"/>
          </a:p>
          <a:p>
            <a:pPr algn="ctr" eaLnBrk="1" hangingPunct="1"/>
            <a:r>
              <a:rPr lang="tr-TR" sz="2000">
                <a:solidFill>
                  <a:srgbClr val="292929"/>
                </a:solidFill>
              </a:rPr>
              <a:t>YAYIN-ÖNCESİ</a:t>
            </a:r>
            <a:endParaRPr lang="en-US" sz="2000">
              <a:solidFill>
                <a:srgbClr val="292929"/>
              </a:solidFill>
            </a:endParaRPr>
          </a:p>
          <a:p>
            <a:pPr algn="ctr" eaLnBrk="1" hangingPunct="1"/>
            <a:endParaRPr lang="en-US" sz="900">
              <a:solidFill>
                <a:srgbClr val="292929"/>
              </a:solidFill>
            </a:endParaRPr>
          </a:p>
          <a:p>
            <a:pPr algn="ctr" eaLnBrk="1" hangingPunct="1"/>
            <a:endParaRPr lang="en-US" sz="900"/>
          </a:p>
          <a:p>
            <a:pPr algn="ctr" eaLnBrk="1" hangingPunct="1"/>
            <a:endParaRPr lang="en-US" sz="900"/>
          </a:p>
          <a:p>
            <a:pPr algn="ctr" eaLnBrk="1" hangingPunct="1"/>
            <a:endParaRPr lang="en-US" sz="900"/>
          </a:p>
          <a:p>
            <a:pPr algn="ctr" eaLnBrk="1" hangingPunct="1"/>
            <a:endParaRPr lang="en-US" sz="1200"/>
          </a:p>
        </p:txBody>
      </p:sp>
      <p:grpSp>
        <p:nvGrpSpPr>
          <p:cNvPr id="5" name="Group 25"/>
          <p:cNvGrpSpPr>
            <a:grpSpLocks/>
          </p:cNvGrpSpPr>
          <p:nvPr/>
        </p:nvGrpSpPr>
        <p:grpSpPr bwMode="auto">
          <a:xfrm>
            <a:off x="1066800" y="3203575"/>
            <a:ext cx="4572000" cy="3578225"/>
            <a:chOff x="672" y="2018"/>
            <a:chExt cx="3696" cy="2254"/>
          </a:xfrm>
        </p:grpSpPr>
        <p:pic>
          <p:nvPicPr>
            <p:cNvPr id="923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2018"/>
              <a:ext cx="3696" cy="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9231" name="Text Box 24"/>
            <p:cNvSpPr txBox="1">
              <a:spLocks noChangeArrowheads="1"/>
            </p:cNvSpPr>
            <p:nvPr/>
          </p:nvSpPr>
          <p:spPr bwMode="auto">
            <a:xfrm>
              <a:off x="717" y="4087"/>
              <a:ext cx="13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000">
                  <a:latin typeface="Arial Narrow" pitchFamily="34" charset="0"/>
                </a:rPr>
                <a:t>Publishing Research Consortium</a:t>
              </a:r>
              <a:endParaRPr lang="en-GB" sz="1000">
                <a:latin typeface="Arial Narrow" pitchFamily="34" charset="0"/>
              </a:endParaRPr>
            </a:p>
          </p:txBody>
        </p:sp>
      </p:grpSp>
      <p:pic>
        <p:nvPicPr>
          <p:cNvPr id="2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2510" y="1717651"/>
            <a:ext cx="3291790" cy="2701949"/>
          </a:xfrm>
          <a:prstGeom prst="rect">
            <a:avLst/>
          </a:prstGeom>
          <a:solidFill>
            <a:schemeClr val="bg1"/>
          </a:solidFill>
          <a:ln>
            <a:noFill/>
          </a:ln>
        </p:spPr>
      </p:pic>
      <p:sp>
        <p:nvSpPr>
          <p:cNvPr id="25" name="Rectangle 2"/>
          <p:cNvSpPr txBox="1">
            <a:spLocks noChangeArrowheads="1"/>
          </p:cNvSpPr>
          <p:nvPr/>
        </p:nvSpPr>
        <p:spPr bwMode="auto">
          <a:xfrm>
            <a:off x="457199" y="-21957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Hakemliğin türleri</a:t>
            </a:r>
            <a:endParaRPr lang="en-GB" sz="3200" b="1" dirty="0" smtClean="0">
              <a:solidFill>
                <a:srgbClr val="FFC000"/>
              </a:solidFill>
            </a:endParaRPr>
          </a:p>
        </p:txBody>
      </p:sp>
      <p:sp>
        <p:nvSpPr>
          <p:cNvPr id="26" name="Eksi 25"/>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
        <p:nvSpPr>
          <p:cNvPr id="6" name="Dikdörtgen 5"/>
          <p:cNvSpPr/>
          <p:nvPr/>
        </p:nvSpPr>
        <p:spPr>
          <a:xfrm>
            <a:off x="5702300" y="1717652"/>
            <a:ext cx="3302000" cy="20713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tr-TR" sz="2400" b="1" dirty="0">
                <a:solidFill>
                  <a:srgbClr val="292929"/>
                </a:solidFill>
                <a:latin typeface="Arial" pitchFamily="34" charset="0"/>
                <a:cs typeface="Arial" pitchFamily="34" charset="0"/>
              </a:rPr>
              <a:t>YAYIN-ÖNCESİ</a:t>
            </a:r>
            <a:endParaRPr lang="en-US" sz="2400" b="1" dirty="0">
              <a:solidFill>
                <a:srgbClr val="292929"/>
              </a:solidFill>
              <a:latin typeface="Arial" pitchFamily="34" charset="0"/>
              <a:cs typeface="Arial" pitchFamily="34" charset="0"/>
            </a:endParaRPr>
          </a:p>
        </p:txBody>
      </p:sp>
    </p:spTree>
    <p:extLst>
      <p:ext uri="{BB962C8B-B14F-4D97-AF65-F5344CB8AC3E}">
        <p14:creationId xmlns:p14="http://schemas.microsoft.com/office/powerpoint/2010/main" val="1871389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p:cTn id="7" dur="500" fill="hold"/>
                                        <p:tgtEl>
                                          <p:spTgt spid="2816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160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8160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81603">
                                            <p:txEl>
                                              <p:pRg st="1" end="1"/>
                                            </p:txEl>
                                          </p:spTgt>
                                        </p:tgtEl>
                                        <p:attrNameLst>
                                          <p:attrName>style.visibility</p:attrName>
                                        </p:attrNameLst>
                                      </p:cBhvr>
                                      <p:to>
                                        <p:strVal val="visible"/>
                                      </p:to>
                                    </p:set>
                                    <p:anim calcmode="lin" valueType="num">
                                      <p:cBhvr>
                                        <p:cTn id="14" dur="500" fill="hold"/>
                                        <p:tgtEl>
                                          <p:spTgt spid="28160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8160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81603">
                                            <p:txEl>
                                              <p:pRg st="1" end="1"/>
                                            </p:txEl>
                                          </p:spTgt>
                                        </p:tgtEl>
                                      </p:cBhvr>
                                    </p:animEffect>
                                  </p:childTnLst>
                                </p:cTn>
                              </p:par>
                              <p:par>
                                <p:cTn id="17" presetID="23" presetClass="entr" presetSubtype="36" fill="hold" grpId="0" nodeType="withEffect">
                                  <p:stCondLst>
                                    <p:cond delay="0"/>
                                  </p:stCondLst>
                                  <p:childTnLst>
                                    <p:set>
                                      <p:cBhvr>
                                        <p:cTn id="18" dur="1" fill="hold">
                                          <p:stCondLst>
                                            <p:cond delay="0"/>
                                          </p:stCondLst>
                                        </p:cTn>
                                        <p:tgtEl>
                                          <p:spTgt spid="281606"/>
                                        </p:tgtEl>
                                        <p:attrNameLst>
                                          <p:attrName>style.visibility</p:attrName>
                                        </p:attrNameLst>
                                      </p:cBhvr>
                                      <p:to>
                                        <p:strVal val="visible"/>
                                      </p:to>
                                    </p:set>
                                    <p:anim calcmode="lin" valueType="num">
                                      <p:cBhvr>
                                        <p:cTn id="19" dur="500" fill="hold"/>
                                        <p:tgtEl>
                                          <p:spTgt spid="281606"/>
                                        </p:tgtEl>
                                        <p:attrNameLst>
                                          <p:attrName>ppt_w</p:attrName>
                                        </p:attrNameLst>
                                      </p:cBhvr>
                                      <p:tavLst>
                                        <p:tav tm="0">
                                          <p:val>
                                            <p:strVal val="(6*min(max(#ppt_w*#ppt_h,.3),1)-7.4)/-.7*#ppt_w"/>
                                          </p:val>
                                        </p:tav>
                                        <p:tav tm="100000">
                                          <p:val>
                                            <p:strVal val="#ppt_w"/>
                                          </p:val>
                                        </p:tav>
                                      </p:tavLst>
                                    </p:anim>
                                    <p:anim calcmode="lin" valueType="num">
                                      <p:cBhvr>
                                        <p:cTn id="20" dur="500" fill="hold"/>
                                        <p:tgtEl>
                                          <p:spTgt spid="281606"/>
                                        </p:tgtEl>
                                        <p:attrNameLst>
                                          <p:attrName>ppt_h</p:attrName>
                                        </p:attrNameLst>
                                      </p:cBhvr>
                                      <p:tavLst>
                                        <p:tav tm="0">
                                          <p:val>
                                            <p:strVal val="(6*min(max(#ppt_w*#ppt_h,.3),1)-7.4)/-.7*#ppt_h"/>
                                          </p:val>
                                        </p:tav>
                                        <p:tav tm="100000">
                                          <p:val>
                                            <p:strVal val="#ppt_h"/>
                                          </p:val>
                                        </p:tav>
                                      </p:tavLst>
                                    </p:anim>
                                    <p:anim calcmode="lin" valueType="num">
                                      <p:cBhvr>
                                        <p:cTn id="21" dur="500" fill="hold"/>
                                        <p:tgtEl>
                                          <p:spTgt spid="281606"/>
                                        </p:tgtEl>
                                        <p:attrNameLst>
                                          <p:attrName>ppt_x</p:attrName>
                                        </p:attrNameLst>
                                      </p:cBhvr>
                                      <p:tavLst>
                                        <p:tav tm="0">
                                          <p:val>
                                            <p:fltVal val="0.5"/>
                                          </p:val>
                                        </p:tav>
                                        <p:tav tm="100000">
                                          <p:val>
                                            <p:strVal val="#ppt_x"/>
                                          </p:val>
                                        </p:tav>
                                      </p:tavLst>
                                    </p:anim>
                                    <p:anim calcmode="lin" valueType="num">
                                      <p:cBhvr>
                                        <p:cTn id="22" dur="500" fill="hold"/>
                                        <p:tgtEl>
                                          <p:spTgt spid="281606"/>
                                        </p:tgtEl>
                                        <p:attrNameLst>
                                          <p:attrName>ppt_y</p:attrName>
                                        </p:attrNameLst>
                                      </p:cBhvr>
                                      <p:tavLst>
                                        <p:tav tm="0">
                                          <p:val>
                                            <p:strVal val="1+(6*min(max(#ppt_w*#ppt_h,.3),1)-7.4)/-.7*#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81603">
                                            <p:txEl>
                                              <p:pRg st="2" end="2"/>
                                            </p:txEl>
                                          </p:spTgt>
                                        </p:tgtEl>
                                        <p:attrNameLst>
                                          <p:attrName>style.visibility</p:attrName>
                                        </p:attrNameLst>
                                      </p:cBhvr>
                                      <p:to>
                                        <p:strVal val="visible"/>
                                      </p:to>
                                    </p:set>
                                    <p:anim calcmode="lin" valueType="num">
                                      <p:cBhvr>
                                        <p:cTn id="27" dur="500" fill="hold"/>
                                        <p:tgtEl>
                                          <p:spTgt spid="28160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28160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281603">
                                            <p:txEl>
                                              <p:pRg st="2" end="2"/>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1" presetClass="exit" presetSubtype="0" fill="hold" grpId="1" nodeType="withEffect">
                                  <p:stCondLst>
                                    <p:cond delay="0"/>
                                  </p:stCondLst>
                                  <p:childTnLst>
                                    <p:set>
                                      <p:cBhvr>
                                        <p:cTn id="36" dur="1" fill="hold">
                                          <p:stCondLst>
                                            <p:cond delay="0"/>
                                          </p:stCondLst>
                                        </p:cTn>
                                        <p:tgtEl>
                                          <p:spTgt spid="281606"/>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81603">
                                            <p:txEl>
                                              <p:pRg st="3" end="3"/>
                                            </p:txEl>
                                          </p:spTgt>
                                        </p:tgtEl>
                                        <p:attrNameLst>
                                          <p:attrName>style.visibility</p:attrName>
                                        </p:attrNameLst>
                                      </p:cBhvr>
                                      <p:to>
                                        <p:strVal val="visible"/>
                                      </p:to>
                                    </p:set>
                                    <p:anim calcmode="lin" valueType="num">
                                      <p:cBhvr>
                                        <p:cTn id="47" dur="500" fill="hold"/>
                                        <p:tgtEl>
                                          <p:spTgt spid="281603">
                                            <p:txEl>
                                              <p:pRg st="3" end="3"/>
                                            </p:txEl>
                                          </p:spTgt>
                                        </p:tgtEl>
                                        <p:attrNameLst>
                                          <p:attrName>ppt_w</p:attrName>
                                        </p:attrNameLst>
                                      </p:cBhvr>
                                      <p:tavLst>
                                        <p:tav tm="0">
                                          <p:val>
                                            <p:fltVal val="0"/>
                                          </p:val>
                                        </p:tav>
                                        <p:tav tm="100000">
                                          <p:val>
                                            <p:strVal val="#ppt_w"/>
                                          </p:val>
                                        </p:tav>
                                      </p:tavLst>
                                    </p:anim>
                                    <p:anim calcmode="lin" valueType="num">
                                      <p:cBhvr>
                                        <p:cTn id="48" dur="500" fill="hold"/>
                                        <p:tgtEl>
                                          <p:spTgt spid="281603">
                                            <p:txEl>
                                              <p:pRg st="3" end="3"/>
                                            </p:txEl>
                                          </p:spTgt>
                                        </p:tgtEl>
                                        <p:attrNameLst>
                                          <p:attrName>ppt_h</p:attrName>
                                        </p:attrNameLst>
                                      </p:cBhvr>
                                      <p:tavLst>
                                        <p:tav tm="0">
                                          <p:val>
                                            <p:fltVal val="0"/>
                                          </p:val>
                                        </p:tav>
                                        <p:tav tm="100000">
                                          <p:val>
                                            <p:strVal val="#ppt_h"/>
                                          </p:val>
                                        </p:tav>
                                      </p:tavLst>
                                    </p:anim>
                                    <p:animEffect transition="in" filter="fade">
                                      <p:cBhvr>
                                        <p:cTn id="49" dur="500"/>
                                        <p:tgtEl>
                                          <p:spTgt spid="281603">
                                            <p:txEl>
                                              <p:pRg st="3" end="3"/>
                                            </p:txEl>
                                          </p:spTgt>
                                        </p:tgtEl>
                                      </p:cBhvr>
                                    </p:animEffect>
                                  </p:childTnLst>
                                </p:cTn>
                              </p:par>
                              <p:par>
                                <p:cTn id="50" presetID="1" presetClass="exit" presetSubtype="0" fill="hold" nodeType="withEffect">
                                  <p:stCondLst>
                                    <p:cond delay="0"/>
                                  </p:stCondLst>
                                  <p:childTnLst>
                                    <p:set>
                                      <p:cBhvr>
                                        <p:cTn id="51" dur="1" fill="hold">
                                          <p:stCondLst>
                                            <p:cond delay="0"/>
                                          </p:stCondLst>
                                        </p:cTn>
                                        <p:tgtEl>
                                          <p:spTgt spid="5"/>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2"/>
                                        </p:tgtEl>
                                        <p:attrNameLst>
                                          <p:attrName>style.visibility</p:attrName>
                                        </p:attrNameLst>
                                      </p:cBhvr>
                                      <p:to>
                                        <p:strVal val="hidden"/>
                                      </p:to>
                                    </p:set>
                                  </p:childTnLst>
                                </p:cTn>
                              </p:par>
                            </p:childTnLst>
                          </p:cTn>
                        </p:par>
                        <p:par>
                          <p:cTn id="54" fill="hold" nodeType="afterGroup">
                            <p:stCondLst>
                              <p:cond delay="500"/>
                            </p:stCondLst>
                            <p:childTnLst>
                              <p:par>
                                <p:cTn id="55" presetID="53" presetClass="entr" presetSubtype="0" fill="hold" grpId="0" nodeType="afterEffect">
                                  <p:stCondLst>
                                    <p:cond delay="0"/>
                                  </p:stCondLst>
                                  <p:childTnLst>
                                    <p:set>
                                      <p:cBhvr>
                                        <p:cTn id="56" dur="1" fill="hold">
                                          <p:stCondLst>
                                            <p:cond delay="0"/>
                                          </p:stCondLst>
                                        </p:cTn>
                                        <p:tgtEl>
                                          <p:spTgt spid="281603">
                                            <p:txEl>
                                              <p:pRg st="4" end="4"/>
                                            </p:txEl>
                                          </p:spTgt>
                                        </p:tgtEl>
                                        <p:attrNameLst>
                                          <p:attrName>style.visibility</p:attrName>
                                        </p:attrNameLst>
                                      </p:cBhvr>
                                      <p:to>
                                        <p:strVal val="visible"/>
                                      </p:to>
                                    </p:set>
                                    <p:anim calcmode="lin" valueType="num">
                                      <p:cBhvr>
                                        <p:cTn id="57" dur="500" fill="hold"/>
                                        <p:tgtEl>
                                          <p:spTgt spid="281603">
                                            <p:txEl>
                                              <p:pRg st="4" end="4"/>
                                            </p:txEl>
                                          </p:spTgt>
                                        </p:tgtEl>
                                        <p:attrNameLst>
                                          <p:attrName>ppt_w</p:attrName>
                                        </p:attrNameLst>
                                      </p:cBhvr>
                                      <p:tavLst>
                                        <p:tav tm="0">
                                          <p:val>
                                            <p:fltVal val="0"/>
                                          </p:val>
                                        </p:tav>
                                        <p:tav tm="100000">
                                          <p:val>
                                            <p:strVal val="#ppt_w"/>
                                          </p:val>
                                        </p:tav>
                                      </p:tavLst>
                                    </p:anim>
                                    <p:anim calcmode="lin" valueType="num">
                                      <p:cBhvr>
                                        <p:cTn id="58" dur="500" fill="hold"/>
                                        <p:tgtEl>
                                          <p:spTgt spid="281603">
                                            <p:txEl>
                                              <p:pRg st="4" end="4"/>
                                            </p:txEl>
                                          </p:spTgt>
                                        </p:tgtEl>
                                        <p:attrNameLst>
                                          <p:attrName>ppt_h</p:attrName>
                                        </p:attrNameLst>
                                      </p:cBhvr>
                                      <p:tavLst>
                                        <p:tav tm="0">
                                          <p:val>
                                            <p:fltVal val="0"/>
                                          </p:val>
                                        </p:tav>
                                        <p:tav tm="100000">
                                          <p:val>
                                            <p:strVal val="#ppt_h"/>
                                          </p:val>
                                        </p:tav>
                                      </p:tavLst>
                                    </p:anim>
                                    <p:animEffect transition="in" filter="fade">
                                      <p:cBhvr>
                                        <p:cTn id="59" dur="500"/>
                                        <p:tgtEl>
                                          <p:spTgt spid="281603">
                                            <p:txEl>
                                              <p:pRg st="4" end="4"/>
                                            </p:txEl>
                                          </p:spTgt>
                                        </p:tgtEl>
                                      </p:cBhvr>
                                    </p:animEffect>
                                  </p:childTnLst>
                                </p:cTn>
                              </p:par>
                              <p:par>
                                <p:cTn id="60" presetID="23" presetClass="entr" presetSubtype="16" fill="hold" grpId="0" nodeType="withEffect">
                                  <p:stCondLst>
                                    <p:cond delay="0"/>
                                  </p:stCondLst>
                                  <p:childTnLst>
                                    <p:set>
                                      <p:cBhvr>
                                        <p:cTn id="61" dur="1" fill="hold">
                                          <p:stCondLst>
                                            <p:cond delay="0"/>
                                          </p:stCondLst>
                                        </p:cTn>
                                        <p:tgtEl>
                                          <p:spTgt spid="281621"/>
                                        </p:tgtEl>
                                        <p:attrNameLst>
                                          <p:attrName>style.visibility</p:attrName>
                                        </p:attrNameLst>
                                      </p:cBhvr>
                                      <p:to>
                                        <p:strVal val="visible"/>
                                      </p:to>
                                    </p:set>
                                    <p:anim calcmode="lin" valueType="num">
                                      <p:cBhvr>
                                        <p:cTn id="62" dur="500" fill="hold"/>
                                        <p:tgtEl>
                                          <p:spTgt spid="281621"/>
                                        </p:tgtEl>
                                        <p:attrNameLst>
                                          <p:attrName>ppt_w</p:attrName>
                                        </p:attrNameLst>
                                      </p:cBhvr>
                                      <p:tavLst>
                                        <p:tav tm="0">
                                          <p:val>
                                            <p:fltVal val="0"/>
                                          </p:val>
                                        </p:tav>
                                        <p:tav tm="100000">
                                          <p:val>
                                            <p:strVal val="#ppt_w"/>
                                          </p:val>
                                        </p:tav>
                                      </p:tavLst>
                                    </p:anim>
                                    <p:anim calcmode="lin" valueType="num">
                                      <p:cBhvr>
                                        <p:cTn id="63" dur="500" fill="hold"/>
                                        <p:tgtEl>
                                          <p:spTgt spid="281621"/>
                                        </p:tgtEl>
                                        <p:attrNameLst>
                                          <p:attrName>ppt_h</p:attrName>
                                        </p:attrNameLst>
                                      </p:cBhvr>
                                      <p:tavLst>
                                        <p:tav tm="0">
                                          <p:val>
                                            <p:fltVal val="0"/>
                                          </p:val>
                                        </p:tav>
                                        <p:tav tm="100000">
                                          <p:val>
                                            <p:strVal val="#ppt_h"/>
                                          </p:val>
                                        </p:tav>
                                      </p:tavLst>
                                    </p:anim>
                                  </p:childTnLst>
                                </p:cTn>
                              </p:par>
                              <p:par>
                                <p:cTn id="64" presetID="53" presetClass="entr" presetSubtype="0" fill="hold" grpId="0" nodeType="withEffect">
                                  <p:stCondLst>
                                    <p:cond delay="0"/>
                                  </p:stCondLst>
                                  <p:childTnLst>
                                    <p:set>
                                      <p:cBhvr>
                                        <p:cTn id="65" dur="1" fill="hold">
                                          <p:stCondLst>
                                            <p:cond delay="0"/>
                                          </p:stCondLst>
                                        </p:cTn>
                                        <p:tgtEl>
                                          <p:spTgt spid="281612"/>
                                        </p:tgtEl>
                                        <p:attrNameLst>
                                          <p:attrName>style.visibility</p:attrName>
                                        </p:attrNameLst>
                                      </p:cBhvr>
                                      <p:to>
                                        <p:strVal val="visible"/>
                                      </p:to>
                                    </p:set>
                                    <p:anim calcmode="lin" valueType="num">
                                      <p:cBhvr>
                                        <p:cTn id="66" dur="500" fill="hold"/>
                                        <p:tgtEl>
                                          <p:spTgt spid="281612"/>
                                        </p:tgtEl>
                                        <p:attrNameLst>
                                          <p:attrName>ppt_w</p:attrName>
                                        </p:attrNameLst>
                                      </p:cBhvr>
                                      <p:tavLst>
                                        <p:tav tm="0">
                                          <p:val>
                                            <p:fltVal val="0"/>
                                          </p:val>
                                        </p:tav>
                                        <p:tav tm="100000">
                                          <p:val>
                                            <p:strVal val="#ppt_w"/>
                                          </p:val>
                                        </p:tav>
                                      </p:tavLst>
                                    </p:anim>
                                    <p:anim calcmode="lin" valueType="num">
                                      <p:cBhvr>
                                        <p:cTn id="67" dur="500" fill="hold"/>
                                        <p:tgtEl>
                                          <p:spTgt spid="281612"/>
                                        </p:tgtEl>
                                        <p:attrNameLst>
                                          <p:attrName>ppt_h</p:attrName>
                                        </p:attrNameLst>
                                      </p:cBhvr>
                                      <p:tavLst>
                                        <p:tav tm="0">
                                          <p:val>
                                            <p:fltVal val="0"/>
                                          </p:val>
                                        </p:tav>
                                        <p:tav tm="100000">
                                          <p:val>
                                            <p:strVal val="#ppt_h"/>
                                          </p:val>
                                        </p:tav>
                                      </p:tavLst>
                                    </p:anim>
                                    <p:animEffect transition="in" filter="fade">
                                      <p:cBhvr>
                                        <p:cTn id="68" dur="500"/>
                                        <p:tgtEl>
                                          <p:spTgt spid="28161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281603">
                                            <p:txEl>
                                              <p:pRg st="5" end="5"/>
                                            </p:txEl>
                                          </p:spTgt>
                                        </p:tgtEl>
                                        <p:attrNameLst>
                                          <p:attrName>style.visibility</p:attrName>
                                        </p:attrNameLst>
                                      </p:cBhvr>
                                      <p:to>
                                        <p:strVal val="visible"/>
                                      </p:to>
                                    </p:set>
                                    <p:anim calcmode="lin" valueType="num">
                                      <p:cBhvr>
                                        <p:cTn id="73" dur="500" fill="hold"/>
                                        <p:tgtEl>
                                          <p:spTgt spid="281603">
                                            <p:txEl>
                                              <p:pRg st="5" end="5"/>
                                            </p:txEl>
                                          </p:spTgt>
                                        </p:tgtEl>
                                        <p:attrNameLst>
                                          <p:attrName>ppt_w</p:attrName>
                                        </p:attrNameLst>
                                      </p:cBhvr>
                                      <p:tavLst>
                                        <p:tav tm="0">
                                          <p:val>
                                            <p:fltVal val="0"/>
                                          </p:val>
                                        </p:tav>
                                        <p:tav tm="100000">
                                          <p:val>
                                            <p:strVal val="#ppt_w"/>
                                          </p:val>
                                        </p:tav>
                                      </p:tavLst>
                                    </p:anim>
                                    <p:anim calcmode="lin" valueType="num">
                                      <p:cBhvr>
                                        <p:cTn id="74" dur="500" fill="hold"/>
                                        <p:tgtEl>
                                          <p:spTgt spid="281603">
                                            <p:txEl>
                                              <p:pRg st="5" end="5"/>
                                            </p:txEl>
                                          </p:spTgt>
                                        </p:tgtEl>
                                        <p:attrNameLst>
                                          <p:attrName>ppt_h</p:attrName>
                                        </p:attrNameLst>
                                      </p:cBhvr>
                                      <p:tavLst>
                                        <p:tav tm="0">
                                          <p:val>
                                            <p:fltVal val="0"/>
                                          </p:val>
                                        </p:tav>
                                        <p:tav tm="100000">
                                          <p:val>
                                            <p:strVal val="#ppt_h"/>
                                          </p:val>
                                        </p:tav>
                                      </p:tavLst>
                                    </p:anim>
                                    <p:animEffect transition="in" filter="fade">
                                      <p:cBhvr>
                                        <p:cTn id="75" dur="500"/>
                                        <p:tgtEl>
                                          <p:spTgt spid="281603">
                                            <p:txEl>
                                              <p:pRg st="5" end="5"/>
                                            </p:txEl>
                                          </p:spTgt>
                                        </p:tgtEl>
                                      </p:cBhvr>
                                    </p:animEffect>
                                  </p:childTnLst>
                                </p:cTn>
                              </p:par>
                              <p:par>
                                <p:cTn id="76" presetID="53" presetClass="entr" presetSubtype="0" fill="hold" grpId="0" nodeType="withEffect">
                                  <p:stCondLst>
                                    <p:cond delay="0"/>
                                  </p:stCondLst>
                                  <p:childTnLst>
                                    <p:set>
                                      <p:cBhvr>
                                        <p:cTn id="77" dur="1" fill="hold">
                                          <p:stCondLst>
                                            <p:cond delay="0"/>
                                          </p:stCondLst>
                                        </p:cTn>
                                        <p:tgtEl>
                                          <p:spTgt spid="281614"/>
                                        </p:tgtEl>
                                        <p:attrNameLst>
                                          <p:attrName>style.visibility</p:attrName>
                                        </p:attrNameLst>
                                      </p:cBhvr>
                                      <p:to>
                                        <p:strVal val="visible"/>
                                      </p:to>
                                    </p:set>
                                    <p:anim calcmode="lin" valueType="num">
                                      <p:cBhvr>
                                        <p:cTn id="78" dur="500" fill="hold"/>
                                        <p:tgtEl>
                                          <p:spTgt spid="281614"/>
                                        </p:tgtEl>
                                        <p:attrNameLst>
                                          <p:attrName>ppt_w</p:attrName>
                                        </p:attrNameLst>
                                      </p:cBhvr>
                                      <p:tavLst>
                                        <p:tav tm="0">
                                          <p:val>
                                            <p:fltVal val="0"/>
                                          </p:val>
                                        </p:tav>
                                        <p:tav tm="100000">
                                          <p:val>
                                            <p:strVal val="#ppt_w"/>
                                          </p:val>
                                        </p:tav>
                                      </p:tavLst>
                                    </p:anim>
                                    <p:anim calcmode="lin" valueType="num">
                                      <p:cBhvr>
                                        <p:cTn id="79" dur="500" fill="hold"/>
                                        <p:tgtEl>
                                          <p:spTgt spid="281614"/>
                                        </p:tgtEl>
                                        <p:attrNameLst>
                                          <p:attrName>ppt_h</p:attrName>
                                        </p:attrNameLst>
                                      </p:cBhvr>
                                      <p:tavLst>
                                        <p:tav tm="0">
                                          <p:val>
                                            <p:fltVal val="0"/>
                                          </p:val>
                                        </p:tav>
                                        <p:tav tm="100000">
                                          <p:val>
                                            <p:strVal val="#ppt_h"/>
                                          </p:val>
                                        </p:tav>
                                      </p:tavLst>
                                    </p:anim>
                                    <p:animEffect transition="in" filter="fade">
                                      <p:cBhvr>
                                        <p:cTn id="80" dur="500"/>
                                        <p:tgtEl>
                                          <p:spTgt spid="281614"/>
                                        </p:tgtEl>
                                      </p:cBhvr>
                                    </p:animEffect>
                                  </p:childTnLst>
                                </p:cTn>
                              </p:par>
                              <p:par>
                                <p:cTn id="81" presetID="1" presetClass="exit" presetSubtype="0" fill="hold" grpId="1" nodeType="withEffect">
                                  <p:stCondLst>
                                    <p:cond delay="0"/>
                                  </p:stCondLst>
                                  <p:childTnLst>
                                    <p:set>
                                      <p:cBhvr>
                                        <p:cTn id="82" dur="1" fill="hold">
                                          <p:stCondLst>
                                            <p:cond delay="0"/>
                                          </p:stCondLst>
                                        </p:cTn>
                                        <p:tgtEl>
                                          <p:spTgt spid="281621"/>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81612"/>
                                        </p:tgtEl>
                                        <p:attrNameLst>
                                          <p:attrName>style.visibility</p:attrName>
                                        </p:attrNameLst>
                                      </p:cBhvr>
                                      <p:to>
                                        <p:strVal val="hidden"/>
                                      </p:to>
                                    </p:set>
                                  </p:childTnLst>
                                </p:cTn>
                              </p:par>
                              <p:par>
                                <p:cTn id="85" presetID="53" presetClass="entr" presetSubtype="0" fill="hold" nodeType="with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p:cTn id="87" dur="500" fill="hold"/>
                                        <p:tgtEl>
                                          <p:spTgt spid="4"/>
                                        </p:tgtEl>
                                        <p:attrNameLst>
                                          <p:attrName>ppt_w</p:attrName>
                                        </p:attrNameLst>
                                      </p:cBhvr>
                                      <p:tavLst>
                                        <p:tav tm="0">
                                          <p:val>
                                            <p:fltVal val="0"/>
                                          </p:val>
                                        </p:tav>
                                        <p:tav tm="100000">
                                          <p:val>
                                            <p:strVal val="#ppt_w"/>
                                          </p:val>
                                        </p:tav>
                                      </p:tavLst>
                                    </p:anim>
                                    <p:anim calcmode="lin" valueType="num">
                                      <p:cBhvr>
                                        <p:cTn id="88" dur="500" fill="hold"/>
                                        <p:tgtEl>
                                          <p:spTgt spid="4"/>
                                        </p:tgtEl>
                                        <p:attrNameLst>
                                          <p:attrName>ppt_h</p:attrName>
                                        </p:attrNameLst>
                                      </p:cBhvr>
                                      <p:tavLst>
                                        <p:tav tm="0">
                                          <p:val>
                                            <p:fltVal val="0"/>
                                          </p:val>
                                        </p:tav>
                                        <p:tav tm="100000">
                                          <p:val>
                                            <p:strVal val="#ppt_h"/>
                                          </p:val>
                                        </p:tav>
                                      </p:tavLst>
                                    </p:anim>
                                    <p:animEffect transition="in" filter="fade">
                                      <p:cBhvr>
                                        <p:cTn id="89" dur="500"/>
                                        <p:tgtEl>
                                          <p:spTgt spid="4"/>
                                        </p:tgtEl>
                                      </p:cBhvr>
                                    </p:animEffect>
                                  </p:childTnLst>
                                </p:cTn>
                              </p:par>
                              <p:par>
                                <p:cTn id="90" presetID="1" presetClass="entr" presetSubtype="0" fill="hold" grpId="0" nodeType="withEffect">
                                  <p:stCondLst>
                                    <p:cond delay="0"/>
                                  </p:stCondLst>
                                  <p:childTnLst>
                                    <p:set>
                                      <p:cBhvr>
                                        <p:cTn id="91" dur="1" fill="hold">
                                          <p:stCondLst>
                                            <p:cond delay="0"/>
                                          </p:stCondLst>
                                        </p:cTn>
                                        <p:tgtEl>
                                          <p:spTgt spid="28162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14" grpId="0" animBg="1"/>
      <p:bldP spid="281603" grpId="0" build="p"/>
      <p:bldP spid="281606" grpId="0" animBg="1"/>
      <p:bldP spid="281606" grpId="1" animBg="1"/>
      <p:bldP spid="281612" grpId="0" animBg="1"/>
      <p:bldP spid="281612" grpId="1" animBg="1"/>
      <p:bldP spid="281621" grpId="0" animBg="1"/>
      <p:bldP spid="281621" grpId="1" animBg="1"/>
      <p:bldP spid="28162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56" name="Group 40"/>
          <p:cNvGraphicFramePr>
            <a:graphicFrameLocks noGrp="1"/>
          </p:cNvGraphicFramePr>
          <p:nvPr>
            <p:ph idx="1"/>
            <p:extLst>
              <p:ext uri="{D42A27DB-BD31-4B8C-83A1-F6EECF244321}">
                <p14:modId xmlns:p14="http://schemas.microsoft.com/office/powerpoint/2010/main" val="1989646634"/>
              </p:ext>
            </p:extLst>
          </p:nvPr>
        </p:nvGraphicFramePr>
        <p:xfrm>
          <a:off x="441591" y="967263"/>
          <a:ext cx="8363273" cy="5608320"/>
        </p:xfrm>
        <a:graphic>
          <a:graphicData uri="http://schemas.openxmlformats.org/drawingml/2006/table">
            <a:tbl>
              <a:tblPr/>
              <a:tblGrid>
                <a:gridCol w="4075264"/>
                <a:gridCol w="4288009"/>
              </a:tblGrid>
              <a:tr h="540846">
                <a:tc gridSpan="2">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Araştırılan Değişkenler</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hMerge="1">
                  <a:txBody>
                    <a:bodyPr/>
                    <a:lstStyle/>
                    <a:p>
                      <a:endParaRPr lang="tr-TR"/>
                    </a:p>
                  </a:txBody>
                  <a:tcPr/>
                </a:tc>
              </a:tr>
              <a:tr h="3651819">
                <a:tc>
                  <a:txBody>
                    <a:bodyPr/>
                    <a:lstStyle/>
                    <a:p>
                      <a:pPr marL="0" marR="0" lvl="0" indent="0" algn="l" defTabSz="914400" rtl="0" eaLnBrk="1" fontAlgn="base" latinLnBrk="0" hangingPunct="1">
                        <a:lnSpc>
                          <a:spcPct val="2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chemeClr val="tx1"/>
                          </a:solidFill>
                          <a:effectLst/>
                          <a:latin typeface="Arial" pitchFamily="34" charset="0"/>
                          <a:cs typeface="Arial" pitchFamily="34" charset="0"/>
                        </a:rPr>
                        <a:t>derginin editörler kurulunda bulunma </a:t>
                      </a:r>
                    </a:p>
                    <a:p>
                      <a:pPr marL="0" marR="0" lvl="0" indent="0" algn="l" defTabSz="914400" rtl="0" eaLnBrk="1" fontAlgn="base" latinLnBrk="0" hangingPunct="1">
                        <a:lnSpc>
                          <a:spcPct val="2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chemeClr val="tx1"/>
                          </a:solidFill>
                          <a:effectLst/>
                          <a:latin typeface="Arial" pitchFamily="34" charset="0"/>
                          <a:cs typeface="Arial" pitchFamily="34" charset="0"/>
                        </a:rPr>
                        <a:t>desteklenen bir araştırmanın yürütücüsü olma</a:t>
                      </a:r>
                    </a:p>
                    <a:p>
                      <a:pPr marL="0" marR="0" lvl="0" indent="0" algn="l" defTabSz="914400" rtl="0" eaLnBrk="1" fontAlgn="base" latinLnBrk="0" hangingPunct="1">
                        <a:lnSpc>
                          <a:spcPct val="2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chemeClr val="tx1"/>
                          </a:solidFill>
                          <a:effectLst/>
                          <a:latin typeface="Arial" pitchFamily="34" charset="0"/>
                          <a:cs typeface="Arial" pitchFamily="34" charset="0"/>
                        </a:rPr>
                        <a:t>hakemlikle ilgili eğitim alma</a:t>
                      </a:r>
                    </a:p>
                    <a:p>
                      <a:pPr marL="0" marR="0" lvl="0" indent="0" algn="l" defTabSz="914400" rtl="0" eaLnBrk="1" fontAlgn="base" latinLnBrk="0" hangingPunct="1">
                        <a:lnSpc>
                          <a:spcPct val="200000"/>
                        </a:lnSpc>
                        <a:spcBef>
                          <a:spcPct val="0"/>
                        </a:spcBef>
                        <a:spcAft>
                          <a:spcPct val="0"/>
                        </a:spcAft>
                        <a:buClrTx/>
                        <a:buSzTx/>
                        <a:buFont typeface="Arial" pitchFamily="34" charset="0"/>
                        <a:buChar char="•"/>
                        <a:tabLst/>
                      </a:pPr>
                      <a:r>
                        <a:rPr kumimoji="0" lang="tr-TR" sz="2000" b="0" i="0" u="none" strike="noStrike" cap="none" normalizeH="0" baseline="0" dirty="0" err="1" smtClean="0">
                          <a:ln>
                            <a:noFill/>
                          </a:ln>
                          <a:solidFill>
                            <a:schemeClr val="tx1"/>
                          </a:solidFill>
                          <a:effectLst/>
                          <a:latin typeface="Arial" pitchFamily="34" charset="0"/>
                          <a:cs typeface="Arial" pitchFamily="34" charset="0"/>
                        </a:rPr>
                        <a:t>formal</a:t>
                      </a:r>
                      <a:r>
                        <a:rPr kumimoji="0" lang="tr-TR" sz="2000" b="0" i="0" u="none" strike="noStrike" cap="none" normalizeH="0" baseline="0" dirty="0" smtClean="0">
                          <a:ln>
                            <a:noFill/>
                          </a:ln>
                          <a:solidFill>
                            <a:schemeClr val="tx1"/>
                          </a:solidFill>
                          <a:effectLst/>
                          <a:latin typeface="Arial" pitchFamily="34" charset="0"/>
                          <a:cs typeface="Arial" pitchFamily="34" charset="0"/>
                        </a:rPr>
                        <a:t> eğitimini tamamladıktan sonra geçirdiği süre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p>
                      <a:pPr marL="0" marR="0" lvl="0" indent="0" algn="l" defTabSz="914400" rtl="0" eaLnBrk="1" fontAlgn="base" latinLnBrk="0" hangingPunct="1">
                        <a:lnSpc>
                          <a:spcPct val="2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cinsiyet</a:t>
                      </a:r>
                    </a:p>
                    <a:p>
                      <a:pPr marL="0" marR="0" lvl="0" indent="0" algn="l" defTabSz="914400" rtl="0" eaLnBrk="1" fontAlgn="base" latinLnBrk="0" hangingPunct="1">
                        <a:lnSpc>
                          <a:spcPct val="2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yaş</a:t>
                      </a:r>
                    </a:p>
                    <a:p>
                      <a:pPr marL="0" marR="0" lvl="0" indent="0" algn="l" defTabSz="914400" rtl="0" eaLnBrk="1" fontAlgn="base" latinLnBrk="0" hangingPunct="1">
                        <a:lnSpc>
                          <a:spcPct val="2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istatistik eğitimini alma</a:t>
                      </a:r>
                    </a:p>
                    <a:p>
                      <a:pPr marL="0" marR="0" lvl="0" indent="0" algn="l" defTabSz="914400" rtl="0" eaLnBrk="1" fontAlgn="base" latinLnBrk="0" hangingPunct="1">
                        <a:lnSpc>
                          <a:spcPct val="2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chemeClr val="tx1"/>
                          </a:solidFill>
                          <a:effectLst/>
                          <a:latin typeface="Arial" pitchFamily="34" charset="0"/>
                          <a:cs typeface="Arial" pitchFamily="34" charset="0"/>
                        </a:rPr>
                        <a:t>akademik derece </a:t>
                      </a:r>
                    </a:p>
                    <a:p>
                      <a:pPr marL="0" marR="0" lvl="0" indent="0" algn="l" defTabSz="914400" rtl="0" eaLnBrk="1" fontAlgn="base" latinLnBrk="0" hangingPunct="1">
                        <a:lnSpc>
                          <a:spcPct val="2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chemeClr val="tx1"/>
                          </a:solidFill>
                          <a:effectLst/>
                          <a:latin typeface="Arial" pitchFamily="34" charset="0"/>
                          <a:cs typeface="Arial" pitchFamily="34" charset="0"/>
                        </a:rPr>
                        <a:t>hakemlik yaptığı dergi sayısı</a:t>
                      </a:r>
                    </a:p>
                    <a:p>
                      <a:pPr marL="0" marR="0" lvl="0" indent="0" algn="l" defTabSz="914400" rtl="0" eaLnBrk="1" fontAlgn="base" latinLnBrk="0" hangingPunct="1">
                        <a:lnSpc>
                          <a:spcPct val="2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chemeClr val="tx1"/>
                          </a:solidFill>
                          <a:effectLst/>
                          <a:latin typeface="Arial" pitchFamily="34" charset="0"/>
                          <a:cs typeface="Arial" pitchFamily="34" charset="0"/>
                        </a:rPr>
                        <a:t>hakemlik yapma süresi</a:t>
                      </a:r>
                    </a:p>
                    <a:p>
                      <a:pPr marL="0" marR="0" lvl="0" indent="0" algn="l" defTabSz="914400" rtl="0" eaLnBrk="1" fontAlgn="base" latinLnBrk="0" hangingPunct="1">
                        <a:lnSpc>
                          <a:spcPct val="2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chemeClr val="tx1"/>
                          </a:solidFill>
                          <a:effectLst/>
                          <a:latin typeface="Arial" pitchFamily="34" charset="0"/>
                          <a:cs typeface="Arial" pitchFamily="34" charset="0"/>
                        </a:rPr>
                        <a:t>aday makaleyi değerlendirme süresi</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r>
            </a:tbl>
          </a:graphicData>
        </a:graphic>
      </p:graphicFrame>
      <p:sp>
        <p:nvSpPr>
          <p:cNvPr id="3" name="Rectangle 2"/>
          <p:cNvSpPr txBox="1">
            <a:spLocks noChangeArrowheads="1"/>
          </p:cNvSpPr>
          <p:nvPr/>
        </p:nvSpPr>
        <p:spPr bwMode="auto">
          <a:xfrm>
            <a:off x="107504" y="-219578"/>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Yetkin hakemlerde araştırılan değişkenler</a:t>
            </a:r>
            <a:endParaRPr lang="en-GB" sz="3200" b="1" dirty="0" smtClean="0">
              <a:solidFill>
                <a:srgbClr val="FFC000"/>
              </a:solidFill>
            </a:endParaRPr>
          </a:p>
        </p:txBody>
      </p:sp>
      <p:sp>
        <p:nvSpPr>
          <p:cNvPr id="4" name="Eksi 3"/>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271650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56" name="Group 40"/>
          <p:cNvGraphicFramePr>
            <a:graphicFrameLocks noGrp="1"/>
          </p:cNvGraphicFramePr>
          <p:nvPr>
            <p:ph idx="1"/>
            <p:extLst>
              <p:ext uri="{D42A27DB-BD31-4B8C-83A1-F6EECF244321}">
                <p14:modId xmlns:p14="http://schemas.microsoft.com/office/powerpoint/2010/main" val="1871648871"/>
              </p:ext>
            </p:extLst>
          </p:nvPr>
        </p:nvGraphicFramePr>
        <p:xfrm>
          <a:off x="359568" y="958690"/>
          <a:ext cx="8424862" cy="5791200"/>
        </p:xfrm>
        <a:graphic>
          <a:graphicData uri="http://schemas.openxmlformats.org/drawingml/2006/table">
            <a:tbl>
              <a:tblPr/>
              <a:tblGrid>
                <a:gridCol w="8424862"/>
              </a:tblGrid>
              <a:tr h="247345">
                <a:tc>
                  <a:txBody>
                    <a:bodyPr/>
                    <a:lstStyle/>
                    <a:p>
                      <a:pPr marL="0" marR="0" lvl="0" indent="0" algn="ctr" defTabSz="914400" rtl="0" eaLnBrk="1" fontAlgn="base" latinLnBrk="0" hangingPunct="1">
                        <a:lnSpc>
                          <a:spcPct val="200000"/>
                        </a:lnSpc>
                        <a:spcBef>
                          <a:spcPct val="0"/>
                        </a:spcBef>
                        <a:spcAft>
                          <a:spcPct val="0"/>
                        </a:spcAft>
                        <a:buClrTx/>
                        <a:buSzTx/>
                        <a:buFontTx/>
                        <a:buNone/>
                        <a:tabLst/>
                      </a:pPr>
                      <a:endParaRPr kumimoji="0" lang="tr-TR" sz="1000" b="1"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Palatino-Roman"/>
                      </a:endParaRPr>
                    </a:p>
                  </a:txBody>
                  <a:tcPr marL="68579" marR="685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r>
              <a:tr h="4451738">
                <a:tc>
                  <a:txBody>
                    <a:bodyPr/>
                    <a:lstStyle/>
                    <a:p>
                      <a:pPr marL="0" marR="0" lvl="0" indent="0" algn="l" defTabSz="914400" rtl="0" eaLnBrk="1" fontAlgn="base" latinLnBrk="0" hangingPunct="1">
                        <a:lnSpc>
                          <a:spcPct val="200000"/>
                        </a:lnSpc>
                        <a:spcBef>
                          <a:spcPct val="0"/>
                        </a:spcBef>
                        <a:spcAft>
                          <a:spcPct val="0"/>
                        </a:spcAft>
                        <a:buClrTx/>
                        <a:buSzTx/>
                        <a:buFont typeface="Arial" pitchFamily="34" charset="0"/>
                        <a:buChar char="•"/>
                        <a:tabLst/>
                      </a:pPr>
                      <a:r>
                        <a:rPr kumimoji="0" lang="tr-TR" sz="2000" kern="1200" dirty="0" smtClean="0">
                          <a:solidFill>
                            <a:schemeClr val="tx1"/>
                          </a:solidFill>
                          <a:latin typeface="Arial" pitchFamily="34" charset="0"/>
                          <a:ea typeface="+mn-ea"/>
                          <a:cs typeface="Arial" pitchFamily="34" charset="0"/>
                        </a:rPr>
                        <a:t>Hemen</a:t>
                      </a:r>
                      <a:r>
                        <a:rPr kumimoji="0" lang="tr-TR" sz="2000" kern="1200" baseline="0" dirty="0" smtClean="0">
                          <a:solidFill>
                            <a:schemeClr val="tx1"/>
                          </a:solidFill>
                          <a:latin typeface="Arial" pitchFamily="34" charset="0"/>
                          <a:ea typeface="+mn-ea"/>
                          <a:cs typeface="Arial" pitchFamily="34" charset="0"/>
                        </a:rPr>
                        <a:t> yanıt verme ve çabuk okuma</a:t>
                      </a:r>
                    </a:p>
                    <a:p>
                      <a:pPr marL="0" marR="0" lvl="0" indent="0" algn="l" defTabSz="914400" rtl="0" eaLnBrk="1" fontAlgn="base" latinLnBrk="0" hangingPunct="1">
                        <a:lnSpc>
                          <a:spcPct val="200000"/>
                        </a:lnSpc>
                        <a:spcBef>
                          <a:spcPct val="0"/>
                        </a:spcBef>
                        <a:spcAft>
                          <a:spcPct val="0"/>
                        </a:spcAft>
                        <a:buClrTx/>
                        <a:buSzTx/>
                        <a:buFont typeface="Arial" pitchFamily="34" charset="0"/>
                        <a:buChar char="•"/>
                        <a:tabLst/>
                      </a:pPr>
                      <a:r>
                        <a:rPr kumimoji="0" lang="tr-TR" sz="2000" kern="1200" baseline="0" dirty="0" smtClean="0">
                          <a:solidFill>
                            <a:schemeClr val="tx1"/>
                          </a:solidFill>
                          <a:latin typeface="Arial" pitchFamily="34" charset="0"/>
                          <a:ea typeface="+mn-ea"/>
                          <a:cs typeface="Arial" pitchFamily="34" charset="0"/>
                        </a:rPr>
                        <a:t>Yapıcı değerlendirme</a:t>
                      </a:r>
                    </a:p>
                    <a:p>
                      <a:pPr marL="0" marR="0" lvl="0" indent="0" algn="l" defTabSz="914400" rtl="0" eaLnBrk="1" fontAlgn="base" latinLnBrk="0" hangingPunct="1">
                        <a:lnSpc>
                          <a:spcPct val="200000"/>
                        </a:lnSpc>
                        <a:spcBef>
                          <a:spcPct val="0"/>
                        </a:spcBef>
                        <a:spcAft>
                          <a:spcPct val="0"/>
                        </a:spcAft>
                        <a:buClrTx/>
                        <a:buSzTx/>
                        <a:buFont typeface="Arial" pitchFamily="34" charset="0"/>
                        <a:buChar char="•"/>
                        <a:tabLst/>
                      </a:pPr>
                      <a:r>
                        <a:rPr kumimoji="0" lang="tr-TR" sz="2000" kern="1200" baseline="0" dirty="0" smtClean="0">
                          <a:solidFill>
                            <a:schemeClr val="tx1"/>
                          </a:solidFill>
                          <a:latin typeface="Arial" pitchFamily="34" charset="0"/>
                          <a:ea typeface="+mn-ea"/>
                          <a:cs typeface="Arial" pitchFamily="34" charset="0"/>
                        </a:rPr>
                        <a:t>Somut önerilerde bulunma</a:t>
                      </a:r>
                    </a:p>
                    <a:p>
                      <a:pPr marL="0" marR="0" lvl="0" indent="0" algn="l" defTabSz="914400" rtl="0" eaLnBrk="1" fontAlgn="base" latinLnBrk="0" hangingPunct="1">
                        <a:lnSpc>
                          <a:spcPct val="200000"/>
                        </a:lnSpc>
                        <a:spcBef>
                          <a:spcPct val="0"/>
                        </a:spcBef>
                        <a:spcAft>
                          <a:spcPct val="0"/>
                        </a:spcAft>
                        <a:buClrTx/>
                        <a:buSzTx/>
                        <a:buFont typeface="Arial" pitchFamily="34" charset="0"/>
                        <a:buChar char="•"/>
                        <a:tabLst/>
                      </a:pPr>
                      <a:r>
                        <a:rPr kumimoji="0" lang="tr-TR" sz="2000" kern="1200" baseline="0" dirty="0" smtClean="0">
                          <a:solidFill>
                            <a:schemeClr val="tx1"/>
                          </a:solidFill>
                          <a:latin typeface="Arial" pitchFamily="34" charset="0"/>
                          <a:ea typeface="+mn-ea"/>
                          <a:cs typeface="Arial" pitchFamily="34" charset="0"/>
                        </a:rPr>
                        <a:t>Yazarı değil makaleyi değerlendirme</a:t>
                      </a:r>
                    </a:p>
                    <a:p>
                      <a:pPr marL="0" marR="0" lvl="0" indent="0" algn="l" defTabSz="914400" rtl="0" eaLnBrk="1" fontAlgn="base" latinLnBrk="0" hangingPunct="1">
                        <a:lnSpc>
                          <a:spcPct val="200000"/>
                        </a:lnSpc>
                        <a:spcBef>
                          <a:spcPct val="0"/>
                        </a:spcBef>
                        <a:spcAft>
                          <a:spcPct val="0"/>
                        </a:spcAft>
                        <a:buClrTx/>
                        <a:buSzTx/>
                        <a:buFont typeface="Arial" pitchFamily="34" charset="0"/>
                        <a:buChar char="•"/>
                        <a:tabLst/>
                      </a:pPr>
                      <a:r>
                        <a:rPr kumimoji="0" lang="tr-TR" sz="2000" kern="1200" dirty="0" smtClean="0">
                          <a:solidFill>
                            <a:schemeClr val="tx1"/>
                          </a:solidFill>
                          <a:latin typeface="Arial" pitchFamily="34" charset="0"/>
                          <a:ea typeface="+mn-ea"/>
                          <a:cs typeface="Arial" pitchFamily="34" charset="0"/>
                        </a:rPr>
                        <a:t>Kendini okuyucunun yerine koyma</a:t>
                      </a:r>
                    </a:p>
                    <a:p>
                      <a:pPr marL="0" marR="0" lvl="0" indent="0" algn="l" defTabSz="914400" rtl="0" eaLnBrk="1" fontAlgn="base" latinLnBrk="0" hangingPunct="1">
                        <a:lnSpc>
                          <a:spcPct val="200000"/>
                        </a:lnSpc>
                        <a:spcBef>
                          <a:spcPct val="0"/>
                        </a:spcBef>
                        <a:spcAft>
                          <a:spcPct val="0"/>
                        </a:spcAft>
                        <a:buClrTx/>
                        <a:buSzTx/>
                        <a:buFont typeface="Arial" pitchFamily="34" charset="0"/>
                        <a:buChar char="•"/>
                        <a:tabLst/>
                      </a:pPr>
                      <a:r>
                        <a:rPr kumimoji="0" lang="tr-TR" sz="2000" kern="1200" dirty="0" smtClean="0">
                          <a:solidFill>
                            <a:schemeClr val="tx1"/>
                          </a:solidFill>
                          <a:latin typeface="Arial" pitchFamily="34" charset="0"/>
                          <a:ea typeface="+mn-ea"/>
                          <a:cs typeface="Arial" pitchFamily="34" charset="0"/>
                        </a:rPr>
                        <a:t>Alelacele</a:t>
                      </a:r>
                      <a:r>
                        <a:rPr kumimoji="0" lang="tr-TR" sz="2000" kern="1200" baseline="0" dirty="0" smtClean="0">
                          <a:solidFill>
                            <a:schemeClr val="tx1"/>
                          </a:solidFill>
                          <a:latin typeface="Arial" pitchFamily="34" charset="0"/>
                          <a:ea typeface="+mn-ea"/>
                          <a:cs typeface="Arial" pitchFamily="34" charset="0"/>
                        </a:rPr>
                        <a:t> yapılan eleştirilerden kaçınma</a:t>
                      </a:r>
                    </a:p>
                    <a:p>
                      <a:pPr marL="0" marR="0" lvl="0" indent="0" algn="l" defTabSz="914400" rtl="0" eaLnBrk="1" fontAlgn="base" latinLnBrk="0" hangingPunct="1">
                        <a:lnSpc>
                          <a:spcPct val="200000"/>
                        </a:lnSpc>
                        <a:spcBef>
                          <a:spcPct val="0"/>
                        </a:spcBef>
                        <a:spcAft>
                          <a:spcPct val="0"/>
                        </a:spcAft>
                        <a:buClrTx/>
                        <a:buSzTx/>
                        <a:buFont typeface="Arial" pitchFamily="34" charset="0"/>
                        <a:buChar char="•"/>
                        <a:tabLst/>
                      </a:pPr>
                      <a:r>
                        <a:rPr kumimoji="0" lang="tr-TR" sz="2000" kern="1200" baseline="0" dirty="0" smtClean="0">
                          <a:solidFill>
                            <a:schemeClr val="tx1"/>
                          </a:solidFill>
                          <a:latin typeface="Arial" pitchFamily="34" charset="0"/>
                          <a:ea typeface="+mn-ea"/>
                          <a:cs typeface="Arial" pitchFamily="34" charset="0"/>
                        </a:rPr>
                        <a:t>Sağlam gerekçelere dayanarak makaleyi reddetme</a:t>
                      </a:r>
                    </a:p>
                    <a:p>
                      <a:pPr marL="0" marR="0" lvl="0" indent="0" algn="l" defTabSz="914400" rtl="0" eaLnBrk="1" fontAlgn="base" latinLnBrk="0" hangingPunct="1">
                        <a:lnSpc>
                          <a:spcPct val="200000"/>
                        </a:lnSpc>
                        <a:spcBef>
                          <a:spcPct val="0"/>
                        </a:spcBef>
                        <a:spcAft>
                          <a:spcPct val="0"/>
                        </a:spcAft>
                        <a:buClrTx/>
                        <a:buSzTx/>
                        <a:buFont typeface="Arial" pitchFamily="34" charset="0"/>
                        <a:buChar char="•"/>
                        <a:tabLst/>
                      </a:pPr>
                      <a:r>
                        <a:rPr kumimoji="0" lang="tr-TR" sz="2000" kern="1200" baseline="0" dirty="0" smtClean="0">
                          <a:solidFill>
                            <a:schemeClr val="tx1"/>
                          </a:solidFill>
                          <a:latin typeface="Arial" pitchFamily="34" charset="0"/>
                          <a:ea typeface="+mn-ea"/>
                          <a:cs typeface="Arial" pitchFamily="34" charset="0"/>
                        </a:rPr>
                        <a:t>Reddetse bile yapıcı önerilerde bulunma</a:t>
                      </a:r>
                    </a:p>
                    <a:p>
                      <a:pPr marL="0" marR="0" lvl="0" indent="0" algn="l" defTabSz="914400" rtl="0" eaLnBrk="1" fontAlgn="base" latinLnBrk="0" hangingPunct="1">
                        <a:lnSpc>
                          <a:spcPct val="200000"/>
                        </a:lnSpc>
                        <a:spcBef>
                          <a:spcPct val="0"/>
                        </a:spcBef>
                        <a:spcAft>
                          <a:spcPct val="0"/>
                        </a:spcAft>
                        <a:buClrTx/>
                        <a:buSzTx/>
                        <a:buFont typeface="Arial" pitchFamily="34" charset="0"/>
                        <a:buChar char="•"/>
                        <a:tabLst/>
                      </a:pPr>
                      <a:endParaRPr kumimoji="0" lang="tr-TR" sz="2000" kern="1200" dirty="0" smtClean="0">
                        <a:solidFill>
                          <a:schemeClr val="bg1"/>
                        </a:solidFill>
                        <a:latin typeface="+mn-lt"/>
                        <a:ea typeface="+mn-ea"/>
                        <a:cs typeface="+mn-cs"/>
                      </a:endParaRPr>
                    </a:p>
                  </a:txBody>
                  <a:tcPr marL="68579" marR="685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r>
            </a:tbl>
          </a:graphicData>
        </a:graphic>
      </p:graphicFrame>
      <p:sp>
        <p:nvSpPr>
          <p:cNvPr id="3" name="Rectangle 2"/>
          <p:cNvSpPr txBox="1">
            <a:spLocks noChangeArrowheads="1"/>
          </p:cNvSpPr>
          <p:nvPr/>
        </p:nvSpPr>
        <p:spPr bwMode="auto">
          <a:xfrm>
            <a:off x="107504" y="-184310"/>
            <a:ext cx="87849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defRPr/>
            </a:pPr>
            <a:r>
              <a:rPr lang="tr-TR" sz="3200" b="1" dirty="0" smtClean="0">
                <a:solidFill>
                  <a:srgbClr val="FFC000"/>
                </a:solidFill>
                <a:latin typeface="Arial" charset="0"/>
              </a:rPr>
              <a:t>Yetkin hakemlerin özellikleri nasıl olmalıdır?</a:t>
            </a:r>
            <a:endParaRPr lang="en-GB" sz="3200" b="1" dirty="0" smtClean="0">
              <a:solidFill>
                <a:srgbClr val="FFC000"/>
              </a:solidFill>
            </a:endParaRPr>
          </a:p>
        </p:txBody>
      </p:sp>
      <p:sp>
        <p:nvSpPr>
          <p:cNvPr id="4" name="Eksi 3"/>
          <p:cNvSpPr/>
          <p:nvPr/>
        </p:nvSpPr>
        <p:spPr>
          <a:xfrm>
            <a:off x="-1656557" y="824408"/>
            <a:ext cx="12457113" cy="7937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rgbClr val="FF0909"/>
              </a:solidFill>
            </a:endParaRPr>
          </a:p>
        </p:txBody>
      </p:sp>
    </p:spTree>
    <p:extLst>
      <p:ext uri="{BB962C8B-B14F-4D97-AF65-F5344CB8AC3E}">
        <p14:creationId xmlns:p14="http://schemas.microsoft.com/office/powerpoint/2010/main" val="1271039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35BD454DDC3C419B3D36342D17910C" ma:contentTypeVersion="1" ma:contentTypeDescription="Create a new document." ma:contentTypeScope="" ma:versionID="f1f1e7f33128463d8b98748eb4431e9c">
  <xsd:schema xmlns:xsd="http://www.w3.org/2001/XMLSchema" xmlns:xs="http://www.w3.org/2001/XMLSchema" xmlns:p="http://schemas.microsoft.com/office/2006/metadata/properties" xmlns:ns1="http://schemas.microsoft.com/sharepoint/v3" xmlns:ns2="13dbcf05-ea33-4c3c-9383-3c4d054296f2" targetNamespace="http://schemas.microsoft.com/office/2006/metadata/properties" ma:root="true" ma:fieldsID="5ff8a7a0bbfb2805d6e5ad2b1c32ea6e" ns1:_="" ns2:_="">
    <xsd:import namespace="http://schemas.microsoft.com/sharepoint/v3"/>
    <xsd:import namespace="13dbcf05-ea33-4c3c-9383-3c4d054296f2"/>
    <xsd:element name="properties">
      <xsd:complexType>
        <xsd:sequence>
          <xsd:element name="documentManagement">
            <xsd:complexType>
              <xsd:all>
                <xsd:element ref="ns1:PublishingStartDate" minOccurs="0"/>
                <xsd:element ref="ns1:PublishingExpirationDate" minOccurs="0"/>
                <xsd:element ref="ns2:SiraN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dbcf05-ea33-4c3c-9383-3c4d054296f2" elementFormDefault="qualified">
    <xsd:import namespace="http://schemas.microsoft.com/office/2006/documentManagement/types"/>
    <xsd:import namespace="http://schemas.microsoft.com/office/infopath/2007/PartnerControls"/>
    <xsd:element name="SiraNo" ma:index="10" nillable="true" ma:displayName="SiraNo" ma:internalName="SiraNo">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SiraNo xmlns="13dbcf05-ea33-4c3c-9383-3c4d054296f2"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56554D-00D9-4007-AC9F-2422D14924EF}"/>
</file>

<file path=customXml/itemProps2.xml><?xml version="1.0" encoding="utf-8"?>
<ds:datastoreItem xmlns:ds="http://schemas.openxmlformats.org/officeDocument/2006/customXml" ds:itemID="{CB1FE24D-AE5C-4658-A187-D7C01410CBB6}"/>
</file>

<file path=customXml/itemProps3.xml><?xml version="1.0" encoding="utf-8"?>
<ds:datastoreItem xmlns:ds="http://schemas.openxmlformats.org/officeDocument/2006/customXml" ds:itemID="{8E90963F-9B1C-43B7-8FB9-6913C4E51DC8}"/>
</file>

<file path=docProps/app.xml><?xml version="1.0" encoding="utf-8"?>
<Properties xmlns="http://schemas.openxmlformats.org/officeDocument/2006/extended-properties" xmlns:vt="http://schemas.openxmlformats.org/officeDocument/2006/docPropsVTypes">
  <TotalTime>6626</TotalTime>
  <Words>4258</Words>
  <Application>Microsoft Office PowerPoint</Application>
  <PresentationFormat>Ekran Gösterisi (4:3)</PresentationFormat>
  <Paragraphs>579</Paragraphs>
  <Slides>60</Slides>
  <Notes>10</Notes>
  <HiddenSlides>0</HiddenSlides>
  <MMClips>0</MMClips>
  <ScaleCrop>false</ScaleCrop>
  <HeadingPairs>
    <vt:vector size="4" baseType="variant">
      <vt:variant>
        <vt:lpstr>Tema</vt:lpstr>
      </vt:variant>
      <vt:variant>
        <vt:i4>1</vt:i4>
      </vt:variant>
      <vt:variant>
        <vt:lpstr>Slayt Başlıkları</vt:lpstr>
      </vt:variant>
      <vt:variant>
        <vt:i4>60</vt:i4>
      </vt:variant>
    </vt:vector>
  </HeadingPairs>
  <TitlesOfParts>
    <vt:vector size="61" baseType="lpstr">
      <vt:lpstr>Ofis Teması</vt:lpstr>
      <vt:lpstr>PowerPoint Sunusu</vt:lpstr>
      <vt:lpstr>PowerPoint Sunusu</vt:lpstr>
      <vt:lpstr>Hakemliğin geçmişi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Os</dc:creator>
  <cp:lastModifiedBy>root</cp:lastModifiedBy>
  <cp:revision>341</cp:revision>
  <dcterms:created xsi:type="dcterms:W3CDTF">2012-10-01T08:32:44Z</dcterms:created>
  <dcterms:modified xsi:type="dcterms:W3CDTF">2015-02-10T17:45:14Z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0x0101008535BD454DDC3C419B3D36342D17910C</vt:lpwstr>
  </property>
</Properties>
</file>