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72" r:id="rId8"/>
    <p:sldId id="283" r:id="rId9"/>
    <p:sldId id="273" r:id="rId10"/>
    <p:sldId id="284" r:id="rId11"/>
    <p:sldId id="285" r:id="rId12"/>
    <p:sldId id="286" r:id="rId13"/>
    <p:sldId id="287" r:id="rId14"/>
    <p:sldId id="289" r:id="rId15"/>
    <p:sldId id="296" r:id="rId16"/>
    <p:sldId id="275" r:id="rId17"/>
    <p:sldId id="290" r:id="rId18"/>
    <p:sldId id="291" r:id="rId19"/>
    <p:sldId id="292" r:id="rId20"/>
    <p:sldId id="295" r:id="rId21"/>
    <p:sldId id="297" r:id="rId22"/>
    <p:sldId id="298" r:id="rId23"/>
    <p:sldId id="299" r:id="rId24"/>
    <p:sldId id="300" r:id="rId25"/>
    <p:sldId id="301" r:id="rId26"/>
    <p:sldId id="282" r:id="rId27"/>
    <p:sldId id="302" r:id="rId28"/>
    <p:sldId id="303" r:id="rId29"/>
    <p:sldId id="304" r:id="rId30"/>
    <p:sldId id="305" r:id="rId31"/>
    <p:sldId id="306" r:id="rId32"/>
    <p:sldId id="307" r:id="rId33"/>
    <p:sldId id="311" r:id="rId34"/>
    <p:sldId id="309" r:id="rId35"/>
    <p:sldId id="310" r:id="rId36"/>
    <p:sldId id="312" r:id="rId37"/>
    <p:sldId id="313" r:id="rId38"/>
    <p:sldId id="314" r:id="rId39"/>
    <p:sldId id="315" r:id="rId40"/>
    <p:sldId id="316" r:id="rId41"/>
    <p:sldId id="319" r:id="rId42"/>
    <p:sldId id="318" r:id="rId43"/>
    <p:sldId id="320" r:id="rId44"/>
    <p:sldId id="321" r:id="rId45"/>
    <p:sldId id="322" r:id="rId46"/>
    <p:sldId id="323" r:id="rId47"/>
    <p:sldId id="324" r:id="rId48"/>
    <p:sldId id="325" r:id="rId49"/>
    <p:sldId id="326" r:id="rId50"/>
    <p:sldId id="327" r:id="rId51"/>
    <p:sldId id="328" r:id="rId52"/>
    <p:sldId id="329" r:id="rId53"/>
    <p:sldId id="317" r:id="rId54"/>
    <p:sldId id="330" r:id="rId55"/>
    <p:sldId id="331" r:id="rId56"/>
    <p:sldId id="332" r:id="rId57"/>
    <p:sldId id="333" r:id="rId58"/>
    <p:sldId id="334" r:id="rId59"/>
    <p:sldId id="335" r:id="rId60"/>
    <p:sldId id="336" r:id="rId61"/>
    <p:sldId id="308" r:id="rId62"/>
    <p:sldId id="338" r:id="rId63"/>
    <p:sldId id="337" r:id="rId64"/>
    <p:sldId id="341" r:id="rId65"/>
    <p:sldId id="339" r:id="rId66"/>
    <p:sldId id="340" r:id="rId67"/>
    <p:sldId id="342" r:id="rId68"/>
    <p:sldId id="343" r:id="rId69"/>
    <p:sldId id="346" r:id="rId70"/>
    <p:sldId id="344" r:id="rId71"/>
    <p:sldId id="348" r:id="rId72"/>
    <p:sldId id="349" r:id="rId73"/>
    <p:sldId id="350" r:id="rId74"/>
    <p:sldId id="358" r:id="rId75"/>
    <p:sldId id="351" r:id="rId76"/>
    <p:sldId id="347" r:id="rId77"/>
    <p:sldId id="352" r:id="rId78"/>
    <p:sldId id="353" r:id="rId79"/>
    <p:sldId id="355" r:id="rId80"/>
    <p:sldId id="354" r:id="rId81"/>
    <p:sldId id="356" r:id="rId82"/>
    <p:sldId id="359" r:id="rId8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4434" autoAdjust="0"/>
  </p:normalViewPr>
  <p:slideViewPr>
    <p:cSldViewPr snapToGrid="0">
      <p:cViewPr varScale="1">
        <p:scale>
          <a:sx n="113" d="100"/>
          <a:sy n="113" d="100"/>
        </p:scale>
        <p:origin x="690" y="-780"/>
      </p:cViewPr>
      <p:guideLst>
        <p:guide orient="horz" pos="2160"/>
        <p:guide pos="3840"/>
      </p:guideLst>
    </p:cSldViewPr>
  </p:slideViewPr>
  <p:outlineViewPr>
    <p:cViewPr>
      <p:scale>
        <a:sx n="33" d="100"/>
        <a:sy n="33" d="100"/>
      </p:scale>
      <p:origin x="216" y="0"/>
    </p:cViewPr>
    <p:sldLst>
      <p:sld r:id="rId1" collapse="1"/>
    </p:sldLst>
  </p:outlineViewPr>
  <p:notesTextViewPr>
    <p:cViewPr>
      <p:scale>
        <a:sx n="3" d="2"/>
        <a:sy n="3" d="2"/>
      </p:scale>
      <p:origin x="0" y="0"/>
    </p:cViewPr>
  </p:notesTextViewPr>
  <p:sorterViewPr>
    <p:cViewPr>
      <p:scale>
        <a:sx n="66" d="100"/>
        <a:sy n="66" d="100"/>
      </p:scale>
      <p:origin x="0" y="64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_rels/viewProps.xml.rels><?xml version="1.0" encoding="UTF-8" standalone="yes"?>
<Relationships xmlns="http://schemas.openxmlformats.org/package/2006/relationships"><Relationship Id="rId1" Type="http://schemas.openxmlformats.org/officeDocument/2006/relationships/slide" Target="slides/slide7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agli\Desktop\Yeni%20Microsoft%20Excel%20&#199;al&#305;&#351;ma%20Sayfas&#305;%2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agli\Desktop\2018%20Y&#305;l&#305;%20Faaliyet%20Sunumu\Yeni%20Microsoft%20Excel%20&#199;al&#305;&#351;ma%20Sayfas&#30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1" baseline="0" dirty="0">
                <a:latin typeface="Times New Roman" panose="02020603050405020304" pitchFamily="18" charset="0"/>
                <a:cs typeface="Times New Roman" panose="02020603050405020304" pitchFamily="18" charset="0"/>
              </a:rPr>
              <a:t>FAKÜLTE </a:t>
            </a:r>
            <a:r>
              <a:rPr lang="tr-TR" b="1" baseline="0" dirty="0" smtClean="0">
                <a:latin typeface="Times New Roman" panose="02020603050405020304" pitchFamily="18" charset="0"/>
                <a:cs typeface="Times New Roman" panose="02020603050405020304" pitchFamily="18" charset="0"/>
              </a:rPr>
              <a:t>KURULUNUN YILLARA GÖRE </a:t>
            </a:r>
            <a:r>
              <a:rPr lang="tr-TR" b="1" baseline="0" dirty="0">
                <a:latin typeface="Times New Roman" panose="02020603050405020304" pitchFamily="18" charset="0"/>
                <a:cs typeface="Times New Roman" panose="02020603050405020304" pitchFamily="18" charset="0"/>
              </a:rPr>
              <a:t>TOPLANTI SAYILARI</a:t>
            </a:r>
            <a:endParaRPr lang="tr-TR" b="1"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Sayfa1!$B$1</c:f>
              <c:strCache>
                <c:ptCount val="1"/>
                <c:pt idx="0">
                  <c:v>2010</c:v>
                </c:pt>
              </c:strCache>
            </c:strRef>
          </c:tx>
          <c:spPr>
            <a:solidFill>
              <a:schemeClr val="accent1"/>
            </a:solidFill>
            <a:ln>
              <a:noFill/>
            </a:ln>
            <a:effectLst/>
            <a:sp3d/>
          </c:spPr>
          <c:invertIfNegative val="0"/>
          <c:dLbls>
            <c:dLbl>
              <c:idx val="0"/>
              <c:layout>
                <c:manualLayout>
                  <c:x val="0"/>
                  <c:y val="7.980049875311724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Sayfa1!$B$2</c:f>
              <c:numCache>
                <c:formatCode>General</c:formatCode>
                <c:ptCount val="1"/>
                <c:pt idx="0">
                  <c:v>2</c:v>
                </c:pt>
              </c:numCache>
            </c:numRef>
          </c:val>
        </c:ser>
        <c:ser>
          <c:idx val="1"/>
          <c:order val="1"/>
          <c:tx>
            <c:strRef>
              <c:f>Sayfa1!$C$1</c:f>
              <c:strCache>
                <c:ptCount val="1"/>
                <c:pt idx="0">
                  <c:v>2011</c:v>
                </c:pt>
              </c:strCache>
            </c:strRef>
          </c:tx>
          <c:spPr>
            <a:solidFill>
              <a:schemeClr val="accent2"/>
            </a:solidFill>
            <a:ln>
              <a:noFill/>
            </a:ln>
            <a:effectLst/>
            <a:sp3d/>
          </c:spPr>
          <c:invertIfNegative val="0"/>
          <c:dLbls>
            <c:dLbl>
              <c:idx val="0"/>
              <c:layout>
                <c:manualLayout>
                  <c:x val="-3.6538358839160583E-17"/>
                  <c:y val="5.320033250207811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Sayfa1!$C$2</c:f>
              <c:numCache>
                <c:formatCode>General</c:formatCode>
                <c:ptCount val="1"/>
                <c:pt idx="0">
                  <c:v>1</c:v>
                </c:pt>
              </c:numCache>
            </c:numRef>
          </c:val>
        </c:ser>
        <c:ser>
          <c:idx val="2"/>
          <c:order val="2"/>
          <c:tx>
            <c:strRef>
              <c:f>Sayfa1!$D$1</c:f>
              <c:strCache>
                <c:ptCount val="1"/>
                <c:pt idx="0">
                  <c:v>2012</c:v>
                </c:pt>
              </c:strCache>
            </c:strRef>
          </c:tx>
          <c:spPr>
            <a:solidFill>
              <a:schemeClr val="accent3"/>
            </a:solidFill>
            <a:ln>
              <a:noFill/>
            </a:ln>
            <a:effectLst/>
            <a:sp3d/>
          </c:spPr>
          <c:invertIfNegative val="0"/>
          <c:dLbls>
            <c:dLbl>
              <c:idx val="0"/>
              <c:layout>
                <c:manualLayout>
                  <c:x val="0"/>
                  <c:y val="4.987531172069827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Sayfa1!$D$2</c:f>
              <c:numCache>
                <c:formatCode>General</c:formatCode>
                <c:ptCount val="1"/>
                <c:pt idx="0">
                  <c:v>1</c:v>
                </c:pt>
              </c:numCache>
            </c:numRef>
          </c:val>
        </c:ser>
        <c:ser>
          <c:idx val="3"/>
          <c:order val="3"/>
          <c:tx>
            <c:strRef>
              <c:f>Sayfa1!$E$1</c:f>
              <c:strCache>
                <c:ptCount val="1"/>
                <c:pt idx="0">
                  <c:v>2013</c:v>
                </c:pt>
              </c:strCache>
            </c:strRef>
          </c:tx>
          <c:spPr>
            <a:solidFill>
              <a:srgbClr val="7030A0"/>
            </a:solidFill>
            <a:ln>
              <a:noFill/>
            </a:ln>
            <a:effectLst/>
            <a:sp3d/>
          </c:spPr>
          <c:invertIfNegative val="0"/>
          <c:dLbls>
            <c:dLbl>
              <c:idx val="0"/>
              <c:layout>
                <c:manualLayout>
                  <c:x val="-1.9930244145491523E-3"/>
                  <c:y val="0.3391521197007482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Sayfa1!$E$2</c:f>
              <c:numCache>
                <c:formatCode>General</c:formatCode>
                <c:ptCount val="1"/>
                <c:pt idx="0">
                  <c:v>11</c:v>
                </c:pt>
              </c:numCache>
            </c:numRef>
          </c:val>
        </c:ser>
        <c:ser>
          <c:idx val="4"/>
          <c:order val="4"/>
          <c:tx>
            <c:strRef>
              <c:f>Sayfa1!$F$1</c:f>
              <c:strCache>
                <c:ptCount val="1"/>
                <c:pt idx="0">
                  <c:v>2014</c:v>
                </c:pt>
              </c:strCache>
            </c:strRef>
          </c:tx>
          <c:spPr>
            <a:solidFill>
              <a:schemeClr val="accent5"/>
            </a:solidFill>
            <a:ln>
              <a:noFill/>
            </a:ln>
            <a:effectLst/>
            <a:sp3d/>
          </c:spPr>
          <c:invertIfNegative val="0"/>
          <c:dLbls>
            <c:dLbl>
              <c:idx val="0"/>
              <c:layout>
                <c:manualLayout>
                  <c:x val="-1.9930244145491523E-3"/>
                  <c:y val="0.14962593516209488"/>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Sayfa1!$F$2</c:f>
              <c:numCache>
                <c:formatCode>General</c:formatCode>
                <c:ptCount val="1"/>
                <c:pt idx="0">
                  <c:v>5</c:v>
                </c:pt>
              </c:numCache>
            </c:numRef>
          </c:val>
        </c:ser>
        <c:ser>
          <c:idx val="5"/>
          <c:order val="5"/>
          <c:tx>
            <c:strRef>
              <c:f>Sayfa1!$G$1</c:f>
              <c:strCache>
                <c:ptCount val="1"/>
                <c:pt idx="0">
                  <c:v>2015</c:v>
                </c:pt>
              </c:strCache>
            </c:strRef>
          </c:tx>
          <c:spPr>
            <a:solidFill>
              <a:schemeClr val="accent6"/>
            </a:solidFill>
            <a:ln>
              <a:noFill/>
            </a:ln>
            <a:effectLst/>
            <a:sp3d/>
          </c:spPr>
          <c:invertIfNegative val="0"/>
          <c:dLbls>
            <c:dLbl>
              <c:idx val="0"/>
              <c:layout>
                <c:manualLayout>
                  <c:x val="0"/>
                  <c:y val="0.19950124688279314"/>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Sayfa1!$G$2</c:f>
              <c:numCache>
                <c:formatCode>General</c:formatCode>
                <c:ptCount val="1"/>
                <c:pt idx="0">
                  <c:v>6</c:v>
                </c:pt>
              </c:numCache>
            </c:numRef>
          </c:val>
        </c:ser>
        <c:ser>
          <c:idx val="6"/>
          <c:order val="6"/>
          <c:tx>
            <c:strRef>
              <c:f>Sayfa1!$H$1</c:f>
              <c:strCache>
                <c:ptCount val="1"/>
                <c:pt idx="0">
                  <c:v>2016</c:v>
                </c:pt>
              </c:strCache>
            </c:strRef>
          </c:tx>
          <c:spPr>
            <a:solidFill>
              <a:schemeClr val="accent1">
                <a:lumMod val="60000"/>
              </a:schemeClr>
            </a:solidFill>
            <a:ln>
              <a:noFill/>
            </a:ln>
            <a:effectLst/>
            <a:sp3d/>
          </c:spPr>
          <c:invertIfNegative val="0"/>
          <c:dLbls>
            <c:dLbl>
              <c:idx val="0"/>
              <c:layout>
                <c:manualLayout>
                  <c:x val="-3.9860488290981563E-3"/>
                  <c:y val="0.47547797173732348"/>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Sayfa1!$H$2</c:f>
              <c:numCache>
                <c:formatCode>General</c:formatCode>
                <c:ptCount val="1"/>
                <c:pt idx="0">
                  <c:v>11</c:v>
                </c:pt>
              </c:numCache>
            </c:numRef>
          </c:val>
        </c:ser>
        <c:ser>
          <c:idx val="7"/>
          <c:order val="7"/>
          <c:tx>
            <c:strRef>
              <c:f>Sayfa1!$I$1</c:f>
              <c:strCache>
                <c:ptCount val="1"/>
                <c:pt idx="0">
                  <c:v>2017</c:v>
                </c:pt>
              </c:strCache>
            </c:strRef>
          </c:tx>
          <c:spPr>
            <a:solidFill>
              <a:schemeClr val="accent2">
                <a:lumMod val="60000"/>
              </a:schemeClr>
            </a:solidFill>
            <a:ln>
              <a:noFill/>
            </a:ln>
            <a:effectLst/>
            <a:sp3d/>
          </c:spPr>
          <c:invertIfNegative val="0"/>
          <c:dLbls>
            <c:dLbl>
              <c:idx val="0"/>
              <c:layout>
                <c:manualLayout>
                  <c:x val="-1.9930244145490781E-3"/>
                  <c:y val="0.256026600166251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Sayfa1!$I$2</c:f>
              <c:numCache>
                <c:formatCode>General</c:formatCode>
                <c:ptCount val="1"/>
                <c:pt idx="0">
                  <c:v>7</c:v>
                </c:pt>
              </c:numCache>
            </c:numRef>
          </c:val>
        </c:ser>
        <c:ser>
          <c:idx val="8"/>
          <c:order val="8"/>
          <c:tx>
            <c:strRef>
              <c:f>Sayfa1!$J$1</c:f>
              <c:strCache>
                <c:ptCount val="1"/>
                <c:pt idx="0">
                  <c:v>2018</c:v>
                </c:pt>
              </c:strCache>
            </c:strRef>
          </c:tx>
          <c:spPr>
            <a:solidFill>
              <a:schemeClr val="accent3">
                <a:lumMod val="60000"/>
              </a:schemeClr>
            </a:solidFill>
            <a:ln>
              <a:noFill/>
            </a:ln>
            <a:effectLst/>
            <a:sp3d/>
          </c:spPr>
          <c:invertIfNegative val="0"/>
          <c:dLbls>
            <c:delete val="1"/>
          </c:dLbls>
          <c:cat>
            <c:strRef>
              <c:f>Sayfa1!$A$2</c:f>
              <c:strCache>
                <c:ptCount val="1"/>
                <c:pt idx="0">
                  <c:v>FYK</c:v>
                </c:pt>
              </c:strCache>
            </c:strRef>
          </c:cat>
          <c:val>
            <c:numRef>
              <c:f>Sayfa1!$J$2</c:f>
              <c:numCache>
                <c:formatCode>General</c:formatCode>
                <c:ptCount val="1"/>
                <c:pt idx="0">
                  <c:v>6</c:v>
                </c:pt>
              </c:numCache>
            </c:numRef>
          </c:val>
        </c:ser>
        <c:dLbls>
          <c:showLegendKey val="0"/>
          <c:showVal val="1"/>
          <c:showCatName val="0"/>
          <c:showSerName val="0"/>
          <c:showPercent val="0"/>
          <c:showBubbleSize val="0"/>
        </c:dLbls>
        <c:gapWidth val="150"/>
        <c:shape val="box"/>
        <c:axId val="-1942960864"/>
        <c:axId val="-1942953792"/>
        <c:axId val="0"/>
      </c:bar3DChart>
      <c:catAx>
        <c:axId val="-1942960864"/>
        <c:scaling>
          <c:orientation val="minMax"/>
        </c:scaling>
        <c:delete val="1"/>
        <c:axPos val="b"/>
        <c:numFmt formatCode="General" sourceLinked="1"/>
        <c:majorTickMark val="none"/>
        <c:minorTickMark val="none"/>
        <c:tickLblPos val="none"/>
        <c:crossAx val="-1942953792"/>
        <c:crosses val="autoZero"/>
        <c:auto val="1"/>
        <c:lblAlgn val="ctr"/>
        <c:lblOffset val="100"/>
        <c:noMultiLvlLbl val="0"/>
      </c:catAx>
      <c:valAx>
        <c:axId val="-1942953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TOPLANTI SAYILARI</a:t>
                </a:r>
              </a:p>
              <a:p>
                <a:pPr>
                  <a:defRPr/>
                </a:pPr>
                <a:endParaRPr lang="tr-T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60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1" baseline="0" dirty="0">
                <a:latin typeface="Times New Roman" panose="02020603050405020304" pitchFamily="18" charset="0"/>
                <a:cs typeface="Times New Roman" panose="02020603050405020304" pitchFamily="18" charset="0"/>
              </a:rPr>
              <a:t>FAKÜLTE YÖNETİM </a:t>
            </a:r>
            <a:r>
              <a:rPr lang="tr-TR" b="1" baseline="0" dirty="0" smtClean="0">
                <a:latin typeface="Times New Roman" panose="02020603050405020304" pitchFamily="18" charset="0"/>
                <a:cs typeface="Times New Roman" panose="02020603050405020304" pitchFamily="18" charset="0"/>
              </a:rPr>
              <a:t>KURULUNUN YILLARA GÖRE </a:t>
            </a:r>
            <a:r>
              <a:rPr lang="tr-TR" b="1" baseline="0" dirty="0">
                <a:latin typeface="Times New Roman" panose="02020603050405020304" pitchFamily="18" charset="0"/>
                <a:cs typeface="Times New Roman" panose="02020603050405020304" pitchFamily="18" charset="0"/>
              </a:rPr>
              <a:t>TOPLANTI SAYILARI</a:t>
            </a:r>
            <a:endParaRPr lang="tr-TR" b="1"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Sayfa1!$B$1</c:f>
              <c:strCache>
                <c:ptCount val="1"/>
                <c:pt idx="0">
                  <c:v>2010</c:v>
                </c:pt>
              </c:strCache>
            </c:strRef>
          </c:tx>
          <c:spPr>
            <a:solidFill>
              <a:schemeClr val="accent1"/>
            </a:solidFill>
            <a:ln>
              <a:noFill/>
            </a:ln>
            <a:effectLst/>
            <a:sp3d/>
          </c:spPr>
          <c:invertIfNegative val="0"/>
          <c:dLbls>
            <c:dLbl>
              <c:idx val="0"/>
              <c:layout>
                <c:manualLayout>
                  <c:x val="4.4208664898320107E-3"/>
                  <c:y val="2.71554650373386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Sayfa1!$B$2</c:f>
              <c:numCache>
                <c:formatCode>General</c:formatCode>
                <c:ptCount val="1"/>
                <c:pt idx="0">
                  <c:v>1</c:v>
                </c:pt>
              </c:numCache>
            </c:numRef>
          </c:val>
        </c:ser>
        <c:ser>
          <c:idx val="1"/>
          <c:order val="1"/>
          <c:tx>
            <c:strRef>
              <c:f>Sayfa1!$C$1</c:f>
              <c:strCache>
                <c:ptCount val="1"/>
                <c:pt idx="0">
                  <c:v>2011</c:v>
                </c:pt>
              </c:strCache>
            </c:strRef>
          </c:tx>
          <c:spPr>
            <a:solidFill>
              <a:schemeClr val="accent2"/>
            </a:solidFill>
            <a:ln>
              <a:noFill/>
            </a:ln>
            <a:effectLst/>
            <a:sp3d/>
          </c:spPr>
          <c:invertIfNegative val="0"/>
          <c:dLbls>
            <c:dLbl>
              <c:idx val="0"/>
              <c:layout>
                <c:manualLayout>
                  <c:x val="-2.2104332449160054E-3"/>
                  <c:y val="0.13238289205702641"/>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Sayfa1!$C$2</c:f>
              <c:numCache>
                <c:formatCode>General</c:formatCode>
                <c:ptCount val="1"/>
                <c:pt idx="0">
                  <c:v>12</c:v>
                </c:pt>
              </c:numCache>
            </c:numRef>
          </c:val>
        </c:ser>
        <c:ser>
          <c:idx val="2"/>
          <c:order val="2"/>
          <c:tx>
            <c:strRef>
              <c:f>Sayfa1!$D$1</c:f>
              <c:strCache>
                <c:ptCount val="1"/>
                <c:pt idx="0">
                  <c:v>2012</c:v>
                </c:pt>
              </c:strCache>
            </c:strRef>
          </c:tx>
          <c:spPr>
            <a:solidFill>
              <a:schemeClr val="accent3"/>
            </a:solidFill>
            <a:ln>
              <a:noFill/>
            </a:ln>
            <a:effectLst/>
            <a:sp3d/>
          </c:spPr>
          <c:invertIfNegative val="0"/>
          <c:dLbls>
            <c:dLbl>
              <c:idx val="0"/>
              <c:layout>
                <c:manualLayout>
                  <c:x val="-8.1048282703575633E-17"/>
                  <c:y val="0.2274270196877120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Sayfa1!$D$2</c:f>
              <c:numCache>
                <c:formatCode>General</c:formatCode>
                <c:ptCount val="1"/>
                <c:pt idx="0">
                  <c:v>25</c:v>
                </c:pt>
              </c:numCache>
            </c:numRef>
          </c:val>
        </c:ser>
        <c:ser>
          <c:idx val="3"/>
          <c:order val="3"/>
          <c:tx>
            <c:strRef>
              <c:f>Sayfa1!$E$1</c:f>
              <c:strCache>
                <c:ptCount val="1"/>
                <c:pt idx="0">
                  <c:v>2013</c:v>
                </c:pt>
              </c:strCache>
            </c:strRef>
          </c:tx>
          <c:spPr>
            <a:solidFill>
              <a:srgbClr val="7030A0"/>
            </a:solidFill>
            <a:ln>
              <a:noFill/>
            </a:ln>
            <a:effectLst/>
            <a:sp3d/>
          </c:spPr>
          <c:invertIfNegative val="0"/>
          <c:dLbls>
            <c:dLbl>
              <c:idx val="0"/>
              <c:layout>
                <c:manualLayout>
                  <c:x val="0"/>
                  <c:y val="0.312287847929395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Sayfa1!$E$2</c:f>
              <c:numCache>
                <c:formatCode>General</c:formatCode>
                <c:ptCount val="1"/>
                <c:pt idx="0">
                  <c:v>30</c:v>
                </c:pt>
              </c:numCache>
            </c:numRef>
          </c:val>
        </c:ser>
        <c:ser>
          <c:idx val="4"/>
          <c:order val="4"/>
          <c:tx>
            <c:strRef>
              <c:f>Sayfa1!$F$1</c:f>
              <c:strCache>
                <c:ptCount val="1"/>
                <c:pt idx="0">
                  <c:v>2014</c:v>
                </c:pt>
              </c:strCache>
            </c:strRef>
          </c:tx>
          <c:spPr>
            <a:solidFill>
              <a:schemeClr val="accent5"/>
            </a:solidFill>
            <a:ln>
              <a:noFill/>
            </a:ln>
            <a:effectLst/>
            <a:sp3d/>
          </c:spPr>
          <c:invertIfNegative val="0"/>
          <c:dLbls>
            <c:dLbl>
              <c:idx val="0"/>
              <c:layout>
                <c:manualLayout>
                  <c:x val="2.2104332449159243E-3"/>
                  <c:y val="0.3530210454854039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Sayfa1!$F$2</c:f>
              <c:numCache>
                <c:formatCode>General</c:formatCode>
                <c:ptCount val="1"/>
                <c:pt idx="0">
                  <c:v>32</c:v>
                </c:pt>
              </c:numCache>
            </c:numRef>
          </c:val>
        </c:ser>
        <c:ser>
          <c:idx val="5"/>
          <c:order val="5"/>
          <c:tx>
            <c:strRef>
              <c:f>Sayfa1!$G$1</c:f>
              <c:strCache>
                <c:ptCount val="1"/>
                <c:pt idx="0">
                  <c:v>2015</c:v>
                </c:pt>
              </c:strCache>
            </c:strRef>
          </c:tx>
          <c:spPr>
            <a:solidFill>
              <a:schemeClr val="accent6"/>
            </a:solidFill>
            <a:ln>
              <a:noFill/>
            </a:ln>
            <a:effectLst/>
            <a:sp3d/>
          </c:spPr>
          <c:invertIfNegative val="0"/>
          <c:dLbls>
            <c:dLbl>
              <c:idx val="0"/>
              <c:layout>
                <c:manualLayout>
                  <c:x val="0"/>
                  <c:y val="0.346232179226069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Sayfa1!$G$2</c:f>
              <c:numCache>
                <c:formatCode>General</c:formatCode>
                <c:ptCount val="1"/>
                <c:pt idx="0">
                  <c:v>32</c:v>
                </c:pt>
              </c:numCache>
            </c:numRef>
          </c:val>
        </c:ser>
        <c:ser>
          <c:idx val="6"/>
          <c:order val="6"/>
          <c:tx>
            <c:strRef>
              <c:f>Sayfa1!$H$1</c:f>
              <c:strCache>
                <c:ptCount val="1"/>
                <c:pt idx="0">
                  <c:v>2016</c:v>
                </c:pt>
              </c:strCache>
            </c:strRef>
          </c:tx>
          <c:spPr>
            <a:solidFill>
              <a:schemeClr val="accent1">
                <a:lumMod val="60000"/>
              </a:schemeClr>
            </a:solidFill>
            <a:ln>
              <a:noFill/>
            </a:ln>
            <a:effectLst/>
            <a:sp3d/>
          </c:spPr>
          <c:invertIfNegative val="0"/>
          <c:dLbls>
            <c:dLbl>
              <c:idx val="0"/>
              <c:layout>
                <c:manualLayout>
                  <c:x val="2.2104332449160054E-3"/>
                  <c:y val="0.2070604209097080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Sayfa1!$H$2</c:f>
              <c:numCache>
                <c:formatCode>General</c:formatCode>
                <c:ptCount val="1"/>
                <c:pt idx="0">
                  <c:v>25</c:v>
                </c:pt>
              </c:numCache>
            </c:numRef>
          </c:val>
        </c:ser>
        <c:ser>
          <c:idx val="7"/>
          <c:order val="7"/>
          <c:tx>
            <c:strRef>
              <c:f>Sayfa1!$I$1</c:f>
              <c:strCache>
                <c:ptCount val="1"/>
                <c:pt idx="0">
                  <c:v>2017</c:v>
                </c:pt>
              </c:strCache>
            </c:strRef>
          </c:tx>
          <c:spPr>
            <a:solidFill>
              <a:schemeClr val="accent2">
                <a:lumMod val="60000"/>
              </a:schemeClr>
            </a:solidFill>
            <a:ln>
              <a:noFill/>
            </a:ln>
            <a:effectLst/>
            <a:sp3d/>
          </c:spPr>
          <c:invertIfNegative val="0"/>
          <c:dLbls>
            <c:dLbl>
              <c:idx val="0"/>
              <c:layout>
                <c:manualLayout>
                  <c:x val="0"/>
                  <c:y val="0.3054989816700614"/>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r>
                      <a:rPr lang="en-US"/>
                      <a:t>31</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Sayfa1!$I$2</c:f>
              <c:numCache>
                <c:formatCode>General</c:formatCode>
                <c:ptCount val="1"/>
                <c:pt idx="0">
                  <c:v>30</c:v>
                </c:pt>
              </c:numCache>
            </c:numRef>
          </c:val>
        </c:ser>
        <c:ser>
          <c:idx val="8"/>
          <c:order val="8"/>
          <c:tx>
            <c:strRef>
              <c:f>Sayfa1!$J$1</c:f>
              <c:strCache>
                <c:ptCount val="1"/>
                <c:pt idx="0">
                  <c:v>2018</c:v>
                </c:pt>
              </c:strCache>
            </c:strRef>
          </c:tx>
          <c:spPr>
            <a:solidFill>
              <a:schemeClr val="accent3">
                <a:lumMod val="60000"/>
              </a:schemeClr>
            </a:solidFill>
            <a:ln>
              <a:noFill/>
            </a:ln>
            <a:effectLst/>
            <a:sp3d/>
          </c:spPr>
          <c:invertIfNegative val="0"/>
          <c:dLbls>
            <c:dLbl>
              <c:idx val="0"/>
              <c:layout>
                <c:manualLayout>
                  <c:x val="-1.9324471262685318E-3"/>
                  <c:y val="0.3454806384649724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FYK</c:v>
                </c:pt>
              </c:strCache>
            </c:strRef>
          </c:cat>
          <c:val>
            <c:numRef>
              <c:f>Sayfa1!$J$2</c:f>
              <c:numCache>
                <c:formatCode>General</c:formatCode>
                <c:ptCount val="1"/>
                <c:pt idx="0">
                  <c:v>32</c:v>
                </c:pt>
              </c:numCache>
            </c:numRef>
          </c:val>
        </c:ser>
        <c:dLbls>
          <c:showLegendKey val="0"/>
          <c:showVal val="1"/>
          <c:showCatName val="0"/>
          <c:showSerName val="0"/>
          <c:showPercent val="0"/>
          <c:showBubbleSize val="0"/>
        </c:dLbls>
        <c:gapWidth val="150"/>
        <c:shape val="box"/>
        <c:axId val="-1942959232"/>
        <c:axId val="-1942959776"/>
        <c:axId val="0"/>
      </c:bar3DChart>
      <c:catAx>
        <c:axId val="-1942959232"/>
        <c:scaling>
          <c:orientation val="minMax"/>
        </c:scaling>
        <c:delete val="1"/>
        <c:axPos val="b"/>
        <c:numFmt formatCode="General" sourceLinked="1"/>
        <c:majorTickMark val="none"/>
        <c:minorTickMark val="none"/>
        <c:tickLblPos val="none"/>
        <c:crossAx val="-1942959776"/>
        <c:crosses val="autoZero"/>
        <c:auto val="1"/>
        <c:lblAlgn val="ctr"/>
        <c:lblOffset val="100"/>
        <c:noMultiLvlLbl val="0"/>
      </c:catAx>
      <c:valAx>
        <c:axId val="-194295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TOPLANTI SAYILARI</a:t>
                </a:r>
              </a:p>
              <a:p>
                <a:pPr>
                  <a:defRPr/>
                </a:pPr>
                <a:endParaRPr lang="tr-T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59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Sayfa1!$B$1:$B$2</c:f>
              <c:strCache>
                <c:ptCount val="2"/>
                <c:pt idx="0">
                  <c:v>Konferans</c:v>
                </c:pt>
              </c:strCache>
            </c:strRef>
          </c:tx>
          <c:spPr>
            <a:solidFill>
              <a:schemeClr val="accent1"/>
            </a:solidFill>
            <a:ln>
              <a:noFill/>
            </a:ln>
            <a:effectLst/>
          </c:spPr>
          <c:invertIfNegative val="0"/>
          <c:cat>
            <c:strRef>
              <c:f>Sayfa1!$A$3:$A$8</c:f>
              <c:strCache>
                <c:ptCount val="6"/>
                <c:pt idx="0">
                  <c:v>Beslenme ve Diyetetik Bölümü</c:v>
                </c:pt>
                <c:pt idx="1">
                  <c:v>Ergoterapi Bölümü</c:v>
                </c:pt>
                <c:pt idx="2">
                  <c:v>Fizyoterapi ve Rehabilitasyon Bölümü</c:v>
                </c:pt>
                <c:pt idx="3">
                  <c:v>Hemşirelik Bölümü</c:v>
                </c:pt>
                <c:pt idx="4">
                  <c:v>Odyoloji Bölümü</c:v>
                </c:pt>
                <c:pt idx="5">
                  <c:v>Sağlık Yönetimi Bölümü</c:v>
                </c:pt>
              </c:strCache>
            </c:strRef>
          </c:cat>
          <c:val>
            <c:numRef>
              <c:f>Sayfa1!$B$3:$B$8</c:f>
              <c:numCache>
                <c:formatCode>General</c:formatCode>
                <c:ptCount val="6"/>
                <c:pt idx="0">
                  <c:v>5</c:v>
                </c:pt>
                <c:pt idx="1">
                  <c:v>0</c:v>
                </c:pt>
                <c:pt idx="2">
                  <c:v>22</c:v>
                </c:pt>
                <c:pt idx="3">
                  <c:v>1</c:v>
                </c:pt>
                <c:pt idx="4">
                  <c:v>0</c:v>
                </c:pt>
                <c:pt idx="5">
                  <c:v>0</c:v>
                </c:pt>
              </c:numCache>
            </c:numRef>
          </c:val>
        </c:ser>
        <c:ser>
          <c:idx val="1"/>
          <c:order val="1"/>
          <c:tx>
            <c:strRef>
              <c:f>Sayfa1!$C$1:$C$2</c:f>
              <c:strCache>
                <c:ptCount val="2"/>
                <c:pt idx="0">
                  <c:v>Sempozyum</c:v>
                </c:pt>
              </c:strCache>
            </c:strRef>
          </c:tx>
          <c:spPr>
            <a:solidFill>
              <a:srgbClr val="FF0000"/>
            </a:solidFill>
            <a:ln>
              <a:noFill/>
            </a:ln>
            <a:effectLst/>
          </c:spPr>
          <c:invertIfNegative val="0"/>
          <c:cat>
            <c:strRef>
              <c:f>Sayfa1!$A$3:$A$8</c:f>
              <c:strCache>
                <c:ptCount val="6"/>
                <c:pt idx="0">
                  <c:v>Beslenme ve Diyetetik Bölümü</c:v>
                </c:pt>
                <c:pt idx="1">
                  <c:v>Ergoterapi Bölümü</c:v>
                </c:pt>
                <c:pt idx="2">
                  <c:v>Fizyoterapi ve Rehabilitasyon Bölümü</c:v>
                </c:pt>
                <c:pt idx="3">
                  <c:v>Hemşirelik Bölümü</c:v>
                </c:pt>
                <c:pt idx="4">
                  <c:v>Odyoloji Bölümü</c:v>
                </c:pt>
                <c:pt idx="5">
                  <c:v>Sağlık Yönetimi Bölümü</c:v>
                </c:pt>
              </c:strCache>
            </c:strRef>
          </c:cat>
          <c:val>
            <c:numRef>
              <c:f>Sayfa1!$C$3:$C$8</c:f>
              <c:numCache>
                <c:formatCode>General</c:formatCode>
                <c:ptCount val="6"/>
                <c:pt idx="0">
                  <c:v>0</c:v>
                </c:pt>
                <c:pt idx="1">
                  <c:v>1</c:v>
                </c:pt>
                <c:pt idx="2">
                  <c:v>1</c:v>
                </c:pt>
                <c:pt idx="3">
                  <c:v>1</c:v>
                </c:pt>
                <c:pt idx="4">
                  <c:v>0</c:v>
                </c:pt>
                <c:pt idx="5">
                  <c:v>0</c:v>
                </c:pt>
              </c:numCache>
            </c:numRef>
          </c:val>
        </c:ser>
        <c:ser>
          <c:idx val="2"/>
          <c:order val="2"/>
          <c:tx>
            <c:strRef>
              <c:f>Sayfa1!$D$1:$D$2</c:f>
              <c:strCache>
                <c:ptCount val="2"/>
                <c:pt idx="0">
                  <c:v>Kongre</c:v>
                </c:pt>
              </c:strCache>
            </c:strRef>
          </c:tx>
          <c:spPr>
            <a:solidFill>
              <a:schemeClr val="accent3"/>
            </a:solidFill>
            <a:ln>
              <a:noFill/>
            </a:ln>
            <a:effectLst/>
          </c:spPr>
          <c:invertIfNegative val="0"/>
          <c:cat>
            <c:strRef>
              <c:f>Sayfa1!$A$3:$A$8</c:f>
              <c:strCache>
                <c:ptCount val="6"/>
                <c:pt idx="0">
                  <c:v>Beslenme ve Diyetetik Bölümü</c:v>
                </c:pt>
                <c:pt idx="1">
                  <c:v>Ergoterapi Bölümü</c:v>
                </c:pt>
                <c:pt idx="2">
                  <c:v>Fizyoterapi ve Rehabilitasyon Bölümü</c:v>
                </c:pt>
                <c:pt idx="3">
                  <c:v>Hemşirelik Bölümü</c:v>
                </c:pt>
                <c:pt idx="4">
                  <c:v>Odyoloji Bölümü</c:v>
                </c:pt>
                <c:pt idx="5">
                  <c:v>Sağlık Yönetimi Bölümü</c:v>
                </c:pt>
              </c:strCache>
            </c:strRef>
          </c:cat>
          <c:val>
            <c:numRef>
              <c:f>Sayfa1!$D$3:$D$8</c:f>
              <c:numCache>
                <c:formatCode>General</c:formatCode>
                <c:ptCount val="6"/>
                <c:pt idx="0">
                  <c:v>0</c:v>
                </c:pt>
                <c:pt idx="1">
                  <c:v>0</c:v>
                </c:pt>
                <c:pt idx="2">
                  <c:v>1</c:v>
                </c:pt>
                <c:pt idx="3">
                  <c:v>1</c:v>
                </c:pt>
                <c:pt idx="4">
                  <c:v>0</c:v>
                </c:pt>
                <c:pt idx="5">
                  <c:v>0</c:v>
                </c:pt>
              </c:numCache>
            </c:numRef>
          </c:val>
        </c:ser>
        <c:ser>
          <c:idx val="3"/>
          <c:order val="3"/>
          <c:tx>
            <c:strRef>
              <c:f>Sayfa1!$E$1:$E$2</c:f>
              <c:strCache>
                <c:ptCount val="2"/>
                <c:pt idx="0">
                  <c:v>Seminer/Eğitim/Diğer</c:v>
                </c:pt>
              </c:strCache>
            </c:strRef>
          </c:tx>
          <c:spPr>
            <a:solidFill>
              <a:schemeClr val="accent4"/>
            </a:solidFill>
            <a:ln>
              <a:noFill/>
            </a:ln>
            <a:effectLst/>
          </c:spPr>
          <c:invertIfNegative val="0"/>
          <c:cat>
            <c:strRef>
              <c:f>Sayfa1!$A$3:$A$8</c:f>
              <c:strCache>
                <c:ptCount val="6"/>
                <c:pt idx="0">
                  <c:v>Beslenme ve Diyetetik Bölümü</c:v>
                </c:pt>
                <c:pt idx="1">
                  <c:v>Ergoterapi Bölümü</c:v>
                </c:pt>
                <c:pt idx="2">
                  <c:v>Fizyoterapi ve Rehabilitasyon Bölümü</c:v>
                </c:pt>
                <c:pt idx="3">
                  <c:v>Hemşirelik Bölümü</c:v>
                </c:pt>
                <c:pt idx="4">
                  <c:v>Odyoloji Bölümü</c:v>
                </c:pt>
                <c:pt idx="5">
                  <c:v>Sağlık Yönetimi Bölümü</c:v>
                </c:pt>
              </c:strCache>
            </c:strRef>
          </c:cat>
          <c:val>
            <c:numRef>
              <c:f>Sayfa1!$E$3:$E$8</c:f>
              <c:numCache>
                <c:formatCode>General</c:formatCode>
                <c:ptCount val="6"/>
                <c:pt idx="0">
                  <c:v>1</c:v>
                </c:pt>
                <c:pt idx="1">
                  <c:v>3</c:v>
                </c:pt>
                <c:pt idx="2">
                  <c:v>2</c:v>
                </c:pt>
                <c:pt idx="3">
                  <c:v>28</c:v>
                </c:pt>
                <c:pt idx="4">
                  <c:v>4</c:v>
                </c:pt>
                <c:pt idx="5">
                  <c:v>1</c:v>
                </c:pt>
              </c:numCache>
            </c:numRef>
          </c:val>
        </c:ser>
        <c:dLbls>
          <c:showLegendKey val="0"/>
          <c:showVal val="0"/>
          <c:showCatName val="0"/>
          <c:showSerName val="0"/>
          <c:showPercent val="0"/>
          <c:showBubbleSize val="0"/>
        </c:dLbls>
        <c:gapWidth val="219"/>
        <c:overlap val="-27"/>
        <c:axId val="-1942949984"/>
        <c:axId val="-1942961408"/>
      </c:barChart>
      <c:catAx>
        <c:axId val="-194294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61408"/>
        <c:crosses val="autoZero"/>
        <c:auto val="1"/>
        <c:lblAlgn val="ctr"/>
        <c:lblOffset val="100"/>
        <c:noMultiLvlLbl val="0"/>
      </c:catAx>
      <c:valAx>
        <c:axId val="-194296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49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Sayfa1!$B$1:$B$2</c:f>
              <c:strCache>
                <c:ptCount val="2"/>
                <c:pt idx="0">
                  <c:v>Poster Sunumu Ulusal/Uluslararası</c:v>
                </c:pt>
              </c:strCache>
            </c:strRef>
          </c:tx>
          <c:spPr>
            <a:solidFill>
              <a:schemeClr val="accent1"/>
            </a:solidFill>
            <a:ln>
              <a:noFill/>
            </a:ln>
            <a:effectLst/>
          </c:spPr>
          <c:invertIfNegative val="0"/>
          <c:cat>
            <c:strRef>
              <c:f>Sayfa1!$A$3:$A$8</c:f>
              <c:strCache>
                <c:ptCount val="6"/>
                <c:pt idx="0">
                  <c:v>Beslenme ve Diyetetik Bölümü</c:v>
                </c:pt>
                <c:pt idx="1">
                  <c:v>Ergoterapi Bölümü</c:v>
                </c:pt>
                <c:pt idx="2">
                  <c:v>Fizyoterapi ve Rehabilitasyon Bölümü</c:v>
                </c:pt>
                <c:pt idx="3">
                  <c:v>Hemşirelik Bölümü</c:v>
                </c:pt>
                <c:pt idx="4">
                  <c:v>Odyoloji Bölümü</c:v>
                </c:pt>
                <c:pt idx="5">
                  <c:v>Sağlık Yönetimi Bölümü</c:v>
                </c:pt>
              </c:strCache>
            </c:strRef>
          </c:cat>
          <c:val>
            <c:numRef>
              <c:f>Sayfa1!$B$3:$B$8</c:f>
              <c:numCache>
                <c:formatCode>General</c:formatCode>
                <c:ptCount val="6"/>
                <c:pt idx="0">
                  <c:v>2</c:v>
                </c:pt>
                <c:pt idx="1">
                  <c:v>2</c:v>
                </c:pt>
                <c:pt idx="2">
                  <c:v>12</c:v>
                </c:pt>
                <c:pt idx="3">
                  <c:v>3</c:v>
                </c:pt>
              </c:numCache>
            </c:numRef>
          </c:val>
        </c:ser>
        <c:ser>
          <c:idx val="1"/>
          <c:order val="1"/>
          <c:tx>
            <c:strRef>
              <c:f>Sayfa1!$C$1:$C$2</c:f>
              <c:strCache>
                <c:ptCount val="2"/>
                <c:pt idx="0">
                  <c:v>Panalist/Konferans Sunumu/Dinleyici/Oturum Başkanı</c:v>
                </c:pt>
              </c:strCache>
            </c:strRef>
          </c:tx>
          <c:spPr>
            <a:solidFill>
              <a:schemeClr val="accent2"/>
            </a:solidFill>
            <a:ln>
              <a:noFill/>
            </a:ln>
            <a:effectLst/>
          </c:spPr>
          <c:invertIfNegative val="0"/>
          <c:cat>
            <c:strRef>
              <c:f>Sayfa1!$A$3:$A$8</c:f>
              <c:strCache>
                <c:ptCount val="6"/>
                <c:pt idx="0">
                  <c:v>Beslenme ve Diyetetik Bölümü</c:v>
                </c:pt>
                <c:pt idx="1">
                  <c:v>Ergoterapi Bölümü</c:v>
                </c:pt>
                <c:pt idx="2">
                  <c:v>Fizyoterapi ve Rehabilitasyon Bölümü</c:v>
                </c:pt>
                <c:pt idx="3">
                  <c:v>Hemşirelik Bölümü</c:v>
                </c:pt>
                <c:pt idx="4">
                  <c:v>Odyoloji Bölümü</c:v>
                </c:pt>
                <c:pt idx="5">
                  <c:v>Sağlık Yönetimi Bölümü</c:v>
                </c:pt>
              </c:strCache>
            </c:strRef>
          </c:cat>
          <c:val>
            <c:numRef>
              <c:f>Sayfa1!$C$3:$C$8</c:f>
              <c:numCache>
                <c:formatCode>General</c:formatCode>
                <c:ptCount val="6"/>
                <c:pt idx="0">
                  <c:v>2</c:v>
                </c:pt>
                <c:pt idx="1">
                  <c:v>2</c:v>
                </c:pt>
                <c:pt idx="2">
                  <c:v>11</c:v>
                </c:pt>
                <c:pt idx="3">
                  <c:v>12</c:v>
                </c:pt>
                <c:pt idx="4">
                  <c:v>4</c:v>
                </c:pt>
                <c:pt idx="5">
                  <c:v>1</c:v>
                </c:pt>
              </c:numCache>
            </c:numRef>
          </c:val>
        </c:ser>
        <c:ser>
          <c:idx val="2"/>
          <c:order val="2"/>
          <c:tx>
            <c:strRef>
              <c:f>Sayfa1!$D$1:$D$2</c:f>
              <c:strCache>
                <c:ptCount val="2"/>
                <c:pt idx="0">
                  <c:v>Sözlü Bildiri Sunumu Ulusal/Uluslararası</c:v>
                </c:pt>
              </c:strCache>
            </c:strRef>
          </c:tx>
          <c:spPr>
            <a:solidFill>
              <a:schemeClr val="accent3"/>
            </a:solidFill>
            <a:ln>
              <a:noFill/>
            </a:ln>
            <a:effectLst/>
          </c:spPr>
          <c:invertIfNegative val="0"/>
          <c:cat>
            <c:strRef>
              <c:f>Sayfa1!$A$3:$A$8</c:f>
              <c:strCache>
                <c:ptCount val="6"/>
                <c:pt idx="0">
                  <c:v>Beslenme ve Diyetetik Bölümü</c:v>
                </c:pt>
                <c:pt idx="1">
                  <c:v>Ergoterapi Bölümü</c:v>
                </c:pt>
                <c:pt idx="2">
                  <c:v>Fizyoterapi ve Rehabilitasyon Bölümü</c:v>
                </c:pt>
                <c:pt idx="3">
                  <c:v>Hemşirelik Bölümü</c:v>
                </c:pt>
                <c:pt idx="4">
                  <c:v>Odyoloji Bölümü</c:v>
                </c:pt>
                <c:pt idx="5">
                  <c:v>Sağlık Yönetimi Bölümü</c:v>
                </c:pt>
              </c:strCache>
            </c:strRef>
          </c:cat>
          <c:val>
            <c:numRef>
              <c:f>Sayfa1!$D$3:$D$8</c:f>
              <c:numCache>
                <c:formatCode>General</c:formatCode>
                <c:ptCount val="6"/>
                <c:pt idx="0">
                  <c:v>1</c:v>
                </c:pt>
                <c:pt idx="1">
                  <c:v>2</c:v>
                </c:pt>
                <c:pt idx="2">
                  <c:v>17</c:v>
                </c:pt>
                <c:pt idx="3">
                  <c:v>10</c:v>
                </c:pt>
                <c:pt idx="4">
                  <c:v>4</c:v>
                </c:pt>
                <c:pt idx="5">
                  <c:v>1</c:v>
                </c:pt>
              </c:numCache>
            </c:numRef>
          </c:val>
        </c:ser>
        <c:dLbls>
          <c:showLegendKey val="0"/>
          <c:showVal val="0"/>
          <c:showCatName val="0"/>
          <c:showSerName val="0"/>
          <c:showPercent val="0"/>
          <c:showBubbleSize val="0"/>
        </c:dLbls>
        <c:gapWidth val="219"/>
        <c:overlap val="-27"/>
        <c:axId val="-1942958688"/>
        <c:axId val="-1942954336"/>
      </c:barChart>
      <c:catAx>
        <c:axId val="-19429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54336"/>
        <c:crosses val="autoZero"/>
        <c:auto val="1"/>
        <c:lblAlgn val="ctr"/>
        <c:lblOffset val="100"/>
        <c:noMultiLvlLbl val="0"/>
      </c:catAx>
      <c:valAx>
        <c:axId val="-194295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58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Sayfa1!$B$1</c:f>
              <c:strCache>
                <c:ptCount val="1"/>
                <c:pt idx="0">
                  <c:v>TOPLAM</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Sayfa1!$A$2:$A$8</c:f>
              <c:strCache>
                <c:ptCount val="7"/>
                <c:pt idx="0">
                  <c:v>BES</c:v>
                </c:pt>
                <c:pt idx="1">
                  <c:v>ERG</c:v>
                </c:pt>
                <c:pt idx="2">
                  <c:v>FTR</c:v>
                </c:pt>
                <c:pt idx="3">
                  <c:v>HEM</c:v>
                </c:pt>
                <c:pt idx="4">
                  <c:v>ODY</c:v>
                </c:pt>
                <c:pt idx="5">
                  <c:v>SAY</c:v>
                </c:pt>
                <c:pt idx="6">
                  <c:v>Genel Toplam</c:v>
                </c:pt>
              </c:strCache>
            </c:strRef>
          </c:cat>
          <c:val>
            <c:numRef>
              <c:f>Sayfa1!$B$2:$B$8</c:f>
              <c:numCache>
                <c:formatCode>General</c:formatCode>
                <c:ptCount val="7"/>
                <c:pt idx="6">
                  <c:v>1030</c:v>
                </c:pt>
              </c:numCache>
            </c:numRef>
          </c:val>
        </c:ser>
        <c:ser>
          <c:idx val="1"/>
          <c:order val="1"/>
          <c:tx>
            <c:strRef>
              <c:f>Sayfa1!$C$1</c:f>
              <c:strCache>
                <c:ptCount val="1"/>
                <c:pt idx="0">
                  <c:v>1.SINIF</c:v>
                </c:pt>
              </c:strCache>
            </c:strRef>
          </c:tx>
          <c:spPr>
            <a:solidFill>
              <a:schemeClr val="accent2"/>
            </a:solidFill>
            <a:ln>
              <a:noFill/>
            </a:ln>
            <a:effectLst/>
            <a:sp3d/>
          </c:spPr>
          <c:invertIfNegative val="0"/>
          <c:dLbls>
            <c:dLbl>
              <c:idx val="0"/>
              <c:layout>
                <c:manualLayout>
                  <c:x val="0"/>
                  <c:y val="6.70016750418759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7549995191275724E-17"/>
                  <c:y val="7.48083112293078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35008375209380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047619047619061E-3"/>
                  <c:y val="1.67504187604688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840463038281255E-17"/>
                  <c:y val="2.93132328308206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256281407035175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Sayfa1!$A$2:$A$8</c:f>
              <c:strCache>
                <c:ptCount val="7"/>
                <c:pt idx="0">
                  <c:v>BES</c:v>
                </c:pt>
                <c:pt idx="1">
                  <c:v>ERG</c:v>
                </c:pt>
                <c:pt idx="2">
                  <c:v>FTR</c:v>
                </c:pt>
                <c:pt idx="3">
                  <c:v>HEM</c:v>
                </c:pt>
                <c:pt idx="4">
                  <c:v>ODY</c:v>
                </c:pt>
                <c:pt idx="5">
                  <c:v>SAY</c:v>
                </c:pt>
                <c:pt idx="6">
                  <c:v>Genel Toplam</c:v>
                </c:pt>
              </c:strCache>
            </c:strRef>
          </c:cat>
          <c:val>
            <c:numRef>
              <c:f>Sayfa1!$C$2:$C$8</c:f>
              <c:numCache>
                <c:formatCode>General</c:formatCode>
                <c:ptCount val="7"/>
                <c:pt idx="0">
                  <c:v>54</c:v>
                </c:pt>
                <c:pt idx="1">
                  <c:v>15</c:v>
                </c:pt>
                <c:pt idx="2">
                  <c:v>59</c:v>
                </c:pt>
                <c:pt idx="3">
                  <c:v>54</c:v>
                </c:pt>
                <c:pt idx="4">
                  <c:v>31</c:v>
                </c:pt>
                <c:pt idx="5">
                  <c:v>19</c:v>
                </c:pt>
              </c:numCache>
            </c:numRef>
          </c:val>
        </c:ser>
        <c:ser>
          <c:idx val="2"/>
          <c:order val="2"/>
          <c:tx>
            <c:strRef>
              <c:f>Sayfa1!$D$1</c:f>
              <c:strCache>
                <c:ptCount val="1"/>
                <c:pt idx="0">
                  <c:v>2.SINIF</c:v>
                </c:pt>
              </c:strCache>
            </c:strRef>
          </c:tx>
          <c:spPr>
            <a:solidFill>
              <a:schemeClr val="accent3"/>
            </a:solidFill>
            <a:ln>
              <a:noFill/>
            </a:ln>
            <a:effectLst/>
            <a:sp3d/>
          </c:spPr>
          <c:invertIfNegative val="0"/>
          <c:dLbls>
            <c:dLbl>
              <c:idx val="0"/>
              <c:layout>
                <c:manualLayout>
                  <c:x val="0"/>
                  <c:y val="2.93132328308207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70016750418760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047619047619061E-3"/>
                  <c:y val="2.51256281407035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840463038281255E-17"/>
                  <c:y val="1.25628140703516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840463038281255E-17"/>
                  <c:y val="4.1876046901171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968092607656244E-16"/>
                  <c:y val="4.187604690117252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Sayfa1!$A$2:$A$8</c:f>
              <c:strCache>
                <c:ptCount val="7"/>
                <c:pt idx="0">
                  <c:v>BES</c:v>
                </c:pt>
                <c:pt idx="1">
                  <c:v>ERG</c:v>
                </c:pt>
                <c:pt idx="2">
                  <c:v>FTR</c:v>
                </c:pt>
                <c:pt idx="3">
                  <c:v>HEM</c:v>
                </c:pt>
                <c:pt idx="4">
                  <c:v>ODY</c:v>
                </c:pt>
                <c:pt idx="5">
                  <c:v>SAY</c:v>
                </c:pt>
                <c:pt idx="6">
                  <c:v>Genel Toplam</c:v>
                </c:pt>
              </c:strCache>
            </c:strRef>
          </c:cat>
          <c:val>
            <c:numRef>
              <c:f>Sayfa1!$D$2:$D$8</c:f>
              <c:numCache>
                <c:formatCode>General</c:formatCode>
                <c:ptCount val="7"/>
                <c:pt idx="0">
                  <c:v>54</c:v>
                </c:pt>
                <c:pt idx="1">
                  <c:v>17</c:v>
                </c:pt>
                <c:pt idx="2">
                  <c:v>59</c:v>
                </c:pt>
                <c:pt idx="3">
                  <c:v>51</c:v>
                </c:pt>
                <c:pt idx="4">
                  <c:v>46</c:v>
                </c:pt>
                <c:pt idx="5">
                  <c:v>23</c:v>
                </c:pt>
              </c:numCache>
            </c:numRef>
          </c:val>
        </c:ser>
        <c:ser>
          <c:idx val="3"/>
          <c:order val="3"/>
          <c:tx>
            <c:strRef>
              <c:f>Sayfa1!$E$1</c:f>
              <c:strCache>
                <c:ptCount val="1"/>
                <c:pt idx="0">
                  <c:v>3.SINIF</c:v>
                </c:pt>
              </c:strCache>
            </c:strRef>
          </c:tx>
          <c:spPr>
            <a:solidFill>
              <a:srgbClr val="7030A0"/>
            </a:solidFill>
            <a:ln>
              <a:noFill/>
            </a:ln>
            <a:effectLst/>
            <a:sp3d/>
          </c:spPr>
          <c:invertIfNegative val="0"/>
          <c:dLbls>
            <c:dLbl>
              <c:idx val="0"/>
              <c:layout>
                <c:manualLayout>
                  <c:x val="-2.3774997595637868E-17"/>
                  <c:y val="2.2693659037884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968330316239854E-3"/>
                  <c:y val="2.35618604496942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048128639301525E-3"/>
                  <c:y val="1.4534192381401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509999038255151E-17"/>
                  <c:y val="1.75056504138429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936660632478754E-3"/>
                  <c:y val="1.15808180966744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Sayfa1!$A$2:$A$8</c:f>
              <c:strCache>
                <c:ptCount val="7"/>
                <c:pt idx="0">
                  <c:v>BES</c:v>
                </c:pt>
                <c:pt idx="1">
                  <c:v>ERG</c:v>
                </c:pt>
                <c:pt idx="2">
                  <c:v>FTR</c:v>
                </c:pt>
                <c:pt idx="3">
                  <c:v>HEM</c:v>
                </c:pt>
                <c:pt idx="4">
                  <c:v>ODY</c:v>
                </c:pt>
                <c:pt idx="5">
                  <c:v>SAY</c:v>
                </c:pt>
                <c:pt idx="6">
                  <c:v>Genel Toplam</c:v>
                </c:pt>
              </c:strCache>
            </c:strRef>
          </c:cat>
          <c:val>
            <c:numRef>
              <c:f>Sayfa1!$E$2:$E$8</c:f>
              <c:numCache>
                <c:formatCode>General</c:formatCode>
                <c:ptCount val="7"/>
                <c:pt idx="0">
                  <c:v>37</c:v>
                </c:pt>
                <c:pt idx="1">
                  <c:v>10</c:v>
                </c:pt>
                <c:pt idx="2">
                  <c:v>48</c:v>
                </c:pt>
                <c:pt idx="3">
                  <c:v>45</c:v>
                </c:pt>
                <c:pt idx="4">
                  <c:v>27</c:v>
                </c:pt>
                <c:pt idx="5">
                  <c:v>17</c:v>
                </c:pt>
              </c:numCache>
            </c:numRef>
          </c:val>
        </c:ser>
        <c:ser>
          <c:idx val="4"/>
          <c:order val="4"/>
          <c:tx>
            <c:strRef>
              <c:f>Sayfa1!$F$1</c:f>
              <c:strCache>
                <c:ptCount val="1"/>
                <c:pt idx="0">
                  <c:v>4.SINIF</c:v>
                </c:pt>
              </c:strCache>
            </c:strRef>
          </c:tx>
          <c:spPr>
            <a:solidFill>
              <a:schemeClr val="accent5"/>
            </a:solidFill>
            <a:ln>
              <a:noFill/>
            </a:ln>
            <a:effectLst/>
            <a:sp3d/>
          </c:spPr>
          <c:invertIfNegative val="0"/>
          <c:dLbls>
            <c:dLbl>
              <c:idx val="0"/>
              <c:layout>
                <c:manualLayout>
                  <c:x val="0"/>
                  <c:y val="-1.67504187604690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2562814070351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047619047619061E-3"/>
                  <c:y val="3.35008375209379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8095238095236699E-3"/>
                  <c:y val="1.67504187604689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67504187604690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Sayfa1!$A$2:$A$8</c:f>
              <c:strCache>
                <c:ptCount val="7"/>
                <c:pt idx="0">
                  <c:v>BES</c:v>
                </c:pt>
                <c:pt idx="1">
                  <c:v>ERG</c:v>
                </c:pt>
                <c:pt idx="2">
                  <c:v>FTR</c:v>
                </c:pt>
                <c:pt idx="3">
                  <c:v>HEM</c:v>
                </c:pt>
                <c:pt idx="4">
                  <c:v>ODY</c:v>
                </c:pt>
                <c:pt idx="5">
                  <c:v>SAY</c:v>
                </c:pt>
                <c:pt idx="6">
                  <c:v>Genel Toplam</c:v>
                </c:pt>
              </c:strCache>
            </c:strRef>
          </c:cat>
          <c:val>
            <c:numRef>
              <c:f>Sayfa1!$F$2:$F$8</c:f>
              <c:numCache>
                <c:formatCode>General</c:formatCode>
                <c:ptCount val="7"/>
                <c:pt idx="0">
                  <c:v>47</c:v>
                </c:pt>
                <c:pt idx="2">
                  <c:v>76</c:v>
                </c:pt>
                <c:pt idx="3">
                  <c:v>105</c:v>
                </c:pt>
                <c:pt idx="4">
                  <c:v>78</c:v>
                </c:pt>
                <c:pt idx="5">
                  <c:v>58</c:v>
                </c:pt>
              </c:numCache>
            </c:numRef>
          </c:val>
        </c:ser>
        <c:dLbls>
          <c:showLegendKey val="0"/>
          <c:showVal val="0"/>
          <c:showCatName val="0"/>
          <c:showSerName val="0"/>
          <c:showPercent val="0"/>
          <c:showBubbleSize val="0"/>
        </c:dLbls>
        <c:gapWidth val="150"/>
        <c:shape val="box"/>
        <c:axId val="-1942947808"/>
        <c:axId val="-1942949440"/>
        <c:axId val="0"/>
      </c:bar3DChart>
      <c:catAx>
        <c:axId val="-1942947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49440"/>
        <c:crosses val="autoZero"/>
        <c:auto val="1"/>
        <c:lblAlgn val="ctr"/>
        <c:lblOffset val="100"/>
        <c:noMultiLvlLbl val="0"/>
      </c:catAx>
      <c:valAx>
        <c:axId val="-1942949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SINIF MEVCUTLARI</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47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Sayfa1!$B$1</c:f>
              <c:strCache>
                <c:ptCount val="1"/>
                <c:pt idx="0">
                  <c:v>2015</c:v>
                </c:pt>
              </c:strCache>
            </c:strRef>
          </c:tx>
          <c:spPr>
            <a:solidFill>
              <a:schemeClr val="accent1"/>
            </a:solidFill>
            <a:ln>
              <a:noFill/>
            </a:ln>
            <a:effectLst/>
            <a:sp3d/>
          </c:spPr>
          <c:invertIfNegative val="0"/>
          <c:dLbls>
            <c:dLbl>
              <c:idx val="0"/>
              <c:layout>
                <c:manualLayout>
                  <c:x val="-4.0416934628635005E-17"/>
                  <c:y val="0.1523545706371190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7719298245614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Sayfa1!$A$2:$A$6</c:f>
              <c:strCache>
                <c:ptCount val="5"/>
                <c:pt idx="0">
                  <c:v>FTR</c:v>
                </c:pt>
                <c:pt idx="1">
                  <c:v>HEM</c:v>
                </c:pt>
                <c:pt idx="2">
                  <c:v>ODY</c:v>
                </c:pt>
                <c:pt idx="3">
                  <c:v>SAY</c:v>
                </c:pt>
                <c:pt idx="4">
                  <c:v>BES</c:v>
                </c:pt>
              </c:strCache>
            </c:strRef>
          </c:cat>
          <c:val>
            <c:numRef>
              <c:f>Sayfa1!$B$2:$B$6</c:f>
              <c:numCache>
                <c:formatCode>General</c:formatCode>
                <c:ptCount val="5"/>
                <c:pt idx="0">
                  <c:v>23</c:v>
                </c:pt>
                <c:pt idx="1">
                  <c:v>10</c:v>
                </c:pt>
              </c:numCache>
            </c:numRef>
          </c:val>
        </c:ser>
        <c:ser>
          <c:idx val="1"/>
          <c:order val="1"/>
          <c:tx>
            <c:strRef>
              <c:f>Sayfa1!$C$1</c:f>
              <c:strCache>
                <c:ptCount val="1"/>
                <c:pt idx="0">
                  <c:v>2016</c:v>
                </c:pt>
              </c:strCache>
            </c:strRef>
          </c:tx>
          <c:spPr>
            <a:solidFill>
              <a:schemeClr val="accent2"/>
            </a:solidFill>
            <a:ln>
              <a:noFill/>
            </a:ln>
            <a:effectLst/>
            <a:sp3d/>
          </c:spPr>
          <c:invertIfNegative val="0"/>
          <c:dLbls>
            <c:dLbl>
              <c:idx val="0"/>
              <c:layout>
                <c:manualLayout>
                  <c:x val="-4.0416934628635005E-17"/>
                  <c:y val="0.1892890120036934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0833869257269984E-17"/>
                  <c:y val="0.1800554016620499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Sayfa1!$A$2:$A$6</c:f>
              <c:strCache>
                <c:ptCount val="5"/>
                <c:pt idx="0">
                  <c:v>FTR</c:v>
                </c:pt>
                <c:pt idx="1">
                  <c:v>HEM</c:v>
                </c:pt>
                <c:pt idx="2">
                  <c:v>ODY</c:v>
                </c:pt>
                <c:pt idx="3">
                  <c:v>SAY</c:v>
                </c:pt>
                <c:pt idx="4">
                  <c:v>BES</c:v>
                </c:pt>
              </c:strCache>
            </c:strRef>
          </c:cat>
          <c:val>
            <c:numRef>
              <c:f>Sayfa1!$C$2:$C$6</c:f>
              <c:numCache>
                <c:formatCode>General</c:formatCode>
                <c:ptCount val="5"/>
                <c:pt idx="0">
                  <c:v>29</c:v>
                </c:pt>
                <c:pt idx="1">
                  <c:v>27</c:v>
                </c:pt>
              </c:numCache>
            </c:numRef>
          </c:val>
        </c:ser>
        <c:ser>
          <c:idx val="2"/>
          <c:order val="2"/>
          <c:tx>
            <c:strRef>
              <c:f>Sayfa1!$D$1</c:f>
              <c:strCache>
                <c:ptCount val="1"/>
                <c:pt idx="0">
                  <c:v>2017</c:v>
                </c:pt>
              </c:strCache>
            </c:strRef>
          </c:tx>
          <c:spPr>
            <a:solidFill>
              <a:srgbClr val="92D050"/>
            </a:solidFill>
            <a:ln>
              <a:noFill/>
            </a:ln>
            <a:effectLst/>
            <a:sp3d/>
          </c:spPr>
          <c:invertIfNegative val="0"/>
          <c:dLbls>
            <c:dLbl>
              <c:idx val="0"/>
              <c:layout>
                <c:manualLayout>
                  <c:x val="0"/>
                  <c:y val="0.2169898430286242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0833869257269984E-17"/>
                  <c:y val="0.2677746999076641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22160664819944598"/>
                </c:manualLayout>
              </c:layout>
              <c:tx>
                <c:rich>
                  <a:bodyPr/>
                  <a:lstStyle/>
                  <a:p>
                    <a:r>
                      <a:rPr lang="en-US" sz="1400" dirty="0" smtClean="0"/>
                      <a:t>40</a:t>
                    </a:r>
                    <a:endParaRPr lang="en-US" sz="1400"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Sayfa1!$A$2:$A$6</c:f>
              <c:strCache>
                <c:ptCount val="5"/>
                <c:pt idx="0">
                  <c:v>FTR</c:v>
                </c:pt>
                <c:pt idx="1">
                  <c:v>HEM</c:v>
                </c:pt>
                <c:pt idx="2">
                  <c:v>ODY</c:v>
                </c:pt>
                <c:pt idx="3">
                  <c:v>SAY</c:v>
                </c:pt>
                <c:pt idx="4">
                  <c:v>BES</c:v>
                </c:pt>
              </c:strCache>
            </c:strRef>
          </c:cat>
          <c:val>
            <c:numRef>
              <c:f>Sayfa1!$D$2:$D$6</c:f>
              <c:numCache>
                <c:formatCode>General</c:formatCode>
                <c:ptCount val="5"/>
                <c:pt idx="0">
                  <c:v>36</c:v>
                </c:pt>
                <c:pt idx="1">
                  <c:v>46</c:v>
                </c:pt>
                <c:pt idx="2">
                  <c:v>40</c:v>
                </c:pt>
              </c:numCache>
            </c:numRef>
          </c:val>
        </c:ser>
        <c:ser>
          <c:idx val="3"/>
          <c:order val="3"/>
          <c:tx>
            <c:strRef>
              <c:f>Sayfa1!$E$1</c:f>
              <c:strCache>
                <c:ptCount val="1"/>
                <c:pt idx="0">
                  <c:v>2018</c:v>
                </c:pt>
              </c:strCache>
            </c:strRef>
          </c:tx>
          <c:spPr>
            <a:solidFill>
              <a:schemeClr val="accent4"/>
            </a:solidFill>
            <a:ln>
              <a:noFill/>
            </a:ln>
            <a:effectLst/>
            <a:sp3d/>
          </c:spPr>
          <c:invertIfNegative val="0"/>
          <c:dLbls>
            <c:dLbl>
              <c:idx val="0"/>
              <c:layout>
                <c:manualLayout>
                  <c:x val="2.7557701922008675E-3"/>
                  <c:y val="0.1538986030369324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051981373825766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7557701922008675E-3"/>
                  <c:y val="0.13850874273323915"/>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5115403844017375E-3"/>
                  <c:y val="0.16928846334062575"/>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12995343456441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Sayfa1!$A$2:$A$6</c:f>
              <c:strCache>
                <c:ptCount val="5"/>
                <c:pt idx="0">
                  <c:v>FTR</c:v>
                </c:pt>
                <c:pt idx="1">
                  <c:v>HEM</c:v>
                </c:pt>
                <c:pt idx="2">
                  <c:v>ODY</c:v>
                </c:pt>
                <c:pt idx="3">
                  <c:v>SAY</c:v>
                </c:pt>
                <c:pt idx="4">
                  <c:v>BES</c:v>
                </c:pt>
              </c:strCache>
            </c:strRef>
          </c:cat>
          <c:val>
            <c:numRef>
              <c:f>Sayfa1!$E$2:$E$6</c:f>
              <c:numCache>
                <c:formatCode>General</c:formatCode>
                <c:ptCount val="5"/>
                <c:pt idx="0">
                  <c:v>43</c:v>
                </c:pt>
                <c:pt idx="1">
                  <c:v>66</c:v>
                </c:pt>
                <c:pt idx="2">
                  <c:v>29</c:v>
                </c:pt>
                <c:pt idx="3">
                  <c:v>23</c:v>
                </c:pt>
                <c:pt idx="4">
                  <c:v>6</c:v>
                </c:pt>
              </c:numCache>
            </c:numRef>
          </c:val>
        </c:ser>
        <c:dLbls>
          <c:showLegendKey val="0"/>
          <c:showVal val="1"/>
          <c:showCatName val="0"/>
          <c:showSerName val="0"/>
          <c:showPercent val="0"/>
          <c:showBubbleSize val="0"/>
        </c:dLbls>
        <c:gapWidth val="150"/>
        <c:shape val="box"/>
        <c:axId val="-1942957600"/>
        <c:axId val="-1942953248"/>
        <c:axId val="0"/>
      </c:bar3DChart>
      <c:catAx>
        <c:axId val="-1942957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53248"/>
        <c:crosses val="autoZero"/>
        <c:auto val="1"/>
        <c:lblAlgn val="ctr"/>
        <c:lblOffset val="100"/>
        <c:noMultiLvlLbl val="0"/>
      </c:catAx>
      <c:valAx>
        <c:axId val="-1942953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ÖĞRENCİ SAYILARI</a:t>
                </a:r>
              </a:p>
              <a:p>
                <a:pPr>
                  <a:defRPr/>
                </a:pPr>
                <a:endParaRPr lang="tr-T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57600"/>
        <c:crosses val="autoZero"/>
        <c:crossBetween val="between"/>
      </c:valAx>
      <c:spPr>
        <a:noFill/>
        <a:ln>
          <a:noFill/>
        </a:ln>
        <a:effectLst/>
      </c:spPr>
    </c:plotArea>
    <c:legend>
      <c:legendPos val="b"/>
      <c:layout>
        <c:manualLayout>
          <c:xMode val="edge"/>
          <c:yMode val="edge"/>
          <c:x val="0.42791274059826695"/>
          <c:y val="0.8873999457113585"/>
          <c:w val="0.16622068034107321"/>
          <c:h val="8.18203336812546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058591904099314E-2"/>
          <c:y val="5.7706097927702614E-2"/>
          <c:w val="0.85822259839926751"/>
          <c:h val="0.71183920941406642"/>
        </c:manualLayout>
      </c:layout>
      <c:bar3DChart>
        <c:barDir val="col"/>
        <c:grouping val="clustered"/>
        <c:varyColors val="0"/>
        <c:ser>
          <c:idx val="0"/>
          <c:order val="0"/>
          <c:tx>
            <c:strRef>
              <c:f>Sayfa1!$B$1</c:f>
              <c:strCache>
                <c:ptCount val="1"/>
                <c:pt idx="0">
                  <c:v>2017</c:v>
                </c:pt>
              </c:strCache>
            </c:strRef>
          </c:tx>
          <c:spPr>
            <a:solidFill>
              <a:schemeClr val="accent1"/>
            </a:solidFill>
            <a:ln>
              <a:noFill/>
            </a:ln>
            <a:effectLst/>
            <a:sp3d/>
          </c:spPr>
          <c:invertIfNegative val="0"/>
          <c:dLbls>
            <c:dLbl>
              <c:idx val="0"/>
              <c:layout>
                <c:manualLayout>
                  <c:x val="0"/>
                  <c:y val="0.1274509803921569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813725490196077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8580348010351438E-3"/>
                  <c:y val="0.1219461619042267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3866433273848602E-3"/>
                  <c:y val="0.1363962314654788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1">
                  <c:v>FTR YL</c:v>
                </c:pt>
                <c:pt idx="2">
                  <c:v>FTR DOK</c:v>
                </c:pt>
                <c:pt idx="3">
                  <c:v>HEM YL</c:v>
                </c:pt>
              </c:strCache>
            </c:strRef>
          </c:cat>
          <c:val>
            <c:numRef>
              <c:f>Sayfa1!$B$2:$B$5</c:f>
              <c:numCache>
                <c:formatCode>General</c:formatCode>
                <c:ptCount val="4"/>
                <c:pt idx="1">
                  <c:v>7</c:v>
                </c:pt>
                <c:pt idx="3">
                  <c:v>2</c:v>
                </c:pt>
              </c:numCache>
            </c:numRef>
          </c:val>
        </c:ser>
        <c:ser>
          <c:idx val="1"/>
          <c:order val="1"/>
          <c:tx>
            <c:strRef>
              <c:f>Sayfa1!$C$1</c:f>
              <c:strCache>
                <c:ptCount val="1"/>
                <c:pt idx="0">
                  <c:v>2018</c:v>
                </c:pt>
              </c:strCache>
            </c:strRef>
          </c:tx>
          <c:spPr>
            <a:solidFill>
              <a:schemeClr val="accent2"/>
            </a:solidFill>
            <a:ln>
              <a:noFill/>
            </a:ln>
            <a:effectLst/>
            <a:sp3d/>
          </c:spPr>
          <c:invertIfNegative val="0"/>
          <c:dLbls>
            <c:dLbl>
              <c:idx val="1"/>
              <c:layout>
                <c:manualLayout>
                  <c:x val="-2.773286654769975E-3"/>
                  <c:y val="0.12590421366044199"/>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866433273849615E-3"/>
                  <c:y val="0.1363962314654788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168600265618415E-16"/>
                  <c:y val="0.1363962314654788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1">
                  <c:v>FTR YL</c:v>
                </c:pt>
                <c:pt idx="2">
                  <c:v>FTR DOK</c:v>
                </c:pt>
                <c:pt idx="3">
                  <c:v>HEM YL</c:v>
                </c:pt>
              </c:strCache>
            </c:strRef>
          </c:cat>
          <c:val>
            <c:numRef>
              <c:f>Sayfa1!$C$2:$C$5</c:f>
              <c:numCache>
                <c:formatCode>General</c:formatCode>
                <c:ptCount val="4"/>
                <c:pt idx="1">
                  <c:v>4</c:v>
                </c:pt>
                <c:pt idx="2">
                  <c:v>3</c:v>
                </c:pt>
                <c:pt idx="3">
                  <c:v>2</c:v>
                </c:pt>
              </c:numCache>
            </c:numRef>
          </c:val>
        </c:ser>
        <c:dLbls>
          <c:showLegendKey val="0"/>
          <c:showVal val="1"/>
          <c:showCatName val="0"/>
          <c:showSerName val="0"/>
          <c:showPercent val="0"/>
          <c:showBubbleSize val="0"/>
        </c:dLbls>
        <c:gapWidth val="150"/>
        <c:shape val="box"/>
        <c:axId val="-1942948896"/>
        <c:axId val="-1942957056"/>
        <c:axId val="0"/>
      </c:bar3DChart>
      <c:catAx>
        <c:axId val="-1942948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57056"/>
        <c:crosses val="autoZero"/>
        <c:auto val="1"/>
        <c:lblAlgn val="ctr"/>
        <c:lblOffset val="100"/>
        <c:noMultiLvlLbl val="0"/>
      </c:catAx>
      <c:valAx>
        <c:axId val="-1942957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ÖĞRENCİ SAYILARI</a:t>
                </a:r>
              </a:p>
              <a:p>
                <a:pPr>
                  <a:defRPr/>
                </a:pPr>
                <a:endParaRPr lang="tr-T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294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B64D7-D860-4BAA-8AB0-50040E74486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8E7C32E6-8004-4EA8-9EB0-C54C4B020CB6}">
      <dgm:prSet phldrT="[Metin]" custT="1"/>
      <dgm:spPr/>
      <dgm:t>
        <a:bodyPr/>
        <a:lstStyle/>
        <a:p>
          <a:r>
            <a:rPr lang="tr-TR" sz="900" dirty="0">
              <a:latin typeface="Times New Roman" panose="02020603050405020304" pitchFamily="18" charset="0"/>
              <a:cs typeface="Times New Roman" panose="02020603050405020304" pitchFamily="18" charset="0"/>
            </a:rPr>
            <a:t>Prof. Dr. </a:t>
          </a:r>
          <a:r>
            <a:rPr lang="tr-TR" sz="900" dirty="0" smtClean="0">
              <a:latin typeface="Times New Roman" panose="02020603050405020304" pitchFamily="18" charset="0"/>
              <a:cs typeface="Times New Roman" panose="02020603050405020304" pitchFamily="18" charset="0"/>
            </a:rPr>
            <a:t>Erdal TEKARSLAN</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Dekan V.</a:t>
          </a:r>
        </a:p>
      </dgm:t>
    </dgm:pt>
    <dgm:pt modelId="{0E56B5D3-057C-4DC9-B5BF-2669693C752B}" type="parTrans" cxnId="{7C603D74-E4F2-4F22-B8F4-F539F22331BA}">
      <dgm:prSet/>
      <dgm:spPr/>
      <dgm:t>
        <a:bodyPr/>
        <a:lstStyle/>
        <a:p>
          <a:endParaRPr lang="tr-TR"/>
        </a:p>
      </dgm:t>
    </dgm:pt>
    <dgm:pt modelId="{EA7AA9D4-5ABD-43C1-8B77-EC3B4D3A16B8}" type="sibTrans" cxnId="{7C603D74-E4F2-4F22-B8F4-F539F22331BA}">
      <dgm:prSet/>
      <dgm:spPr/>
      <dgm:t>
        <a:bodyPr/>
        <a:lstStyle/>
        <a:p>
          <a:endParaRPr lang="tr-TR"/>
        </a:p>
      </dgm:t>
    </dgm:pt>
    <dgm:pt modelId="{E55EE2BA-D92C-432A-B39D-FF07BA2302D0}" type="asst">
      <dgm:prSet phldrT="[Metin]" custT="1"/>
      <dgm:spPr/>
      <dgm:t>
        <a:bodyPr/>
        <a:lstStyle/>
        <a:p>
          <a:r>
            <a:rPr lang="tr-TR" sz="900">
              <a:latin typeface="Times New Roman" panose="02020603050405020304" pitchFamily="18" charset="0"/>
              <a:cs typeface="Times New Roman" panose="02020603050405020304" pitchFamily="18" charset="0"/>
            </a:rPr>
            <a:t>Alper DAĞLI</a:t>
          </a:r>
        </a:p>
        <a:p>
          <a:r>
            <a:rPr lang="tr-TR" sz="900">
              <a:latin typeface="Times New Roman" panose="02020603050405020304" pitchFamily="18" charset="0"/>
              <a:cs typeface="Times New Roman" panose="02020603050405020304" pitchFamily="18" charset="0"/>
            </a:rPr>
            <a:t>Fakülte Sekreteri</a:t>
          </a:r>
        </a:p>
      </dgm:t>
    </dgm:pt>
    <dgm:pt modelId="{B2B005FD-67D9-47C0-BCBA-5315F9A65B98}" type="parTrans" cxnId="{8CB9B0A9-FA17-4D92-B81A-F8E23EDDC66C}">
      <dgm:prSet/>
      <dgm:spPr/>
      <dgm:t>
        <a:bodyPr/>
        <a:lstStyle/>
        <a:p>
          <a:endParaRPr lang="tr-TR" sz="900"/>
        </a:p>
      </dgm:t>
    </dgm:pt>
    <dgm:pt modelId="{0A07D6E1-9AAC-4753-A5E6-3143F46AAFE9}" type="sibTrans" cxnId="{8CB9B0A9-FA17-4D92-B81A-F8E23EDDC66C}">
      <dgm:prSet/>
      <dgm:spPr/>
      <dgm:t>
        <a:bodyPr/>
        <a:lstStyle/>
        <a:p>
          <a:endParaRPr lang="tr-TR"/>
        </a:p>
      </dgm:t>
    </dgm:pt>
    <dgm:pt modelId="{A159A24F-B3C4-4765-96B3-BCEDFD1120F3}">
      <dgm:prSet phldrT="[Metin]" custT="1"/>
      <dgm:spPr/>
      <dgm:t>
        <a:bodyPr/>
        <a:lstStyle/>
        <a:p>
          <a:r>
            <a:rPr lang="tr-TR" sz="900">
              <a:latin typeface="Times New Roman" panose="02020603050405020304" pitchFamily="18" charset="0"/>
              <a:cs typeface="Times New Roman" panose="02020603050405020304" pitchFamily="18" charset="0"/>
            </a:rPr>
            <a:t>Beslenme ve Diyetetik Bölümü</a:t>
          </a:r>
        </a:p>
      </dgm:t>
    </dgm:pt>
    <dgm:pt modelId="{BB0515EF-EF62-4EEB-9B8F-C8A704EB74A6}" type="parTrans" cxnId="{8A678A36-C562-4639-A029-7FB336F19A6B}">
      <dgm:prSet/>
      <dgm:spPr/>
      <dgm:t>
        <a:bodyPr/>
        <a:lstStyle/>
        <a:p>
          <a:endParaRPr lang="tr-TR" sz="900"/>
        </a:p>
      </dgm:t>
    </dgm:pt>
    <dgm:pt modelId="{869C4917-3D60-4765-82B1-76371E9EA56A}" type="sibTrans" cxnId="{8A678A36-C562-4639-A029-7FB336F19A6B}">
      <dgm:prSet/>
      <dgm:spPr/>
      <dgm:t>
        <a:bodyPr/>
        <a:lstStyle/>
        <a:p>
          <a:endParaRPr lang="tr-TR"/>
        </a:p>
      </dgm:t>
    </dgm:pt>
    <dgm:pt modelId="{62B213AE-9C5C-4938-9ACB-E7A4A3168085}">
      <dgm:prSet phldrT="[Metin]" custT="1"/>
      <dgm:spPr/>
      <dgm:t>
        <a:bodyPr/>
        <a:lstStyle/>
        <a:p>
          <a:r>
            <a:rPr lang="tr-TR" sz="900">
              <a:latin typeface="Times New Roman" panose="02020603050405020304" pitchFamily="18" charset="0"/>
              <a:cs typeface="Times New Roman" panose="02020603050405020304" pitchFamily="18" charset="0"/>
            </a:rPr>
            <a:t>Fizyoterapi ve Rahabilitasyon Bölümü</a:t>
          </a:r>
        </a:p>
      </dgm:t>
    </dgm:pt>
    <dgm:pt modelId="{59901D36-3953-40CD-B82F-EDB08167FC5E}" type="parTrans" cxnId="{0954929B-0D0B-45E6-B7BD-B3D800A4B51E}">
      <dgm:prSet/>
      <dgm:spPr/>
      <dgm:t>
        <a:bodyPr/>
        <a:lstStyle/>
        <a:p>
          <a:endParaRPr lang="tr-TR" sz="900"/>
        </a:p>
      </dgm:t>
    </dgm:pt>
    <dgm:pt modelId="{3A552509-780B-4DC9-A6C3-57E4A73CBE38}" type="sibTrans" cxnId="{0954929B-0D0B-45E6-B7BD-B3D800A4B51E}">
      <dgm:prSet/>
      <dgm:spPr/>
      <dgm:t>
        <a:bodyPr/>
        <a:lstStyle/>
        <a:p>
          <a:endParaRPr lang="tr-TR"/>
        </a:p>
      </dgm:t>
    </dgm:pt>
    <dgm:pt modelId="{5F3340C0-5019-484A-9961-E99C35379221}">
      <dgm:prSet phldrT="[Metin]" custT="1"/>
      <dgm:spPr/>
      <dgm:t>
        <a:bodyPr/>
        <a:lstStyle/>
        <a:p>
          <a:r>
            <a:rPr lang="tr-TR" sz="900">
              <a:latin typeface="Times New Roman" panose="02020603050405020304" pitchFamily="18" charset="0"/>
              <a:cs typeface="Times New Roman" panose="02020603050405020304" pitchFamily="18" charset="0"/>
            </a:rPr>
            <a:t>Hemşirelik Bölümü</a:t>
          </a:r>
        </a:p>
      </dgm:t>
    </dgm:pt>
    <dgm:pt modelId="{0FC104F3-5CFD-4469-9457-3E6BB314033A}" type="parTrans" cxnId="{0D3AB50B-0D77-4065-BCF2-FB7CE1CBCD6C}">
      <dgm:prSet/>
      <dgm:spPr/>
      <dgm:t>
        <a:bodyPr/>
        <a:lstStyle/>
        <a:p>
          <a:endParaRPr lang="tr-TR" sz="900"/>
        </a:p>
      </dgm:t>
    </dgm:pt>
    <dgm:pt modelId="{05D54FDA-8C89-4DD0-B598-C5044F539E8F}" type="sibTrans" cxnId="{0D3AB50B-0D77-4065-BCF2-FB7CE1CBCD6C}">
      <dgm:prSet/>
      <dgm:spPr/>
      <dgm:t>
        <a:bodyPr/>
        <a:lstStyle/>
        <a:p>
          <a:endParaRPr lang="tr-TR"/>
        </a:p>
      </dgm:t>
    </dgm:pt>
    <dgm:pt modelId="{B8707846-8611-4153-A350-FC8199206C58}" type="asst">
      <dgm:prSet phldrT="[Metin]" custT="1"/>
      <dgm:spPr/>
      <dgm:t>
        <a:bodyPr/>
        <a:lstStyle/>
        <a:p>
          <a:r>
            <a:rPr lang="tr-TR" sz="900">
              <a:latin typeface="Times New Roman" panose="02020603050405020304" pitchFamily="18" charset="0"/>
              <a:cs typeface="Times New Roman" panose="02020603050405020304" pitchFamily="18" charset="0"/>
            </a:rPr>
            <a:t>Dekan Yardımcısı</a:t>
          </a:r>
        </a:p>
      </dgm:t>
    </dgm:pt>
    <dgm:pt modelId="{B58D6EAD-DB6B-49A3-ADB5-38D17B96E012}" type="parTrans" cxnId="{AA52F422-F7B6-4D5B-A2B6-FC6EE14B6F11}">
      <dgm:prSet/>
      <dgm:spPr/>
      <dgm:t>
        <a:bodyPr/>
        <a:lstStyle/>
        <a:p>
          <a:endParaRPr lang="tr-TR" sz="900"/>
        </a:p>
      </dgm:t>
    </dgm:pt>
    <dgm:pt modelId="{974C029F-28B4-46D9-A9A1-6B6805D17181}" type="sibTrans" cxnId="{AA52F422-F7B6-4D5B-A2B6-FC6EE14B6F11}">
      <dgm:prSet/>
      <dgm:spPr/>
      <dgm:t>
        <a:bodyPr/>
        <a:lstStyle/>
        <a:p>
          <a:endParaRPr lang="tr-TR"/>
        </a:p>
      </dgm:t>
    </dgm:pt>
    <dgm:pt modelId="{A80AC31C-F15F-4ADB-BF1D-1401B443A196}" type="asst">
      <dgm:prSet phldrT="[Metin]" custT="1"/>
      <dgm:spPr/>
      <dgm:t>
        <a:bodyPr/>
        <a:lstStyle/>
        <a:p>
          <a:r>
            <a:rPr lang="tr-TR" sz="900">
              <a:latin typeface="Times New Roman" panose="02020603050405020304" pitchFamily="18" charset="0"/>
              <a:cs typeface="Times New Roman" panose="02020603050405020304" pitchFamily="18" charset="0"/>
            </a:rPr>
            <a:t>Burçin ÖZTUNÇ YÜKSEL</a:t>
          </a:r>
        </a:p>
        <a:p>
          <a:r>
            <a:rPr lang="tr-TR" sz="900">
              <a:latin typeface="Times New Roman" panose="02020603050405020304" pitchFamily="18" charset="0"/>
              <a:cs typeface="Times New Roman" panose="02020603050405020304" pitchFamily="18" charset="0"/>
            </a:rPr>
            <a:t>Bölüm Sekreteri</a:t>
          </a:r>
        </a:p>
      </dgm:t>
    </dgm:pt>
    <dgm:pt modelId="{1DBAA250-DB1A-46E0-854D-879F45878335}" type="parTrans" cxnId="{5E8F6C0C-ABF2-4C68-BAE4-B7905C801CCF}">
      <dgm:prSet/>
      <dgm:spPr/>
      <dgm:t>
        <a:bodyPr/>
        <a:lstStyle/>
        <a:p>
          <a:endParaRPr lang="tr-TR" sz="900"/>
        </a:p>
      </dgm:t>
    </dgm:pt>
    <dgm:pt modelId="{255549BA-D914-4D0E-92A4-A788DD1F4759}" type="sibTrans" cxnId="{5E8F6C0C-ABF2-4C68-BAE4-B7905C801CCF}">
      <dgm:prSet/>
      <dgm:spPr/>
      <dgm:t>
        <a:bodyPr/>
        <a:lstStyle/>
        <a:p>
          <a:endParaRPr lang="tr-TR"/>
        </a:p>
      </dgm:t>
    </dgm:pt>
    <dgm:pt modelId="{19A1BB4B-4695-4F19-B97F-BA440ADBA3D0}">
      <dgm:prSet phldrT="[Metin]" custT="1"/>
      <dgm:spPr/>
      <dgm:t>
        <a:bodyPr/>
        <a:lstStyle/>
        <a:p>
          <a:r>
            <a:rPr lang="tr-TR" sz="900">
              <a:latin typeface="Times New Roman" panose="02020603050405020304" pitchFamily="18" charset="0"/>
              <a:cs typeface="Times New Roman" panose="02020603050405020304" pitchFamily="18" charset="0"/>
            </a:rPr>
            <a:t>Odyoloji </a:t>
          </a:r>
        </a:p>
        <a:p>
          <a:r>
            <a:rPr lang="tr-TR" sz="900">
              <a:latin typeface="Times New Roman" panose="02020603050405020304" pitchFamily="18" charset="0"/>
              <a:cs typeface="Times New Roman" panose="02020603050405020304" pitchFamily="18" charset="0"/>
            </a:rPr>
            <a:t>Bölümü</a:t>
          </a:r>
        </a:p>
      </dgm:t>
    </dgm:pt>
    <dgm:pt modelId="{B7886222-579F-433B-A1E6-7D6F20A5A5D3}" type="parTrans" cxnId="{B4034D7F-9193-48D0-B272-45A7F52408EE}">
      <dgm:prSet/>
      <dgm:spPr/>
      <dgm:t>
        <a:bodyPr/>
        <a:lstStyle/>
        <a:p>
          <a:endParaRPr lang="tr-TR" sz="900"/>
        </a:p>
      </dgm:t>
    </dgm:pt>
    <dgm:pt modelId="{31F3B2FE-706A-47FD-829E-9FB2D87606A8}" type="sibTrans" cxnId="{B4034D7F-9193-48D0-B272-45A7F52408EE}">
      <dgm:prSet/>
      <dgm:spPr/>
      <dgm:t>
        <a:bodyPr/>
        <a:lstStyle/>
        <a:p>
          <a:endParaRPr lang="tr-TR"/>
        </a:p>
      </dgm:t>
    </dgm:pt>
    <dgm:pt modelId="{3EAC7657-688E-4D76-9E90-E480DA71BA00}">
      <dgm:prSet phldrT="[Metin]" custT="1"/>
      <dgm:spPr/>
      <dgm:t>
        <a:bodyPr/>
        <a:lstStyle/>
        <a:p>
          <a:r>
            <a:rPr lang="tr-TR" sz="900" dirty="0" err="1">
              <a:latin typeface="Times New Roman" panose="02020603050405020304" pitchFamily="18" charset="0"/>
              <a:cs typeface="Times New Roman" panose="02020603050405020304" pitchFamily="18" charset="0"/>
            </a:rPr>
            <a:t>Ergoterapi</a:t>
          </a:r>
          <a:r>
            <a:rPr lang="tr-TR" sz="900" dirty="0">
              <a:latin typeface="Times New Roman" panose="02020603050405020304" pitchFamily="18" charset="0"/>
              <a:cs typeface="Times New Roman" panose="02020603050405020304" pitchFamily="18" charset="0"/>
            </a:rPr>
            <a:t> Bölümü</a:t>
          </a:r>
        </a:p>
      </dgm:t>
    </dgm:pt>
    <dgm:pt modelId="{9752C2A1-CA7C-40A3-BA00-440D82A6D161}" type="parTrans" cxnId="{9C947306-DE3B-4C6A-8926-C2D403855878}">
      <dgm:prSet/>
      <dgm:spPr/>
      <dgm:t>
        <a:bodyPr/>
        <a:lstStyle/>
        <a:p>
          <a:endParaRPr lang="tr-TR" sz="900"/>
        </a:p>
      </dgm:t>
    </dgm:pt>
    <dgm:pt modelId="{59F3842B-59DE-4D5A-846C-38108027EC48}" type="sibTrans" cxnId="{9C947306-DE3B-4C6A-8926-C2D403855878}">
      <dgm:prSet/>
      <dgm:spPr/>
      <dgm:t>
        <a:bodyPr/>
        <a:lstStyle/>
        <a:p>
          <a:endParaRPr lang="tr-TR"/>
        </a:p>
      </dgm:t>
    </dgm:pt>
    <dgm:pt modelId="{1172E57B-F439-4A8D-B1E9-39C279FCD030}">
      <dgm:prSet phldrT="[Metin]" custT="1"/>
      <dgm:spPr/>
      <dgm:t>
        <a:bodyPr/>
        <a:lstStyle/>
        <a:p>
          <a:r>
            <a:rPr lang="tr-TR" sz="900">
              <a:latin typeface="Times New Roman" panose="02020603050405020304" pitchFamily="18" charset="0"/>
              <a:cs typeface="Times New Roman" panose="02020603050405020304" pitchFamily="18" charset="0"/>
            </a:rPr>
            <a:t>Sağlık Yönetimi Bölümü</a:t>
          </a:r>
        </a:p>
      </dgm:t>
    </dgm:pt>
    <dgm:pt modelId="{080C92DE-9A28-403B-A2FA-B2329A41D2F0}" type="parTrans" cxnId="{4D261A30-C018-4D90-9FBC-D01797C2F609}">
      <dgm:prSet/>
      <dgm:spPr/>
      <dgm:t>
        <a:bodyPr/>
        <a:lstStyle/>
        <a:p>
          <a:endParaRPr lang="tr-TR" sz="900"/>
        </a:p>
      </dgm:t>
    </dgm:pt>
    <dgm:pt modelId="{DF34DB08-8683-4EC1-837C-561B7173F197}" type="sibTrans" cxnId="{4D261A30-C018-4D90-9FBC-D01797C2F609}">
      <dgm:prSet/>
      <dgm:spPr/>
      <dgm:t>
        <a:bodyPr/>
        <a:lstStyle/>
        <a:p>
          <a:endParaRPr lang="tr-TR"/>
        </a:p>
      </dgm:t>
    </dgm:pt>
    <dgm:pt modelId="{E78E9DE0-8B82-490B-BCD5-047E420BB6F8}">
      <dgm:prSet custT="1"/>
      <dgm:spPr/>
      <dgm:t>
        <a:bodyPr/>
        <a:lstStyle/>
        <a:p>
          <a:r>
            <a:rPr lang="tr-TR" sz="900" dirty="0" err="1" smtClean="0">
              <a:latin typeface="Times New Roman" panose="02020603050405020304" pitchFamily="18" charset="0"/>
              <a:cs typeface="Times New Roman" panose="02020603050405020304" pitchFamily="18" charset="0"/>
            </a:rPr>
            <a:t>Kardiyopulmoner</a:t>
          </a:r>
          <a:r>
            <a:rPr lang="tr-TR" sz="900" dirty="0" smtClean="0">
              <a:latin typeface="Times New Roman" panose="02020603050405020304" pitchFamily="18" charset="0"/>
              <a:cs typeface="Times New Roman" panose="02020603050405020304" pitchFamily="18" charset="0"/>
            </a:rPr>
            <a:t> Fizyoterapi ve Rehabilitasyon Anabilim Dalı</a:t>
          </a:r>
          <a:endParaRPr lang="tr-TR" sz="900">
            <a:latin typeface="Times New Roman" panose="02020603050405020304" pitchFamily="18" charset="0"/>
            <a:cs typeface="Times New Roman" panose="02020603050405020304" pitchFamily="18" charset="0"/>
          </a:endParaRPr>
        </a:p>
      </dgm:t>
    </dgm:pt>
    <dgm:pt modelId="{DEC0F02F-69CC-48DE-8261-5099050FA959}" type="parTrans" cxnId="{B3CF9C74-1553-4C5E-8827-4A91FBC3A16B}">
      <dgm:prSet/>
      <dgm:spPr/>
      <dgm:t>
        <a:bodyPr/>
        <a:lstStyle/>
        <a:p>
          <a:endParaRPr lang="tr-TR" sz="900"/>
        </a:p>
      </dgm:t>
    </dgm:pt>
    <dgm:pt modelId="{E371D3E1-2660-4327-8FB9-406E24D68B4F}" type="sibTrans" cxnId="{B3CF9C74-1553-4C5E-8827-4A91FBC3A16B}">
      <dgm:prSet/>
      <dgm:spPr/>
      <dgm:t>
        <a:bodyPr/>
        <a:lstStyle/>
        <a:p>
          <a:endParaRPr lang="tr-TR"/>
        </a:p>
      </dgm:t>
    </dgm:pt>
    <dgm:pt modelId="{32AFE593-FD92-4293-9580-2D5E34273CD4}">
      <dgm:prSet custT="1"/>
      <dgm:spPr/>
      <dgm:t>
        <a:bodyPr/>
        <a:lstStyle/>
        <a:p>
          <a:r>
            <a:rPr lang="tr-TR" sz="900" dirty="0" smtClean="0">
              <a:latin typeface="Times New Roman" panose="02020603050405020304" pitchFamily="18" charset="0"/>
              <a:cs typeface="Times New Roman" panose="02020603050405020304" pitchFamily="18" charset="0"/>
            </a:rPr>
            <a:t>Fizyoterapi ve Rehabilitasyon Anabilim Dalı</a:t>
          </a:r>
          <a:endParaRPr lang="tr-TR" sz="900"/>
        </a:p>
      </dgm:t>
    </dgm:pt>
    <dgm:pt modelId="{1EBF2FF8-1F68-41D7-8818-F40B5D9FCED3}" type="parTrans" cxnId="{3B3AF710-AC7D-4086-86A5-AADFFD86ED97}">
      <dgm:prSet/>
      <dgm:spPr/>
      <dgm:t>
        <a:bodyPr/>
        <a:lstStyle/>
        <a:p>
          <a:endParaRPr lang="tr-TR" sz="900"/>
        </a:p>
      </dgm:t>
    </dgm:pt>
    <dgm:pt modelId="{C7E1F829-8FBA-48A3-B226-8871A4C9436E}" type="sibTrans" cxnId="{3B3AF710-AC7D-4086-86A5-AADFFD86ED97}">
      <dgm:prSet/>
      <dgm:spPr/>
      <dgm:t>
        <a:bodyPr/>
        <a:lstStyle/>
        <a:p>
          <a:endParaRPr lang="tr-TR"/>
        </a:p>
      </dgm:t>
    </dgm:pt>
    <dgm:pt modelId="{0FDDE3FD-8D11-4934-9FFE-C3FA51721261}" type="asst">
      <dgm:prSet phldrT="[Metin]" custT="1"/>
      <dgm:spPr/>
      <dgm:t>
        <a:bodyPr/>
        <a:lstStyle/>
        <a:p>
          <a:r>
            <a:rPr lang="tr-TR" sz="900" dirty="0">
              <a:latin typeface="Times New Roman" panose="02020603050405020304" pitchFamily="18" charset="0"/>
              <a:cs typeface="Times New Roman" panose="02020603050405020304" pitchFamily="18" charset="0"/>
            </a:rPr>
            <a:t>Fakülte Kurulu </a:t>
          </a:r>
        </a:p>
        <a:p>
          <a:r>
            <a:rPr lang="tr-TR" sz="900" dirty="0">
              <a:latin typeface="Times New Roman" panose="02020603050405020304" pitchFamily="18" charset="0"/>
              <a:cs typeface="Times New Roman" panose="02020603050405020304" pitchFamily="18" charset="0"/>
            </a:rPr>
            <a:t>ve</a:t>
          </a:r>
        </a:p>
        <a:p>
          <a:r>
            <a:rPr lang="tr-TR" sz="900" dirty="0">
              <a:latin typeface="Times New Roman" panose="02020603050405020304" pitchFamily="18" charset="0"/>
              <a:cs typeface="Times New Roman" panose="02020603050405020304" pitchFamily="18" charset="0"/>
            </a:rPr>
            <a:t> Fakülte Yönetim Kurulu</a:t>
          </a:r>
        </a:p>
      </dgm:t>
    </dgm:pt>
    <dgm:pt modelId="{570DADE7-7FB1-432C-BE85-43B120563248}" type="parTrans" cxnId="{BD97173C-AF01-407C-89A4-CB34CD5933AA}">
      <dgm:prSet/>
      <dgm:spPr/>
      <dgm:t>
        <a:bodyPr/>
        <a:lstStyle/>
        <a:p>
          <a:endParaRPr lang="tr-TR"/>
        </a:p>
      </dgm:t>
    </dgm:pt>
    <dgm:pt modelId="{CC1B3D03-23F5-42D8-923E-ADA476EE59D4}" type="sibTrans" cxnId="{BD97173C-AF01-407C-89A4-CB34CD5933AA}">
      <dgm:prSet/>
      <dgm:spPr/>
      <dgm:t>
        <a:bodyPr/>
        <a:lstStyle/>
        <a:p>
          <a:endParaRPr lang="tr-TR"/>
        </a:p>
      </dgm:t>
    </dgm:pt>
    <dgm:pt modelId="{F27D3FE5-2D99-4FAF-8165-0C7048E16FBE}">
      <dgm:prSet custT="1"/>
      <dgm:spPr/>
      <dgm:t>
        <a:bodyPr/>
        <a:lstStyle/>
        <a:p>
          <a:r>
            <a:rPr lang="tr-TR" sz="900" dirty="0" err="1"/>
            <a:t>Hasibe</a:t>
          </a:r>
          <a:r>
            <a:rPr lang="tr-TR" sz="900" dirty="0"/>
            <a:t> Oya GÖKTÜRK</a:t>
          </a:r>
        </a:p>
        <a:p>
          <a:r>
            <a:rPr lang="tr-TR" sz="900" dirty="0"/>
            <a:t>Uzman Yardımcısı</a:t>
          </a:r>
        </a:p>
      </dgm:t>
    </dgm:pt>
    <dgm:pt modelId="{67784381-D960-4F0D-83B0-9C9278440E19}" type="parTrans" cxnId="{95ABCD65-198D-49C4-BD22-FE2E04F1520D}">
      <dgm:prSet/>
      <dgm:spPr/>
      <dgm:t>
        <a:bodyPr/>
        <a:lstStyle/>
        <a:p>
          <a:endParaRPr lang="tr-TR" sz="900"/>
        </a:p>
      </dgm:t>
    </dgm:pt>
    <dgm:pt modelId="{4DBFFB2A-DC2D-4839-B334-5B7E66F2C42A}" type="sibTrans" cxnId="{95ABCD65-198D-49C4-BD22-FE2E04F1520D}">
      <dgm:prSet/>
      <dgm:spPr/>
      <dgm:t>
        <a:bodyPr/>
        <a:lstStyle/>
        <a:p>
          <a:endParaRPr lang="tr-TR"/>
        </a:p>
      </dgm:t>
    </dgm:pt>
    <dgm:pt modelId="{342C7D1F-67AA-4B74-96B1-8A68F99F9DAA}">
      <dgm:prSet custT="1"/>
      <dgm:spPr/>
      <dgm:t>
        <a:bodyPr/>
        <a:lstStyle/>
        <a:p>
          <a:r>
            <a:rPr lang="tr-TR" sz="900" dirty="0"/>
            <a:t>Funda Irmak DURMUŞ</a:t>
          </a:r>
        </a:p>
        <a:p>
          <a:r>
            <a:rPr lang="tr-TR" sz="900" dirty="0"/>
            <a:t>Uzman Yardımcısı</a:t>
          </a:r>
        </a:p>
      </dgm:t>
    </dgm:pt>
    <dgm:pt modelId="{336636CC-024E-43B2-A563-3B6EC540AB18}" type="parTrans" cxnId="{78F9085F-D46A-423B-AB1A-171633CE7A5E}">
      <dgm:prSet/>
      <dgm:spPr/>
      <dgm:t>
        <a:bodyPr/>
        <a:lstStyle/>
        <a:p>
          <a:endParaRPr lang="tr-TR" sz="900"/>
        </a:p>
      </dgm:t>
    </dgm:pt>
    <dgm:pt modelId="{E28AE2B5-890C-4D00-A8EA-A0066EA9E8B8}" type="sibTrans" cxnId="{78F9085F-D46A-423B-AB1A-171633CE7A5E}">
      <dgm:prSet/>
      <dgm:spPr/>
      <dgm:t>
        <a:bodyPr/>
        <a:lstStyle/>
        <a:p>
          <a:endParaRPr lang="tr-TR"/>
        </a:p>
      </dgm:t>
    </dgm:pt>
    <dgm:pt modelId="{CCC9DC93-9A0C-4CEC-89C1-EE012E2668D9}">
      <dgm:prSet custT="1"/>
      <dgm:spPr/>
      <dgm:t>
        <a:bodyPr/>
        <a:lstStyle/>
        <a:p>
          <a:r>
            <a:rPr lang="tr-TR" sz="900">
              <a:latin typeface="Times New Roman" panose="02020603050405020304" pitchFamily="18" charset="0"/>
              <a:cs typeface="Times New Roman" panose="02020603050405020304" pitchFamily="18" charset="0"/>
            </a:rPr>
            <a:t>Hemşirelik </a:t>
          </a:r>
        </a:p>
        <a:p>
          <a:r>
            <a:rPr lang="tr-TR" sz="900">
              <a:latin typeface="Times New Roman" panose="02020603050405020304" pitchFamily="18" charset="0"/>
              <a:cs typeface="Times New Roman" panose="02020603050405020304" pitchFamily="18" charset="0"/>
            </a:rPr>
            <a:t>Anabilim Dalı</a:t>
          </a:r>
        </a:p>
      </dgm:t>
    </dgm:pt>
    <dgm:pt modelId="{B8B4790C-390C-49A1-BCA3-0B9319E7A188}" type="parTrans" cxnId="{7BFEFC2C-72ED-4E4C-B672-A2DDC41D1356}">
      <dgm:prSet/>
      <dgm:spPr/>
      <dgm:t>
        <a:bodyPr/>
        <a:lstStyle/>
        <a:p>
          <a:endParaRPr lang="tr-TR"/>
        </a:p>
      </dgm:t>
    </dgm:pt>
    <dgm:pt modelId="{BFEB4C1C-C2E2-4FD1-8A23-FA3532083A16}" type="sibTrans" cxnId="{7BFEFC2C-72ED-4E4C-B672-A2DDC41D1356}">
      <dgm:prSet/>
      <dgm:spPr/>
      <dgm:t>
        <a:bodyPr/>
        <a:lstStyle/>
        <a:p>
          <a:endParaRPr lang="tr-TR"/>
        </a:p>
      </dgm:t>
    </dgm:pt>
    <dgm:pt modelId="{BBE77B6D-2223-4C7C-A774-DB177F05AF00}" type="asst">
      <dgm:prSet phldrT="[Metin]" custT="1"/>
      <dgm:spPr>
        <a:solidFill>
          <a:schemeClr val="accent1"/>
        </a:solidFill>
      </dgm:spPr>
      <dgm:t>
        <a:bodyPr/>
        <a:lstStyle/>
        <a:p>
          <a:r>
            <a:rPr lang="tr-TR" sz="900">
              <a:latin typeface="Times New Roman" panose="02020603050405020304" pitchFamily="18" charset="0"/>
              <a:cs typeface="Times New Roman" panose="02020603050405020304" pitchFamily="18" charset="0"/>
            </a:rPr>
            <a:t>Dekan Sekreteri</a:t>
          </a:r>
        </a:p>
      </dgm:t>
    </dgm:pt>
    <dgm:pt modelId="{E82F15C4-5251-423A-BD92-1FFEDD230CE2}" type="sibTrans" cxnId="{F30AB7A4-1E8F-4761-9938-2351A1AF02D5}">
      <dgm:prSet/>
      <dgm:spPr/>
      <dgm:t>
        <a:bodyPr/>
        <a:lstStyle/>
        <a:p>
          <a:endParaRPr lang="tr-TR"/>
        </a:p>
      </dgm:t>
    </dgm:pt>
    <dgm:pt modelId="{05D7CEC3-E22A-40F5-8761-C8E71F970EA7}" type="parTrans" cxnId="{F30AB7A4-1E8F-4761-9938-2351A1AF02D5}">
      <dgm:prSet/>
      <dgm:spPr/>
      <dgm:t>
        <a:bodyPr/>
        <a:lstStyle/>
        <a:p>
          <a:endParaRPr lang="tr-TR" sz="900"/>
        </a:p>
      </dgm:t>
    </dgm:pt>
    <dgm:pt modelId="{BAC16488-ED64-427F-827D-88C6519445AD}">
      <dgm:prSet custT="1"/>
      <dgm:spPr/>
      <dgm:t>
        <a:bodyPr/>
        <a:lstStyle/>
        <a:p>
          <a:r>
            <a:rPr lang="tr-TR" sz="900"/>
            <a:t>Ergoterapi Anabilim Dalı</a:t>
          </a:r>
        </a:p>
      </dgm:t>
    </dgm:pt>
    <dgm:pt modelId="{415B3902-2318-4B71-BD4D-E4E93FE55E08}" type="parTrans" cxnId="{9A2EAE2B-C175-4EEB-B6CE-6E42D21DEA4C}">
      <dgm:prSet/>
      <dgm:spPr/>
      <dgm:t>
        <a:bodyPr/>
        <a:lstStyle/>
        <a:p>
          <a:endParaRPr lang="tr-TR"/>
        </a:p>
      </dgm:t>
    </dgm:pt>
    <dgm:pt modelId="{00090B8E-46D5-48AE-BA23-77A630CE9E8D}" type="sibTrans" cxnId="{9A2EAE2B-C175-4EEB-B6CE-6E42D21DEA4C}">
      <dgm:prSet/>
      <dgm:spPr/>
      <dgm:t>
        <a:bodyPr/>
        <a:lstStyle/>
        <a:p>
          <a:endParaRPr lang="tr-TR"/>
        </a:p>
      </dgm:t>
    </dgm:pt>
    <dgm:pt modelId="{DD6F8694-49D7-4061-9C9A-5F0DAFECCB67}">
      <dgm:prSet/>
      <dgm:spPr/>
      <dgm:t>
        <a:bodyPr/>
        <a:lstStyle/>
        <a:p>
          <a:r>
            <a:rPr lang="tr-TR"/>
            <a:t>Ergoterapi Yüksek Lisans Programı</a:t>
          </a:r>
        </a:p>
      </dgm:t>
    </dgm:pt>
    <dgm:pt modelId="{13C79ADA-845F-4137-88FD-2F313C50E9A9}" type="parTrans" cxnId="{D313A964-E699-4E60-AEEC-ECE53A77EA0E}">
      <dgm:prSet/>
      <dgm:spPr/>
      <dgm:t>
        <a:bodyPr/>
        <a:lstStyle/>
        <a:p>
          <a:endParaRPr lang="tr-TR"/>
        </a:p>
      </dgm:t>
    </dgm:pt>
    <dgm:pt modelId="{7C408FDE-454B-4D2C-9E8E-768EA6CF273C}" type="sibTrans" cxnId="{D313A964-E699-4E60-AEEC-ECE53A77EA0E}">
      <dgm:prSet/>
      <dgm:spPr/>
      <dgm:t>
        <a:bodyPr/>
        <a:lstStyle/>
        <a:p>
          <a:endParaRPr lang="tr-TR"/>
        </a:p>
      </dgm:t>
    </dgm:pt>
    <dgm:pt modelId="{29F63A55-E817-4F9D-ACF0-1EBE88A9EB8C}">
      <dgm:prSet/>
      <dgm:spPr/>
      <dgm:t>
        <a:bodyPr/>
        <a:lstStyle/>
        <a:p>
          <a:r>
            <a:rPr lang="tr-TR" dirty="0" err="1" smtClean="0">
              <a:latin typeface="Times New Roman" panose="02020603050405020304" pitchFamily="18" charset="0"/>
              <a:cs typeface="Times New Roman" panose="02020603050405020304" pitchFamily="18" charset="0"/>
            </a:rPr>
            <a:t>Kardiyopulmoner</a:t>
          </a:r>
          <a:r>
            <a:rPr lang="tr-TR" dirty="0" smtClean="0">
              <a:latin typeface="Times New Roman" panose="02020603050405020304" pitchFamily="18" charset="0"/>
              <a:cs typeface="Times New Roman" panose="02020603050405020304" pitchFamily="18" charset="0"/>
            </a:rPr>
            <a:t> Fizyoterapi ve Rehabilitasyon Doktora Programı</a:t>
          </a:r>
          <a:endParaRPr lang="tr-TR">
            <a:latin typeface="Times New Roman" panose="02020603050405020304" pitchFamily="18" charset="0"/>
            <a:cs typeface="Times New Roman" panose="02020603050405020304" pitchFamily="18" charset="0"/>
          </a:endParaRPr>
        </a:p>
      </dgm:t>
    </dgm:pt>
    <dgm:pt modelId="{817B7343-C9A9-44ED-AE64-05A1A7E9A139}" type="parTrans" cxnId="{E67F1BB5-EAE7-4691-A7F3-62E09681ED0B}">
      <dgm:prSet/>
      <dgm:spPr/>
      <dgm:t>
        <a:bodyPr/>
        <a:lstStyle/>
        <a:p>
          <a:endParaRPr lang="tr-TR"/>
        </a:p>
      </dgm:t>
    </dgm:pt>
    <dgm:pt modelId="{EA32F660-2791-4CB7-AD13-44EDD2637F5C}" type="sibTrans" cxnId="{E67F1BB5-EAE7-4691-A7F3-62E09681ED0B}">
      <dgm:prSet/>
      <dgm:spPr/>
      <dgm:t>
        <a:bodyPr/>
        <a:lstStyle/>
        <a:p>
          <a:endParaRPr lang="tr-TR"/>
        </a:p>
      </dgm:t>
    </dgm:pt>
    <dgm:pt modelId="{736FD30E-0EBB-4556-A651-20A48E9DF5B0}">
      <dgm:prSet/>
      <dgm:spPr/>
      <dgm:t>
        <a:bodyPr/>
        <a:lstStyle/>
        <a:p>
          <a:r>
            <a:rPr lang="tr-TR" dirty="0" smtClean="0">
              <a:latin typeface="Times New Roman" panose="02020603050405020304" pitchFamily="18" charset="0"/>
              <a:cs typeface="Times New Roman" panose="02020603050405020304" pitchFamily="18" charset="0"/>
            </a:rPr>
            <a:t>Fizyoterapi ve Rehabilitasyon Yüksek Lisans Programı</a:t>
          </a:r>
          <a:endParaRPr lang="tr-TR"/>
        </a:p>
      </dgm:t>
    </dgm:pt>
    <dgm:pt modelId="{325A8576-D3ED-4D67-8516-B4402CCA0A36}" type="parTrans" cxnId="{5684B4E8-8101-4AE3-96D9-5874C84F0C6C}">
      <dgm:prSet/>
      <dgm:spPr/>
      <dgm:t>
        <a:bodyPr/>
        <a:lstStyle/>
        <a:p>
          <a:endParaRPr lang="tr-TR"/>
        </a:p>
      </dgm:t>
    </dgm:pt>
    <dgm:pt modelId="{70863014-E2FE-405D-9497-41FEB75E1A32}" type="sibTrans" cxnId="{5684B4E8-8101-4AE3-96D9-5874C84F0C6C}">
      <dgm:prSet/>
      <dgm:spPr/>
      <dgm:t>
        <a:bodyPr/>
        <a:lstStyle/>
        <a:p>
          <a:endParaRPr lang="tr-TR"/>
        </a:p>
      </dgm:t>
    </dgm:pt>
    <dgm:pt modelId="{D96DC912-5313-4260-BF65-66397B38D748}" type="asst">
      <dgm:prSet custT="1"/>
      <dgm:spPr/>
      <dgm:t>
        <a:bodyPr/>
        <a:lstStyle/>
        <a:p>
          <a:r>
            <a:rPr lang="tr-TR" sz="800"/>
            <a:t>Hemşirelik Yüksek Lisans Programı</a:t>
          </a:r>
        </a:p>
      </dgm:t>
    </dgm:pt>
    <dgm:pt modelId="{E6BE99CE-573B-4CA2-B37B-5E7991063B27}" type="parTrans" cxnId="{E70FB1BB-24C7-4408-8D10-7CB4414D5A39}">
      <dgm:prSet/>
      <dgm:spPr/>
      <dgm:t>
        <a:bodyPr/>
        <a:lstStyle/>
        <a:p>
          <a:endParaRPr lang="tr-TR"/>
        </a:p>
      </dgm:t>
    </dgm:pt>
    <dgm:pt modelId="{84B70622-A5B3-4756-8F9C-D7FE136DA716}" type="sibTrans" cxnId="{E70FB1BB-24C7-4408-8D10-7CB4414D5A39}">
      <dgm:prSet/>
      <dgm:spPr/>
      <dgm:t>
        <a:bodyPr/>
        <a:lstStyle/>
        <a:p>
          <a:endParaRPr lang="tr-TR"/>
        </a:p>
      </dgm:t>
    </dgm:pt>
    <dgm:pt modelId="{D22B9879-FDBD-4944-968C-17D34121B5E2}" type="asst">
      <dgm:prSet custT="1"/>
      <dgm:spPr/>
      <dgm:t>
        <a:bodyPr/>
        <a:lstStyle/>
        <a:p>
          <a:r>
            <a:rPr lang="tr-TR" sz="800"/>
            <a:t>Hemşirelik Doktora Programı</a:t>
          </a:r>
        </a:p>
      </dgm:t>
    </dgm:pt>
    <dgm:pt modelId="{825AB37A-0C4A-4F80-92FF-0402EE1B7B8C}" type="parTrans" cxnId="{C730752F-E492-4187-A61B-60ED819AF209}">
      <dgm:prSet/>
      <dgm:spPr/>
      <dgm:t>
        <a:bodyPr/>
        <a:lstStyle/>
        <a:p>
          <a:endParaRPr lang="tr-TR"/>
        </a:p>
      </dgm:t>
    </dgm:pt>
    <dgm:pt modelId="{3B6A7303-7D43-4640-A09C-9722F6E6E1FF}" type="sibTrans" cxnId="{C730752F-E492-4187-A61B-60ED819AF209}">
      <dgm:prSet/>
      <dgm:spPr/>
      <dgm:t>
        <a:bodyPr/>
        <a:lstStyle/>
        <a:p>
          <a:endParaRPr lang="tr-TR"/>
        </a:p>
      </dgm:t>
    </dgm:pt>
    <dgm:pt modelId="{23EB7C57-F67E-4D23-BB60-CD2AF30DF3B6}" type="pres">
      <dgm:prSet presAssocID="{143B64D7-D860-4BAA-8AB0-50040E74486E}" presName="hierChild1" presStyleCnt="0">
        <dgm:presLayoutVars>
          <dgm:orgChart val="1"/>
          <dgm:chPref val="1"/>
          <dgm:dir/>
          <dgm:animOne val="branch"/>
          <dgm:animLvl val="lvl"/>
          <dgm:resizeHandles/>
        </dgm:presLayoutVars>
      </dgm:prSet>
      <dgm:spPr/>
      <dgm:t>
        <a:bodyPr/>
        <a:lstStyle/>
        <a:p>
          <a:endParaRPr lang="tr-TR"/>
        </a:p>
      </dgm:t>
    </dgm:pt>
    <dgm:pt modelId="{041A4742-B4C1-4D85-BBAF-16942A768759}" type="pres">
      <dgm:prSet presAssocID="{8E7C32E6-8004-4EA8-9EB0-C54C4B020CB6}" presName="hierRoot1" presStyleCnt="0">
        <dgm:presLayoutVars>
          <dgm:hierBranch val="init"/>
        </dgm:presLayoutVars>
      </dgm:prSet>
      <dgm:spPr/>
    </dgm:pt>
    <dgm:pt modelId="{18DBAEB7-48E1-4DB6-AC73-40441F4093D9}" type="pres">
      <dgm:prSet presAssocID="{8E7C32E6-8004-4EA8-9EB0-C54C4B020CB6}" presName="rootComposite1" presStyleCnt="0"/>
      <dgm:spPr/>
    </dgm:pt>
    <dgm:pt modelId="{C24EBFBF-E9C6-4268-BEEA-39422320CC38}" type="pres">
      <dgm:prSet presAssocID="{8E7C32E6-8004-4EA8-9EB0-C54C4B020CB6}" presName="rootText1" presStyleLbl="node0" presStyleIdx="0" presStyleCnt="2" custScaleX="180728" custScaleY="136952">
        <dgm:presLayoutVars>
          <dgm:chPref val="3"/>
        </dgm:presLayoutVars>
      </dgm:prSet>
      <dgm:spPr/>
      <dgm:t>
        <a:bodyPr/>
        <a:lstStyle/>
        <a:p>
          <a:endParaRPr lang="tr-TR"/>
        </a:p>
      </dgm:t>
    </dgm:pt>
    <dgm:pt modelId="{2C3572DC-F625-4C13-9B35-BD54642E5508}" type="pres">
      <dgm:prSet presAssocID="{8E7C32E6-8004-4EA8-9EB0-C54C4B020CB6}" presName="rootConnector1" presStyleLbl="node1" presStyleIdx="0" presStyleCnt="0"/>
      <dgm:spPr/>
      <dgm:t>
        <a:bodyPr/>
        <a:lstStyle/>
        <a:p>
          <a:endParaRPr lang="tr-TR"/>
        </a:p>
      </dgm:t>
    </dgm:pt>
    <dgm:pt modelId="{BFA3FBF6-5112-4F2E-A38D-1FF1C0B4B5B8}" type="pres">
      <dgm:prSet presAssocID="{8E7C32E6-8004-4EA8-9EB0-C54C4B020CB6}" presName="hierChild2" presStyleCnt="0"/>
      <dgm:spPr/>
    </dgm:pt>
    <dgm:pt modelId="{6F966AB0-0677-415F-A0E1-F6A4FB706A82}" type="pres">
      <dgm:prSet presAssocID="{BB0515EF-EF62-4EEB-9B8F-C8A704EB74A6}" presName="Name37" presStyleLbl="parChTrans1D2" presStyleIdx="0" presStyleCnt="8"/>
      <dgm:spPr/>
      <dgm:t>
        <a:bodyPr/>
        <a:lstStyle/>
        <a:p>
          <a:endParaRPr lang="tr-TR"/>
        </a:p>
      </dgm:t>
    </dgm:pt>
    <dgm:pt modelId="{05341F8D-103A-4397-ABEB-676CA024787E}" type="pres">
      <dgm:prSet presAssocID="{A159A24F-B3C4-4765-96B3-BCEDFD1120F3}" presName="hierRoot2" presStyleCnt="0">
        <dgm:presLayoutVars>
          <dgm:hierBranch val="init"/>
        </dgm:presLayoutVars>
      </dgm:prSet>
      <dgm:spPr/>
    </dgm:pt>
    <dgm:pt modelId="{1BEB7F92-3E3C-4AC8-854A-67A6B96D4C65}" type="pres">
      <dgm:prSet presAssocID="{A159A24F-B3C4-4765-96B3-BCEDFD1120F3}" presName="rootComposite" presStyleCnt="0"/>
      <dgm:spPr/>
    </dgm:pt>
    <dgm:pt modelId="{D827344D-04EC-4777-BECE-07007BEA3CED}" type="pres">
      <dgm:prSet presAssocID="{A159A24F-B3C4-4765-96B3-BCEDFD1120F3}" presName="rootText" presStyleLbl="node2" presStyleIdx="0" presStyleCnt="6" custScaleY="135325" custLinFactNeighborX="19433" custLinFactNeighborY="1943">
        <dgm:presLayoutVars>
          <dgm:chPref val="3"/>
        </dgm:presLayoutVars>
      </dgm:prSet>
      <dgm:spPr/>
      <dgm:t>
        <a:bodyPr/>
        <a:lstStyle/>
        <a:p>
          <a:endParaRPr lang="tr-TR"/>
        </a:p>
      </dgm:t>
    </dgm:pt>
    <dgm:pt modelId="{4B1B84F8-53E5-46AC-AB50-3151E974BCC8}" type="pres">
      <dgm:prSet presAssocID="{A159A24F-B3C4-4765-96B3-BCEDFD1120F3}" presName="rootConnector" presStyleLbl="node2" presStyleIdx="0" presStyleCnt="6"/>
      <dgm:spPr/>
      <dgm:t>
        <a:bodyPr/>
        <a:lstStyle/>
        <a:p>
          <a:endParaRPr lang="tr-TR"/>
        </a:p>
      </dgm:t>
    </dgm:pt>
    <dgm:pt modelId="{780B814D-5114-4AB6-9A47-3F0EBB5601A4}" type="pres">
      <dgm:prSet presAssocID="{A159A24F-B3C4-4765-96B3-BCEDFD1120F3}" presName="hierChild4" presStyleCnt="0"/>
      <dgm:spPr/>
    </dgm:pt>
    <dgm:pt modelId="{10F31C93-441F-4A04-90D5-44E27CC6E632}" type="pres">
      <dgm:prSet presAssocID="{A159A24F-B3C4-4765-96B3-BCEDFD1120F3}" presName="hierChild5" presStyleCnt="0"/>
      <dgm:spPr/>
    </dgm:pt>
    <dgm:pt modelId="{B363B50A-7492-4152-8D56-29F3D41B4D9C}" type="pres">
      <dgm:prSet presAssocID="{9752C2A1-CA7C-40A3-BA00-440D82A6D161}" presName="Name37" presStyleLbl="parChTrans1D2" presStyleIdx="1" presStyleCnt="8"/>
      <dgm:spPr/>
      <dgm:t>
        <a:bodyPr/>
        <a:lstStyle/>
        <a:p>
          <a:endParaRPr lang="tr-TR"/>
        </a:p>
      </dgm:t>
    </dgm:pt>
    <dgm:pt modelId="{D7E90670-0E20-4AB5-BFDE-57D894595550}" type="pres">
      <dgm:prSet presAssocID="{3EAC7657-688E-4D76-9E90-E480DA71BA00}" presName="hierRoot2" presStyleCnt="0">
        <dgm:presLayoutVars>
          <dgm:hierBranch val="init"/>
        </dgm:presLayoutVars>
      </dgm:prSet>
      <dgm:spPr/>
    </dgm:pt>
    <dgm:pt modelId="{3B567067-B3CD-4D3B-901B-CBE63B90E5D2}" type="pres">
      <dgm:prSet presAssocID="{3EAC7657-688E-4D76-9E90-E480DA71BA00}" presName="rootComposite" presStyleCnt="0"/>
      <dgm:spPr/>
    </dgm:pt>
    <dgm:pt modelId="{C46BF403-B775-4EB5-9E0D-8EA4E5F404C3}" type="pres">
      <dgm:prSet presAssocID="{3EAC7657-688E-4D76-9E90-E480DA71BA00}" presName="rootText" presStyleLbl="node2" presStyleIdx="1" presStyleCnt="6" custLinFactNeighborX="10688" custLinFactNeighborY="1943">
        <dgm:presLayoutVars>
          <dgm:chPref val="3"/>
        </dgm:presLayoutVars>
      </dgm:prSet>
      <dgm:spPr/>
      <dgm:t>
        <a:bodyPr/>
        <a:lstStyle/>
        <a:p>
          <a:endParaRPr lang="tr-TR"/>
        </a:p>
      </dgm:t>
    </dgm:pt>
    <dgm:pt modelId="{5176E6B5-4A3B-4044-9AC1-8B7FFA6F8C81}" type="pres">
      <dgm:prSet presAssocID="{3EAC7657-688E-4D76-9E90-E480DA71BA00}" presName="rootConnector" presStyleLbl="node2" presStyleIdx="1" presStyleCnt="6"/>
      <dgm:spPr/>
      <dgm:t>
        <a:bodyPr/>
        <a:lstStyle/>
        <a:p>
          <a:endParaRPr lang="tr-TR"/>
        </a:p>
      </dgm:t>
    </dgm:pt>
    <dgm:pt modelId="{7DB67F38-0315-40BD-8586-CA7D24B2D285}" type="pres">
      <dgm:prSet presAssocID="{3EAC7657-688E-4D76-9E90-E480DA71BA00}" presName="hierChild4" presStyleCnt="0"/>
      <dgm:spPr/>
    </dgm:pt>
    <dgm:pt modelId="{E0BBE3B0-22FF-49DC-B135-EF2A07871F33}" type="pres">
      <dgm:prSet presAssocID="{415B3902-2318-4B71-BD4D-E4E93FE55E08}" presName="Name37" presStyleLbl="parChTrans1D3" presStyleIdx="0" presStyleCnt="6"/>
      <dgm:spPr/>
      <dgm:t>
        <a:bodyPr/>
        <a:lstStyle/>
        <a:p>
          <a:endParaRPr lang="tr-TR"/>
        </a:p>
      </dgm:t>
    </dgm:pt>
    <dgm:pt modelId="{FBCFA166-51EB-4406-B67B-78FBF05C5DDC}" type="pres">
      <dgm:prSet presAssocID="{BAC16488-ED64-427F-827D-88C6519445AD}" presName="hierRoot2" presStyleCnt="0">
        <dgm:presLayoutVars>
          <dgm:hierBranch val="init"/>
        </dgm:presLayoutVars>
      </dgm:prSet>
      <dgm:spPr/>
    </dgm:pt>
    <dgm:pt modelId="{F8027B9D-22D4-44A0-B39E-C917B817A9B4}" type="pres">
      <dgm:prSet presAssocID="{BAC16488-ED64-427F-827D-88C6519445AD}" presName="rootComposite" presStyleCnt="0"/>
      <dgm:spPr/>
    </dgm:pt>
    <dgm:pt modelId="{18625371-7A6F-4D95-9A03-EC4B0AECFFC6}" type="pres">
      <dgm:prSet presAssocID="{BAC16488-ED64-427F-827D-88C6519445AD}" presName="rootText" presStyleLbl="node3" presStyleIdx="0" presStyleCnt="4" custScaleX="112412" custScaleY="110751" custLinFactNeighborX="-34817" custLinFactNeighborY="21408">
        <dgm:presLayoutVars>
          <dgm:chPref val="3"/>
        </dgm:presLayoutVars>
      </dgm:prSet>
      <dgm:spPr/>
      <dgm:t>
        <a:bodyPr/>
        <a:lstStyle/>
        <a:p>
          <a:endParaRPr lang="tr-TR"/>
        </a:p>
      </dgm:t>
    </dgm:pt>
    <dgm:pt modelId="{B47C3955-E28A-4BF1-809A-72528FBF9DA6}" type="pres">
      <dgm:prSet presAssocID="{BAC16488-ED64-427F-827D-88C6519445AD}" presName="rootConnector" presStyleLbl="node3" presStyleIdx="0" presStyleCnt="4"/>
      <dgm:spPr/>
      <dgm:t>
        <a:bodyPr/>
        <a:lstStyle/>
        <a:p>
          <a:endParaRPr lang="tr-TR"/>
        </a:p>
      </dgm:t>
    </dgm:pt>
    <dgm:pt modelId="{B2EC5D68-6FD5-4993-B35C-B7E3FF23CD2F}" type="pres">
      <dgm:prSet presAssocID="{BAC16488-ED64-427F-827D-88C6519445AD}" presName="hierChild4" presStyleCnt="0"/>
      <dgm:spPr/>
    </dgm:pt>
    <dgm:pt modelId="{D9E9D706-B671-44F5-8887-3C87152AA13D}" type="pres">
      <dgm:prSet presAssocID="{13C79ADA-845F-4137-88FD-2F313C50E9A9}" presName="Name37" presStyleLbl="parChTrans1D4" presStyleIdx="0" presStyleCnt="7"/>
      <dgm:spPr/>
      <dgm:t>
        <a:bodyPr/>
        <a:lstStyle/>
        <a:p>
          <a:endParaRPr lang="tr-TR"/>
        </a:p>
      </dgm:t>
    </dgm:pt>
    <dgm:pt modelId="{E713C9B5-BF6A-406C-8C19-1E8A59F8C3D1}" type="pres">
      <dgm:prSet presAssocID="{DD6F8694-49D7-4061-9C9A-5F0DAFECCB67}" presName="hierRoot2" presStyleCnt="0">
        <dgm:presLayoutVars>
          <dgm:hierBranch val="init"/>
        </dgm:presLayoutVars>
      </dgm:prSet>
      <dgm:spPr/>
    </dgm:pt>
    <dgm:pt modelId="{CFC460A7-9D81-4D25-94FB-4B3F6F903AF2}" type="pres">
      <dgm:prSet presAssocID="{DD6F8694-49D7-4061-9C9A-5F0DAFECCB67}" presName="rootComposite" presStyleCnt="0"/>
      <dgm:spPr/>
    </dgm:pt>
    <dgm:pt modelId="{F4E612E4-5193-4E4D-BE00-1CE40D4FE82E}" type="pres">
      <dgm:prSet presAssocID="{DD6F8694-49D7-4061-9C9A-5F0DAFECCB67}" presName="rootText" presStyleLbl="node4" presStyleIdx="0" presStyleCnt="5" custScaleY="161293" custLinFactNeighborX="-29867" custLinFactNeighborY="56888">
        <dgm:presLayoutVars>
          <dgm:chPref val="3"/>
        </dgm:presLayoutVars>
      </dgm:prSet>
      <dgm:spPr/>
      <dgm:t>
        <a:bodyPr/>
        <a:lstStyle/>
        <a:p>
          <a:endParaRPr lang="tr-TR"/>
        </a:p>
      </dgm:t>
    </dgm:pt>
    <dgm:pt modelId="{D7009C9F-6A08-45E5-A917-3A5C3820ABE1}" type="pres">
      <dgm:prSet presAssocID="{DD6F8694-49D7-4061-9C9A-5F0DAFECCB67}" presName="rootConnector" presStyleLbl="node4" presStyleIdx="0" presStyleCnt="5"/>
      <dgm:spPr/>
      <dgm:t>
        <a:bodyPr/>
        <a:lstStyle/>
        <a:p>
          <a:endParaRPr lang="tr-TR"/>
        </a:p>
      </dgm:t>
    </dgm:pt>
    <dgm:pt modelId="{587C52AE-A8A6-4759-8074-EB0BA8BA0640}" type="pres">
      <dgm:prSet presAssocID="{DD6F8694-49D7-4061-9C9A-5F0DAFECCB67}" presName="hierChild4" presStyleCnt="0"/>
      <dgm:spPr/>
    </dgm:pt>
    <dgm:pt modelId="{CE377323-B416-417C-AA16-9C4D34DEA064}" type="pres">
      <dgm:prSet presAssocID="{DD6F8694-49D7-4061-9C9A-5F0DAFECCB67}" presName="hierChild5" presStyleCnt="0"/>
      <dgm:spPr/>
    </dgm:pt>
    <dgm:pt modelId="{6CF1BDBC-85CA-47BF-B81C-26736E408E1B}" type="pres">
      <dgm:prSet presAssocID="{BAC16488-ED64-427F-827D-88C6519445AD}" presName="hierChild5" presStyleCnt="0"/>
      <dgm:spPr/>
    </dgm:pt>
    <dgm:pt modelId="{18822D21-589E-4B41-BCE7-382869B8F86E}" type="pres">
      <dgm:prSet presAssocID="{3EAC7657-688E-4D76-9E90-E480DA71BA00}" presName="hierChild5" presStyleCnt="0"/>
      <dgm:spPr/>
    </dgm:pt>
    <dgm:pt modelId="{1DB05A47-D4EE-440E-83B3-8775E11190AB}" type="pres">
      <dgm:prSet presAssocID="{59901D36-3953-40CD-B82F-EDB08167FC5E}" presName="Name37" presStyleLbl="parChTrans1D2" presStyleIdx="2" presStyleCnt="8"/>
      <dgm:spPr/>
      <dgm:t>
        <a:bodyPr/>
        <a:lstStyle/>
        <a:p>
          <a:endParaRPr lang="tr-TR"/>
        </a:p>
      </dgm:t>
    </dgm:pt>
    <dgm:pt modelId="{B5B188CC-D25C-46D4-AB5E-5C46A11F003C}" type="pres">
      <dgm:prSet presAssocID="{62B213AE-9C5C-4938-9ACB-E7A4A3168085}" presName="hierRoot2" presStyleCnt="0">
        <dgm:presLayoutVars>
          <dgm:hierBranch val="init"/>
        </dgm:presLayoutVars>
      </dgm:prSet>
      <dgm:spPr/>
    </dgm:pt>
    <dgm:pt modelId="{FBF83222-1936-4A67-8BC7-CE8412A09A16}" type="pres">
      <dgm:prSet presAssocID="{62B213AE-9C5C-4938-9ACB-E7A4A3168085}" presName="rootComposite" presStyleCnt="0"/>
      <dgm:spPr/>
    </dgm:pt>
    <dgm:pt modelId="{CFD4D4EA-B740-4DF7-AB5D-AA4E4F40DE10}" type="pres">
      <dgm:prSet presAssocID="{62B213AE-9C5C-4938-9ACB-E7A4A3168085}" presName="rootText" presStyleLbl="node2" presStyleIdx="2" presStyleCnt="6" custScaleX="115618" custScaleY="133395">
        <dgm:presLayoutVars>
          <dgm:chPref val="3"/>
        </dgm:presLayoutVars>
      </dgm:prSet>
      <dgm:spPr/>
      <dgm:t>
        <a:bodyPr/>
        <a:lstStyle/>
        <a:p>
          <a:endParaRPr lang="tr-TR"/>
        </a:p>
      </dgm:t>
    </dgm:pt>
    <dgm:pt modelId="{132C3350-87DB-44DF-968C-EC8B53164E6F}" type="pres">
      <dgm:prSet presAssocID="{62B213AE-9C5C-4938-9ACB-E7A4A3168085}" presName="rootConnector" presStyleLbl="node2" presStyleIdx="2" presStyleCnt="6"/>
      <dgm:spPr/>
      <dgm:t>
        <a:bodyPr/>
        <a:lstStyle/>
        <a:p>
          <a:endParaRPr lang="tr-TR"/>
        </a:p>
      </dgm:t>
    </dgm:pt>
    <dgm:pt modelId="{3EAFA07C-6D85-4DA1-9C88-0166B3C0086D}" type="pres">
      <dgm:prSet presAssocID="{62B213AE-9C5C-4938-9ACB-E7A4A3168085}" presName="hierChild4" presStyleCnt="0"/>
      <dgm:spPr/>
    </dgm:pt>
    <dgm:pt modelId="{959AE5ED-EB4E-4CD2-8718-334DB93506B6}" type="pres">
      <dgm:prSet presAssocID="{DEC0F02F-69CC-48DE-8261-5099050FA959}" presName="Name37" presStyleLbl="parChTrans1D3" presStyleIdx="1" presStyleCnt="6"/>
      <dgm:spPr/>
      <dgm:t>
        <a:bodyPr/>
        <a:lstStyle/>
        <a:p>
          <a:endParaRPr lang="tr-TR"/>
        </a:p>
      </dgm:t>
    </dgm:pt>
    <dgm:pt modelId="{66266A5F-1D7F-4369-AE67-6C62DE92E5C2}" type="pres">
      <dgm:prSet presAssocID="{E78E9DE0-8B82-490B-BCD5-047E420BB6F8}" presName="hierRoot2" presStyleCnt="0">
        <dgm:presLayoutVars>
          <dgm:hierBranch val="init"/>
        </dgm:presLayoutVars>
      </dgm:prSet>
      <dgm:spPr/>
    </dgm:pt>
    <dgm:pt modelId="{FF09E54B-EFDD-44BA-80A2-A10AD29CE88F}" type="pres">
      <dgm:prSet presAssocID="{E78E9DE0-8B82-490B-BCD5-047E420BB6F8}" presName="rootComposite" presStyleCnt="0"/>
      <dgm:spPr/>
    </dgm:pt>
    <dgm:pt modelId="{549C7FE6-35B2-4B99-B3B8-61A86FBC656E}" type="pres">
      <dgm:prSet presAssocID="{E78E9DE0-8B82-490B-BCD5-047E420BB6F8}" presName="rootText" presStyleLbl="node3" presStyleIdx="1" presStyleCnt="4" custScaleX="134989" custScaleY="182313" custLinFactNeighborX="-4115" custLinFactNeighborY="-5619">
        <dgm:presLayoutVars>
          <dgm:chPref val="3"/>
        </dgm:presLayoutVars>
      </dgm:prSet>
      <dgm:spPr/>
      <dgm:t>
        <a:bodyPr/>
        <a:lstStyle/>
        <a:p>
          <a:endParaRPr lang="tr-TR"/>
        </a:p>
      </dgm:t>
    </dgm:pt>
    <dgm:pt modelId="{24BF2F92-99EA-44A8-9261-58A3739856DB}" type="pres">
      <dgm:prSet presAssocID="{E78E9DE0-8B82-490B-BCD5-047E420BB6F8}" presName="rootConnector" presStyleLbl="node3" presStyleIdx="1" presStyleCnt="4"/>
      <dgm:spPr/>
      <dgm:t>
        <a:bodyPr/>
        <a:lstStyle/>
        <a:p>
          <a:endParaRPr lang="tr-TR"/>
        </a:p>
      </dgm:t>
    </dgm:pt>
    <dgm:pt modelId="{22A4E464-6E52-4F5A-9C69-BFA92BD515CD}" type="pres">
      <dgm:prSet presAssocID="{E78E9DE0-8B82-490B-BCD5-047E420BB6F8}" presName="hierChild4" presStyleCnt="0"/>
      <dgm:spPr/>
    </dgm:pt>
    <dgm:pt modelId="{2CFCA62C-50FB-4E96-855C-E339ECCE11B2}" type="pres">
      <dgm:prSet presAssocID="{817B7343-C9A9-44ED-AE64-05A1A7E9A139}" presName="Name37" presStyleLbl="parChTrans1D4" presStyleIdx="1" presStyleCnt="7"/>
      <dgm:spPr/>
      <dgm:t>
        <a:bodyPr/>
        <a:lstStyle/>
        <a:p>
          <a:endParaRPr lang="tr-TR"/>
        </a:p>
      </dgm:t>
    </dgm:pt>
    <dgm:pt modelId="{F8F7BCA0-D734-4C08-86F4-CBC7AFBFD06E}" type="pres">
      <dgm:prSet presAssocID="{29F63A55-E817-4F9D-ACF0-1EBE88A9EB8C}" presName="hierRoot2" presStyleCnt="0">
        <dgm:presLayoutVars>
          <dgm:hierBranch val="init"/>
        </dgm:presLayoutVars>
      </dgm:prSet>
      <dgm:spPr/>
    </dgm:pt>
    <dgm:pt modelId="{2E0B7D3B-9377-4D65-98E7-A858E5D9BA98}" type="pres">
      <dgm:prSet presAssocID="{29F63A55-E817-4F9D-ACF0-1EBE88A9EB8C}" presName="rootComposite" presStyleCnt="0"/>
      <dgm:spPr/>
    </dgm:pt>
    <dgm:pt modelId="{9D21E5DE-D0A9-4B70-9DE4-E174F6A3977E}" type="pres">
      <dgm:prSet presAssocID="{29F63A55-E817-4F9D-ACF0-1EBE88A9EB8C}" presName="rootText" presStyleLbl="node4" presStyleIdx="1" presStyleCnt="5" custScaleX="125819" custScaleY="200040">
        <dgm:presLayoutVars>
          <dgm:chPref val="3"/>
        </dgm:presLayoutVars>
      </dgm:prSet>
      <dgm:spPr/>
      <dgm:t>
        <a:bodyPr/>
        <a:lstStyle/>
        <a:p>
          <a:endParaRPr lang="tr-TR"/>
        </a:p>
      </dgm:t>
    </dgm:pt>
    <dgm:pt modelId="{9606B2D7-E869-46EA-A40C-A83DCF8B53FE}" type="pres">
      <dgm:prSet presAssocID="{29F63A55-E817-4F9D-ACF0-1EBE88A9EB8C}" presName="rootConnector" presStyleLbl="node4" presStyleIdx="1" presStyleCnt="5"/>
      <dgm:spPr/>
      <dgm:t>
        <a:bodyPr/>
        <a:lstStyle/>
        <a:p>
          <a:endParaRPr lang="tr-TR"/>
        </a:p>
      </dgm:t>
    </dgm:pt>
    <dgm:pt modelId="{E565599F-AFEC-4183-86E6-343CD8B5661A}" type="pres">
      <dgm:prSet presAssocID="{29F63A55-E817-4F9D-ACF0-1EBE88A9EB8C}" presName="hierChild4" presStyleCnt="0"/>
      <dgm:spPr/>
    </dgm:pt>
    <dgm:pt modelId="{0E2FDAAA-B77E-4B24-8F21-8ADD823F8BEA}" type="pres">
      <dgm:prSet presAssocID="{29F63A55-E817-4F9D-ACF0-1EBE88A9EB8C}" presName="hierChild5" presStyleCnt="0"/>
      <dgm:spPr/>
    </dgm:pt>
    <dgm:pt modelId="{7723CEDF-CBCE-4460-A9EC-3898257C1B2C}" type="pres">
      <dgm:prSet presAssocID="{E78E9DE0-8B82-490B-BCD5-047E420BB6F8}" presName="hierChild5" presStyleCnt="0"/>
      <dgm:spPr/>
    </dgm:pt>
    <dgm:pt modelId="{70B42D5A-9CF9-4379-B592-CA8EAD363D20}" type="pres">
      <dgm:prSet presAssocID="{1EBF2FF8-1F68-41D7-8818-F40B5D9FCED3}" presName="Name37" presStyleLbl="parChTrans1D3" presStyleIdx="2" presStyleCnt="6"/>
      <dgm:spPr/>
      <dgm:t>
        <a:bodyPr/>
        <a:lstStyle/>
        <a:p>
          <a:endParaRPr lang="tr-TR"/>
        </a:p>
      </dgm:t>
    </dgm:pt>
    <dgm:pt modelId="{C710441E-5474-4373-A247-402E087C0992}" type="pres">
      <dgm:prSet presAssocID="{32AFE593-FD92-4293-9580-2D5E34273CD4}" presName="hierRoot2" presStyleCnt="0">
        <dgm:presLayoutVars>
          <dgm:hierBranch val="init"/>
        </dgm:presLayoutVars>
      </dgm:prSet>
      <dgm:spPr/>
    </dgm:pt>
    <dgm:pt modelId="{C8D67D7D-787D-4B0A-9D08-70A32A39B363}" type="pres">
      <dgm:prSet presAssocID="{32AFE593-FD92-4293-9580-2D5E34273CD4}" presName="rootComposite" presStyleCnt="0"/>
      <dgm:spPr/>
    </dgm:pt>
    <dgm:pt modelId="{9DD8496D-0D38-4B1A-AFE4-2E660BE38CB9}" type="pres">
      <dgm:prSet presAssocID="{32AFE593-FD92-4293-9580-2D5E34273CD4}" presName="rootText" presStyleLbl="node3" presStyleIdx="2" presStyleCnt="4" custScaleX="133684" custScaleY="163807" custLinFactNeighborX="-1670" custLinFactNeighborY="-2383">
        <dgm:presLayoutVars>
          <dgm:chPref val="3"/>
        </dgm:presLayoutVars>
      </dgm:prSet>
      <dgm:spPr/>
      <dgm:t>
        <a:bodyPr/>
        <a:lstStyle/>
        <a:p>
          <a:endParaRPr lang="tr-TR"/>
        </a:p>
      </dgm:t>
    </dgm:pt>
    <dgm:pt modelId="{B1889E52-688C-4002-A19C-969D2A74BAD1}" type="pres">
      <dgm:prSet presAssocID="{32AFE593-FD92-4293-9580-2D5E34273CD4}" presName="rootConnector" presStyleLbl="node3" presStyleIdx="2" presStyleCnt="4"/>
      <dgm:spPr/>
      <dgm:t>
        <a:bodyPr/>
        <a:lstStyle/>
        <a:p>
          <a:endParaRPr lang="tr-TR"/>
        </a:p>
      </dgm:t>
    </dgm:pt>
    <dgm:pt modelId="{E4B9453D-65C7-40C2-9C7A-2D1460285DEE}" type="pres">
      <dgm:prSet presAssocID="{32AFE593-FD92-4293-9580-2D5E34273CD4}" presName="hierChild4" presStyleCnt="0"/>
      <dgm:spPr/>
    </dgm:pt>
    <dgm:pt modelId="{6790A801-7B85-4598-ABA8-E633DC6BDDBE}" type="pres">
      <dgm:prSet presAssocID="{325A8576-D3ED-4D67-8516-B4402CCA0A36}" presName="Name37" presStyleLbl="parChTrans1D4" presStyleIdx="2" presStyleCnt="7"/>
      <dgm:spPr/>
      <dgm:t>
        <a:bodyPr/>
        <a:lstStyle/>
        <a:p>
          <a:endParaRPr lang="tr-TR"/>
        </a:p>
      </dgm:t>
    </dgm:pt>
    <dgm:pt modelId="{5E709458-B048-4FE9-ADCE-E15A6C3343A6}" type="pres">
      <dgm:prSet presAssocID="{736FD30E-0EBB-4556-A651-20A48E9DF5B0}" presName="hierRoot2" presStyleCnt="0">
        <dgm:presLayoutVars>
          <dgm:hierBranch val="init"/>
        </dgm:presLayoutVars>
      </dgm:prSet>
      <dgm:spPr/>
    </dgm:pt>
    <dgm:pt modelId="{9405902C-2BC6-4F25-9EE1-C16774081844}" type="pres">
      <dgm:prSet presAssocID="{736FD30E-0EBB-4556-A651-20A48E9DF5B0}" presName="rootComposite" presStyleCnt="0"/>
      <dgm:spPr/>
    </dgm:pt>
    <dgm:pt modelId="{982C1E49-E528-44CB-BDB4-D0C8D6630E7D}" type="pres">
      <dgm:prSet presAssocID="{736FD30E-0EBB-4556-A651-20A48E9DF5B0}" presName="rootText" presStyleLbl="node4" presStyleIdx="2" presStyleCnt="5" custScaleX="119903" custScaleY="190828" custLinFactNeighborY="26554">
        <dgm:presLayoutVars>
          <dgm:chPref val="3"/>
        </dgm:presLayoutVars>
      </dgm:prSet>
      <dgm:spPr/>
      <dgm:t>
        <a:bodyPr/>
        <a:lstStyle/>
        <a:p>
          <a:endParaRPr lang="tr-TR"/>
        </a:p>
      </dgm:t>
    </dgm:pt>
    <dgm:pt modelId="{9752CFC6-6722-47E6-AB62-5DFFB74A2145}" type="pres">
      <dgm:prSet presAssocID="{736FD30E-0EBB-4556-A651-20A48E9DF5B0}" presName="rootConnector" presStyleLbl="node4" presStyleIdx="2" presStyleCnt="5"/>
      <dgm:spPr/>
      <dgm:t>
        <a:bodyPr/>
        <a:lstStyle/>
        <a:p>
          <a:endParaRPr lang="tr-TR"/>
        </a:p>
      </dgm:t>
    </dgm:pt>
    <dgm:pt modelId="{A419A6C7-B097-4EEA-9844-0D284F1FE3E6}" type="pres">
      <dgm:prSet presAssocID="{736FD30E-0EBB-4556-A651-20A48E9DF5B0}" presName="hierChild4" presStyleCnt="0"/>
      <dgm:spPr/>
    </dgm:pt>
    <dgm:pt modelId="{573BDDD9-C179-4971-8D13-F11867131553}" type="pres">
      <dgm:prSet presAssocID="{736FD30E-0EBB-4556-A651-20A48E9DF5B0}" presName="hierChild5" presStyleCnt="0"/>
      <dgm:spPr/>
    </dgm:pt>
    <dgm:pt modelId="{80E853B3-6A58-4B10-82FF-C7C1B597FB0C}" type="pres">
      <dgm:prSet presAssocID="{32AFE593-FD92-4293-9580-2D5E34273CD4}" presName="hierChild5" presStyleCnt="0"/>
      <dgm:spPr/>
    </dgm:pt>
    <dgm:pt modelId="{7B52B694-9F96-4D93-A14D-81CB1AA15A8A}" type="pres">
      <dgm:prSet presAssocID="{62B213AE-9C5C-4938-9ACB-E7A4A3168085}" presName="hierChild5" presStyleCnt="0"/>
      <dgm:spPr/>
    </dgm:pt>
    <dgm:pt modelId="{3A32F98A-DF47-47EA-9247-65AD99F04944}" type="pres">
      <dgm:prSet presAssocID="{0FC104F3-5CFD-4469-9457-3E6BB314033A}" presName="Name37" presStyleLbl="parChTrans1D2" presStyleIdx="3" presStyleCnt="8"/>
      <dgm:spPr/>
      <dgm:t>
        <a:bodyPr/>
        <a:lstStyle/>
        <a:p>
          <a:endParaRPr lang="tr-TR"/>
        </a:p>
      </dgm:t>
    </dgm:pt>
    <dgm:pt modelId="{C80F5CCA-4945-4A41-AE50-37B33C1B89DD}" type="pres">
      <dgm:prSet presAssocID="{5F3340C0-5019-484A-9961-E99C35379221}" presName="hierRoot2" presStyleCnt="0">
        <dgm:presLayoutVars>
          <dgm:hierBranch val="init"/>
        </dgm:presLayoutVars>
      </dgm:prSet>
      <dgm:spPr/>
    </dgm:pt>
    <dgm:pt modelId="{353FA347-D30E-4C99-ACCA-5E6D41CC328D}" type="pres">
      <dgm:prSet presAssocID="{5F3340C0-5019-484A-9961-E99C35379221}" presName="rootComposite" presStyleCnt="0"/>
      <dgm:spPr/>
    </dgm:pt>
    <dgm:pt modelId="{BFD1DE14-B80F-404F-86E0-9067481218F3}" type="pres">
      <dgm:prSet presAssocID="{5F3340C0-5019-484A-9961-E99C35379221}" presName="rootText" presStyleLbl="node2" presStyleIdx="3" presStyleCnt="6" custLinFactNeighborX="-7773">
        <dgm:presLayoutVars>
          <dgm:chPref val="3"/>
        </dgm:presLayoutVars>
      </dgm:prSet>
      <dgm:spPr/>
      <dgm:t>
        <a:bodyPr/>
        <a:lstStyle/>
        <a:p>
          <a:endParaRPr lang="tr-TR"/>
        </a:p>
      </dgm:t>
    </dgm:pt>
    <dgm:pt modelId="{CAD39924-154B-4B82-8B83-E886D34D22F0}" type="pres">
      <dgm:prSet presAssocID="{5F3340C0-5019-484A-9961-E99C35379221}" presName="rootConnector" presStyleLbl="node2" presStyleIdx="3" presStyleCnt="6"/>
      <dgm:spPr/>
      <dgm:t>
        <a:bodyPr/>
        <a:lstStyle/>
        <a:p>
          <a:endParaRPr lang="tr-TR"/>
        </a:p>
      </dgm:t>
    </dgm:pt>
    <dgm:pt modelId="{77D5C86F-1BE1-4778-991B-B96FFE589D8E}" type="pres">
      <dgm:prSet presAssocID="{5F3340C0-5019-484A-9961-E99C35379221}" presName="hierChild4" presStyleCnt="0"/>
      <dgm:spPr/>
    </dgm:pt>
    <dgm:pt modelId="{441649EC-D99F-44D1-B468-0774312C72E6}" type="pres">
      <dgm:prSet presAssocID="{B8B4790C-390C-49A1-BCA3-0B9319E7A188}" presName="Name37" presStyleLbl="parChTrans1D3" presStyleIdx="3" presStyleCnt="6"/>
      <dgm:spPr/>
      <dgm:t>
        <a:bodyPr/>
        <a:lstStyle/>
        <a:p>
          <a:endParaRPr lang="tr-TR"/>
        </a:p>
      </dgm:t>
    </dgm:pt>
    <dgm:pt modelId="{F217A33E-89D8-4E35-8F02-BD384F2B28EE}" type="pres">
      <dgm:prSet presAssocID="{CCC9DC93-9A0C-4CEC-89C1-EE012E2668D9}" presName="hierRoot2" presStyleCnt="0">
        <dgm:presLayoutVars>
          <dgm:hierBranch val="init"/>
        </dgm:presLayoutVars>
      </dgm:prSet>
      <dgm:spPr/>
    </dgm:pt>
    <dgm:pt modelId="{8057D7D2-EF52-4C69-A83C-A11B81580561}" type="pres">
      <dgm:prSet presAssocID="{CCC9DC93-9A0C-4CEC-89C1-EE012E2668D9}" presName="rootComposite" presStyleCnt="0"/>
      <dgm:spPr/>
    </dgm:pt>
    <dgm:pt modelId="{2119C6F6-CB7D-4F45-8948-07B040096490}" type="pres">
      <dgm:prSet presAssocID="{CCC9DC93-9A0C-4CEC-89C1-EE012E2668D9}" presName="rootText" presStyleLbl="node3" presStyleIdx="3" presStyleCnt="4" custScaleX="146797" custScaleY="107118" custLinFactNeighborX="62164" custLinFactNeighborY="16975">
        <dgm:presLayoutVars>
          <dgm:chPref val="3"/>
        </dgm:presLayoutVars>
      </dgm:prSet>
      <dgm:spPr/>
      <dgm:t>
        <a:bodyPr/>
        <a:lstStyle/>
        <a:p>
          <a:endParaRPr lang="tr-TR"/>
        </a:p>
      </dgm:t>
    </dgm:pt>
    <dgm:pt modelId="{1A50BE99-BC03-4F33-8D94-AFE59BAEB6D2}" type="pres">
      <dgm:prSet presAssocID="{CCC9DC93-9A0C-4CEC-89C1-EE012E2668D9}" presName="rootConnector" presStyleLbl="node3" presStyleIdx="3" presStyleCnt="4"/>
      <dgm:spPr/>
      <dgm:t>
        <a:bodyPr/>
        <a:lstStyle/>
        <a:p>
          <a:endParaRPr lang="tr-TR"/>
        </a:p>
      </dgm:t>
    </dgm:pt>
    <dgm:pt modelId="{87762C02-59EA-420F-8871-B94FFB17499B}" type="pres">
      <dgm:prSet presAssocID="{CCC9DC93-9A0C-4CEC-89C1-EE012E2668D9}" presName="hierChild4" presStyleCnt="0"/>
      <dgm:spPr/>
    </dgm:pt>
    <dgm:pt modelId="{DDCEEB6E-403E-4168-A818-5DC4D5009DF8}" type="pres">
      <dgm:prSet presAssocID="{CCC9DC93-9A0C-4CEC-89C1-EE012E2668D9}" presName="hierChild5" presStyleCnt="0"/>
      <dgm:spPr/>
    </dgm:pt>
    <dgm:pt modelId="{3935DB21-D9C9-4717-9195-D44F7EF3B2F3}" type="pres">
      <dgm:prSet presAssocID="{E6BE99CE-573B-4CA2-B37B-5E7991063B27}" presName="Name111" presStyleLbl="parChTrans1D4" presStyleIdx="3" presStyleCnt="7"/>
      <dgm:spPr/>
      <dgm:t>
        <a:bodyPr/>
        <a:lstStyle/>
        <a:p>
          <a:endParaRPr lang="tr-TR"/>
        </a:p>
      </dgm:t>
    </dgm:pt>
    <dgm:pt modelId="{0F3F77B9-16AB-4374-BEFF-2979948B8E83}" type="pres">
      <dgm:prSet presAssocID="{D96DC912-5313-4260-BF65-66397B38D748}" presName="hierRoot3" presStyleCnt="0">
        <dgm:presLayoutVars>
          <dgm:hierBranch val="init"/>
        </dgm:presLayoutVars>
      </dgm:prSet>
      <dgm:spPr/>
    </dgm:pt>
    <dgm:pt modelId="{3D0E807B-F498-404E-9C65-60859A7C219D}" type="pres">
      <dgm:prSet presAssocID="{D96DC912-5313-4260-BF65-66397B38D748}" presName="rootComposite3" presStyleCnt="0"/>
      <dgm:spPr/>
    </dgm:pt>
    <dgm:pt modelId="{67CF7111-5DCD-4135-A910-9FC082F3DA9C}" type="pres">
      <dgm:prSet presAssocID="{D96DC912-5313-4260-BF65-66397B38D748}" presName="rootText3" presStyleLbl="asst3" presStyleIdx="0" presStyleCnt="2" custScaleX="126548" custScaleY="173753" custLinFactNeighborX="4380" custLinFactNeighborY="11272">
        <dgm:presLayoutVars>
          <dgm:chPref val="3"/>
        </dgm:presLayoutVars>
      </dgm:prSet>
      <dgm:spPr/>
      <dgm:t>
        <a:bodyPr/>
        <a:lstStyle/>
        <a:p>
          <a:endParaRPr lang="tr-TR"/>
        </a:p>
      </dgm:t>
    </dgm:pt>
    <dgm:pt modelId="{CBE8211C-A762-4724-A7E6-542B52AA3679}" type="pres">
      <dgm:prSet presAssocID="{D96DC912-5313-4260-BF65-66397B38D748}" presName="rootConnector3" presStyleLbl="asst3" presStyleIdx="0" presStyleCnt="2"/>
      <dgm:spPr/>
      <dgm:t>
        <a:bodyPr/>
        <a:lstStyle/>
        <a:p>
          <a:endParaRPr lang="tr-TR"/>
        </a:p>
      </dgm:t>
    </dgm:pt>
    <dgm:pt modelId="{260DE663-A5A1-4EC5-B23F-8B29368391ED}" type="pres">
      <dgm:prSet presAssocID="{D96DC912-5313-4260-BF65-66397B38D748}" presName="hierChild6" presStyleCnt="0"/>
      <dgm:spPr/>
    </dgm:pt>
    <dgm:pt modelId="{E3DF3AB1-6D5C-4527-AC48-00987238BC07}" type="pres">
      <dgm:prSet presAssocID="{D96DC912-5313-4260-BF65-66397B38D748}" presName="hierChild7" presStyleCnt="0"/>
      <dgm:spPr/>
    </dgm:pt>
    <dgm:pt modelId="{18198684-F7E8-4011-86C0-78B69BD7673D}" type="pres">
      <dgm:prSet presAssocID="{825AB37A-0C4A-4F80-92FF-0402EE1B7B8C}" presName="Name111" presStyleLbl="parChTrans1D4" presStyleIdx="4" presStyleCnt="7"/>
      <dgm:spPr/>
      <dgm:t>
        <a:bodyPr/>
        <a:lstStyle/>
        <a:p>
          <a:endParaRPr lang="tr-TR"/>
        </a:p>
      </dgm:t>
    </dgm:pt>
    <dgm:pt modelId="{E7574CE0-31F5-4E2C-9667-58906AA83BFE}" type="pres">
      <dgm:prSet presAssocID="{D22B9879-FDBD-4944-968C-17D34121B5E2}" presName="hierRoot3" presStyleCnt="0">
        <dgm:presLayoutVars>
          <dgm:hierBranch val="init"/>
        </dgm:presLayoutVars>
      </dgm:prSet>
      <dgm:spPr/>
    </dgm:pt>
    <dgm:pt modelId="{3F93AE56-8A7C-41E7-AD2D-64FE44D5863D}" type="pres">
      <dgm:prSet presAssocID="{D22B9879-FDBD-4944-968C-17D34121B5E2}" presName="rootComposite3" presStyleCnt="0"/>
      <dgm:spPr/>
    </dgm:pt>
    <dgm:pt modelId="{1E9BC8A9-9D66-4CDE-B915-3956C9E530AF}" type="pres">
      <dgm:prSet presAssocID="{D22B9879-FDBD-4944-968C-17D34121B5E2}" presName="rootText3" presStyleLbl="asst3" presStyleIdx="1" presStyleCnt="2" custScaleX="125058" custScaleY="168117" custLinFactNeighborX="97222" custLinFactNeighborY="19726">
        <dgm:presLayoutVars>
          <dgm:chPref val="3"/>
        </dgm:presLayoutVars>
      </dgm:prSet>
      <dgm:spPr/>
      <dgm:t>
        <a:bodyPr/>
        <a:lstStyle/>
        <a:p>
          <a:endParaRPr lang="tr-TR"/>
        </a:p>
      </dgm:t>
    </dgm:pt>
    <dgm:pt modelId="{F7CADD7B-846D-433C-BD01-8BACCE8CF0CC}" type="pres">
      <dgm:prSet presAssocID="{D22B9879-FDBD-4944-968C-17D34121B5E2}" presName="rootConnector3" presStyleLbl="asst3" presStyleIdx="1" presStyleCnt="2"/>
      <dgm:spPr/>
      <dgm:t>
        <a:bodyPr/>
        <a:lstStyle/>
        <a:p>
          <a:endParaRPr lang="tr-TR"/>
        </a:p>
      </dgm:t>
    </dgm:pt>
    <dgm:pt modelId="{DF962335-0098-47CA-8D84-B8591EC286D0}" type="pres">
      <dgm:prSet presAssocID="{D22B9879-FDBD-4944-968C-17D34121B5E2}" presName="hierChild6" presStyleCnt="0"/>
      <dgm:spPr/>
    </dgm:pt>
    <dgm:pt modelId="{82269918-EE3C-4374-B11D-65F1728BEB35}" type="pres">
      <dgm:prSet presAssocID="{D22B9879-FDBD-4944-968C-17D34121B5E2}" presName="hierChild7" presStyleCnt="0"/>
      <dgm:spPr/>
    </dgm:pt>
    <dgm:pt modelId="{D10233BF-60BD-4C90-9DFA-B7C17EE15E6F}" type="pres">
      <dgm:prSet presAssocID="{5F3340C0-5019-484A-9961-E99C35379221}" presName="hierChild5" presStyleCnt="0"/>
      <dgm:spPr/>
    </dgm:pt>
    <dgm:pt modelId="{71976741-DA2D-406C-B043-49662001781B}" type="pres">
      <dgm:prSet presAssocID="{B7886222-579F-433B-A1E6-7D6F20A5A5D3}" presName="Name37" presStyleLbl="parChTrans1D2" presStyleIdx="4" presStyleCnt="8"/>
      <dgm:spPr/>
      <dgm:t>
        <a:bodyPr/>
        <a:lstStyle/>
        <a:p>
          <a:endParaRPr lang="tr-TR"/>
        </a:p>
      </dgm:t>
    </dgm:pt>
    <dgm:pt modelId="{3708A971-12A8-4A30-B11A-B749FDAE9908}" type="pres">
      <dgm:prSet presAssocID="{19A1BB4B-4695-4F19-B97F-BA440ADBA3D0}" presName="hierRoot2" presStyleCnt="0">
        <dgm:presLayoutVars>
          <dgm:hierBranch val="init"/>
        </dgm:presLayoutVars>
      </dgm:prSet>
      <dgm:spPr/>
    </dgm:pt>
    <dgm:pt modelId="{2C5E75C8-9ADD-4925-93C7-CCB8417B2C16}" type="pres">
      <dgm:prSet presAssocID="{19A1BB4B-4695-4F19-B97F-BA440ADBA3D0}" presName="rootComposite" presStyleCnt="0"/>
      <dgm:spPr/>
    </dgm:pt>
    <dgm:pt modelId="{FA48B08E-AB4F-4AAD-A5D8-3599EE90F7C1}" type="pres">
      <dgm:prSet presAssocID="{19A1BB4B-4695-4F19-B97F-BA440ADBA3D0}" presName="rootText" presStyleLbl="node2" presStyleIdx="4" presStyleCnt="6" custLinFactNeighborX="-13603">
        <dgm:presLayoutVars>
          <dgm:chPref val="3"/>
        </dgm:presLayoutVars>
      </dgm:prSet>
      <dgm:spPr/>
      <dgm:t>
        <a:bodyPr/>
        <a:lstStyle/>
        <a:p>
          <a:endParaRPr lang="tr-TR"/>
        </a:p>
      </dgm:t>
    </dgm:pt>
    <dgm:pt modelId="{856772FA-EB0D-4B8D-AA60-5A40ADE71E3C}" type="pres">
      <dgm:prSet presAssocID="{19A1BB4B-4695-4F19-B97F-BA440ADBA3D0}" presName="rootConnector" presStyleLbl="node2" presStyleIdx="4" presStyleCnt="6"/>
      <dgm:spPr/>
      <dgm:t>
        <a:bodyPr/>
        <a:lstStyle/>
        <a:p>
          <a:endParaRPr lang="tr-TR"/>
        </a:p>
      </dgm:t>
    </dgm:pt>
    <dgm:pt modelId="{8005B6BD-F771-45ED-91D2-D8C18597F46B}" type="pres">
      <dgm:prSet presAssocID="{19A1BB4B-4695-4F19-B97F-BA440ADBA3D0}" presName="hierChild4" presStyleCnt="0"/>
      <dgm:spPr/>
    </dgm:pt>
    <dgm:pt modelId="{6B6117AB-F610-4D9C-BBDC-FE88921A17FD}" type="pres">
      <dgm:prSet presAssocID="{19A1BB4B-4695-4F19-B97F-BA440ADBA3D0}" presName="hierChild5" presStyleCnt="0"/>
      <dgm:spPr/>
    </dgm:pt>
    <dgm:pt modelId="{99C79F4C-8989-4C56-A210-A236EA5E6782}" type="pres">
      <dgm:prSet presAssocID="{080C92DE-9A28-403B-A2FA-B2329A41D2F0}" presName="Name37" presStyleLbl="parChTrans1D2" presStyleIdx="5" presStyleCnt="8"/>
      <dgm:spPr/>
      <dgm:t>
        <a:bodyPr/>
        <a:lstStyle/>
        <a:p>
          <a:endParaRPr lang="tr-TR"/>
        </a:p>
      </dgm:t>
    </dgm:pt>
    <dgm:pt modelId="{3B5CD4AE-ED23-41F5-9503-C2A6A5A04D88}" type="pres">
      <dgm:prSet presAssocID="{1172E57B-F439-4A8D-B1E9-39C279FCD030}" presName="hierRoot2" presStyleCnt="0">
        <dgm:presLayoutVars>
          <dgm:hierBranch val="init"/>
        </dgm:presLayoutVars>
      </dgm:prSet>
      <dgm:spPr/>
    </dgm:pt>
    <dgm:pt modelId="{8DC1B0D9-18C2-468B-B676-8B43141883D1}" type="pres">
      <dgm:prSet presAssocID="{1172E57B-F439-4A8D-B1E9-39C279FCD030}" presName="rootComposite" presStyleCnt="0"/>
      <dgm:spPr/>
    </dgm:pt>
    <dgm:pt modelId="{7D125983-70BB-4526-A1FF-956DC53C0EDC}" type="pres">
      <dgm:prSet presAssocID="{1172E57B-F439-4A8D-B1E9-39C279FCD030}" presName="rootText" presStyleLbl="node2" presStyleIdx="5" presStyleCnt="6" custLinFactNeighborX="-24291">
        <dgm:presLayoutVars>
          <dgm:chPref val="3"/>
        </dgm:presLayoutVars>
      </dgm:prSet>
      <dgm:spPr/>
      <dgm:t>
        <a:bodyPr/>
        <a:lstStyle/>
        <a:p>
          <a:endParaRPr lang="tr-TR"/>
        </a:p>
      </dgm:t>
    </dgm:pt>
    <dgm:pt modelId="{7ECFB00C-16ED-4868-99D3-DCEB75E8DA38}" type="pres">
      <dgm:prSet presAssocID="{1172E57B-F439-4A8D-B1E9-39C279FCD030}" presName="rootConnector" presStyleLbl="node2" presStyleIdx="5" presStyleCnt="6"/>
      <dgm:spPr/>
      <dgm:t>
        <a:bodyPr/>
        <a:lstStyle/>
        <a:p>
          <a:endParaRPr lang="tr-TR"/>
        </a:p>
      </dgm:t>
    </dgm:pt>
    <dgm:pt modelId="{DDA6B03D-C4DE-413E-B368-45650CFAD23A}" type="pres">
      <dgm:prSet presAssocID="{1172E57B-F439-4A8D-B1E9-39C279FCD030}" presName="hierChild4" presStyleCnt="0"/>
      <dgm:spPr/>
    </dgm:pt>
    <dgm:pt modelId="{07106BAB-6754-4F55-917C-2A9978B6B125}" type="pres">
      <dgm:prSet presAssocID="{1172E57B-F439-4A8D-B1E9-39C279FCD030}" presName="hierChild5" presStyleCnt="0"/>
      <dgm:spPr/>
    </dgm:pt>
    <dgm:pt modelId="{2CF349FE-A763-40F7-A65B-192287BAE53E}" type="pres">
      <dgm:prSet presAssocID="{8E7C32E6-8004-4EA8-9EB0-C54C4B020CB6}" presName="hierChild3" presStyleCnt="0"/>
      <dgm:spPr/>
    </dgm:pt>
    <dgm:pt modelId="{165B6F7B-39E3-4BFC-BDDF-F45C4AB61722}" type="pres">
      <dgm:prSet presAssocID="{B2B005FD-67D9-47C0-BCBA-5315F9A65B98}" presName="Name111" presStyleLbl="parChTrans1D2" presStyleIdx="6" presStyleCnt="8"/>
      <dgm:spPr/>
      <dgm:t>
        <a:bodyPr/>
        <a:lstStyle/>
        <a:p>
          <a:endParaRPr lang="tr-TR"/>
        </a:p>
      </dgm:t>
    </dgm:pt>
    <dgm:pt modelId="{712F80A7-D94D-4411-BB31-9DBC5AE7978F}" type="pres">
      <dgm:prSet presAssocID="{E55EE2BA-D92C-432A-B39D-FF07BA2302D0}" presName="hierRoot3" presStyleCnt="0">
        <dgm:presLayoutVars>
          <dgm:hierBranch val="init"/>
        </dgm:presLayoutVars>
      </dgm:prSet>
      <dgm:spPr/>
    </dgm:pt>
    <dgm:pt modelId="{41F17848-AC01-4F47-87D6-A821A09D596B}" type="pres">
      <dgm:prSet presAssocID="{E55EE2BA-D92C-432A-B39D-FF07BA2302D0}" presName="rootComposite3" presStyleCnt="0"/>
      <dgm:spPr/>
    </dgm:pt>
    <dgm:pt modelId="{DD4AE12C-9F1F-486D-8A46-32BCDDCB5041}" type="pres">
      <dgm:prSet presAssocID="{E55EE2BA-D92C-432A-B39D-FF07BA2302D0}" presName="rootText3" presStyleLbl="asst1" presStyleIdx="0" presStyleCnt="4" custScaleX="124847">
        <dgm:presLayoutVars>
          <dgm:chPref val="3"/>
        </dgm:presLayoutVars>
      </dgm:prSet>
      <dgm:spPr/>
      <dgm:t>
        <a:bodyPr/>
        <a:lstStyle/>
        <a:p>
          <a:endParaRPr lang="tr-TR"/>
        </a:p>
      </dgm:t>
    </dgm:pt>
    <dgm:pt modelId="{2607D48A-0760-4C4B-BE0A-137F069CE6D5}" type="pres">
      <dgm:prSet presAssocID="{E55EE2BA-D92C-432A-B39D-FF07BA2302D0}" presName="rootConnector3" presStyleLbl="asst1" presStyleIdx="0" presStyleCnt="4"/>
      <dgm:spPr/>
      <dgm:t>
        <a:bodyPr/>
        <a:lstStyle/>
        <a:p>
          <a:endParaRPr lang="tr-TR"/>
        </a:p>
      </dgm:t>
    </dgm:pt>
    <dgm:pt modelId="{4B2DF94A-F5A4-49CD-9844-0F02A391F696}" type="pres">
      <dgm:prSet presAssocID="{E55EE2BA-D92C-432A-B39D-FF07BA2302D0}" presName="hierChild6" presStyleCnt="0"/>
      <dgm:spPr/>
    </dgm:pt>
    <dgm:pt modelId="{6ED85B62-2C36-4D0F-B7B3-D80C23FF0013}" type="pres">
      <dgm:prSet presAssocID="{E55EE2BA-D92C-432A-B39D-FF07BA2302D0}" presName="hierChild7" presStyleCnt="0"/>
      <dgm:spPr/>
    </dgm:pt>
    <dgm:pt modelId="{CF534B7E-7808-4200-AB5E-FC978444B6C8}" type="pres">
      <dgm:prSet presAssocID="{1DBAA250-DB1A-46E0-854D-879F45878335}" presName="Name111" presStyleLbl="parChTrans1D3" presStyleIdx="4" presStyleCnt="6"/>
      <dgm:spPr/>
      <dgm:t>
        <a:bodyPr/>
        <a:lstStyle/>
        <a:p>
          <a:endParaRPr lang="tr-TR"/>
        </a:p>
      </dgm:t>
    </dgm:pt>
    <dgm:pt modelId="{3E1CF8D5-75D8-479C-BB93-956622436E79}" type="pres">
      <dgm:prSet presAssocID="{A80AC31C-F15F-4ADB-BF1D-1401B443A196}" presName="hierRoot3" presStyleCnt="0">
        <dgm:presLayoutVars>
          <dgm:hierBranch val="init"/>
        </dgm:presLayoutVars>
      </dgm:prSet>
      <dgm:spPr/>
    </dgm:pt>
    <dgm:pt modelId="{E8CBD199-7DA1-4E04-A19F-947F23A50D7A}" type="pres">
      <dgm:prSet presAssocID="{A80AC31C-F15F-4ADB-BF1D-1401B443A196}" presName="rootComposite3" presStyleCnt="0"/>
      <dgm:spPr/>
    </dgm:pt>
    <dgm:pt modelId="{81E4DFEA-3897-4747-BA16-467EE1C29B8E}" type="pres">
      <dgm:prSet presAssocID="{A80AC31C-F15F-4ADB-BF1D-1401B443A196}" presName="rootText3" presStyleLbl="asst1" presStyleIdx="1" presStyleCnt="4" custScaleX="134980" custScaleY="138497" custLinFactNeighborX="57579">
        <dgm:presLayoutVars>
          <dgm:chPref val="3"/>
        </dgm:presLayoutVars>
      </dgm:prSet>
      <dgm:spPr/>
      <dgm:t>
        <a:bodyPr/>
        <a:lstStyle/>
        <a:p>
          <a:endParaRPr lang="tr-TR"/>
        </a:p>
      </dgm:t>
    </dgm:pt>
    <dgm:pt modelId="{A8ACC7C1-6BE9-4DF5-ABAC-77A032D0EC22}" type="pres">
      <dgm:prSet presAssocID="{A80AC31C-F15F-4ADB-BF1D-1401B443A196}" presName="rootConnector3" presStyleLbl="asst1" presStyleIdx="1" presStyleCnt="4"/>
      <dgm:spPr/>
      <dgm:t>
        <a:bodyPr/>
        <a:lstStyle/>
        <a:p>
          <a:endParaRPr lang="tr-TR"/>
        </a:p>
      </dgm:t>
    </dgm:pt>
    <dgm:pt modelId="{65F216AC-C70C-44CA-9E4A-CF4223437699}" type="pres">
      <dgm:prSet presAssocID="{A80AC31C-F15F-4ADB-BF1D-1401B443A196}" presName="hierChild6" presStyleCnt="0"/>
      <dgm:spPr/>
    </dgm:pt>
    <dgm:pt modelId="{50C16EAA-54CB-4BC9-B3E4-D5D055818F28}" type="pres">
      <dgm:prSet presAssocID="{67784381-D960-4F0D-83B0-9C9278440E19}" presName="Name37" presStyleLbl="parChTrans1D4" presStyleIdx="5" presStyleCnt="7"/>
      <dgm:spPr/>
      <dgm:t>
        <a:bodyPr/>
        <a:lstStyle/>
        <a:p>
          <a:endParaRPr lang="tr-TR"/>
        </a:p>
      </dgm:t>
    </dgm:pt>
    <dgm:pt modelId="{F9230584-1F8B-4C37-9C12-BFCEAE11268A}" type="pres">
      <dgm:prSet presAssocID="{F27D3FE5-2D99-4FAF-8165-0C7048E16FBE}" presName="hierRoot2" presStyleCnt="0">
        <dgm:presLayoutVars>
          <dgm:hierBranch val="init"/>
        </dgm:presLayoutVars>
      </dgm:prSet>
      <dgm:spPr/>
    </dgm:pt>
    <dgm:pt modelId="{2DAE013B-C311-4A0A-B772-25CB6C2C2EBA}" type="pres">
      <dgm:prSet presAssocID="{F27D3FE5-2D99-4FAF-8165-0C7048E16FBE}" presName="rootComposite" presStyleCnt="0"/>
      <dgm:spPr/>
    </dgm:pt>
    <dgm:pt modelId="{908B6663-C76F-42E1-AFFF-BEFD8B436CF1}" type="pres">
      <dgm:prSet presAssocID="{F27D3FE5-2D99-4FAF-8165-0C7048E16FBE}" presName="rootText" presStyleLbl="node4" presStyleIdx="3" presStyleCnt="5" custScaleX="146581" custScaleY="161656" custLinFactNeighborX="79508" custLinFactNeighborY="61843">
        <dgm:presLayoutVars>
          <dgm:chPref val="3"/>
        </dgm:presLayoutVars>
      </dgm:prSet>
      <dgm:spPr/>
      <dgm:t>
        <a:bodyPr/>
        <a:lstStyle/>
        <a:p>
          <a:endParaRPr lang="tr-TR"/>
        </a:p>
      </dgm:t>
    </dgm:pt>
    <dgm:pt modelId="{57BDE2DF-9FDB-4B1C-A052-D8D845423935}" type="pres">
      <dgm:prSet presAssocID="{F27D3FE5-2D99-4FAF-8165-0C7048E16FBE}" presName="rootConnector" presStyleLbl="node4" presStyleIdx="3" presStyleCnt="5"/>
      <dgm:spPr/>
      <dgm:t>
        <a:bodyPr/>
        <a:lstStyle/>
        <a:p>
          <a:endParaRPr lang="tr-TR"/>
        </a:p>
      </dgm:t>
    </dgm:pt>
    <dgm:pt modelId="{6442B21E-E5B8-4A46-8446-1B010D9BB93A}" type="pres">
      <dgm:prSet presAssocID="{F27D3FE5-2D99-4FAF-8165-0C7048E16FBE}" presName="hierChild4" presStyleCnt="0"/>
      <dgm:spPr/>
    </dgm:pt>
    <dgm:pt modelId="{1B318A39-E4D7-44CF-890E-E20304E43322}" type="pres">
      <dgm:prSet presAssocID="{F27D3FE5-2D99-4FAF-8165-0C7048E16FBE}" presName="hierChild5" presStyleCnt="0"/>
      <dgm:spPr/>
    </dgm:pt>
    <dgm:pt modelId="{471E85B3-BCE2-4D2A-9217-D1DA7EF61981}" type="pres">
      <dgm:prSet presAssocID="{336636CC-024E-43B2-A563-3B6EC540AB18}" presName="Name37" presStyleLbl="parChTrans1D4" presStyleIdx="6" presStyleCnt="7"/>
      <dgm:spPr/>
      <dgm:t>
        <a:bodyPr/>
        <a:lstStyle/>
        <a:p>
          <a:endParaRPr lang="tr-TR"/>
        </a:p>
      </dgm:t>
    </dgm:pt>
    <dgm:pt modelId="{78FB75C7-11C9-424E-B43C-9285046A3C2D}" type="pres">
      <dgm:prSet presAssocID="{342C7D1F-67AA-4B74-96B1-8A68F99F9DAA}" presName="hierRoot2" presStyleCnt="0">
        <dgm:presLayoutVars>
          <dgm:hierBranch val="init"/>
        </dgm:presLayoutVars>
      </dgm:prSet>
      <dgm:spPr/>
    </dgm:pt>
    <dgm:pt modelId="{70359FD1-2700-4A4A-B6A4-800BE7E11726}" type="pres">
      <dgm:prSet presAssocID="{342C7D1F-67AA-4B74-96B1-8A68F99F9DAA}" presName="rootComposite" presStyleCnt="0"/>
      <dgm:spPr/>
    </dgm:pt>
    <dgm:pt modelId="{B62EECA5-FA17-44A3-ACE7-580079DC0587}" type="pres">
      <dgm:prSet presAssocID="{342C7D1F-67AA-4B74-96B1-8A68F99F9DAA}" presName="rootText" presStyleLbl="node4" presStyleIdx="4" presStyleCnt="5" custScaleX="134823" custScaleY="178535" custLinFactX="-40144" custLinFactY="-44772" custLinFactNeighborX="-100000" custLinFactNeighborY="-100000">
        <dgm:presLayoutVars>
          <dgm:chPref val="3"/>
        </dgm:presLayoutVars>
      </dgm:prSet>
      <dgm:spPr/>
      <dgm:t>
        <a:bodyPr/>
        <a:lstStyle/>
        <a:p>
          <a:endParaRPr lang="tr-TR"/>
        </a:p>
      </dgm:t>
    </dgm:pt>
    <dgm:pt modelId="{7CA0BDF1-15B0-44AC-8DA6-D460FBD490F1}" type="pres">
      <dgm:prSet presAssocID="{342C7D1F-67AA-4B74-96B1-8A68F99F9DAA}" presName="rootConnector" presStyleLbl="node4" presStyleIdx="4" presStyleCnt="5"/>
      <dgm:spPr/>
      <dgm:t>
        <a:bodyPr/>
        <a:lstStyle/>
        <a:p>
          <a:endParaRPr lang="tr-TR"/>
        </a:p>
      </dgm:t>
    </dgm:pt>
    <dgm:pt modelId="{129EA0A7-F6EB-411A-95D5-FD1B20762D74}" type="pres">
      <dgm:prSet presAssocID="{342C7D1F-67AA-4B74-96B1-8A68F99F9DAA}" presName="hierChild4" presStyleCnt="0"/>
      <dgm:spPr/>
    </dgm:pt>
    <dgm:pt modelId="{04F5A5FB-BA92-48CF-BCFE-8CB28B99C16A}" type="pres">
      <dgm:prSet presAssocID="{342C7D1F-67AA-4B74-96B1-8A68F99F9DAA}" presName="hierChild5" presStyleCnt="0"/>
      <dgm:spPr/>
    </dgm:pt>
    <dgm:pt modelId="{F09716AF-AB87-4584-8428-0FAEFDD127E2}" type="pres">
      <dgm:prSet presAssocID="{A80AC31C-F15F-4ADB-BF1D-1401B443A196}" presName="hierChild7" presStyleCnt="0"/>
      <dgm:spPr/>
    </dgm:pt>
    <dgm:pt modelId="{BDF2109D-5CC4-4B52-8441-E00F8197890F}" type="pres">
      <dgm:prSet presAssocID="{05D7CEC3-E22A-40F5-8761-C8E71F970EA7}" presName="Name111" presStyleLbl="parChTrans1D3" presStyleIdx="5" presStyleCnt="6"/>
      <dgm:spPr/>
      <dgm:t>
        <a:bodyPr/>
        <a:lstStyle/>
        <a:p>
          <a:endParaRPr lang="tr-TR"/>
        </a:p>
      </dgm:t>
    </dgm:pt>
    <dgm:pt modelId="{4E8B8AE6-898C-4CE9-9848-AFF3E329B6B1}" type="pres">
      <dgm:prSet presAssocID="{BBE77B6D-2223-4C7C-A774-DB177F05AF00}" presName="hierRoot3" presStyleCnt="0">
        <dgm:presLayoutVars>
          <dgm:hierBranch val="init"/>
        </dgm:presLayoutVars>
      </dgm:prSet>
      <dgm:spPr/>
    </dgm:pt>
    <dgm:pt modelId="{AD2927EE-BBBE-40C8-8956-9AA76B7F6A95}" type="pres">
      <dgm:prSet presAssocID="{BBE77B6D-2223-4C7C-A774-DB177F05AF00}" presName="rootComposite3" presStyleCnt="0"/>
      <dgm:spPr/>
    </dgm:pt>
    <dgm:pt modelId="{08349176-4156-4D69-BF63-A4DADF0E5910}" type="pres">
      <dgm:prSet presAssocID="{BBE77B6D-2223-4C7C-A774-DB177F05AF00}" presName="rootText3" presStyleLbl="asst1" presStyleIdx="2" presStyleCnt="4" custScaleX="120624" custScaleY="106254" custLinFactNeighborX="8046">
        <dgm:presLayoutVars>
          <dgm:chPref val="3"/>
        </dgm:presLayoutVars>
      </dgm:prSet>
      <dgm:spPr/>
      <dgm:t>
        <a:bodyPr/>
        <a:lstStyle/>
        <a:p>
          <a:endParaRPr lang="tr-TR"/>
        </a:p>
      </dgm:t>
    </dgm:pt>
    <dgm:pt modelId="{D996D35D-66FF-4489-9A7D-2F2FAA492CF0}" type="pres">
      <dgm:prSet presAssocID="{BBE77B6D-2223-4C7C-A774-DB177F05AF00}" presName="rootConnector3" presStyleLbl="asst1" presStyleIdx="2" presStyleCnt="4"/>
      <dgm:spPr/>
      <dgm:t>
        <a:bodyPr/>
        <a:lstStyle/>
        <a:p>
          <a:endParaRPr lang="tr-TR"/>
        </a:p>
      </dgm:t>
    </dgm:pt>
    <dgm:pt modelId="{9F093C3E-9689-4630-803C-5493DAEDC2CF}" type="pres">
      <dgm:prSet presAssocID="{BBE77B6D-2223-4C7C-A774-DB177F05AF00}" presName="hierChild6" presStyleCnt="0"/>
      <dgm:spPr/>
    </dgm:pt>
    <dgm:pt modelId="{8FB941AD-EF95-43E3-9DA9-37D139D74B7C}" type="pres">
      <dgm:prSet presAssocID="{BBE77B6D-2223-4C7C-A774-DB177F05AF00}" presName="hierChild7" presStyleCnt="0"/>
      <dgm:spPr/>
    </dgm:pt>
    <dgm:pt modelId="{E8E3BC2E-B3D1-4BC9-BA16-3157EA56C9DE}" type="pres">
      <dgm:prSet presAssocID="{B58D6EAD-DB6B-49A3-ADB5-38D17B96E012}" presName="Name111" presStyleLbl="parChTrans1D2" presStyleIdx="7" presStyleCnt="8"/>
      <dgm:spPr/>
      <dgm:t>
        <a:bodyPr/>
        <a:lstStyle/>
        <a:p>
          <a:endParaRPr lang="tr-TR"/>
        </a:p>
      </dgm:t>
    </dgm:pt>
    <dgm:pt modelId="{4FC97169-A60F-4AA6-9D71-395240B72372}" type="pres">
      <dgm:prSet presAssocID="{B8707846-8611-4153-A350-FC8199206C58}" presName="hierRoot3" presStyleCnt="0">
        <dgm:presLayoutVars>
          <dgm:hierBranch val="init"/>
        </dgm:presLayoutVars>
      </dgm:prSet>
      <dgm:spPr/>
    </dgm:pt>
    <dgm:pt modelId="{01C598B4-9329-4D16-9205-ACE4B7F81FE6}" type="pres">
      <dgm:prSet presAssocID="{B8707846-8611-4153-A350-FC8199206C58}" presName="rootComposite3" presStyleCnt="0"/>
      <dgm:spPr/>
    </dgm:pt>
    <dgm:pt modelId="{CAF3BDC7-C7D7-4BAE-ADD9-5D5415958914}" type="pres">
      <dgm:prSet presAssocID="{B8707846-8611-4153-A350-FC8199206C58}" presName="rootText3" presStyleLbl="asst1" presStyleIdx="3" presStyleCnt="4" custScaleX="158838" custScaleY="110154" custLinFactNeighborX="58299" custLinFactNeighborY="-3887">
        <dgm:presLayoutVars>
          <dgm:chPref val="3"/>
        </dgm:presLayoutVars>
      </dgm:prSet>
      <dgm:spPr/>
      <dgm:t>
        <a:bodyPr/>
        <a:lstStyle/>
        <a:p>
          <a:endParaRPr lang="tr-TR"/>
        </a:p>
      </dgm:t>
    </dgm:pt>
    <dgm:pt modelId="{EC067F86-EFC0-443B-8B7D-EAA9284703B9}" type="pres">
      <dgm:prSet presAssocID="{B8707846-8611-4153-A350-FC8199206C58}" presName="rootConnector3" presStyleLbl="asst1" presStyleIdx="3" presStyleCnt="4"/>
      <dgm:spPr/>
      <dgm:t>
        <a:bodyPr/>
        <a:lstStyle/>
        <a:p>
          <a:endParaRPr lang="tr-TR"/>
        </a:p>
      </dgm:t>
    </dgm:pt>
    <dgm:pt modelId="{71F8A23E-4D15-4F20-90F9-AEAC867752CE}" type="pres">
      <dgm:prSet presAssocID="{B8707846-8611-4153-A350-FC8199206C58}" presName="hierChild6" presStyleCnt="0"/>
      <dgm:spPr/>
    </dgm:pt>
    <dgm:pt modelId="{134EDE16-0BD5-48E3-A90E-69AB107B9A0D}" type="pres">
      <dgm:prSet presAssocID="{B8707846-8611-4153-A350-FC8199206C58}" presName="hierChild7" presStyleCnt="0"/>
      <dgm:spPr/>
    </dgm:pt>
    <dgm:pt modelId="{2BDD2DB0-DD9C-44F6-9CDF-AB7BEE9CE004}" type="pres">
      <dgm:prSet presAssocID="{0FDDE3FD-8D11-4934-9FFE-C3FA51721261}" presName="hierRoot1" presStyleCnt="0">
        <dgm:presLayoutVars>
          <dgm:hierBranch val="init"/>
        </dgm:presLayoutVars>
      </dgm:prSet>
      <dgm:spPr/>
    </dgm:pt>
    <dgm:pt modelId="{028FBEF3-4BA7-4857-9D38-0E629C2E326A}" type="pres">
      <dgm:prSet presAssocID="{0FDDE3FD-8D11-4934-9FFE-C3FA51721261}" presName="rootComposite1" presStyleCnt="0"/>
      <dgm:spPr/>
    </dgm:pt>
    <dgm:pt modelId="{D906B233-651D-4878-99B3-3218A748FE70}" type="pres">
      <dgm:prSet presAssocID="{0FDDE3FD-8D11-4934-9FFE-C3FA51721261}" presName="rootText1" presStyleLbl="node0" presStyleIdx="1" presStyleCnt="2" custScaleX="182045" custScaleY="161265" custLinFactY="200000" custLinFactNeighborX="-42322" custLinFactNeighborY="221810">
        <dgm:presLayoutVars>
          <dgm:chPref val="3"/>
        </dgm:presLayoutVars>
      </dgm:prSet>
      <dgm:spPr/>
      <dgm:t>
        <a:bodyPr/>
        <a:lstStyle/>
        <a:p>
          <a:endParaRPr lang="tr-TR"/>
        </a:p>
      </dgm:t>
    </dgm:pt>
    <dgm:pt modelId="{32ED5DEB-49AB-4FAB-9F96-1CDA418F3BCE}" type="pres">
      <dgm:prSet presAssocID="{0FDDE3FD-8D11-4934-9FFE-C3FA51721261}" presName="rootConnector1" presStyleLbl="asst0" presStyleIdx="0" presStyleCnt="0"/>
      <dgm:spPr/>
      <dgm:t>
        <a:bodyPr/>
        <a:lstStyle/>
        <a:p>
          <a:endParaRPr lang="tr-TR"/>
        </a:p>
      </dgm:t>
    </dgm:pt>
    <dgm:pt modelId="{D1C33DCD-D217-42E3-9E2A-5FD1D4876CAF}" type="pres">
      <dgm:prSet presAssocID="{0FDDE3FD-8D11-4934-9FFE-C3FA51721261}" presName="hierChild2" presStyleCnt="0"/>
      <dgm:spPr/>
    </dgm:pt>
    <dgm:pt modelId="{D01FB55C-A1E4-49C3-BC08-38ABC7C9C926}" type="pres">
      <dgm:prSet presAssocID="{0FDDE3FD-8D11-4934-9FFE-C3FA51721261}" presName="hierChild3" presStyleCnt="0"/>
      <dgm:spPr/>
    </dgm:pt>
  </dgm:ptLst>
  <dgm:cxnLst>
    <dgm:cxn modelId="{4D261A30-C018-4D90-9FBC-D01797C2F609}" srcId="{8E7C32E6-8004-4EA8-9EB0-C54C4B020CB6}" destId="{1172E57B-F439-4A8D-B1E9-39C279FCD030}" srcOrd="7" destOrd="0" parTransId="{080C92DE-9A28-403B-A2FA-B2329A41D2F0}" sibTransId="{DF34DB08-8683-4EC1-837C-561B7173F197}"/>
    <dgm:cxn modelId="{78F9085F-D46A-423B-AB1A-171633CE7A5E}" srcId="{A80AC31C-F15F-4ADB-BF1D-1401B443A196}" destId="{342C7D1F-67AA-4B74-96B1-8A68F99F9DAA}" srcOrd="1" destOrd="0" parTransId="{336636CC-024E-43B2-A563-3B6EC540AB18}" sibTransId="{E28AE2B5-890C-4D00-A8EA-A0066EA9E8B8}"/>
    <dgm:cxn modelId="{A6B6C315-5091-474F-A7DF-94BCFEDFCDA9}" type="presOf" srcId="{E55EE2BA-D92C-432A-B39D-FF07BA2302D0}" destId="{2607D48A-0760-4C4B-BE0A-137F069CE6D5}" srcOrd="1" destOrd="0" presId="urn:microsoft.com/office/officeart/2005/8/layout/orgChart1"/>
    <dgm:cxn modelId="{621DD7D8-1F4A-4EE0-A9FC-673A66473B22}" type="presOf" srcId="{D96DC912-5313-4260-BF65-66397B38D748}" destId="{67CF7111-5DCD-4135-A910-9FC082F3DA9C}" srcOrd="0" destOrd="0" presId="urn:microsoft.com/office/officeart/2005/8/layout/orgChart1"/>
    <dgm:cxn modelId="{BD97173C-AF01-407C-89A4-CB34CD5933AA}" srcId="{143B64D7-D860-4BAA-8AB0-50040E74486E}" destId="{0FDDE3FD-8D11-4934-9FFE-C3FA51721261}" srcOrd="1" destOrd="0" parTransId="{570DADE7-7FB1-432C-BE85-43B120563248}" sibTransId="{CC1B3D03-23F5-42D8-923E-ADA476EE59D4}"/>
    <dgm:cxn modelId="{F2432AD5-071E-4C35-A0C3-ABA21B4BA4D2}" type="presOf" srcId="{1EBF2FF8-1F68-41D7-8818-F40B5D9FCED3}" destId="{70B42D5A-9CF9-4379-B592-CA8EAD363D20}" srcOrd="0" destOrd="0" presId="urn:microsoft.com/office/officeart/2005/8/layout/orgChart1"/>
    <dgm:cxn modelId="{962FA930-4E4D-4A72-B106-E93B28304B84}" type="presOf" srcId="{A80AC31C-F15F-4ADB-BF1D-1401B443A196}" destId="{A8ACC7C1-6BE9-4DF5-ABAC-77A032D0EC22}" srcOrd="1" destOrd="0" presId="urn:microsoft.com/office/officeart/2005/8/layout/orgChart1"/>
    <dgm:cxn modelId="{BD671CDB-C784-4E26-9AF3-E7E29F13C4EE}" type="presOf" srcId="{080C92DE-9A28-403B-A2FA-B2329A41D2F0}" destId="{99C79F4C-8989-4C56-A210-A236EA5E6782}" srcOrd="0" destOrd="0" presId="urn:microsoft.com/office/officeart/2005/8/layout/orgChart1"/>
    <dgm:cxn modelId="{9C947306-DE3B-4C6A-8926-C2D403855878}" srcId="{8E7C32E6-8004-4EA8-9EB0-C54C4B020CB6}" destId="{3EAC7657-688E-4D76-9E90-E480DA71BA00}" srcOrd="3" destOrd="0" parTransId="{9752C2A1-CA7C-40A3-BA00-440D82A6D161}" sibTransId="{59F3842B-59DE-4D5A-846C-38108027EC48}"/>
    <dgm:cxn modelId="{8BC8F6E6-D2FF-4F46-A840-9E4D3AA206F3}" type="presOf" srcId="{DD6F8694-49D7-4061-9C9A-5F0DAFECCB67}" destId="{D7009C9F-6A08-45E5-A917-3A5C3820ABE1}" srcOrd="1" destOrd="0" presId="urn:microsoft.com/office/officeart/2005/8/layout/orgChart1"/>
    <dgm:cxn modelId="{0954929B-0D0B-45E6-B7BD-B3D800A4B51E}" srcId="{8E7C32E6-8004-4EA8-9EB0-C54C4B020CB6}" destId="{62B213AE-9C5C-4938-9ACB-E7A4A3168085}" srcOrd="4" destOrd="0" parTransId="{59901D36-3953-40CD-B82F-EDB08167FC5E}" sibTransId="{3A552509-780B-4DC9-A6C3-57E4A73CBE38}"/>
    <dgm:cxn modelId="{EECBAA84-BA2D-4502-99AB-EC2F13694059}" type="presOf" srcId="{13C79ADA-845F-4137-88FD-2F313C50E9A9}" destId="{D9E9D706-B671-44F5-8887-3C87152AA13D}" srcOrd="0" destOrd="0" presId="urn:microsoft.com/office/officeart/2005/8/layout/orgChart1"/>
    <dgm:cxn modelId="{800C7799-8C7E-45D5-AB1C-980C7FE18B02}" type="presOf" srcId="{342C7D1F-67AA-4B74-96B1-8A68F99F9DAA}" destId="{7CA0BDF1-15B0-44AC-8DA6-D460FBD490F1}" srcOrd="1" destOrd="0" presId="urn:microsoft.com/office/officeart/2005/8/layout/orgChart1"/>
    <dgm:cxn modelId="{60C7A89D-8B9B-40B0-A6EC-4AD03C754E6D}" type="presOf" srcId="{736FD30E-0EBB-4556-A651-20A48E9DF5B0}" destId="{9752CFC6-6722-47E6-AB62-5DFFB74A2145}" srcOrd="1" destOrd="0" presId="urn:microsoft.com/office/officeart/2005/8/layout/orgChart1"/>
    <dgm:cxn modelId="{DF215B5A-B80F-41F1-8A5F-74D99568836D}" type="presOf" srcId="{1DBAA250-DB1A-46E0-854D-879F45878335}" destId="{CF534B7E-7808-4200-AB5E-FC978444B6C8}" srcOrd="0" destOrd="0" presId="urn:microsoft.com/office/officeart/2005/8/layout/orgChart1"/>
    <dgm:cxn modelId="{7FF906DB-E68E-4506-8896-4736672324F5}" type="presOf" srcId="{BBE77B6D-2223-4C7C-A774-DB177F05AF00}" destId="{D996D35D-66FF-4489-9A7D-2F2FAA492CF0}" srcOrd="1" destOrd="0" presId="urn:microsoft.com/office/officeart/2005/8/layout/orgChart1"/>
    <dgm:cxn modelId="{83BEBE9F-128C-47D1-BF5A-7649449E76DB}" type="presOf" srcId="{825AB37A-0C4A-4F80-92FF-0402EE1B7B8C}" destId="{18198684-F7E8-4011-86C0-78B69BD7673D}" srcOrd="0" destOrd="0" presId="urn:microsoft.com/office/officeart/2005/8/layout/orgChart1"/>
    <dgm:cxn modelId="{740A5F86-935D-494F-9756-3F13A8F54E67}" type="presOf" srcId="{D96DC912-5313-4260-BF65-66397B38D748}" destId="{CBE8211C-A762-4724-A7E6-542B52AA3679}" srcOrd="1" destOrd="0" presId="urn:microsoft.com/office/officeart/2005/8/layout/orgChart1"/>
    <dgm:cxn modelId="{052D4AC9-C3BD-43DD-BD98-871016241EA6}" type="presOf" srcId="{DEC0F02F-69CC-48DE-8261-5099050FA959}" destId="{959AE5ED-EB4E-4CD2-8718-334DB93506B6}" srcOrd="0" destOrd="0" presId="urn:microsoft.com/office/officeart/2005/8/layout/orgChart1"/>
    <dgm:cxn modelId="{20CF9299-93AB-4DBA-B8D8-0C85421C6B15}" type="presOf" srcId="{3EAC7657-688E-4D76-9E90-E480DA71BA00}" destId="{5176E6B5-4A3B-4044-9AC1-8B7FFA6F8C81}" srcOrd="1" destOrd="0" presId="urn:microsoft.com/office/officeart/2005/8/layout/orgChart1"/>
    <dgm:cxn modelId="{B4034D7F-9193-48D0-B272-45A7F52408EE}" srcId="{8E7C32E6-8004-4EA8-9EB0-C54C4B020CB6}" destId="{19A1BB4B-4695-4F19-B97F-BA440ADBA3D0}" srcOrd="6" destOrd="0" parTransId="{B7886222-579F-433B-A1E6-7D6F20A5A5D3}" sibTransId="{31F3B2FE-706A-47FD-829E-9FB2D87606A8}"/>
    <dgm:cxn modelId="{0D3AB50B-0D77-4065-BCF2-FB7CE1CBCD6C}" srcId="{8E7C32E6-8004-4EA8-9EB0-C54C4B020CB6}" destId="{5F3340C0-5019-484A-9961-E99C35379221}" srcOrd="5" destOrd="0" parTransId="{0FC104F3-5CFD-4469-9457-3E6BB314033A}" sibTransId="{05D54FDA-8C89-4DD0-B598-C5044F539E8F}"/>
    <dgm:cxn modelId="{3B3AF710-AC7D-4086-86A5-AADFFD86ED97}" srcId="{62B213AE-9C5C-4938-9ACB-E7A4A3168085}" destId="{32AFE593-FD92-4293-9580-2D5E34273CD4}" srcOrd="1" destOrd="0" parTransId="{1EBF2FF8-1F68-41D7-8818-F40B5D9FCED3}" sibTransId="{C7E1F829-8FBA-48A3-B226-8871A4C9436E}"/>
    <dgm:cxn modelId="{09D0321A-EA40-491C-A720-FCECAFA46A5F}" type="presOf" srcId="{B8707846-8611-4153-A350-FC8199206C58}" destId="{CAF3BDC7-C7D7-4BAE-ADD9-5D5415958914}" srcOrd="0" destOrd="0" presId="urn:microsoft.com/office/officeart/2005/8/layout/orgChart1"/>
    <dgm:cxn modelId="{6E022527-AB7D-467C-84BC-4FB1B2463DC7}" type="presOf" srcId="{1172E57B-F439-4A8D-B1E9-39C279FCD030}" destId="{7ECFB00C-16ED-4868-99D3-DCEB75E8DA38}" srcOrd="1" destOrd="0" presId="urn:microsoft.com/office/officeart/2005/8/layout/orgChart1"/>
    <dgm:cxn modelId="{A2551004-5CAB-4D70-96E2-FE17E4964E97}" type="presOf" srcId="{DD6F8694-49D7-4061-9C9A-5F0DAFECCB67}" destId="{F4E612E4-5193-4E4D-BE00-1CE40D4FE82E}" srcOrd="0" destOrd="0" presId="urn:microsoft.com/office/officeart/2005/8/layout/orgChart1"/>
    <dgm:cxn modelId="{C1A9C065-BC01-43C3-9EE6-F93056BF5CB7}" type="presOf" srcId="{E6BE99CE-573B-4CA2-B37B-5E7991063B27}" destId="{3935DB21-D9C9-4717-9195-D44F7EF3B2F3}" srcOrd="0" destOrd="0" presId="urn:microsoft.com/office/officeart/2005/8/layout/orgChart1"/>
    <dgm:cxn modelId="{CB4465F7-0348-4B3B-BF8F-25752970DD92}" type="presOf" srcId="{BBE77B6D-2223-4C7C-A774-DB177F05AF00}" destId="{08349176-4156-4D69-BF63-A4DADF0E5910}" srcOrd="0" destOrd="0" presId="urn:microsoft.com/office/officeart/2005/8/layout/orgChart1"/>
    <dgm:cxn modelId="{44C400DA-FD61-4341-8579-60E8B819DE6E}" type="presOf" srcId="{0FDDE3FD-8D11-4934-9FFE-C3FA51721261}" destId="{32ED5DEB-49AB-4FAB-9F96-1CDA418F3BCE}" srcOrd="1" destOrd="0" presId="urn:microsoft.com/office/officeart/2005/8/layout/orgChart1"/>
    <dgm:cxn modelId="{E7347CCB-7B42-4C82-91B2-B0E78A7C2875}" type="presOf" srcId="{8E7C32E6-8004-4EA8-9EB0-C54C4B020CB6}" destId="{2C3572DC-F625-4C13-9B35-BD54642E5508}" srcOrd="1" destOrd="0" presId="urn:microsoft.com/office/officeart/2005/8/layout/orgChart1"/>
    <dgm:cxn modelId="{4FD07A59-6A62-4207-9AE3-4AE3DC91F436}" type="presOf" srcId="{62B213AE-9C5C-4938-9ACB-E7A4A3168085}" destId="{132C3350-87DB-44DF-968C-EC8B53164E6F}" srcOrd="1" destOrd="0" presId="urn:microsoft.com/office/officeart/2005/8/layout/orgChart1"/>
    <dgm:cxn modelId="{FD73D496-5E64-4B3D-AD82-2294826714B0}" type="presOf" srcId="{32AFE593-FD92-4293-9580-2D5E34273CD4}" destId="{B1889E52-688C-4002-A19C-969D2A74BAD1}" srcOrd="1" destOrd="0" presId="urn:microsoft.com/office/officeart/2005/8/layout/orgChart1"/>
    <dgm:cxn modelId="{AA52F422-F7B6-4D5B-A2B6-FC6EE14B6F11}" srcId="{8E7C32E6-8004-4EA8-9EB0-C54C4B020CB6}" destId="{B8707846-8611-4153-A350-FC8199206C58}" srcOrd="1" destOrd="0" parTransId="{B58D6EAD-DB6B-49A3-ADB5-38D17B96E012}" sibTransId="{974C029F-28B4-46D9-A9A1-6B6805D17181}"/>
    <dgm:cxn modelId="{5E8F6C0C-ABF2-4C68-BAE4-B7905C801CCF}" srcId="{E55EE2BA-D92C-432A-B39D-FF07BA2302D0}" destId="{A80AC31C-F15F-4ADB-BF1D-1401B443A196}" srcOrd="0" destOrd="0" parTransId="{1DBAA250-DB1A-46E0-854D-879F45878335}" sibTransId="{255549BA-D914-4D0E-92A4-A788DD1F4759}"/>
    <dgm:cxn modelId="{8CB9B0A9-FA17-4D92-B81A-F8E23EDDC66C}" srcId="{8E7C32E6-8004-4EA8-9EB0-C54C4B020CB6}" destId="{E55EE2BA-D92C-432A-B39D-FF07BA2302D0}" srcOrd="0" destOrd="0" parTransId="{B2B005FD-67D9-47C0-BCBA-5315F9A65B98}" sibTransId="{0A07D6E1-9AAC-4753-A5E6-3143F46AAFE9}"/>
    <dgm:cxn modelId="{EE7BC754-3791-4E03-BC3A-5DFA03722B26}" type="presOf" srcId="{9752C2A1-CA7C-40A3-BA00-440D82A6D161}" destId="{B363B50A-7492-4152-8D56-29F3D41B4D9C}" srcOrd="0" destOrd="0" presId="urn:microsoft.com/office/officeart/2005/8/layout/orgChart1"/>
    <dgm:cxn modelId="{E2BA7AD2-D4F0-452C-974C-F942B0613D04}" type="presOf" srcId="{336636CC-024E-43B2-A563-3B6EC540AB18}" destId="{471E85B3-BCE2-4D2A-9217-D1DA7EF61981}" srcOrd="0" destOrd="0" presId="urn:microsoft.com/office/officeart/2005/8/layout/orgChart1"/>
    <dgm:cxn modelId="{2DBC270E-FF17-4460-A0E7-AC48164570DB}" type="presOf" srcId="{817B7343-C9A9-44ED-AE64-05A1A7E9A139}" destId="{2CFCA62C-50FB-4E96-855C-E339ECCE11B2}" srcOrd="0" destOrd="0" presId="urn:microsoft.com/office/officeart/2005/8/layout/orgChart1"/>
    <dgm:cxn modelId="{9A2EAE2B-C175-4EEB-B6CE-6E42D21DEA4C}" srcId="{3EAC7657-688E-4D76-9E90-E480DA71BA00}" destId="{BAC16488-ED64-427F-827D-88C6519445AD}" srcOrd="0" destOrd="0" parTransId="{415B3902-2318-4B71-BD4D-E4E93FE55E08}" sibTransId="{00090B8E-46D5-48AE-BA23-77A630CE9E8D}"/>
    <dgm:cxn modelId="{7BFEFC2C-72ED-4E4C-B672-A2DDC41D1356}" srcId="{5F3340C0-5019-484A-9961-E99C35379221}" destId="{CCC9DC93-9A0C-4CEC-89C1-EE012E2668D9}" srcOrd="0" destOrd="0" parTransId="{B8B4790C-390C-49A1-BCA3-0B9319E7A188}" sibTransId="{BFEB4C1C-C2E2-4FD1-8A23-FA3532083A16}"/>
    <dgm:cxn modelId="{F938516B-7E70-44CE-BB8A-9C614B1F1A57}" type="presOf" srcId="{E55EE2BA-D92C-432A-B39D-FF07BA2302D0}" destId="{DD4AE12C-9F1F-486D-8A46-32BCDDCB5041}" srcOrd="0" destOrd="0" presId="urn:microsoft.com/office/officeart/2005/8/layout/orgChart1"/>
    <dgm:cxn modelId="{29BBC326-09CB-462C-AEC6-3E157AE773C6}" type="presOf" srcId="{0FC104F3-5CFD-4469-9457-3E6BB314033A}" destId="{3A32F98A-DF47-47EA-9247-65AD99F04944}" srcOrd="0" destOrd="0" presId="urn:microsoft.com/office/officeart/2005/8/layout/orgChart1"/>
    <dgm:cxn modelId="{0FEA7F6C-1D27-4053-899E-3473CAF7767E}" type="presOf" srcId="{29F63A55-E817-4F9D-ACF0-1EBE88A9EB8C}" destId="{9D21E5DE-D0A9-4B70-9DE4-E174F6A3977E}" srcOrd="0" destOrd="0" presId="urn:microsoft.com/office/officeart/2005/8/layout/orgChart1"/>
    <dgm:cxn modelId="{D7A5B59E-5D03-47BF-9199-BBCFBE4A17D3}" type="presOf" srcId="{B8707846-8611-4153-A350-FC8199206C58}" destId="{EC067F86-EFC0-443B-8B7D-EAA9284703B9}" srcOrd="1" destOrd="0" presId="urn:microsoft.com/office/officeart/2005/8/layout/orgChart1"/>
    <dgm:cxn modelId="{2EE846B0-84C4-4D35-9D45-F4011B9A97FD}" type="presOf" srcId="{BB0515EF-EF62-4EEB-9B8F-C8A704EB74A6}" destId="{6F966AB0-0677-415F-A0E1-F6A4FB706A82}" srcOrd="0" destOrd="0" presId="urn:microsoft.com/office/officeart/2005/8/layout/orgChart1"/>
    <dgm:cxn modelId="{A00F461C-4616-4178-A509-E1D4447EDFF1}" type="presOf" srcId="{32AFE593-FD92-4293-9580-2D5E34273CD4}" destId="{9DD8496D-0D38-4B1A-AFE4-2E660BE38CB9}" srcOrd="0" destOrd="0" presId="urn:microsoft.com/office/officeart/2005/8/layout/orgChart1"/>
    <dgm:cxn modelId="{CFB84C7E-9D21-4DA7-B8D0-CFDCDDC69BDC}" type="presOf" srcId="{CCC9DC93-9A0C-4CEC-89C1-EE012E2668D9}" destId="{2119C6F6-CB7D-4F45-8948-07B040096490}" srcOrd="0" destOrd="0" presId="urn:microsoft.com/office/officeart/2005/8/layout/orgChart1"/>
    <dgm:cxn modelId="{F30AB7A4-1E8F-4761-9938-2351A1AF02D5}" srcId="{E55EE2BA-D92C-432A-B39D-FF07BA2302D0}" destId="{BBE77B6D-2223-4C7C-A774-DB177F05AF00}" srcOrd="1" destOrd="0" parTransId="{05D7CEC3-E22A-40F5-8761-C8E71F970EA7}" sibTransId="{E82F15C4-5251-423A-BD92-1FFEDD230CE2}"/>
    <dgm:cxn modelId="{B3CF9C74-1553-4C5E-8827-4A91FBC3A16B}" srcId="{62B213AE-9C5C-4938-9ACB-E7A4A3168085}" destId="{E78E9DE0-8B82-490B-BCD5-047E420BB6F8}" srcOrd="0" destOrd="0" parTransId="{DEC0F02F-69CC-48DE-8261-5099050FA959}" sibTransId="{E371D3E1-2660-4327-8FB9-406E24D68B4F}"/>
    <dgm:cxn modelId="{C6D902E4-F2D7-43C2-BD42-4103F750794B}" type="presOf" srcId="{342C7D1F-67AA-4B74-96B1-8A68F99F9DAA}" destId="{B62EECA5-FA17-44A3-ACE7-580079DC0587}" srcOrd="0" destOrd="0" presId="urn:microsoft.com/office/officeart/2005/8/layout/orgChart1"/>
    <dgm:cxn modelId="{76E63644-45B0-4ECD-80A6-0C23CE50F0BB}" type="presOf" srcId="{D22B9879-FDBD-4944-968C-17D34121B5E2}" destId="{F7CADD7B-846D-433C-BD01-8BACCE8CF0CC}" srcOrd="1" destOrd="0" presId="urn:microsoft.com/office/officeart/2005/8/layout/orgChart1"/>
    <dgm:cxn modelId="{D704BF55-6317-4F7E-B2B3-78939A14A719}" type="presOf" srcId="{0FDDE3FD-8D11-4934-9FFE-C3FA51721261}" destId="{D906B233-651D-4878-99B3-3218A748FE70}" srcOrd="0" destOrd="0" presId="urn:microsoft.com/office/officeart/2005/8/layout/orgChart1"/>
    <dgm:cxn modelId="{DE81ACD8-6D2F-4A0B-9FFC-5C27E41EE0AE}" type="presOf" srcId="{5F3340C0-5019-484A-9961-E99C35379221}" destId="{BFD1DE14-B80F-404F-86E0-9067481218F3}" srcOrd="0" destOrd="0" presId="urn:microsoft.com/office/officeart/2005/8/layout/orgChart1"/>
    <dgm:cxn modelId="{41EAA072-12FE-475B-A294-EFD0D4FF930C}" type="presOf" srcId="{B2B005FD-67D9-47C0-BCBA-5315F9A65B98}" destId="{165B6F7B-39E3-4BFC-BDDF-F45C4AB61722}" srcOrd="0" destOrd="0" presId="urn:microsoft.com/office/officeart/2005/8/layout/orgChart1"/>
    <dgm:cxn modelId="{40C5E41C-FD51-41E7-91C0-FE0147F3045F}" type="presOf" srcId="{415B3902-2318-4B71-BD4D-E4E93FE55E08}" destId="{E0BBE3B0-22FF-49DC-B135-EF2A07871F33}" srcOrd="0" destOrd="0" presId="urn:microsoft.com/office/officeart/2005/8/layout/orgChart1"/>
    <dgm:cxn modelId="{C936AA0E-3C62-4C92-BF6A-CF3BED14F8EB}" type="presOf" srcId="{A80AC31C-F15F-4ADB-BF1D-1401B443A196}" destId="{81E4DFEA-3897-4747-BA16-467EE1C29B8E}" srcOrd="0" destOrd="0" presId="urn:microsoft.com/office/officeart/2005/8/layout/orgChart1"/>
    <dgm:cxn modelId="{5684B4E8-8101-4AE3-96D9-5874C84F0C6C}" srcId="{32AFE593-FD92-4293-9580-2D5E34273CD4}" destId="{736FD30E-0EBB-4556-A651-20A48E9DF5B0}" srcOrd="0" destOrd="0" parTransId="{325A8576-D3ED-4D67-8516-B4402CCA0A36}" sibTransId="{70863014-E2FE-405D-9497-41FEB75E1A32}"/>
    <dgm:cxn modelId="{3F08CEBF-34BD-4388-9C76-B0A07341CFD0}" type="presOf" srcId="{325A8576-D3ED-4D67-8516-B4402CCA0A36}" destId="{6790A801-7B85-4598-ABA8-E633DC6BDDBE}" srcOrd="0" destOrd="0" presId="urn:microsoft.com/office/officeart/2005/8/layout/orgChart1"/>
    <dgm:cxn modelId="{8C5A7016-7B9E-4ECA-89ED-24B69EC20F02}" type="presOf" srcId="{BAC16488-ED64-427F-827D-88C6519445AD}" destId="{18625371-7A6F-4D95-9A03-EC4B0AECFFC6}" srcOrd="0" destOrd="0" presId="urn:microsoft.com/office/officeart/2005/8/layout/orgChart1"/>
    <dgm:cxn modelId="{D313A964-E699-4E60-AEEC-ECE53A77EA0E}" srcId="{BAC16488-ED64-427F-827D-88C6519445AD}" destId="{DD6F8694-49D7-4061-9C9A-5F0DAFECCB67}" srcOrd="0" destOrd="0" parTransId="{13C79ADA-845F-4137-88FD-2F313C50E9A9}" sibTransId="{7C408FDE-454B-4D2C-9E8E-768EA6CF273C}"/>
    <dgm:cxn modelId="{4A96BA48-9D61-4B32-9E7A-EA8EE47F3170}" type="presOf" srcId="{67784381-D960-4F0D-83B0-9C9278440E19}" destId="{50C16EAA-54CB-4BC9-B3E4-D5D055818F28}" srcOrd="0" destOrd="0" presId="urn:microsoft.com/office/officeart/2005/8/layout/orgChart1"/>
    <dgm:cxn modelId="{7C603D74-E4F2-4F22-B8F4-F539F22331BA}" srcId="{143B64D7-D860-4BAA-8AB0-50040E74486E}" destId="{8E7C32E6-8004-4EA8-9EB0-C54C4B020CB6}" srcOrd="0" destOrd="0" parTransId="{0E56B5D3-057C-4DC9-B5BF-2669693C752B}" sibTransId="{EA7AA9D4-5ABD-43C1-8B77-EC3B4D3A16B8}"/>
    <dgm:cxn modelId="{7A0A3936-D022-4884-BED8-A8EBF211F780}" type="presOf" srcId="{A159A24F-B3C4-4765-96B3-BCEDFD1120F3}" destId="{4B1B84F8-53E5-46AC-AB50-3151E974BCC8}" srcOrd="1" destOrd="0" presId="urn:microsoft.com/office/officeart/2005/8/layout/orgChart1"/>
    <dgm:cxn modelId="{5DC4CC3D-E4CB-4EE5-A15D-044B356D1827}" type="presOf" srcId="{59901D36-3953-40CD-B82F-EDB08167FC5E}" destId="{1DB05A47-D4EE-440E-83B3-8775E11190AB}" srcOrd="0" destOrd="0" presId="urn:microsoft.com/office/officeart/2005/8/layout/orgChart1"/>
    <dgm:cxn modelId="{66F29FF4-B955-45F2-A698-C7875E433922}" type="presOf" srcId="{19A1BB4B-4695-4F19-B97F-BA440ADBA3D0}" destId="{856772FA-EB0D-4B8D-AA60-5A40ADE71E3C}" srcOrd="1" destOrd="0" presId="urn:microsoft.com/office/officeart/2005/8/layout/orgChart1"/>
    <dgm:cxn modelId="{C9A579AF-FA2B-41F5-8387-5DC2F79693EA}" type="presOf" srcId="{BAC16488-ED64-427F-827D-88C6519445AD}" destId="{B47C3955-E28A-4BF1-809A-72528FBF9DA6}" srcOrd="1" destOrd="0" presId="urn:microsoft.com/office/officeart/2005/8/layout/orgChart1"/>
    <dgm:cxn modelId="{2B71BA0B-2470-4FB4-80AC-19E0FEACD298}" type="presOf" srcId="{8E7C32E6-8004-4EA8-9EB0-C54C4B020CB6}" destId="{C24EBFBF-E9C6-4268-BEEA-39422320CC38}" srcOrd="0" destOrd="0" presId="urn:microsoft.com/office/officeart/2005/8/layout/orgChart1"/>
    <dgm:cxn modelId="{4240198C-618F-44D3-BC63-423DF0E83800}" type="presOf" srcId="{1172E57B-F439-4A8D-B1E9-39C279FCD030}" destId="{7D125983-70BB-4526-A1FF-956DC53C0EDC}" srcOrd="0" destOrd="0" presId="urn:microsoft.com/office/officeart/2005/8/layout/orgChart1"/>
    <dgm:cxn modelId="{4E68BA78-A703-4AF9-92F1-8DE7A4DC7896}" type="presOf" srcId="{62B213AE-9C5C-4938-9ACB-E7A4A3168085}" destId="{CFD4D4EA-B740-4DF7-AB5D-AA4E4F40DE10}" srcOrd="0" destOrd="0" presId="urn:microsoft.com/office/officeart/2005/8/layout/orgChart1"/>
    <dgm:cxn modelId="{8A678A36-C562-4639-A029-7FB336F19A6B}" srcId="{8E7C32E6-8004-4EA8-9EB0-C54C4B020CB6}" destId="{A159A24F-B3C4-4765-96B3-BCEDFD1120F3}" srcOrd="2" destOrd="0" parTransId="{BB0515EF-EF62-4EEB-9B8F-C8A704EB74A6}" sibTransId="{869C4917-3D60-4765-82B1-76371E9EA56A}"/>
    <dgm:cxn modelId="{C5119261-8322-4289-873C-AAA7AB0D9B3C}" type="presOf" srcId="{CCC9DC93-9A0C-4CEC-89C1-EE012E2668D9}" destId="{1A50BE99-BC03-4F33-8D94-AFE59BAEB6D2}" srcOrd="1" destOrd="0" presId="urn:microsoft.com/office/officeart/2005/8/layout/orgChart1"/>
    <dgm:cxn modelId="{B86DC416-7F1B-47E2-B41E-08541B223AC2}" type="presOf" srcId="{B7886222-579F-433B-A1E6-7D6F20A5A5D3}" destId="{71976741-DA2D-406C-B043-49662001781B}" srcOrd="0" destOrd="0" presId="urn:microsoft.com/office/officeart/2005/8/layout/orgChart1"/>
    <dgm:cxn modelId="{86F7A56F-8FC9-43B4-9747-C8D0BF5901D0}" type="presOf" srcId="{5F3340C0-5019-484A-9961-E99C35379221}" destId="{CAD39924-154B-4B82-8B83-E886D34D22F0}" srcOrd="1" destOrd="0" presId="urn:microsoft.com/office/officeart/2005/8/layout/orgChart1"/>
    <dgm:cxn modelId="{DA4368C6-4A6B-47B0-8DD2-EA78D33F5814}" type="presOf" srcId="{A159A24F-B3C4-4765-96B3-BCEDFD1120F3}" destId="{D827344D-04EC-4777-BECE-07007BEA3CED}" srcOrd="0" destOrd="0" presId="urn:microsoft.com/office/officeart/2005/8/layout/orgChart1"/>
    <dgm:cxn modelId="{EE01B0A9-8936-4209-B026-87D2ACEB82AE}" type="presOf" srcId="{E78E9DE0-8B82-490B-BCD5-047E420BB6F8}" destId="{549C7FE6-35B2-4B99-B3B8-61A86FBC656E}" srcOrd="0" destOrd="0" presId="urn:microsoft.com/office/officeart/2005/8/layout/orgChart1"/>
    <dgm:cxn modelId="{E67F1BB5-EAE7-4691-A7F3-62E09681ED0B}" srcId="{E78E9DE0-8B82-490B-BCD5-047E420BB6F8}" destId="{29F63A55-E817-4F9D-ACF0-1EBE88A9EB8C}" srcOrd="0" destOrd="0" parTransId="{817B7343-C9A9-44ED-AE64-05A1A7E9A139}" sibTransId="{EA32F660-2791-4CB7-AD13-44EDD2637F5C}"/>
    <dgm:cxn modelId="{4FD3B413-D227-42EF-AB39-C637938AE1F0}" type="presOf" srcId="{19A1BB4B-4695-4F19-B97F-BA440ADBA3D0}" destId="{FA48B08E-AB4F-4AAD-A5D8-3599EE90F7C1}" srcOrd="0" destOrd="0" presId="urn:microsoft.com/office/officeart/2005/8/layout/orgChart1"/>
    <dgm:cxn modelId="{EADC6A2F-FB7B-42A8-9DB6-3F7FC07D2F47}" type="presOf" srcId="{B8B4790C-390C-49A1-BCA3-0B9319E7A188}" destId="{441649EC-D99F-44D1-B468-0774312C72E6}" srcOrd="0" destOrd="0" presId="urn:microsoft.com/office/officeart/2005/8/layout/orgChart1"/>
    <dgm:cxn modelId="{C730752F-E492-4187-A61B-60ED819AF209}" srcId="{CCC9DC93-9A0C-4CEC-89C1-EE012E2668D9}" destId="{D22B9879-FDBD-4944-968C-17D34121B5E2}" srcOrd="1" destOrd="0" parTransId="{825AB37A-0C4A-4F80-92FF-0402EE1B7B8C}" sibTransId="{3B6A7303-7D43-4640-A09C-9722F6E6E1FF}"/>
    <dgm:cxn modelId="{B170343E-D16F-4838-BE02-DBDFEFB5E22A}" type="presOf" srcId="{29F63A55-E817-4F9D-ACF0-1EBE88A9EB8C}" destId="{9606B2D7-E869-46EA-A40C-A83DCF8B53FE}" srcOrd="1" destOrd="0" presId="urn:microsoft.com/office/officeart/2005/8/layout/orgChart1"/>
    <dgm:cxn modelId="{E2374B53-7999-4520-855A-D75A7FDFF8C1}" type="presOf" srcId="{736FD30E-0EBB-4556-A651-20A48E9DF5B0}" destId="{982C1E49-E528-44CB-BDB4-D0C8D6630E7D}" srcOrd="0" destOrd="0" presId="urn:microsoft.com/office/officeart/2005/8/layout/orgChart1"/>
    <dgm:cxn modelId="{14C6E1A3-9EDC-4310-B26D-23829B647536}" type="presOf" srcId="{E78E9DE0-8B82-490B-BCD5-047E420BB6F8}" destId="{24BF2F92-99EA-44A8-9261-58A3739856DB}" srcOrd="1" destOrd="0" presId="urn:microsoft.com/office/officeart/2005/8/layout/orgChart1"/>
    <dgm:cxn modelId="{6571B467-CECE-4FB8-B989-F20605ED9F1E}" type="presOf" srcId="{B58D6EAD-DB6B-49A3-ADB5-38D17B96E012}" destId="{E8E3BC2E-B3D1-4BC9-BA16-3157EA56C9DE}" srcOrd="0" destOrd="0" presId="urn:microsoft.com/office/officeart/2005/8/layout/orgChart1"/>
    <dgm:cxn modelId="{95ABCD65-198D-49C4-BD22-FE2E04F1520D}" srcId="{A80AC31C-F15F-4ADB-BF1D-1401B443A196}" destId="{F27D3FE5-2D99-4FAF-8165-0C7048E16FBE}" srcOrd="0" destOrd="0" parTransId="{67784381-D960-4F0D-83B0-9C9278440E19}" sibTransId="{4DBFFB2A-DC2D-4839-B334-5B7E66F2C42A}"/>
    <dgm:cxn modelId="{5AF12539-A1A2-4AD5-BC84-27ABD270E0C4}" type="presOf" srcId="{F27D3FE5-2D99-4FAF-8165-0C7048E16FBE}" destId="{57BDE2DF-9FDB-4B1C-A052-D8D845423935}" srcOrd="1" destOrd="0" presId="urn:microsoft.com/office/officeart/2005/8/layout/orgChart1"/>
    <dgm:cxn modelId="{CBB93A14-A7A0-4EB5-A6C1-DFEE9AB9C9E7}" type="presOf" srcId="{D22B9879-FDBD-4944-968C-17D34121B5E2}" destId="{1E9BC8A9-9D66-4CDE-B915-3956C9E530AF}" srcOrd="0" destOrd="0" presId="urn:microsoft.com/office/officeart/2005/8/layout/orgChart1"/>
    <dgm:cxn modelId="{291300B4-C1D0-49F6-9620-3DB10BFE8FED}" type="presOf" srcId="{143B64D7-D860-4BAA-8AB0-50040E74486E}" destId="{23EB7C57-F67E-4D23-BB60-CD2AF30DF3B6}" srcOrd="0" destOrd="0" presId="urn:microsoft.com/office/officeart/2005/8/layout/orgChart1"/>
    <dgm:cxn modelId="{0520411C-672A-4A1D-BA92-F90266F460CD}" type="presOf" srcId="{05D7CEC3-E22A-40F5-8761-C8E71F970EA7}" destId="{BDF2109D-5CC4-4B52-8441-E00F8197890F}" srcOrd="0" destOrd="0" presId="urn:microsoft.com/office/officeart/2005/8/layout/orgChart1"/>
    <dgm:cxn modelId="{E70FB1BB-24C7-4408-8D10-7CB4414D5A39}" srcId="{CCC9DC93-9A0C-4CEC-89C1-EE012E2668D9}" destId="{D96DC912-5313-4260-BF65-66397B38D748}" srcOrd="0" destOrd="0" parTransId="{E6BE99CE-573B-4CA2-B37B-5E7991063B27}" sibTransId="{84B70622-A5B3-4756-8F9C-D7FE136DA716}"/>
    <dgm:cxn modelId="{DAE73AD0-1433-4AFF-80FF-8F0C965C961B}" type="presOf" srcId="{3EAC7657-688E-4D76-9E90-E480DA71BA00}" destId="{C46BF403-B775-4EB5-9E0D-8EA4E5F404C3}" srcOrd="0" destOrd="0" presId="urn:microsoft.com/office/officeart/2005/8/layout/orgChart1"/>
    <dgm:cxn modelId="{FE08AC28-0A57-40A5-A3E1-03A09B77D02D}" type="presOf" srcId="{F27D3FE5-2D99-4FAF-8165-0C7048E16FBE}" destId="{908B6663-C76F-42E1-AFFF-BEFD8B436CF1}" srcOrd="0" destOrd="0" presId="urn:microsoft.com/office/officeart/2005/8/layout/orgChart1"/>
    <dgm:cxn modelId="{09D13760-93BA-4516-AEC6-558CEE59C1B5}" type="presParOf" srcId="{23EB7C57-F67E-4D23-BB60-CD2AF30DF3B6}" destId="{041A4742-B4C1-4D85-BBAF-16942A768759}" srcOrd="0" destOrd="0" presId="urn:microsoft.com/office/officeart/2005/8/layout/orgChart1"/>
    <dgm:cxn modelId="{7D71E7C4-5169-49F6-89C1-99BD87753CA3}" type="presParOf" srcId="{041A4742-B4C1-4D85-BBAF-16942A768759}" destId="{18DBAEB7-48E1-4DB6-AC73-40441F4093D9}" srcOrd="0" destOrd="0" presId="urn:microsoft.com/office/officeart/2005/8/layout/orgChart1"/>
    <dgm:cxn modelId="{3E46524C-94BD-439C-BAFB-A7F2BABC78C0}" type="presParOf" srcId="{18DBAEB7-48E1-4DB6-AC73-40441F4093D9}" destId="{C24EBFBF-E9C6-4268-BEEA-39422320CC38}" srcOrd="0" destOrd="0" presId="urn:microsoft.com/office/officeart/2005/8/layout/orgChart1"/>
    <dgm:cxn modelId="{6AC2ABB4-EC87-4733-8EE3-77B37394461B}" type="presParOf" srcId="{18DBAEB7-48E1-4DB6-AC73-40441F4093D9}" destId="{2C3572DC-F625-4C13-9B35-BD54642E5508}" srcOrd="1" destOrd="0" presId="urn:microsoft.com/office/officeart/2005/8/layout/orgChart1"/>
    <dgm:cxn modelId="{1A95A7D2-BA5E-4F9E-8D6F-B2B6571EC8D1}" type="presParOf" srcId="{041A4742-B4C1-4D85-BBAF-16942A768759}" destId="{BFA3FBF6-5112-4F2E-A38D-1FF1C0B4B5B8}" srcOrd="1" destOrd="0" presId="urn:microsoft.com/office/officeart/2005/8/layout/orgChart1"/>
    <dgm:cxn modelId="{06C8E6B4-1417-4CE3-BC97-1C187F53264D}" type="presParOf" srcId="{BFA3FBF6-5112-4F2E-A38D-1FF1C0B4B5B8}" destId="{6F966AB0-0677-415F-A0E1-F6A4FB706A82}" srcOrd="0" destOrd="0" presId="urn:microsoft.com/office/officeart/2005/8/layout/orgChart1"/>
    <dgm:cxn modelId="{46FBA65A-D753-4EC6-A10F-E272A4CFD274}" type="presParOf" srcId="{BFA3FBF6-5112-4F2E-A38D-1FF1C0B4B5B8}" destId="{05341F8D-103A-4397-ABEB-676CA024787E}" srcOrd="1" destOrd="0" presId="urn:microsoft.com/office/officeart/2005/8/layout/orgChart1"/>
    <dgm:cxn modelId="{D237A445-6393-475C-A904-714A5C3D6442}" type="presParOf" srcId="{05341F8D-103A-4397-ABEB-676CA024787E}" destId="{1BEB7F92-3E3C-4AC8-854A-67A6B96D4C65}" srcOrd="0" destOrd="0" presId="urn:microsoft.com/office/officeart/2005/8/layout/orgChart1"/>
    <dgm:cxn modelId="{5B832B3D-8933-4D86-AAA1-04B7DEB574BD}" type="presParOf" srcId="{1BEB7F92-3E3C-4AC8-854A-67A6B96D4C65}" destId="{D827344D-04EC-4777-BECE-07007BEA3CED}" srcOrd="0" destOrd="0" presId="urn:microsoft.com/office/officeart/2005/8/layout/orgChart1"/>
    <dgm:cxn modelId="{D5A4D1D4-DF11-449C-B60A-66B3740E6C8C}" type="presParOf" srcId="{1BEB7F92-3E3C-4AC8-854A-67A6B96D4C65}" destId="{4B1B84F8-53E5-46AC-AB50-3151E974BCC8}" srcOrd="1" destOrd="0" presId="urn:microsoft.com/office/officeart/2005/8/layout/orgChart1"/>
    <dgm:cxn modelId="{1328F893-A05E-4559-91B7-A3A68EA12ADA}" type="presParOf" srcId="{05341F8D-103A-4397-ABEB-676CA024787E}" destId="{780B814D-5114-4AB6-9A47-3F0EBB5601A4}" srcOrd="1" destOrd="0" presId="urn:microsoft.com/office/officeart/2005/8/layout/orgChart1"/>
    <dgm:cxn modelId="{87252928-0A1D-447F-8AB4-3DFBBB166A61}" type="presParOf" srcId="{05341F8D-103A-4397-ABEB-676CA024787E}" destId="{10F31C93-441F-4A04-90D5-44E27CC6E632}" srcOrd="2" destOrd="0" presId="urn:microsoft.com/office/officeart/2005/8/layout/orgChart1"/>
    <dgm:cxn modelId="{36FC321D-7AC3-4C15-94F9-36F1C249ECEC}" type="presParOf" srcId="{BFA3FBF6-5112-4F2E-A38D-1FF1C0B4B5B8}" destId="{B363B50A-7492-4152-8D56-29F3D41B4D9C}" srcOrd="2" destOrd="0" presId="urn:microsoft.com/office/officeart/2005/8/layout/orgChart1"/>
    <dgm:cxn modelId="{FCA75DB5-6F58-4EB7-86B1-93B9AB8A7F66}" type="presParOf" srcId="{BFA3FBF6-5112-4F2E-A38D-1FF1C0B4B5B8}" destId="{D7E90670-0E20-4AB5-BFDE-57D894595550}" srcOrd="3" destOrd="0" presId="urn:microsoft.com/office/officeart/2005/8/layout/orgChart1"/>
    <dgm:cxn modelId="{4A1398D1-9C8E-463A-A224-27952474B282}" type="presParOf" srcId="{D7E90670-0E20-4AB5-BFDE-57D894595550}" destId="{3B567067-B3CD-4D3B-901B-CBE63B90E5D2}" srcOrd="0" destOrd="0" presId="urn:microsoft.com/office/officeart/2005/8/layout/orgChart1"/>
    <dgm:cxn modelId="{F3BFC13A-D6AB-4065-9D45-568A23B717C0}" type="presParOf" srcId="{3B567067-B3CD-4D3B-901B-CBE63B90E5D2}" destId="{C46BF403-B775-4EB5-9E0D-8EA4E5F404C3}" srcOrd="0" destOrd="0" presId="urn:microsoft.com/office/officeart/2005/8/layout/orgChart1"/>
    <dgm:cxn modelId="{4447D672-1974-49A0-B047-9585470CE65C}" type="presParOf" srcId="{3B567067-B3CD-4D3B-901B-CBE63B90E5D2}" destId="{5176E6B5-4A3B-4044-9AC1-8B7FFA6F8C81}" srcOrd="1" destOrd="0" presId="urn:microsoft.com/office/officeart/2005/8/layout/orgChart1"/>
    <dgm:cxn modelId="{68D81906-A480-4C35-A91B-7BC781E54185}" type="presParOf" srcId="{D7E90670-0E20-4AB5-BFDE-57D894595550}" destId="{7DB67F38-0315-40BD-8586-CA7D24B2D285}" srcOrd="1" destOrd="0" presId="urn:microsoft.com/office/officeart/2005/8/layout/orgChart1"/>
    <dgm:cxn modelId="{005BAD8F-0B93-4178-B72E-BDC3726D417D}" type="presParOf" srcId="{7DB67F38-0315-40BD-8586-CA7D24B2D285}" destId="{E0BBE3B0-22FF-49DC-B135-EF2A07871F33}" srcOrd="0" destOrd="0" presId="urn:microsoft.com/office/officeart/2005/8/layout/orgChart1"/>
    <dgm:cxn modelId="{768C8BC3-5A3D-48A0-A931-70CC73B53CF8}" type="presParOf" srcId="{7DB67F38-0315-40BD-8586-CA7D24B2D285}" destId="{FBCFA166-51EB-4406-B67B-78FBF05C5DDC}" srcOrd="1" destOrd="0" presId="urn:microsoft.com/office/officeart/2005/8/layout/orgChart1"/>
    <dgm:cxn modelId="{C62B3EFD-49B1-4AEB-AEA9-7985BFC06F31}" type="presParOf" srcId="{FBCFA166-51EB-4406-B67B-78FBF05C5DDC}" destId="{F8027B9D-22D4-44A0-B39E-C917B817A9B4}" srcOrd="0" destOrd="0" presId="urn:microsoft.com/office/officeart/2005/8/layout/orgChart1"/>
    <dgm:cxn modelId="{7E0265E5-69D0-43BE-883B-17557689637C}" type="presParOf" srcId="{F8027B9D-22D4-44A0-B39E-C917B817A9B4}" destId="{18625371-7A6F-4D95-9A03-EC4B0AECFFC6}" srcOrd="0" destOrd="0" presId="urn:microsoft.com/office/officeart/2005/8/layout/orgChart1"/>
    <dgm:cxn modelId="{9FDF3534-21FD-4057-967F-CBDA6B672EE6}" type="presParOf" srcId="{F8027B9D-22D4-44A0-B39E-C917B817A9B4}" destId="{B47C3955-E28A-4BF1-809A-72528FBF9DA6}" srcOrd="1" destOrd="0" presId="urn:microsoft.com/office/officeart/2005/8/layout/orgChart1"/>
    <dgm:cxn modelId="{B0970A4F-5C52-4CD7-8EEB-B8BDA00263C1}" type="presParOf" srcId="{FBCFA166-51EB-4406-B67B-78FBF05C5DDC}" destId="{B2EC5D68-6FD5-4993-B35C-B7E3FF23CD2F}" srcOrd="1" destOrd="0" presId="urn:microsoft.com/office/officeart/2005/8/layout/orgChart1"/>
    <dgm:cxn modelId="{1C85D91D-352D-4B40-A3AD-64DBE42D315D}" type="presParOf" srcId="{B2EC5D68-6FD5-4993-B35C-B7E3FF23CD2F}" destId="{D9E9D706-B671-44F5-8887-3C87152AA13D}" srcOrd="0" destOrd="0" presId="urn:microsoft.com/office/officeart/2005/8/layout/orgChart1"/>
    <dgm:cxn modelId="{54A218E6-668B-4FB1-9CE3-ED370E7E841B}" type="presParOf" srcId="{B2EC5D68-6FD5-4993-B35C-B7E3FF23CD2F}" destId="{E713C9B5-BF6A-406C-8C19-1E8A59F8C3D1}" srcOrd="1" destOrd="0" presId="urn:microsoft.com/office/officeart/2005/8/layout/orgChart1"/>
    <dgm:cxn modelId="{0B12BA3D-3BAD-462A-AA75-0DCD47433E14}" type="presParOf" srcId="{E713C9B5-BF6A-406C-8C19-1E8A59F8C3D1}" destId="{CFC460A7-9D81-4D25-94FB-4B3F6F903AF2}" srcOrd="0" destOrd="0" presId="urn:microsoft.com/office/officeart/2005/8/layout/orgChart1"/>
    <dgm:cxn modelId="{C3D84305-8D66-48B5-9ECB-68A65159F60A}" type="presParOf" srcId="{CFC460A7-9D81-4D25-94FB-4B3F6F903AF2}" destId="{F4E612E4-5193-4E4D-BE00-1CE40D4FE82E}" srcOrd="0" destOrd="0" presId="urn:microsoft.com/office/officeart/2005/8/layout/orgChart1"/>
    <dgm:cxn modelId="{386DD95A-152B-4F37-8B64-67E330392AC9}" type="presParOf" srcId="{CFC460A7-9D81-4D25-94FB-4B3F6F903AF2}" destId="{D7009C9F-6A08-45E5-A917-3A5C3820ABE1}" srcOrd="1" destOrd="0" presId="urn:microsoft.com/office/officeart/2005/8/layout/orgChart1"/>
    <dgm:cxn modelId="{BB2935BC-399E-44FC-B62A-7E9BE71C2251}" type="presParOf" srcId="{E713C9B5-BF6A-406C-8C19-1E8A59F8C3D1}" destId="{587C52AE-A8A6-4759-8074-EB0BA8BA0640}" srcOrd="1" destOrd="0" presId="urn:microsoft.com/office/officeart/2005/8/layout/orgChart1"/>
    <dgm:cxn modelId="{0784E4C5-5B2C-4BC0-91C7-FD3404D163C8}" type="presParOf" srcId="{E713C9B5-BF6A-406C-8C19-1E8A59F8C3D1}" destId="{CE377323-B416-417C-AA16-9C4D34DEA064}" srcOrd="2" destOrd="0" presId="urn:microsoft.com/office/officeart/2005/8/layout/orgChart1"/>
    <dgm:cxn modelId="{AECE214D-CE38-4667-AC8F-BFBCBC4C5AC6}" type="presParOf" srcId="{FBCFA166-51EB-4406-B67B-78FBF05C5DDC}" destId="{6CF1BDBC-85CA-47BF-B81C-26736E408E1B}" srcOrd="2" destOrd="0" presId="urn:microsoft.com/office/officeart/2005/8/layout/orgChart1"/>
    <dgm:cxn modelId="{5836637B-6FC8-4D6F-BCA8-480FC5C81B9A}" type="presParOf" srcId="{D7E90670-0E20-4AB5-BFDE-57D894595550}" destId="{18822D21-589E-4B41-BCE7-382869B8F86E}" srcOrd="2" destOrd="0" presId="urn:microsoft.com/office/officeart/2005/8/layout/orgChart1"/>
    <dgm:cxn modelId="{24E4B491-6ACC-4819-AD7F-D06977CBB5F4}" type="presParOf" srcId="{BFA3FBF6-5112-4F2E-A38D-1FF1C0B4B5B8}" destId="{1DB05A47-D4EE-440E-83B3-8775E11190AB}" srcOrd="4" destOrd="0" presId="urn:microsoft.com/office/officeart/2005/8/layout/orgChart1"/>
    <dgm:cxn modelId="{97545439-7C60-47BE-BA57-C646823E89E7}" type="presParOf" srcId="{BFA3FBF6-5112-4F2E-A38D-1FF1C0B4B5B8}" destId="{B5B188CC-D25C-46D4-AB5E-5C46A11F003C}" srcOrd="5" destOrd="0" presId="urn:microsoft.com/office/officeart/2005/8/layout/orgChart1"/>
    <dgm:cxn modelId="{12B22577-0146-405E-921C-BA43A4D1CF17}" type="presParOf" srcId="{B5B188CC-D25C-46D4-AB5E-5C46A11F003C}" destId="{FBF83222-1936-4A67-8BC7-CE8412A09A16}" srcOrd="0" destOrd="0" presId="urn:microsoft.com/office/officeart/2005/8/layout/orgChart1"/>
    <dgm:cxn modelId="{4B16A5B4-70F3-4946-8FB3-C4909C56CD06}" type="presParOf" srcId="{FBF83222-1936-4A67-8BC7-CE8412A09A16}" destId="{CFD4D4EA-B740-4DF7-AB5D-AA4E4F40DE10}" srcOrd="0" destOrd="0" presId="urn:microsoft.com/office/officeart/2005/8/layout/orgChart1"/>
    <dgm:cxn modelId="{590D78A1-1AB4-46C0-8600-E0EAF12A29CC}" type="presParOf" srcId="{FBF83222-1936-4A67-8BC7-CE8412A09A16}" destId="{132C3350-87DB-44DF-968C-EC8B53164E6F}" srcOrd="1" destOrd="0" presId="urn:microsoft.com/office/officeart/2005/8/layout/orgChart1"/>
    <dgm:cxn modelId="{D6B74568-FB01-4BE0-ADDE-B0C657BBA786}" type="presParOf" srcId="{B5B188CC-D25C-46D4-AB5E-5C46A11F003C}" destId="{3EAFA07C-6D85-4DA1-9C88-0166B3C0086D}" srcOrd="1" destOrd="0" presId="urn:microsoft.com/office/officeart/2005/8/layout/orgChart1"/>
    <dgm:cxn modelId="{8A8CB53A-A8FC-4E2E-BF01-4D0848E35C5F}" type="presParOf" srcId="{3EAFA07C-6D85-4DA1-9C88-0166B3C0086D}" destId="{959AE5ED-EB4E-4CD2-8718-334DB93506B6}" srcOrd="0" destOrd="0" presId="urn:microsoft.com/office/officeart/2005/8/layout/orgChart1"/>
    <dgm:cxn modelId="{8F78F51D-D122-466F-B889-B4C0EE3C77D9}" type="presParOf" srcId="{3EAFA07C-6D85-4DA1-9C88-0166B3C0086D}" destId="{66266A5F-1D7F-4369-AE67-6C62DE92E5C2}" srcOrd="1" destOrd="0" presId="urn:microsoft.com/office/officeart/2005/8/layout/orgChart1"/>
    <dgm:cxn modelId="{9FD66606-D1CE-4252-B66C-A5040C005868}" type="presParOf" srcId="{66266A5F-1D7F-4369-AE67-6C62DE92E5C2}" destId="{FF09E54B-EFDD-44BA-80A2-A10AD29CE88F}" srcOrd="0" destOrd="0" presId="urn:microsoft.com/office/officeart/2005/8/layout/orgChart1"/>
    <dgm:cxn modelId="{B8496F06-EA30-4C4E-8A2F-DCBCFFE7BA7F}" type="presParOf" srcId="{FF09E54B-EFDD-44BA-80A2-A10AD29CE88F}" destId="{549C7FE6-35B2-4B99-B3B8-61A86FBC656E}" srcOrd="0" destOrd="0" presId="urn:microsoft.com/office/officeart/2005/8/layout/orgChart1"/>
    <dgm:cxn modelId="{1140EE3E-323A-4D76-B07C-FDF83D0E1428}" type="presParOf" srcId="{FF09E54B-EFDD-44BA-80A2-A10AD29CE88F}" destId="{24BF2F92-99EA-44A8-9261-58A3739856DB}" srcOrd="1" destOrd="0" presId="urn:microsoft.com/office/officeart/2005/8/layout/orgChart1"/>
    <dgm:cxn modelId="{E2D32854-F97D-4C28-B121-63FB4B0DF46E}" type="presParOf" srcId="{66266A5F-1D7F-4369-AE67-6C62DE92E5C2}" destId="{22A4E464-6E52-4F5A-9C69-BFA92BD515CD}" srcOrd="1" destOrd="0" presId="urn:microsoft.com/office/officeart/2005/8/layout/orgChart1"/>
    <dgm:cxn modelId="{A6EC73BE-20CC-4BA1-BC7D-058F83F039EB}" type="presParOf" srcId="{22A4E464-6E52-4F5A-9C69-BFA92BD515CD}" destId="{2CFCA62C-50FB-4E96-855C-E339ECCE11B2}" srcOrd="0" destOrd="0" presId="urn:microsoft.com/office/officeart/2005/8/layout/orgChart1"/>
    <dgm:cxn modelId="{12321465-9F17-4F53-B691-89AF3B54B103}" type="presParOf" srcId="{22A4E464-6E52-4F5A-9C69-BFA92BD515CD}" destId="{F8F7BCA0-D734-4C08-86F4-CBC7AFBFD06E}" srcOrd="1" destOrd="0" presId="urn:microsoft.com/office/officeart/2005/8/layout/orgChart1"/>
    <dgm:cxn modelId="{409985EF-7462-4D72-821F-1733081476D6}" type="presParOf" srcId="{F8F7BCA0-D734-4C08-86F4-CBC7AFBFD06E}" destId="{2E0B7D3B-9377-4D65-98E7-A858E5D9BA98}" srcOrd="0" destOrd="0" presId="urn:microsoft.com/office/officeart/2005/8/layout/orgChart1"/>
    <dgm:cxn modelId="{A0E26192-ADEE-406C-ADC3-61332AB4E7B8}" type="presParOf" srcId="{2E0B7D3B-9377-4D65-98E7-A858E5D9BA98}" destId="{9D21E5DE-D0A9-4B70-9DE4-E174F6A3977E}" srcOrd="0" destOrd="0" presId="urn:microsoft.com/office/officeart/2005/8/layout/orgChart1"/>
    <dgm:cxn modelId="{6F5ADC19-9AD3-46A6-8683-49D587E3CDFA}" type="presParOf" srcId="{2E0B7D3B-9377-4D65-98E7-A858E5D9BA98}" destId="{9606B2D7-E869-46EA-A40C-A83DCF8B53FE}" srcOrd="1" destOrd="0" presId="urn:microsoft.com/office/officeart/2005/8/layout/orgChart1"/>
    <dgm:cxn modelId="{1F0E32FA-B8A6-4118-8CCE-0044EFA6B6B2}" type="presParOf" srcId="{F8F7BCA0-D734-4C08-86F4-CBC7AFBFD06E}" destId="{E565599F-AFEC-4183-86E6-343CD8B5661A}" srcOrd="1" destOrd="0" presId="urn:microsoft.com/office/officeart/2005/8/layout/orgChart1"/>
    <dgm:cxn modelId="{A785B13A-E2FA-4EA7-B4D6-004275DEE6D3}" type="presParOf" srcId="{F8F7BCA0-D734-4C08-86F4-CBC7AFBFD06E}" destId="{0E2FDAAA-B77E-4B24-8F21-8ADD823F8BEA}" srcOrd="2" destOrd="0" presId="urn:microsoft.com/office/officeart/2005/8/layout/orgChart1"/>
    <dgm:cxn modelId="{D05DB2A4-4D9F-4010-A0A1-CF9997988793}" type="presParOf" srcId="{66266A5F-1D7F-4369-AE67-6C62DE92E5C2}" destId="{7723CEDF-CBCE-4460-A9EC-3898257C1B2C}" srcOrd="2" destOrd="0" presId="urn:microsoft.com/office/officeart/2005/8/layout/orgChart1"/>
    <dgm:cxn modelId="{1635ABF4-0262-4312-AFD4-BD73AD8A5CBE}" type="presParOf" srcId="{3EAFA07C-6D85-4DA1-9C88-0166B3C0086D}" destId="{70B42D5A-9CF9-4379-B592-CA8EAD363D20}" srcOrd="2" destOrd="0" presId="urn:microsoft.com/office/officeart/2005/8/layout/orgChart1"/>
    <dgm:cxn modelId="{AF202991-2840-43CE-8A52-77DCB6C8B366}" type="presParOf" srcId="{3EAFA07C-6D85-4DA1-9C88-0166B3C0086D}" destId="{C710441E-5474-4373-A247-402E087C0992}" srcOrd="3" destOrd="0" presId="urn:microsoft.com/office/officeart/2005/8/layout/orgChart1"/>
    <dgm:cxn modelId="{0AF0F58F-E7E5-4207-860B-47596B3E6904}" type="presParOf" srcId="{C710441E-5474-4373-A247-402E087C0992}" destId="{C8D67D7D-787D-4B0A-9D08-70A32A39B363}" srcOrd="0" destOrd="0" presId="urn:microsoft.com/office/officeart/2005/8/layout/orgChart1"/>
    <dgm:cxn modelId="{6790E4CC-36FB-491F-A926-2901C2F2345F}" type="presParOf" srcId="{C8D67D7D-787D-4B0A-9D08-70A32A39B363}" destId="{9DD8496D-0D38-4B1A-AFE4-2E660BE38CB9}" srcOrd="0" destOrd="0" presId="urn:microsoft.com/office/officeart/2005/8/layout/orgChart1"/>
    <dgm:cxn modelId="{4D3380FB-08A1-41FB-9C3D-231C3AA79839}" type="presParOf" srcId="{C8D67D7D-787D-4B0A-9D08-70A32A39B363}" destId="{B1889E52-688C-4002-A19C-969D2A74BAD1}" srcOrd="1" destOrd="0" presId="urn:microsoft.com/office/officeart/2005/8/layout/orgChart1"/>
    <dgm:cxn modelId="{267EC9C1-56CF-4DA5-9D8E-F5A696463AB5}" type="presParOf" srcId="{C710441E-5474-4373-A247-402E087C0992}" destId="{E4B9453D-65C7-40C2-9C7A-2D1460285DEE}" srcOrd="1" destOrd="0" presId="urn:microsoft.com/office/officeart/2005/8/layout/orgChart1"/>
    <dgm:cxn modelId="{DA9D6A02-5C91-47A0-9635-2A328E751C0A}" type="presParOf" srcId="{E4B9453D-65C7-40C2-9C7A-2D1460285DEE}" destId="{6790A801-7B85-4598-ABA8-E633DC6BDDBE}" srcOrd="0" destOrd="0" presId="urn:microsoft.com/office/officeart/2005/8/layout/orgChart1"/>
    <dgm:cxn modelId="{465235A5-FCC1-4BB1-8D64-9EAF8C1AB65B}" type="presParOf" srcId="{E4B9453D-65C7-40C2-9C7A-2D1460285DEE}" destId="{5E709458-B048-4FE9-ADCE-E15A6C3343A6}" srcOrd="1" destOrd="0" presId="urn:microsoft.com/office/officeart/2005/8/layout/orgChart1"/>
    <dgm:cxn modelId="{855AE15D-CB8C-4286-9C83-155E1147F6C5}" type="presParOf" srcId="{5E709458-B048-4FE9-ADCE-E15A6C3343A6}" destId="{9405902C-2BC6-4F25-9EE1-C16774081844}" srcOrd="0" destOrd="0" presId="urn:microsoft.com/office/officeart/2005/8/layout/orgChart1"/>
    <dgm:cxn modelId="{5D4A8DAC-4A2E-4ABB-815C-FF909F8304BE}" type="presParOf" srcId="{9405902C-2BC6-4F25-9EE1-C16774081844}" destId="{982C1E49-E528-44CB-BDB4-D0C8D6630E7D}" srcOrd="0" destOrd="0" presId="urn:microsoft.com/office/officeart/2005/8/layout/orgChart1"/>
    <dgm:cxn modelId="{716604B4-E338-4D90-94B5-CEE4E8951B32}" type="presParOf" srcId="{9405902C-2BC6-4F25-9EE1-C16774081844}" destId="{9752CFC6-6722-47E6-AB62-5DFFB74A2145}" srcOrd="1" destOrd="0" presId="urn:microsoft.com/office/officeart/2005/8/layout/orgChart1"/>
    <dgm:cxn modelId="{3EC208EA-E0FB-416A-94AA-17913BDD4241}" type="presParOf" srcId="{5E709458-B048-4FE9-ADCE-E15A6C3343A6}" destId="{A419A6C7-B097-4EEA-9844-0D284F1FE3E6}" srcOrd="1" destOrd="0" presId="urn:microsoft.com/office/officeart/2005/8/layout/orgChart1"/>
    <dgm:cxn modelId="{260F9490-317F-40E8-8C1C-FF3347F11F11}" type="presParOf" srcId="{5E709458-B048-4FE9-ADCE-E15A6C3343A6}" destId="{573BDDD9-C179-4971-8D13-F11867131553}" srcOrd="2" destOrd="0" presId="urn:microsoft.com/office/officeart/2005/8/layout/orgChart1"/>
    <dgm:cxn modelId="{8682E1E0-EFA5-4C9A-B419-735C64347ECF}" type="presParOf" srcId="{C710441E-5474-4373-A247-402E087C0992}" destId="{80E853B3-6A58-4B10-82FF-C7C1B597FB0C}" srcOrd="2" destOrd="0" presId="urn:microsoft.com/office/officeart/2005/8/layout/orgChart1"/>
    <dgm:cxn modelId="{6A58FAA1-05B4-48A3-990D-5D79179BCCE8}" type="presParOf" srcId="{B5B188CC-D25C-46D4-AB5E-5C46A11F003C}" destId="{7B52B694-9F96-4D93-A14D-81CB1AA15A8A}" srcOrd="2" destOrd="0" presId="urn:microsoft.com/office/officeart/2005/8/layout/orgChart1"/>
    <dgm:cxn modelId="{1553D78D-250D-4787-A578-900851AF3584}" type="presParOf" srcId="{BFA3FBF6-5112-4F2E-A38D-1FF1C0B4B5B8}" destId="{3A32F98A-DF47-47EA-9247-65AD99F04944}" srcOrd="6" destOrd="0" presId="urn:microsoft.com/office/officeart/2005/8/layout/orgChart1"/>
    <dgm:cxn modelId="{4669BC99-0477-4D57-9D6E-308E0DCD4A57}" type="presParOf" srcId="{BFA3FBF6-5112-4F2E-A38D-1FF1C0B4B5B8}" destId="{C80F5CCA-4945-4A41-AE50-37B33C1B89DD}" srcOrd="7" destOrd="0" presId="urn:microsoft.com/office/officeart/2005/8/layout/orgChart1"/>
    <dgm:cxn modelId="{9558BC17-1581-44C7-864B-DE3B0FB875F4}" type="presParOf" srcId="{C80F5CCA-4945-4A41-AE50-37B33C1B89DD}" destId="{353FA347-D30E-4C99-ACCA-5E6D41CC328D}" srcOrd="0" destOrd="0" presId="urn:microsoft.com/office/officeart/2005/8/layout/orgChart1"/>
    <dgm:cxn modelId="{4495AB73-E138-430C-839B-1F2DBA656700}" type="presParOf" srcId="{353FA347-D30E-4C99-ACCA-5E6D41CC328D}" destId="{BFD1DE14-B80F-404F-86E0-9067481218F3}" srcOrd="0" destOrd="0" presId="urn:microsoft.com/office/officeart/2005/8/layout/orgChart1"/>
    <dgm:cxn modelId="{DF600EEE-9BE3-4B0E-935C-D82A4DE82DAA}" type="presParOf" srcId="{353FA347-D30E-4C99-ACCA-5E6D41CC328D}" destId="{CAD39924-154B-4B82-8B83-E886D34D22F0}" srcOrd="1" destOrd="0" presId="urn:microsoft.com/office/officeart/2005/8/layout/orgChart1"/>
    <dgm:cxn modelId="{F5112FC6-E2B5-48DA-A513-411572364077}" type="presParOf" srcId="{C80F5CCA-4945-4A41-AE50-37B33C1B89DD}" destId="{77D5C86F-1BE1-4778-991B-B96FFE589D8E}" srcOrd="1" destOrd="0" presId="urn:microsoft.com/office/officeart/2005/8/layout/orgChart1"/>
    <dgm:cxn modelId="{36D89623-332D-4D74-8BF9-4EE3364871D4}" type="presParOf" srcId="{77D5C86F-1BE1-4778-991B-B96FFE589D8E}" destId="{441649EC-D99F-44D1-B468-0774312C72E6}" srcOrd="0" destOrd="0" presId="urn:microsoft.com/office/officeart/2005/8/layout/orgChart1"/>
    <dgm:cxn modelId="{EF86F60C-564A-4A29-9C15-F0B9D4AF16C4}" type="presParOf" srcId="{77D5C86F-1BE1-4778-991B-B96FFE589D8E}" destId="{F217A33E-89D8-4E35-8F02-BD384F2B28EE}" srcOrd="1" destOrd="0" presId="urn:microsoft.com/office/officeart/2005/8/layout/orgChart1"/>
    <dgm:cxn modelId="{4AF4D163-4B0A-4CDC-8AF0-6A2ECB795968}" type="presParOf" srcId="{F217A33E-89D8-4E35-8F02-BD384F2B28EE}" destId="{8057D7D2-EF52-4C69-A83C-A11B81580561}" srcOrd="0" destOrd="0" presId="urn:microsoft.com/office/officeart/2005/8/layout/orgChart1"/>
    <dgm:cxn modelId="{BDA879C2-5594-4E9F-97BC-B0FBEC477DDC}" type="presParOf" srcId="{8057D7D2-EF52-4C69-A83C-A11B81580561}" destId="{2119C6F6-CB7D-4F45-8948-07B040096490}" srcOrd="0" destOrd="0" presId="urn:microsoft.com/office/officeart/2005/8/layout/orgChart1"/>
    <dgm:cxn modelId="{F67229B8-7989-48F0-8023-3B0ADD457A54}" type="presParOf" srcId="{8057D7D2-EF52-4C69-A83C-A11B81580561}" destId="{1A50BE99-BC03-4F33-8D94-AFE59BAEB6D2}" srcOrd="1" destOrd="0" presId="urn:microsoft.com/office/officeart/2005/8/layout/orgChart1"/>
    <dgm:cxn modelId="{BF711F66-8B06-430B-9025-2C23C2E89253}" type="presParOf" srcId="{F217A33E-89D8-4E35-8F02-BD384F2B28EE}" destId="{87762C02-59EA-420F-8871-B94FFB17499B}" srcOrd="1" destOrd="0" presId="urn:microsoft.com/office/officeart/2005/8/layout/orgChart1"/>
    <dgm:cxn modelId="{D4A2B706-63F4-4D0B-A12A-FEC46CACE67E}" type="presParOf" srcId="{F217A33E-89D8-4E35-8F02-BD384F2B28EE}" destId="{DDCEEB6E-403E-4168-A818-5DC4D5009DF8}" srcOrd="2" destOrd="0" presId="urn:microsoft.com/office/officeart/2005/8/layout/orgChart1"/>
    <dgm:cxn modelId="{C683D154-C30F-41FA-9C49-656115C20672}" type="presParOf" srcId="{DDCEEB6E-403E-4168-A818-5DC4D5009DF8}" destId="{3935DB21-D9C9-4717-9195-D44F7EF3B2F3}" srcOrd="0" destOrd="0" presId="urn:microsoft.com/office/officeart/2005/8/layout/orgChart1"/>
    <dgm:cxn modelId="{8844AE49-1DCC-400C-9C01-EA1C996A4F11}" type="presParOf" srcId="{DDCEEB6E-403E-4168-A818-5DC4D5009DF8}" destId="{0F3F77B9-16AB-4374-BEFF-2979948B8E83}" srcOrd="1" destOrd="0" presId="urn:microsoft.com/office/officeart/2005/8/layout/orgChart1"/>
    <dgm:cxn modelId="{6DD5AD35-778E-49F2-A1BB-33B9E8A0250E}" type="presParOf" srcId="{0F3F77B9-16AB-4374-BEFF-2979948B8E83}" destId="{3D0E807B-F498-404E-9C65-60859A7C219D}" srcOrd="0" destOrd="0" presId="urn:microsoft.com/office/officeart/2005/8/layout/orgChart1"/>
    <dgm:cxn modelId="{1D81135F-8076-49AC-9BAD-952CC8B0F55A}" type="presParOf" srcId="{3D0E807B-F498-404E-9C65-60859A7C219D}" destId="{67CF7111-5DCD-4135-A910-9FC082F3DA9C}" srcOrd="0" destOrd="0" presId="urn:microsoft.com/office/officeart/2005/8/layout/orgChart1"/>
    <dgm:cxn modelId="{64D19A86-C4D3-4003-A986-144E0C7CF53D}" type="presParOf" srcId="{3D0E807B-F498-404E-9C65-60859A7C219D}" destId="{CBE8211C-A762-4724-A7E6-542B52AA3679}" srcOrd="1" destOrd="0" presId="urn:microsoft.com/office/officeart/2005/8/layout/orgChart1"/>
    <dgm:cxn modelId="{9717C51D-A4D8-4F12-AD33-EB67746A221A}" type="presParOf" srcId="{0F3F77B9-16AB-4374-BEFF-2979948B8E83}" destId="{260DE663-A5A1-4EC5-B23F-8B29368391ED}" srcOrd="1" destOrd="0" presId="urn:microsoft.com/office/officeart/2005/8/layout/orgChart1"/>
    <dgm:cxn modelId="{8C696CFF-9150-4B67-A1B1-35BBAAD3F822}" type="presParOf" srcId="{0F3F77B9-16AB-4374-BEFF-2979948B8E83}" destId="{E3DF3AB1-6D5C-4527-AC48-00987238BC07}" srcOrd="2" destOrd="0" presId="urn:microsoft.com/office/officeart/2005/8/layout/orgChart1"/>
    <dgm:cxn modelId="{B5E77F18-C904-430A-8299-939D5595B4D9}" type="presParOf" srcId="{DDCEEB6E-403E-4168-A818-5DC4D5009DF8}" destId="{18198684-F7E8-4011-86C0-78B69BD7673D}" srcOrd="2" destOrd="0" presId="urn:microsoft.com/office/officeart/2005/8/layout/orgChart1"/>
    <dgm:cxn modelId="{3791485B-D4F3-41B9-97B4-58CB33630A99}" type="presParOf" srcId="{DDCEEB6E-403E-4168-A818-5DC4D5009DF8}" destId="{E7574CE0-31F5-4E2C-9667-58906AA83BFE}" srcOrd="3" destOrd="0" presId="urn:microsoft.com/office/officeart/2005/8/layout/orgChart1"/>
    <dgm:cxn modelId="{43FE158C-CA88-43F8-B3B0-98B8D5675446}" type="presParOf" srcId="{E7574CE0-31F5-4E2C-9667-58906AA83BFE}" destId="{3F93AE56-8A7C-41E7-AD2D-64FE44D5863D}" srcOrd="0" destOrd="0" presId="urn:microsoft.com/office/officeart/2005/8/layout/orgChart1"/>
    <dgm:cxn modelId="{73DCB690-2BF5-4429-AF3F-368A1511DC14}" type="presParOf" srcId="{3F93AE56-8A7C-41E7-AD2D-64FE44D5863D}" destId="{1E9BC8A9-9D66-4CDE-B915-3956C9E530AF}" srcOrd="0" destOrd="0" presId="urn:microsoft.com/office/officeart/2005/8/layout/orgChart1"/>
    <dgm:cxn modelId="{2A94F5B6-0BE6-4BC4-AFEE-8B13225E4F68}" type="presParOf" srcId="{3F93AE56-8A7C-41E7-AD2D-64FE44D5863D}" destId="{F7CADD7B-846D-433C-BD01-8BACCE8CF0CC}" srcOrd="1" destOrd="0" presId="urn:microsoft.com/office/officeart/2005/8/layout/orgChart1"/>
    <dgm:cxn modelId="{8DF0FB33-5E2E-465D-9986-825B58BCFDDB}" type="presParOf" srcId="{E7574CE0-31F5-4E2C-9667-58906AA83BFE}" destId="{DF962335-0098-47CA-8D84-B8591EC286D0}" srcOrd="1" destOrd="0" presId="urn:microsoft.com/office/officeart/2005/8/layout/orgChart1"/>
    <dgm:cxn modelId="{3B742947-B1BC-4FC3-B416-28A069B3BAE0}" type="presParOf" srcId="{E7574CE0-31F5-4E2C-9667-58906AA83BFE}" destId="{82269918-EE3C-4374-B11D-65F1728BEB35}" srcOrd="2" destOrd="0" presId="urn:microsoft.com/office/officeart/2005/8/layout/orgChart1"/>
    <dgm:cxn modelId="{A825A8CB-A434-4C4F-8A84-54E84298DFB8}" type="presParOf" srcId="{C80F5CCA-4945-4A41-AE50-37B33C1B89DD}" destId="{D10233BF-60BD-4C90-9DFA-B7C17EE15E6F}" srcOrd="2" destOrd="0" presId="urn:microsoft.com/office/officeart/2005/8/layout/orgChart1"/>
    <dgm:cxn modelId="{21947F85-DEA2-4E21-9DFD-91F8C739334C}" type="presParOf" srcId="{BFA3FBF6-5112-4F2E-A38D-1FF1C0B4B5B8}" destId="{71976741-DA2D-406C-B043-49662001781B}" srcOrd="8" destOrd="0" presId="urn:microsoft.com/office/officeart/2005/8/layout/orgChart1"/>
    <dgm:cxn modelId="{013CE77E-4AB4-4379-AEAA-2D1BEADC0CBD}" type="presParOf" srcId="{BFA3FBF6-5112-4F2E-A38D-1FF1C0B4B5B8}" destId="{3708A971-12A8-4A30-B11A-B749FDAE9908}" srcOrd="9" destOrd="0" presId="urn:microsoft.com/office/officeart/2005/8/layout/orgChart1"/>
    <dgm:cxn modelId="{A1E8DECF-50BF-4987-93DC-3776356C09F0}" type="presParOf" srcId="{3708A971-12A8-4A30-B11A-B749FDAE9908}" destId="{2C5E75C8-9ADD-4925-93C7-CCB8417B2C16}" srcOrd="0" destOrd="0" presId="urn:microsoft.com/office/officeart/2005/8/layout/orgChart1"/>
    <dgm:cxn modelId="{B164775C-5942-4206-B6AC-9824FF0A09F9}" type="presParOf" srcId="{2C5E75C8-9ADD-4925-93C7-CCB8417B2C16}" destId="{FA48B08E-AB4F-4AAD-A5D8-3599EE90F7C1}" srcOrd="0" destOrd="0" presId="urn:microsoft.com/office/officeart/2005/8/layout/orgChart1"/>
    <dgm:cxn modelId="{005BB976-EB13-4DAB-A474-73BCDFE38308}" type="presParOf" srcId="{2C5E75C8-9ADD-4925-93C7-CCB8417B2C16}" destId="{856772FA-EB0D-4B8D-AA60-5A40ADE71E3C}" srcOrd="1" destOrd="0" presId="urn:microsoft.com/office/officeart/2005/8/layout/orgChart1"/>
    <dgm:cxn modelId="{E60D5F0B-F577-4194-8F85-0A26757C2204}" type="presParOf" srcId="{3708A971-12A8-4A30-B11A-B749FDAE9908}" destId="{8005B6BD-F771-45ED-91D2-D8C18597F46B}" srcOrd="1" destOrd="0" presId="urn:microsoft.com/office/officeart/2005/8/layout/orgChart1"/>
    <dgm:cxn modelId="{1D6093F2-06B6-4960-9077-D0F6AD08C16F}" type="presParOf" srcId="{3708A971-12A8-4A30-B11A-B749FDAE9908}" destId="{6B6117AB-F610-4D9C-BBDC-FE88921A17FD}" srcOrd="2" destOrd="0" presId="urn:microsoft.com/office/officeart/2005/8/layout/orgChart1"/>
    <dgm:cxn modelId="{FC7B0F93-0973-498C-9D13-0721B337391C}" type="presParOf" srcId="{BFA3FBF6-5112-4F2E-A38D-1FF1C0B4B5B8}" destId="{99C79F4C-8989-4C56-A210-A236EA5E6782}" srcOrd="10" destOrd="0" presId="urn:microsoft.com/office/officeart/2005/8/layout/orgChart1"/>
    <dgm:cxn modelId="{68A8E0BE-3254-4B39-8023-B3E9C914A81E}" type="presParOf" srcId="{BFA3FBF6-5112-4F2E-A38D-1FF1C0B4B5B8}" destId="{3B5CD4AE-ED23-41F5-9503-C2A6A5A04D88}" srcOrd="11" destOrd="0" presId="urn:microsoft.com/office/officeart/2005/8/layout/orgChart1"/>
    <dgm:cxn modelId="{FAE9D2E3-5932-4EA7-A757-F8710C6FD454}" type="presParOf" srcId="{3B5CD4AE-ED23-41F5-9503-C2A6A5A04D88}" destId="{8DC1B0D9-18C2-468B-B676-8B43141883D1}" srcOrd="0" destOrd="0" presId="urn:microsoft.com/office/officeart/2005/8/layout/orgChart1"/>
    <dgm:cxn modelId="{13743D97-A6A4-44D3-9C03-624422F1D87C}" type="presParOf" srcId="{8DC1B0D9-18C2-468B-B676-8B43141883D1}" destId="{7D125983-70BB-4526-A1FF-956DC53C0EDC}" srcOrd="0" destOrd="0" presId="urn:microsoft.com/office/officeart/2005/8/layout/orgChart1"/>
    <dgm:cxn modelId="{B1483E0A-E6DC-4A62-9FE3-4C658E9816E5}" type="presParOf" srcId="{8DC1B0D9-18C2-468B-B676-8B43141883D1}" destId="{7ECFB00C-16ED-4868-99D3-DCEB75E8DA38}" srcOrd="1" destOrd="0" presId="urn:microsoft.com/office/officeart/2005/8/layout/orgChart1"/>
    <dgm:cxn modelId="{607632C3-4421-4BA0-9C0D-2522CEB674EE}" type="presParOf" srcId="{3B5CD4AE-ED23-41F5-9503-C2A6A5A04D88}" destId="{DDA6B03D-C4DE-413E-B368-45650CFAD23A}" srcOrd="1" destOrd="0" presId="urn:microsoft.com/office/officeart/2005/8/layout/orgChart1"/>
    <dgm:cxn modelId="{1139C7B1-0920-45B9-873C-FC1BE7798B47}" type="presParOf" srcId="{3B5CD4AE-ED23-41F5-9503-C2A6A5A04D88}" destId="{07106BAB-6754-4F55-917C-2A9978B6B125}" srcOrd="2" destOrd="0" presId="urn:microsoft.com/office/officeart/2005/8/layout/orgChart1"/>
    <dgm:cxn modelId="{EC34E9DE-7807-442C-B66B-A904418676A6}" type="presParOf" srcId="{041A4742-B4C1-4D85-BBAF-16942A768759}" destId="{2CF349FE-A763-40F7-A65B-192287BAE53E}" srcOrd="2" destOrd="0" presId="urn:microsoft.com/office/officeart/2005/8/layout/orgChart1"/>
    <dgm:cxn modelId="{CF4D7855-C2E3-49C6-87B5-4E7F731FBF74}" type="presParOf" srcId="{2CF349FE-A763-40F7-A65B-192287BAE53E}" destId="{165B6F7B-39E3-4BFC-BDDF-F45C4AB61722}" srcOrd="0" destOrd="0" presId="urn:microsoft.com/office/officeart/2005/8/layout/orgChart1"/>
    <dgm:cxn modelId="{E12CAEE0-7638-4E95-88B2-260FC9032A83}" type="presParOf" srcId="{2CF349FE-A763-40F7-A65B-192287BAE53E}" destId="{712F80A7-D94D-4411-BB31-9DBC5AE7978F}" srcOrd="1" destOrd="0" presId="urn:microsoft.com/office/officeart/2005/8/layout/orgChart1"/>
    <dgm:cxn modelId="{A2781ACD-E873-4DDE-8414-273E49C62738}" type="presParOf" srcId="{712F80A7-D94D-4411-BB31-9DBC5AE7978F}" destId="{41F17848-AC01-4F47-87D6-A821A09D596B}" srcOrd="0" destOrd="0" presId="urn:microsoft.com/office/officeart/2005/8/layout/orgChart1"/>
    <dgm:cxn modelId="{5607AE16-D1FC-4BED-81B3-B63C1479C42D}" type="presParOf" srcId="{41F17848-AC01-4F47-87D6-A821A09D596B}" destId="{DD4AE12C-9F1F-486D-8A46-32BCDDCB5041}" srcOrd="0" destOrd="0" presId="urn:microsoft.com/office/officeart/2005/8/layout/orgChart1"/>
    <dgm:cxn modelId="{001F3B01-3B72-470D-A025-2328850BEBF9}" type="presParOf" srcId="{41F17848-AC01-4F47-87D6-A821A09D596B}" destId="{2607D48A-0760-4C4B-BE0A-137F069CE6D5}" srcOrd="1" destOrd="0" presId="urn:microsoft.com/office/officeart/2005/8/layout/orgChart1"/>
    <dgm:cxn modelId="{7CC9949B-71E1-4555-B951-83F4A240C15D}" type="presParOf" srcId="{712F80A7-D94D-4411-BB31-9DBC5AE7978F}" destId="{4B2DF94A-F5A4-49CD-9844-0F02A391F696}" srcOrd="1" destOrd="0" presId="urn:microsoft.com/office/officeart/2005/8/layout/orgChart1"/>
    <dgm:cxn modelId="{E68FBCC7-5B48-4F2C-A873-591CEC342170}" type="presParOf" srcId="{712F80A7-D94D-4411-BB31-9DBC5AE7978F}" destId="{6ED85B62-2C36-4D0F-B7B3-D80C23FF0013}" srcOrd="2" destOrd="0" presId="urn:microsoft.com/office/officeart/2005/8/layout/orgChart1"/>
    <dgm:cxn modelId="{1A08612D-6508-401D-AB57-5595CEC6625E}" type="presParOf" srcId="{6ED85B62-2C36-4D0F-B7B3-D80C23FF0013}" destId="{CF534B7E-7808-4200-AB5E-FC978444B6C8}" srcOrd="0" destOrd="0" presId="urn:microsoft.com/office/officeart/2005/8/layout/orgChart1"/>
    <dgm:cxn modelId="{0FCE89DB-4A0C-467F-BCF4-A86811B08588}" type="presParOf" srcId="{6ED85B62-2C36-4D0F-B7B3-D80C23FF0013}" destId="{3E1CF8D5-75D8-479C-BB93-956622436E79}" srcOrd="1" destOrd="0" presId="urn:microsoft.com/office/officeart/2005/8/layout/orgChart1"/>
    <dgm:cxn modelId="{01B4044D-520A-44C9-9B2E-AB1A7E18DF02}" type="presParOf" srcId="{3E1CF8D5-75D8-479C-BB93-956622436E79}" destId="{E8CBD199-7DA1-4E04-A19F-947F23A50D7A}" srcOrd="0" destOrd="0" presId="urn:microsoft.com/office/officeart/2005/8/layout/orgChart1"/>
    <dgm:cxn modelId="{335CCFCB-F064-432B-9EE5-D1BBD5087F56}" type="presParOf" srcId="{E8CBD199-7DA1-4E04-A19F-947F23A50D7A}" destId="{81E4DFEA-3897-4747-BA16-467EE1C29B8E}" srcOrd="0" destOrd="0" presId="urn:microsoft.com/office/officeart/2005/8/layout/orgChart1"/>
    <dgm:cxn modelId="{C858FC60-E607-44A1-82F3-0C2060336CF3}" type="presParOf" srcId="{E8CBD199-7DA1-4E04-A19F-947F23A50D7A}" destId="{A8ACC7C1-6BE9-4DF5-ABAC-77A032D0EC22}" srcOrd="1" destOrd="0" presId="urn:microsoft.com/office/officeart/2005/8/layout/orgChart1"/>
    <dgm:cxn modelId="{A2A575B4-4342-431F-A8B6-91960E0E18BC}" type="presParOf" srcId="{3E1CF8D5-75D8-479C-BB93-956622436E79}" destId="{65F216AC-C70C-44CA-9E4A-CF4223437699}" srcOrd="1" destOrd="0" presId="urn:microsoft.com/office/officeart/2005/8/layout/orgChart1"/>
    <dgm:cxn modelId="{E43E2745-70DD-442E-87DF-071CC04D90EB}" type="presParOf" srcId="{65F216AC-C70C-44CA-9E4A-CF4223437699}" destId="{50C16EAA-54CB-4BC9-B3E4-D5D055818F28}" srcOrd="0" destOrd="0" presId="urn:microsoft.com/office/officeart/2005/8/layout/orgChart1"/>
    <dgm:cxn modelId="{6F8B8849-ADB2-41CA-B0BA-A98C672331F4}" type="presParOf" srcId="{65F216AC-C70C-44CA-9E4A-CF4223437699}" destId="{F9230584-1F8B-4C37-9C12-BFCEAE11268A}" srcOrd="1" destOrd="0" presId="urn:microsoft.com/office/officeart/2005/8/layout/orgChart1"/>
    <dgm:cxn modelId="{FE2B494B-B879-4406-BD70-8A7C19EFCA54}" type="presParOf" srcId="{F9230584-1F8B-4C37-9C12-BFCEAE11268A}" destId="{2DAE013B-C311-4A0A-B772-25CB6C2C2EBA}" srcOrd="0" destOrd="0" presId="urn:microsoft.com/office/officeart/2005/8/layout/orgChart1"/>
    <dgm:cxn modelId="{D9F67B5C-93D6-4112-98CD-72A6577D2867}" type="presParOf" srcId="{2DAE013B-C311-4A0A-B772-25CB6C2C2EBA}" destId="{908B6663-C76F-42E1-AFFF-BEFD8B436CF1}" srcOrd="0" destOrd="0" presId="urn:microsoft.com/office/officeart/2005/8/layout/orgChart1"/>
    <dgm:cxn modelId="{F264D57C-AEB5-4D40-9848-3A0BA8982768}" type="presParOf" srcId="{2DAE013B-C311-4A0A-B772-25CB6C2C2EBA}" destId="{57BDE2DF-9FDB-4B1C-A052-D8D845423935}" srcOrd="1" destOrd="0" presId="urn:microsoft.com/office/officeart/2005/8/layout/orgChart1"/>
    <dgm:cxn modelId="{D5D099D1-E0DD-4635-9E40-FDC7D3FC0314}" type="presParOf" srcId="{F9230584-1F8B-4C37-9C12-BFCEAE11268A}" destId="{6442B21E-E5B8-4A46-8446-1B010D9BB93A}" srcOrd="1" destOrd="0" presId="urn:microsoft.com/office/officeart/2005/8/layout/orgChart1"/>
    <dgm:cxn modelId="{5975AD6D-F3C4-4A8E-B298-EBD84A64B1DE}" type="presParOf" srcId="{F9230584-1F8B-4C37-9C12-BFCEAE11268A}" destId="{1B318A39-E4D7-44CF-890E-E20304E43322}" srcOrd="2" destOrd="0" presId="urn:microsoft.com/office/officeart/2005/8/layout/orgChart1"/>
    <dgm:cxn modelId="{C64353AA-F68F-4823-AC20-7FC9AF3D9F6D}" type="presParOf" srcId="{65F216AC-C70C-44CA-9E4A-CF4223437699}" destId="{471E85B3-BCE2-4D2A-9217-D1DA7EF61981}" srcOrd="2" destOrd="0" presId="urn:microsoft.com/office/officeart/2005/8/layout/orgChart1"/>
    <dgm:cxn modelId="{CADC4C4F-39D7-4C69-8A02-5DD9DA52ECB0}" type="presParOf" srcId="{65F216AC-C70C-44CA-9E4A-CF4223437699}" destId="{78FB75C7-11C9-424E-B43C-9285046A3C2D}" srcOrd="3" destOrd="0" presId="urn:microsoft.com/office/officeart/2005/8/layout/orgChart1"/>
    <dgm:cxn modelId="{416D8F3C-9DC2-469A-8372-0AE88FE9BD4E}" type="presParOf" srcId="{78FB75C7-11C9-424E-B43C-9285046A3C2D}" destId="{70359FD1-2700-4A4A-B6A4-800BE7E11726}" srcOrd="0" destOrd="0" presId="urn:microsoft.com/office/officeart/2005/8/layout/orgChart1"/>
    <dgm:cxn modelId="{F361BA31-4B2A-41BD-A9DD-6E03001032F8}" type="presParOf" srcId="{70359FD1-2700-4A4A-B6A4-800BE7E11726}" destId="{B62EECA5-FA17-44A3-ACE7-580079DC0587}" srcOrd="0" destOrd="0" presId="urn:microsoft.com/office/officeart/2005/8/layout/orgChart1"/>
    <dgm:cxn modelId="{88B5C11F-A366-4AFA-A848-0CFD6B623F6F}" type="presParOf" srcId="{70359FD1-2700-4A4A-B6A4-800BE7E11726}" destId="{7CA0BDF1-15B0-44AC-8DA6-D460FBD490F1}" srcOrd="1" destOrd="0" presId="urn:microsoft.com/office/officeart/2005/8/layout/orgChart1"/>
    <dgm:cxn modelId="{7D559351-B34B-4168-AC2A-70A3463BEE07}" type="presParOf" srcId="{78FB75C7-11C9-424E-B43C-9285046A3C2D}" destId="{129EA0A7-F6EB-411A-95D5-FD1B20762D74}" srcOrd="1" destOrd="0" presId="urn:microsoft.com/office/officeart/2005/8/layout/orgChart1"/>
    <dgm:cxn modelId="{B8AD579D-8325-4053-835A-F96E1C5C8499}" type="presParOf" srcId="{78FB75C7-11C9-424E-B43C-9285046A3C2D}" destId="{04F5A5FB-BA92-48CF-BCFE-8CB28B99C16A}" srcOrd="2" destOrd="0" presId="urn:microsoft.com/office/officeart/2005/8/layout/orgChart1"/>
    <dgm:cxn modelId="{FA852395-FBC8-47CD-ADEA-578F4536004C}" type="presParOf" srcId="{3E1CF8D5-75D8-479C-BB93-956622436E79}" destId="{F09716AF-AB87-4584-8428-0FAEFDD127E2}" srcOrd="2" destOrd="0" presId="urn:microsoft.com/office/officeart/2005/8/layout/orgChart1"/>
    <dgm:cxn modelId="{1BDFF6CD-A938-4DC7-AF8D-7F83089FD407}" type="presParOf" srcId="{6ED85B62-2C36-4D0F-B7B3-D80C23FF0013}" destId="{BDF2109D-5CC4-4B52-8441-E00F8197890F}" srcOrd="2" destOrd="0" presId="urn:microsoft.com/office/officeart/2005/8/layout/orgChart1"/>
    <dgm:cxn modelId="{643D3B30-194F-4A26-8C5E-C16DBC4FA6DF}" type="presParOf" srcId="{6ED85B62-2C36-4D0F-B7B3-D80C23FF0013}" destId="{4E8B8AE6-898C-4CE9-9848-AFF3E329B6B1}" srcOrd="3" destOrd="0" presId="urn:microsoft.com/office/officeart/2005/8/layout/orgChart1"/>
    <dgm:cxn modelId="{8F23446C-862A-45A0-8C68-D5BE0CAAAAF0}" type="presParOf" srcId="{4E8B8AE6-898C-4CE9-9848-AFF3E329B6B1}" destId="{AD2927EE-BBBE-40C8-8956-9AA76B7F6A95}" srcOrd="0" destOrd="0" presId="urn:microsoft.com/office/officeart/2005/8/layout/orgChart1"/>
    <dgm:cxn modelId="{5BC63B1C-98F0-4958-9173-4960347EC28A}" type="presParOf" srcId="{AD2927EE-BBBE-40C8-8956-9AA76B7F6A95}" destId="{08349176-4156-4D69-BF63-A4DADF0E5910}" srcOrd="0" destOrd="0" presId="urn:microsoft.com/office/officeart/2005/8/layout/orgChart1"/>
    <dgm:cxn modelId="{2EAE5826-CDE1-448F-BD1C-5252B0EA4B6D}" type="presParOf" srcId="{AD2927EE-BBBE-40C8-8956-9AA76B7F6A95}" destId="{D996D35D-66FF-4489-9A7D-2F2FAA492CF0}" srcOrd="1" destOrd="0" presId="urn:microsoft.com/office/officeart/2005/8/layout/orgChart1"/>
    <dgm:cxn modelId="{922BB323-5A4A-4D0C-BBE2-7E158AB7496C}" type="presParOf" srcId="{4E8B8AE6-898C-4CE9-9848-AFF3E329B6B1}" destId="{9F093C3E-9689-4630-803C-5493DAEDC2CF}" srcOrd="1" destOrd="0" presId="urn:microsoft.com/office/officeart/2005/8/layout/orgChart1"/>
    <dgm:cxn modelId="{0F0013DD-9512-4ABA-9F2C-0ED76B438B83}" type="presParOf" srcId="{4E8B8AE6-898C-4CE9-9848-AFF3E329B6B1}" destId="{8FB941AD-EF95-43E3-9DA9-37D139D74B7C}" srcOrd="2" destOrd="0" presId="urn:microsoft.com/office/officeart/2005/8/layout/orgChart1"/>
    <dgm:cxn modelId="{911AB5B3-4B08-4BB5-8D9D-769DD416697C}" type="presParOf" srcId="{2CF349FE-A763-40F7-A65B-192287BAE53E}" destId="{E8E3BC2E-B3D1-4BC9-BA16-3157EA56C9DE}" srcOrd="2" destOrd="0" presId="urn:microsoft.com/office/officeart/2005/8/layout/orgChart1"/>
    <dgm:cxn modelId="{1A0405A4-4966-4AEF-B5D7-4DF9AF4FEFC0}" type="presParOf" srcId="{2CF349FE-A763-40F7-A65B-192287BAE53E}" destId="{4FC97169-A60F-4AA6-9D71-395240B72372}" srcOrd="3" destOrd="0" presId="urn:microsoft.com/office/officeart/2005/8/layout/orgChart1"/>
    <dgm:cxn modelId="{31790507-EEDB-4519-9C76-7B2A94F096D4}" type="presParOf" srcId="{4FC97169-A60F-4AA6-9D71-395240B72372}" destId="{01C598B4-9329-4D16-9205-ACE4B7F81FE6}" srcOrd="0" destOrd="0" presId="urn:microsoft.com/office/officeart/2005/8/layout/orgChart1"/>
    <dgm:cxn modelId="{6E690826-F5B2-43D8-BCD6-265B5DDBB036}" type="presParOf" srcId="{01C598B4-9329-4D16-9205-ACE4B7F81FE6}" destId="{CAF3BDC7-C7D7-4BAE-ADD9-5D5415958914}" srcOrd="0" destOrd="0" presId="urn:microsoft.com/office/officeart/2005/8/layout/orgChart1"/>
    <dgm:cxn modelId="{C1EE590B-EFB7-424C-AAE3-A9A4E1DC148F}" type="presParOf" srcId="{01C598B4-9329-4D16-9205-ACE4B7F81FE6}" destId="{EC067F86-EFC0-443B-8B7D-EAA9284703B9}" srcOrd="1" destOrd="0" presId="urn:microsoft.com/office/officeart/2005/8/layout/orgChart1"/>
    <dgm:cxn modelId="{55E95F1F-34FE-4B0C-B3E8-4F258BD68C42}" type="presParOf" srcId="{4FC97169-A60F-4AA6-9D71-395240B72372}" destId="{71F8A23E-4D15-4F20-90F9-AEAC867752CE}" srcOrd="1" destOrd="0" presId="urn:microsoft.com/office/officeart/2005/8/layout/orgChart1"/>
    <dgm:cxn modelId="{CB339845-668B-4CB9-8172-6D5B63F16D54}" type="presParOf" srcId="{4FC97169-A60F-4AA6-9D71-395240B72372}" destId="{134EDE16-0BD5-48E3-A90E-69AB107B9A0D}" srcOrd="2" destOrd="0" presId="urn:microsoft.com/office/officeart/2005/8/layout/orgChart1"/>
    <dgm:cxn modelId="{5A9D9DFE-A297-4442-971C-19B95DADE289}" type="presParOf" srcId="{23EB7C57-F67E-4D23-BB60-CD2AF30DF3B6}" destId="{2BDD2DB0-DD9C-44F6-9CDF-AB7BEE9CE004}" srcOrd="1" destOrd="0" presId="urn:microsoft.com/office/officeart/2005/8/layout/orgChart1"/>
    <dgm:cxn modelId="{1972C18D-90AD-475E-8934-26423B5DD6C1}" type="presParOf" srcId="{2BDD2DB0-DD9C-44F6-9CDF-AB7BEE9CE004}" destId="{028FBEF3-4BA7-4857-9D38-0E629C2E326A}" srcOrd="0" destOrd="0" presId="urn:microsoft.com/office/officeart/2005/8/layout/orgChart1"/>
    <dgm:cxn modelId="{96AC4D83-1EFB-48E2-97C0-BA7667664819}" type="presParOf" srcId="{028FBEF3-4BA7-4857-9D38-0E629C2E326A}" destId="{D906B233-651D-4878-99B3-3218A748FE70}" srcOrd="0" destOrd="0" presId="urn:microsoft.com/office/officeart/2005/8/layout/orgChart1"/>
    <dgm:cxn modelId="{9D1CCA28-8B9F-440F-BF73-397452FC9A16}" type="presParOf" srcId="{028FBEF3-4BA7-4857-9D38-0E629C2E326A}" destId="{32ED5DEB-49AB-4FAB-9F96-1CDA418F3BCE}" srcOrd="1" destOrd="0" presId="urn:microsoft.com/office/officeart/2005/8/layout/orgChart1"/>
    <dgm:cxn modelId="{FA6D4573-E645-4AC0-A6EE-196741F96D30}" type="presParOf" srcId="{2BDD2DB0-DD9C-44F6-9CDF-AB7BEE9CE004}" destId="{D1C33DCD-D217-42E3-9E2A-5FD1D4876CAF}" srcOrd="1" destOrd="0" presId="urn:microsoft.com/office/officeart/2005/8/layout/orgChart1"/>
    <dgm:cxn modelId="{CD54E220-DA0E-4E5F-BF7C-A547D3371BCE}" type="presParOf" srcId="{2BDD2DB0-DD9C-44F6-9CDF-AB7BEE9CE004}" destId="{D01FB55C-A1E4-49C3-BC08-38ABC7C9C9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F984A-8E31-4109-8199-FF105171D7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27FB6DD8-5843-4207-A0AA-0C0FAA1A4312}">
      <dgm:prSet phldrT="[Metin]" custT="1"/>
      <dgm:spPr/>
      <dgm:t>
        <a:bodyPr/>
        <a:lstStyle/>
        <a:p>
          <a:r>
            <a:rPr lang="tr-TR" sz="900" dirty="0">
              <a:latin typeface="Times New Roman" panose="02020603050405020304" pitchFamily="18" charset="0"/>
              <a:cs typeface="Times New Roman" panose="02020603050405020304" pitchFamily="18" charset="0"/>
            </a:rPr>
            <a:t>Prof. Dr. </a:t>
          </a:r>
          <a:r>
            <a:rPr lang="tr-TR" sz="900" dirty="0" smtClean="0">
              <a:latin typeface="Times New Roman" panose="02020603050405020304" pitchFamily="18" charset="0"/>
              <a:cs typeface="Times New Roman" panose="02020603050405020304" pitchFamily="18" charset="0"/>
            </a:rPr>
            <a:t>Erdal TEKARSLAN</a:t>
          </a:r>
        </a:p>
        <a:p>
          <a:r>
            <a:rPr lang="tr-TR" sz="900" dirty="0" smtClean="0">
              <a:latin typeface="Times New Roman" panose="02020603050405020304" pitchFamily="18" charset="0"/>
              <a:cs typeface="Times New Roman" panose="02020603050405020304" pitchFamily="18" charset="0"/>
            </a:rPr>
            <a:t>Dekan V. - </a:t>
          </a:r>
          <a:r>
            <a:rPr lang="tr-TR" sz="900" dirty="0">
              <a:latin typeface="Times New Roman" panose="02020603050405020304" pitchFamily="18" charset="0"/>
              <a:cs typeface="Times New Roman" panose="02020603050405020304" pitchFamily="18" charset="0"/>
            </a:rPr>
            <a:t>Başkan</a:t>
          </a:r>
        </a:p>
        <a:p>
          <a:r>
            <a:rPr lang="tr-TR" sz="900" dirty="0">
              <a:solidFill>
                <a:schemeClr val="bg1"/>
              </a:solidFill>
              <a:latin typeface="Times New Roman" panose="02020603050405020304" pitchFamily="18" charset="0"/>
              <a:cs typeface="Times New Roman" panose="02020603050405020304" pitchFamily="18" charset="0"/>
            </a:rPr>
            <a:t>Beslenme ve Diyetetik Bölüm Başkan V.</a:t>
          </a:r>
        </a:p>
      </dgm:t>
    </dgm:pt>
    <dgm:pt modelId="{43B44096-971E-49E8-AC76-1A8C1FF775B4}" type="parTrans" cxnId="{2F7A7268-8DB2-4AB9-8D93-DD43DBBF6103}">
      <dgm:prSet/>
      <dgm:spPr/>
      <dgm:t>
        <a:bodyPr/>
        <a:lstStyle/>
        <a:p>
          <a:endParaRPr lang="tr-TR"/>
        </a:p>
      </dgm:t>
    </dgm:pt>
    <dgm:pt modelId="{1F259CFE-38F0-4E5D-A7D5-CBCF47B46709}" type="sibTrans" cxnId="{2F7A7268-8DB2-4AB9-8D93-DD43DBBF6103}">
      <dgm:prSet/>
      <dgm:spPr/>
      <dgm:t>
        <a:bodyPr/>
        <a:lstStyle/>
        <a:p>
          <a:endParaRPr lang="tr-TR"/>
        </a:p>
      </dgm:t>
    </dgm:pt>
    <dgm:pt modelId="{9944C2B2-DF92-4F24-B36F-8B7264D83C1F}" type="asst">
      <dgm:prSet phldrT="[Metin]" custT="1"/>
      <dgm:spPr/>
      <dgm:t>
        <a:bodyPr/>
        <a:lstStyle/>
        <a:p>
          <a:r>
            <a:rPr lang="tr-TR" sz="900">
              <a:latin typeface="Times New Roman" panose="02020603050405020304" pitchFamily="18" charset="0"/>
              <a:cs typeface="Times New Roman" panose="02020603050405020304" pitchFamily="18" charset="0"/>
            </a:rPr>
            <a:t>Prof. Dr. Türkinaz AŞTI</a:t>
          </a:r>
        </a:p>
        <a:p>
          <a:r>
            <a:rPr lang="tr-TR" sz="900">
              <a:latin typeface="Times New Roman" panose="02020603050405020304" pitchFamily="18" charset="0"/>
              <a:cs typeface="Times New Roman" panose="02020603050405020304" pitchFamily="18" charset="0"/>
            </a:rPr>
            <a:t>Hemşirelik Bölüm Başkanı</a:t>
          </a:r>
        </a:p>
        <a:p>
          <a:r>
            <a:rPr lang="tr-TR" sz="900">
              <a:solidFill>
                <a:schemeClr val="bg1"/>
              </a:solidFill>
              <a:latin typeface="Times New Roman" panose="02020603050405020304" pitchFamily="18" charset="0"/>
              <a:cs typeface="Times New Roman" panose="02020603050405020304" pitchFamily="18" charset="0"/>
            </a:rPr>
            <a:t>Odyoloji Bölüm Başkan V.</a:t>
          </a:r>
        </a:p>
        <a:p>
          <a:r>
            <a:rPr lang="tr-TR" sz="900">
              <a:latin typeface="Times New Roman" panose="02020603050405020304" pitchFamily="18" charset="0"/>
              <a:cs typeface="Times New Roman" panose="02020603050405020304" pitchFamily="18" charset="0"/>
            </a:rPr>
            <a:t>Üye</a:t>
          </a:r>
        </a:p>
      </dgm:t>
    </dgm:pt>
    <dgm:pt modelId="{E5C8833B-4711-4800-902F-B071040DF670}" type="parTrans" cxnId="{03A5AAB9-2399-424D-8E8F-5EA40BD40E9E}">
      <dgm:prSet/>
      <dgm:spPr/>
      <dgm:t>
        <a:bodyPr/>
        <a:lstStyle/>
        <a:p>
          <a:endParaRPr lang="tr-TR" sz="900"/>
        </a:p>
      </dgm:t>
    </dgm:pt>
    <dgm:pt modelId="{6BCAD20C-C23F-4CFF-B5DE-85E0C229E50A}" type="sibTrans" cxnId="{03A5AAB9-2399-424D-8E8F-5EA40BD40E9E}">
      <dgm:prSet/>
      <dgm:spPr/>
      <dgm:t>
        <a:bodyPr/>
        <a:lstStyle/>
        <a:p>
          <a:endParaRPr lang="tr-TR"/>
        </a:p>
      </dgm:t>
    </dgm:pt>
    <dgm:pt modelId="{1CB4EE80-1573-422C-83BF-74C81C50CF77}" type="asst">
      <dgm:prSet phldrT="[Metin]" custT="1"/>
      <dgm:spPr/>
      <dgm:t>
        <a:bodyPr/>
        <a:lstStyle/>
        <a:p>
          <a:r>
            <a:rPr lang="tr-TR" sz="900">
              <a:latin typeface="Times New Roman" panose="02020603050405020304" pitchFamily="18" charset="0"/>
              <a:cs typeface="Times New Roman" panose="02020603050405020304" pitchFamily="18" charset="0"/>
            </a:rPr>
            <a:t>Prof. Dr. H. Nilgün GÜRSES</a:t>
          </a:r>
        </a:p>
        <a:p>
          <a:r>
            <a:rPr lang="tr-TR" sz="900">
              <a:latin typeface="Times New Roman" panose="02020603050405020304" pitchFamily="18" charset="0"/>
              <a:cs typeface="Times New Roman" panose="02020603050405020304" pitchFamily="18" charset="0"/>
            </a:rPr>
            <a:t>Fizyoterapi ve Rehabilitasyon </a:t>
          </a:r>
        </a:p>
        <a:p>
          <a:r>
            <a:rPr lang="tr-TR" sz="900">
              <a:latin typeface="Times New Roman" panose="02020603050405020304" pitchFamily="18" charset="0"/>
              <a:cs typeface="Times New Roman" panose="02020603050405020304" pitchFamily="18" charset="0"/>
            </a:rPr>
            <a:t>Bölüm Başkanı</a:t>
          </a:r>
        </a:p>
        <a:p>
          <a:r>
            <a:rPr lang="tr-TR" sz="900">
              <a:latin typeface="Times New Roman" panose="02020603050405020304" pitchFamily="18" charset="0"/>
              <a:cs typeface="Times New Roman" panose="02020603050405020304" pitchFamily="18" charset="0"/>
            </a:rPr>
            <a:t>Üye</a:t>
          </a:r>
        </a:p>
      </dgm:t>
    </dgm:pt>
    <dgm:pt modelId="{21F08B89-6875-48C1-AB61-9B0734D68602}" type="parTrans" cxnId="{11FEB416-0826-4180-86E5-DD47653A4C19}">
      <dgm:prSet/>
      <dgm:spPr/>
      <dgm:t>
        <a:bodyPr/>
        <a:lstStyle/>
        <a:p>
          <a:endParaRPr lang="tr-TR" sz="900"/>
        </a:p>
      </dgm:t>
    </dgm:pt>
    <dgm:pt modelId="{2ABA3F84-052F-4F1E-B838-4CEA1656B3CA}" type="sibTrans" cxnId="{11FEB416-0826-4180-86E5-DD47653A4C19}">
      <dgm:prSet/>
      <dgm:spPr/>
      <dgm:t>
        <a:bodyPr/>
        <a:lstStyle/>
        <a:p>
          <a:endParaRPr lang="tr-TR"/>
        </a:p>
      </dgm:t>
    </dgm:pt>
    <dgm:pt modelId="{DD1C98F5-D9AC-4A9B-8412-FA075866168A}" type="asst">
      <dgm:prSet phldrT="[Metin]" custT="1"/>
      <dgm:spPr/>
      <dgm:t>
        <a:bodyPr/>
        <a:lstStyle/>
        <a:p>
          <a:r>
            <a:rPr lang="tr-TR" sz="900">
              <a:latin typeface="Times New Roman" panose="02020603050405020304" pitchFamily="18" charset="0"/>
              <a:cs typeface="Times New Roman" panose="02020603050405020304" pitchFamily="18" charset="0"/>
            </a:rPr>
            <a:t>Prof. Dr. Erdal TEKARSLAN</a:t>
          </a:r>
        </a:p>
        <a:p>
          <a:r>
            <a:rPr lang="tr-TR" sz="900">
              <a:latin typeface="Times New Roman" panose="02020603050405020304" pitchFamily="18" charset="0"/>
              <a:cs typeface="Times New Roman" panose="02020603050405020304" pitchFamily="18" charset="0"/>
            </a:rPr>
            <a:t>Sağlık Yönetimi Bölüm Başkanı</a:t>
          </a:r>
        </a:p>
        <a:p>
          <a:r>
            <a:rPr lang="tr-TR" sz="900">
              <a:latin typeface="Times New Roman" panose="02020603050405020304" pitchFamily="18" charset="0"/>
              <a:cs typeface="Times New Roman" panose="02020603050405020304" pitchFamily="18" charset="0"/>
            </a:rPr>
            <a:t>Üye</a:t>
          </a:r>
        </a:p>
      </dgm:t>
    </dgm:pt>
    <dgm:pt modelId="{365F73AF-3846-4158-BACC-1D8434FA0B81}" type="parTrans" cxnId="{11012AD4-767C-4B17-ACC9-AC7551DAB7C8}">
      <dgm:prSet/>
      <dgm:spPr/>
      <dgm:t>
        <a:bodyPr/>
        <a:lstStyle/>
        <a:p>
          <a:endParaRPr lang="tr-TR" sz="900"/>
        </a:p>
      </dgm:t>
    </dgm:pt>
    <dgm:pt modelId="{706AB1C2-43F3-41CD-8C81-4B960B060284}" type="sibTrans" cxnId="{11012AD4-767C-4B17-ACC9-AC7551DAB7C8}">
      <dgm:prSet/>
      <dgm:spPr/>
      <dgm:t>
        <a:bodyPr/>
        <a:lstStyle/>
        <a:p>
          <a:endParaRPr lang="tr-TR"/>
        </a:p>
      </dgm:t>
    </dgm:pt>
    <dgm:pt modelId="{9C344FBB-A3EF-4E09-AC93-904E380EC84B}" type="asst">
      <dgm:prSet phldrT="[Metin]" custT="1"/>
      <dgm:spPr/>
      <dgm:t>
        <a:bodyPr/>
        <a:lstStyle/>
        <a:p>
          <a:r>
            <a:rPr lang="tr-TR" sz="900" dirty="0" smtClean="0">
              <a:latin typeface="Times New Roman" panose="02020603050405020304" pitchFamily="18" charset="0"/>
              <a:cs typeface="Times New Roman" panose="02020603050405020304" pitchFamily="18" charset="0"/>
            </a:rPr>
            <a:t>Dr. </a:t>
          </a:r>
          <a:r>
            <a:rPr lang="tr-TR" sz="900" dirty="0" err="1" smtClean="0">
              <a:latin typeface="Times New Roman" panose="02020603050405020304" pitchFamily="18" charset="0"/>
              <a:cs typeface="Times New Roman" panose="02020603050405020304" pitchFamily="18" charset="0"/>
            </a:rPr>
            <a:t>Öğr</a:t>
          </a:r>
          <a:r>
            <a:rPr lang="tr-TR" sz="900" dirty="0" smtClean="0">
              <a:latin typeface="Times New Roman" panose="02020603050405020304" pitchFamily="18" charset="0"/>
              <a:cs typeface="Times New Roman" panose="02020603050405020304" pitchFamily="18" charset="0"/>
            </a:rPr>
            <a:t>. Üyesi </a:t>
          </a:r>
          <a:r>
            <a:rPr lang="tr-TR" sz="900" dirty="0">
              <a:latin typeface="Times New Roman" panose="02020603050405020304" pitchFamily="18" charset="0"/>
              <a:cs typeface="Times New Roman" panose="02020603050405020304" pitchFamily="18" charset="0"/>
            </a:rPr>
            <a:t>Alis KOSTANOĞLU</a:t>
          </a:r>
        </a:p>
        <a:p>
          <a:r>
            <a:rPr lang="tr-TR" sz="900" dirty="0" smtClean="0">
              <a:latin typeface="Times New Roman" panose="02020603050405020304" pitchFamily="18" charset="0"/>
              <a:cs typeface="Times New Roman" panose="02020603050405020304" pitchFamily="18" charset="0"/>
            </a:rPr>
            <a:t>Doktor Öğretim </a:t>
          </a:r>
          <a:r>
            <a:rPr lang="tr-TR" sz="900" dirty="0" err="1" smtClean="0">
              <a:latin typeface="Times New Roman" panose="02020603050405020304" pitchFamily="18" charset="0"/>
              <a:cs typeface="Times New Roman" panose="02020603050405020304" pitchFamily="18" charset="0"/>
            </a:rPr>
            <a:t>ÜyesiTemsilcisi</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Üye</a:t>
          </a:r>
        </a:p>
      </dgm:t>
    </dgm:pt>
    <dgm:pt modelId="{C887AFB5-1152-48DF-8701-B0228ACA55EC}" type="parTrans" cxnId="{7390AE41-797B-4DAB-9751-E02EB0289864}">
      <dgm:prSet/>
      <dgm:spPr/>
      <dgm:t>
        <a:bodyPr/>
        <a:lstStyle/>
        <a:p>
          <a:endParaRPr lang="tr-TR" sz="900"/>
        </a:p>
      </dgm:t>
    </dgm:pt>
    <dgm:pt modelId="{970D36DC-13DD-4EB3-AFD3-47056D34FEC3}" type="sibTrans" cxnId="{7390AE41-797B-4DAB-9751-E02EB0289864}">
      <dgm:prSet/>
      <dgm:spPr/>
      <dgm:t>
        <a:bodyPr/>
        <a:lstStyle/>
        <a:p>
          <a:endParaRPr lang="tr-TR"/>
        </a:p>
      </dgm:t>
    </dgm:pt>
    <dgm:pt modelId="{5C050F58-6B91-4150-B682-B8E9B752D5DB}" type="asst">
      <dgm:prSet phldrT="[Metin]" custT="1"/>
      <dgm:spPr/>
      <dgm:t>
        <a:bodyPr/>
        <a:lstStyle/>
        <a:p>
          <a:r>
            <a:rPr lang="tr-TR" sz="900">
              <a:latin typeface="Times New Roman" panose="02020603050405020304" pitchFamily="18" charset="0"/>
              <a:cs typeface="Times New Roman" panose="02020603050405020304" pitchFamily="18" charset="0"/>
            </a:rPr>
            <a:t>Prof. Dr. Anahit COŞKUN</a:t>
          </a:r>
        </a:p>
        <a:p>
          <a:r>
            <a:rPr lang="tr-TR" sz="900">
              <a:latin typeface="Times New Roman" panose="02020603050405020304" pitchFamily="18" charset="0"/>
              <a:cs typeface="Times New Roman" panose="02020603050405020304" pitchFamily="18" charset="0"/>
            </a:rPr>
            <a:t>Profesör Temsilcisi</a:t>
          </a:r>
        </a:p>
        <a:p>
          <a:r>
            <a:rPr lang="tr-TR" sz="900">
              <a:latin typeface="Times New Roman" panose="02020603050405020304" pitchFamily="18" charset="0"/>
              <a:cs typeface="Times New Roman" panose="02020603050405020304" pitchFamily="18" charset="0"/>
            </a:rPr>
            <a:t>Üye</a:t>
          </a:r>
        </a:p>
      </dgm:t>
    </dgm:pt>
    <dgm:pt modelId="{C113823D-00CA-4617-8BB8-D49B3D6455AD}" type="parTrans" cxnId="{8AA9703A-9896-4222-B349-E7095429C814}">
      <dgm:prSet/>
      <dgm:spPr/>
      <dgm:t>
        <a:bodyPr/>
        <a:lstStyle/>
        <a:p>
          <a:endParaRPr lang="tr-TR" sz="900"/>
        </a:p>
      </dgm:t>
    </dgm:pt>
    <dgm:pt modelId="{1A868E73-EF49-4265-8B22-39A513375410}" type="sibTrans" cxnId="{8AA9703A-9896-4222-B349-E7095429C814}">
      <dgm:prSet/>
      <dgm:spPr/>
      <dgm:t>
        <a:bodyPr/>
        <a:lstStyle/>
        <a:p>
          <a:endParaRPr lang="tr-TR"/>
        </a:p>
      </dgm:t>
    </dgm:pt>
    <dgm:pt modelId="{B5067913-230B-4B49-867B-5B20C41E8FCB}" type="asst">
      <dgm:prSet phldrT="[Metin]" custT="1"/>
      <dgm:spPr/>
      <dgm:t>
        <a:bodyPr/>
        <a:lstStyle/>
        <a:p>
          <a:r>
            <a:rPr lang="tr-TR" sz="900">
              <a:latin typeface="Times New Roman" panose="02020603050405020304" pitchFamily="18" charset="0"/>
              <a:cs typeface="Times New Roman" panose="02020603050405020304" pitchFamily="18" charset="0"/>
            </a:rPr>
            <a:t>Prof. Dr. Metin BAŞARANOĞLU</a:t>
          </a:r>
        </a:p>
        <a:p>
          <a:r>
            <a:rPr lang="tr-TR" sz="900">
              <a:latin typeface="Times New Roman" panose="02020603050405020304" pitchFamily="18" charset="0"/>
              <a:cs typeface="Times New Roman" panose="02020603050405020304" pitchFamily="18" charset="0"/>
            </a:rPr>
            <a:t>Profesör Temsilcisi</a:t>
          </a:r>
        </a:p>
        <a:p>
          <a:r>
            <a:rPr lang="tr-TR" sz="900">
              <a:latin typeface="Times New Roman" panose="02020603050405020304" pitchFamily="18" charset="0"/>
              <a:cs typeface="Times New Roman" panose="02020603050405020304" pitchFamily="18" charset="0"/>
            </a:rPr>
            <a:t>Üye</a:t>
          </a:r>
        </a:p>
      </dgm:t>
    </dgm:pt>
    <dgm:pt modelId="{60916BF8-766C-4B31-866F-C803A8B7687F}" type="parTrans" cxnId="{952F27ED-812A-4C3D-8B89-3BA7B5E911B8}">
      <dgm:prSet/>
      <dgm:spPr/>
      <dgm:t>
        <a:bodyPr/>
        <a:lstStyle/>
        <a:p>
          <a:endParaRPr lang="tr-TR" sz="900"/>
        </a:p>
      </dgm:t>
    </dgm:pt>
    <dgm:pt modelId="{DA3CF353-EF16-4F36-8339-0610045D0A21}" type="sibTrans" cxnId="{952F27ED-812A-4C3D-8B89-3BA7B5E911B8}">
      <dgm:prSet/>
      <dgm:spPr/>
      <dgm:t>
        <a:bodyPr/>
        <a:lstStyle/>
        <a:p>
          <a:endParaRPr lang="tr-TR"/>
        </a:p>
      </dgm:t>
    </dgm:pt>
    <dgm:pt modelId="{DA2A6EF9-CA2A-4012-BF48-7BECF8147DB1}" type="asst">
      <dgm:prSet phldrT="[Metin]" custT="1"/>
      <dgm:spPr/>
      <dgm:t>
        <a:bodyPr/>
        <a:lstStyle/>
        <a:p>
          <a:r>
            <a:rPr lang="tr-TR" sz="900" dirty="0">
              <a:latin typeface="Times New Roman" panose="02020603050405020304" pitchFamily="18" charset="0"/>
              <a:cs typeface="Times New Roman" panose="02020603050405020304" pitchFamily="18" charset="0"/>
            </a:rPr>
            <a:t>Prof. Dr. </a:t>
          </a:r>
          <a:r>
            <a:rPr lang="tr-TR" sz="900" dirty="0" smtClean="0">
              <a:latin typeface="Times New Roman" panose="02020603050405020304" pitchFamily="18" charset="0"/>
              <a:cs typeface="Times New Roman" panose="02020603050405020304" pitchFamily="18" charset="0"/>
            </a:rPr>
            <a:t>İsmet KIRPINAR</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Profesör Temsilcisi</a:t>
          </a:r>
        </a:p>
        <a:p>
          <a:r>
            <a:rPr lang="tr-TR" sz="900" dirty="0">
              <a:latin typeface="Times New Roman" panose="02020603050405020304" pitchFamily="18" charset="0"/>
              <a:cs typeface="Times New Roman" panose="02020603050405020304" pitchFamily="18" charset="0"/>
            </a:rPr>
            <a:t>Üye</a:t>
          </a:r>
        </a:p>
      </dgm:t>
    </dgm:pt>
    <dgm:pt modelId="{9DA95D9D-BC51-402E-802C-7770DDD751B1}" type="parTrans" cxnId="{EA3C8F4B-18E9-4DDD-86B6-EE1F46E2D2CD}">
      <dgm:prSet/>
      <dgm:spPr/>
      <dgm:t>
        <a:bodyPr/>
        <a:lstStyle/>
        <a:p>
          <a:endParaRPr lang="tr-TR" sz="900"/>
        </a:p>
      </dgm:t>
    </dgm:pt>
    <dgm:pt modelId="{85A57561-4656-479E-9E62-33AF5520D229}" type="sibTrans" cxnId="{EA3C8F4B-18E9-4DDD-86B6-EE1F46E2D2CD}">
      <dgm:prSet/>
      <dgm:spPr/>
      <dgm:t>
        <a:bodyPr/>
        <a:lstStyle/>
        <a:p>
          <a:endParaRPr lang="tr-TR"/>
        </a:p>
      </dgm:t>
    </dgm:pt>
    <dgm:pt modelId="{954667B8-20B1-4BFC-963C-E1BC60D822B2}" type="asst">
      <dgm:prSet phldrT="[Metin]" custT="1"/>
      <dgm:spPr/>
      <dgm:t>
        <a:bodyPr/>
        <a:lstStyle/>
        <a:p>
          <a:r>
            <a:rPr lang="tr-TR" sz="900">
              <a:latin typeface="Times New Roman" panose="02020603050405020304" pitchFamily="18" charset="0"/>
              <a:cs typeface="Times New Roman" panose="02020603050405020304" pitchFamily="18" charset="0"/>
            </a:rPr>
            <a:t>Doç. Dr. Ümit UĞURLU</a:t>
          </a:r>
        </a:p>
        <a:p>
          <a:r>
            <a:rPr lang="tr-TR" sz="900">
              <a:latin typeface="Times New Roman" panose="02020603050405020304" pitchFamily="18" charset="0"/>
              <a:cs typeface="Times New Roman" panose="02020603050405020304" pitchFamily="18" charset="0"/>
            </a:rPr>
            <a:t>Ergoterapi Bölüm Başkanı</a:t>
          </a:r>
        </a:p>
        <a:p>
          <a:r>
            <a:rPr lang="tr-TR" sz="900">
              <a:latin typeface="Times New Roman" panose="02020603050405020304" pitchFamily="18" charset="0"/>
              <a:cs typeface="Times New Roman" panose="02020603050405020304" pitchFamily="18" charset="0"/>
            </a:rPr>
            <a:t>Üye</a:t>
          </a:r>
        </a:p>
      </dgm:t>
    </dgm:pt>
    <dgm:pt modelId="{0909DD12-831C-4571-A3CC-C88811D87E12}" type="parTrans" cxnId="{C244F90C-223E-4DA5-BA3A-6DABBD2DFB02}">
      <dgm:prSet/>
      <dgm:spPr/>
      <dgm:t>
        <a:bodyPr/>
        <a:lstStyle/>
        <a:p>
          <a:endParaRPr lang="tr-TR" sz="900"/>
        </a:p>
      </dgm:t>
    </dgm:pt>
    <dgm:pt modelId="{5180E0A4-9604-46AD-AC54-A9A433DF59D9}" type="sibTrans" cxnId="{C244F90C-223E-4DA5-BA3A-6DABBD2DFB02}">
      <dgm:prSet/>
      <dgm:spPr/>
      <dgm:t>
        <a:bodyPr/>
        <a:lstStyle/>
        <a:p>
          <a:endParaRPr lang="tr-TR"/>
        </a:p>
      </dgm:t>
    </dgm:pt>
    <dgm:pt modelId="{E840D96A-DE4F-478A-B628-CD73674B2FAC}" type="asst">
      <dgm:prSet custT="1"/>
      <dgm:spPr/>
      <dgm:t>
        <a:bodyPr/>
        <a:lstStyle/>
        <a:p>
          <a:r>
            <a:rPr lang="tr-TR" sz="900">
              <a:latin typeface="Times New Roman" panose="02020603050405020304" pitchFamily="18" charset="0"/>
              <a:cs typeface="Times New Roman" panose="02020603050405020304" pitchFamily="18" charset="0"/>
            </a:rPr>
            <a:t>Doç. Dr. Aclan ÖZDER</a:t>
          </a:r>
        </a:p>
        <a:p>
          <a:r>
            <a:rPr lang="tr-TR" sz="900">
              <a:latin typeface="Times New Roman" panose="02020603050405020304" pitchFamily="18" charset="0"/>
              <a:cs typeface="Times New Roman" panose="02020603050405020304" pitchFamily="18" charset="0"/>
            </a:rPr>
            <a:t>Doçent Temsilcisi</a:t>
          </a:r>
        </a:p>
        <a:p>
          <a:r>
            <a:rPr lang="tr-TR" sz="900">
              <a:latin typeface="Times New Roman" panose="02020603050405020304" pitchFamily="18" charset="0"/>
              <a:cs typeface="Times New Roman" panose="02020603050405020304" pitchFamily="18" charset="0"/>
            </a:rPr>
            <a:t>Üye</a:t>
          </a:r>
        </a:p>
      </dgm:t>
    </dgm:pt>
    <dgm:pt modelId="{881B1A26-21ED-49C0-BCC1-EB887D6AD1C4}" type="parTrans" cxnId="{6EC6450D-B3AC-49D5-BDF4-8C4D50735C39}">
      <dgm:prSet/>
      <dgm:spPr/>
      <dgm:t>
        <a:bodyPr/>
        <a:lstStyle/>
        <a:p>
          <a:endParaRPr lang="tr-TR" sz="900"/>
        </a:p>
      </dgm:t>
    </dgm:pt>
    <dgm:pt modelId="{A50A4A1B-A75A-4D38-A56D-470302EC1572}" type="sibTrans" cxnId="{6EC6450D-B3AC-49D5-BDF4-8C4D50735C39}">
      <dgm:prSet/>
      <dgm:spPr/>
      <dgm:t>
        <a:bodyPr/>
        <a:lstStyle/>
        <a:p>
          <a:endParaRPr lang="tr-TR"/>
        </a:p>
      </dgm:t>
    </dgm:pt>
    <dgm:pt modelId="{AD2BD1FD-82D0-48B0-961D-263E79C33B91}" type="asst">
      <dgm:prSet custT="1"/>
      <dgm:spPr/>
      <dgm:t>
        <a:bodyPr/>
        <a:lstStyle/>
        <a:p>
          <a:r>
            <a:rPr lang="tr-TR" sz="900">
              <a:latin typeface="Times New Roman" panose="02020603050405020304" pitchFamily="18" charset="0"/>
              <a:cs typeface="Times New Roman" panose="02020603050405020304" pitchFamily="18" charset="0"/>
            </a:rPr>
            <a:t>Doç. Dr. Semiramis ÖZYILMAZ</a:t>
          </a:r>
        </a:p>
        <a:p>
          <a:r>
            <a:rPr lang="tr-TR" sz="900">
              <a:latin typeface="Times New Roman" panose="02020603050405020304" pitchFamily="18" charset="0"/>
              <a:cs typeface="Times New Roman" panose="02020603050405020304" pitchFamily="18" charset="0"/>
            </a:rPr>
            <a:t>Doçent Temsilcisi</a:t>
          </a:r>
        </a:p>
        <a:p>
          <a:r>
            <a:rPr lang="tr-TR" sz="900">
              <a:latin typeface="Times New Roman" panose="02020603050405020304" pitchFamily="18" charset="0"/>
              <a:cs typeface="Times New Roman" panose="02020603050405020304" pitchFamily="18" charset="0"/>
            </a:rPr>
            <a:t>Üye</a:t>
          </a:r>
        </a:p>
      </dgm:t>
    </dgm:pt>
    <dgm:pt modelId="{A19B3C07-9B49-4DBC-B14A-614B8E974BF9}" type="parTrans" cxnId="{C1D311DA-774E-4387-A94B-CDE9243A051F}">
      <dgm:prSet/>
      <dgm:spPr/>
      <dgm:t>
        <a:bodyPr/>
        <a:lstStyle/>
        <a:p>
          <a:endParaRPr lang="tr-TR"/>
        </a:p>
      </dgm:t>
    </dgm:pt>
    <dgm:pt modelId="{EE672DC5-BB5C-4A61-94B2-68AF17773396}" type="sibTrans" cxnId="{C1D311DA-774E-4387-A94B-CDE9243A051F}">
      <dgm:prSet/>
      <dgm:spPr/>
      <dgm:t>
        <a:bodyPr/>
        <a:lstStyle/>
        <a:p>
          <a:endParaRPr lang="tr-TR"/>
        </a:p>
      </dgm:t>
    </dgm:pt>
    <dgm:pt modelId="{C9009486-4837-406E-986C-1E04ECC48AAD}" type="pres">
      <dgm:prSet presAssocID="{BF2F984A-8E31-4109-8199-FF105171D7DA}" presName="hierChild1" presStyleCnt="0">
        <dgm:presLayoutVars>
          <dgm:orgChart val="1"/>
          <dgm:chPref val="1"/>
          <dgm:dir/>
          <dgm:animOne val="branch"/>
          <dgm:animLvl val="lvl"/>
          <dgm:resizeHandles/>
        </dgm:presLayoutVars>
      </dgm:prSet>
      <dgm:spPr/>
      <dgm:t>
        <a:bodyPr/>
        <a:lstStyle/>
        <a:p>
          <a:endParaRPr lang="tr-TR"/>
        </a:p>
      </dgm:t>
    </dgm:pt>
    <dgm:pt modelId="{2BA307FD-A40D-4697-8B3C-1D57AE4EB4A1}" type="pres">
      <dgm:prSet presAssocID="{27FB6DD8-5843-4207-A0AA-0C0FAA1A4312}" presName="hierRoot1" presStyleCnt="0">
        <dgm:presLayoutVars>
          <dgm:hierBranch val="init"/>
        </dgm:presLayoutVars>
      </dgm:prSet>
      <dgm:spPr/>
    </dgm:pt>
    <dgm:pt modelId="{B5B3B958-024E-4BB6-9BBC-CD4FE593EEFB}" type="pres">
      <dgm:prSet presAssocID="{27FB6DD8-5843-4207-A0AA-0C0FAA1A4312}" presName="rootComposite1" presStyleCnt="0"/>
      <dgm:spPr/>
    </dgm:pt>
    <dgm:pt modelId="{0243D453-2FAB-4346-8F7F-365DECB9541D}" type="pres">
      <dgm:prSet presAssocID="{27FB6DD8-5843-4207-A0AA-0C0FAA1A4312}" presName="rootText1" presStyleLbl="node0" presStyleIdx="0" presStyleCnt="1" custScaleX="234288" custScaleY="165665" custLinFactNeighborX="3064" custLinFactNeighborY="1152">
        <dgm:presLayoutVars>
          <dgm:chPref val="3"/>
        </dgm:presLayoutVars>
      </dgm:prSet>
      <dgm:spPr/>
      <dgm:t>
        <a:bodyPr/>
        <a:lstStyle/>
        <a:p>
          <a:endParaRPr lang="tr-TR"/>
        </a:p>
      </dgm:t>
    </dgm:pt>
    <dgm:pt modelId="{4144CCAA-DDAB-4BC1-8D37-B4B78B9E6523}" type="pres">
      <dgm:prSet presAssocID="{27FB6DD8-5843-4207-A0AA-0C0FAA1A4312}" presName="rootConnector1" presStyleLbl="node1" presStyleIdx="0" presStyleCnt="0"/>
      <dgm:spPr/>
      <dgm:t>
        <a:bodyPr/>
        <a:lstStyle/>
        <a:p>
          <a:endParaRPr lang="tr-TR"/>
        </a:p>
      </dgm:t>
    </dgm:pt>
    <dgm:pt modelId="{4752CC24-18D4-4386-9D7E-E0652466D77C}" type="pres">
      <dgm:prSet presAssocID="{27FB6DD8-5843-4207-A0AA-0C0FAA1A4312}" presName="hierChild2" presStyleCnt="0"/>
      <dgm:spPr/>
    </dgm:pt>
    <dgm:pt modelId="{D844073B-EEA4-4B23-8CB6-DC634D437EB8}" type="pres">
      <dgm:prSet presAssocID="{27FB6DD8-5843-4207-A0AA-0C0FAA1A4312}" presName="hierChild3" presStyleCnt="0"/>
      <dgm:spPr/>
    </dgm:pt>
    <dgm:pt modelId="{65F2DDBD-37CD-480B-B87E-5FB9AFF5C8B1}" type="pres">
      <dgm:prSet presAssocID="{E5C8833B-4711-4800-902F-B071040DF670}" presName="Name111" presStyleLbl="parChTrans1D2" presStyleIdx="0" presStyleCnt="10"/>
      <dgm:spPr/>
      <dgm:t>
        <a:bodyPr/>
        <a:lstStyle/>
        <a:p>
          <a:endParaRPr lang="tr-TR"/>
        </a:p>
      </dgm:t>
    </dgm:pt>
    <dgm:pt modelId="{055EFB21-8902-4102-AF68-E214F5D1C2F7}" type="pres">
      <dgm:prSet presAssocID="{9944C2B2-DF92-4F24-B36F-8B7264D83C1F}" presName="hierRoot3" presStyleCnt="0">
        <dgm:presLayoutVars>
          <dgm:hierBranch val="init"/>
        </dgm:presLayoutVars>
      </dgm:prSet>
      <dgm:spPr/>
    </dgm:pt>
    <dgm:pt modelId="{BED1EAB9-D254-4CC0-8FDE-C45CF3CDA8E4}" type="pres">
      <dgm:prSet presAssocID="{9944C2B2-DF92-4F24-B36F-8B7264D83C1F}" presName="rootComposite3" presStyleCnt="0"/>
      <dgm:spPr/>
    </dgm:pt>
    <dgm:pt modelId="{65B62531-C791-490B-8341-16B7380FBF5B}" type="pres">
      <dgm:prSet presAssocID="{9944C2B2-DF92-4F24-B36F-8B7264D83C1F}" presName="rootText3" presStyleLbl="asst1" presStyleIdx="0" presStyleCnt="10" custScaleX="181627" custScaleY="153872">
        <dgm:presLayoutVars>
          <dgm:chPref val="3"/>
        </dgm:presLayoutVars>
      </dgm:prSet>
      <dgm:spPr/>
      <dgm:t>
        <a:bodyPr/>
        <a:lstStyle/>
        <a:p>
          <a:endParaRPr lang="tr-TR"/>
        </a:p>
      </dgm:t>
    </dgm:pt>
    <dgm:pt modelId="{F0872B2E-35A9-4E31-B982-6AF829DB5E3E}" type="pres">
      <dgm:prSet presAssocID="{9944C2B2-DF92-4F24-B36F-8B7264D83C1F}" presName="rootConnector3" presStyleLbl="asst1" presStyleIdx="0" presStyleCnt="10"/>
      <dgm:spPr/>
      <dgm:t>
        <a:bodyPr/>
        <a:lstStyle/>
        <a:p>
          <a:endParaRPr lang="tr-TR"/>
        </a:p>
      </dgm:t>
    </dgm:pt>
    <dgm:pt modelId="{99040D9E-1D75-4D5E-9963-D39C494F9ADB}" type="pres">
      <dgm:prSet presAssocID="{9944C2B2-DF92-4F24-B36F-8B7264D83C1F}" presName="hierChild6" presStyleCnt="0"/>
      <dgm:spPr/>
    </dgm:pt>
    <dgm:pt modelId="{9D2224A4-2966-4F48-ABB7-1F3222529D37}" type="pres">
      <dgm:prSet presAssocID="{9944C2B2-DF92-4F24-B36F-8B7264D83C1F}" presName="hierChild7" presStyleCnt="0"/>
      <dgm:spPr/>
    </dgm:pt>
    <dgm:pt modelId="{34D4CF68-971A-414F-80E6-8CB411821F7C}" type="pres">
      <dgm:prSet presAssocID="{21F08B89-6875-48C1-AB61-9B0734D68602}" presName="Name111" presStyleLbl="parChTrans1D2" presStyleIdx="1" presStyleCnt="10"/>
      <dgm:spPr/>
      <dgm:t>
        <a:bodyPr/>
        <a:lstStyle/>
        <a:p>
          <a:endParaRPr lang="tr-TR"/>
        </a:p>
      </dgm:t>
    </dgm:pt>
    <dgm:pt modelId="{E6D8EA9F-14C2-4F23-9F1C-23810D2897CC}" type="pres">
      <dgm:prSet presAssocID="{1CB4EE80-1573-422C-83BF-74C81C50CF77}" presName="hierRoot3" presStyleCnt="0">
        <dgm:presLayoutVars>
          <dgm:hierBranch val="init"/>
        </dgm:presLayoutVars>
      </dgm:prSet>
      <dgm:spPr/>
    </dgm:pt>
    <dgm:pt modelId="{FD41F558-AD6B-49FF-91F2-A99FC75F95FA}" type="pres">
      <dgm:prSet presAssocID="{1CB4EE80-1573-422C-83BF-74C81C50CF77}" presName="rootComposite3" presStyleCnt="0"/>
      <dgm:spPr/>
    </dgm:pt>
    <dgm:pt modelId="{DA98DEDE-10A0-477F-A721-91761BE5D416}" type="pres">
      <dgm:prSet presAssocID="{1CB4EE80-1573-422C-83BF-74C81C50CF77}" presName="rootText3" presStyleLbl="asst1" presStyleIdx="1" presStyleCnt="10" custScaleX="176491" custScaleY="157721" custLinFactNeighborX="9286" custLinFactNeighborY="0">
        <dgm:presLayoutVars>
          <dgm:chPref val="3"/>
        </dgm:presLayoutVars>
      </dgm:prSet>
      <dgm:spPr/>
      <dgm:t>
        <a:bodyPr/>
        <a:lstStyle/>
        <a:p>
          <a:endParaRPr lang="tr-TR"/>
        </a:p>
      </dgm:t>
    </dgm:pt>
    <dgm:pt modelId="{D4576C15-FF94-49BC-A204-A86EE56C5B35}" type="pres">
      <dgm:prSet presAssocID="{1CB4EE80-1573-422C-83BF-74C81C50CF77}" presName="rootConnector3" presStyleLbl="asst1" presStyleIdx="1" presStyleCnt="10"/>
      <dgm:spPr/>
      <dgm:t>
        <a:bodyPr/>
        <a:lstStyle/>
        <a:p>
          <a:endParaRPr lang="tr-TR"/>
        </a:p>
      </dgm:t>
    </dgm:pt>
    <dgm:pt modelId="{D4250EE0-BA4B-4CCB-B566-E48540105740}" type="pres">
      <dgm:prSet presAssocID="{1CB4EE80-1573-422C-83BF-74C81C50CF77}" presName="hierChild6" presStyleCnt="0"/>
      <dgm:spPr/>
    </dgm:pt>
    <dgm:pt modelId="{C4AF27A2-3E9B-4F49-8F17-63562C3B6328}" type="pres">
      <dgm:prSet presAssocID="{1CB4EE80-1573-422C-83BF-74C81C50CF77}" presName="hierChild7" presStyleCnt="0"/>
      <dgm:spPr/>
    </dgm:pt>
    <dgm:pt modelId="{DB58E324-068D-40E8-923A-71023A8F4A91}" type="pres">
      <dgm:prSet presAssocID="{365F73AF-3846-4158-BACC-1D8434FA0B81}" presName="Name111" presStyleLbl="parChTrans1D2" presStyleIdx="2" presStyleCnt="10"/>
      <dgm:spPr/>
      <dgm:t>
        <a:bodyPr/>
        <a:lstStyle/>
        <a:p>
          <a:endParaRPr lang="tr-TR"/>
        </a:p>
      </dgm:t>
    </dgm:pt>
    <dgm:pt modelId="{5C529850-55D2-4085-9EC1-90045996157A}" type="pres">
      <dgm:prSet presAssocID="{DD1C98F5-D9AC-4A9B-8412-FA075866168A}" presName="hierRoot3" presStyleCnt="0">
        <dgm:presLayoutVars>
          <dgm:hierBranch val="init"/>
        </dgm:presLayoutVars>
      </dgm:prSet>
      <dgm:spPr/>
    </dgm:pt>
    <dgm:pt modelId="{02AC88B7-0F3E-421B-9878-AA2AD4636FD6}" type="pres">
      <dgm:prSet presAssocID="{DD1C98F5-D9AC-4A9B-8412-FA075866168A}" presName="rootComposite3" presStyleCnt="0"/>
      <dgm:spPr/>
    </dgm:pt>
    <dgm:pt modelId="{15FAC5FB-5E96-4FE2-841F-491E6E308FC4}" type="pres">
      <dgm:prSet presAssocID="{DD1C98F5-D9AC-4A9B-8412-FA075866168A}" presName="rootText3" presStyleLbl="asst1" presStyleIdx="2" presStyleCnt="10" custScaleX="183563" custScaleY="158164">
        <dgm:presLayoutVars>
          <dgm:chPref val="3"/>
        </dgm:presLayoutVars>
      </dgm:prSet>
      <dgm:spPr/>
      <dgm:t>
        <a:bodyPr/>
        <a:lstStyle/>
        <a:p>
          <a:endParaRPr lang="tr-TR"/>
        </a:p>
      </dgm:t>
    </dgm:pt>
    <dgm:pt modelId="{426D5F65-AABF-4091-8BC5-4498CC1B8B68}" type="pres">
      <dgm:prSet presAssocID="{DD1C98F5-D9AC-4A9B-8412-FA075866168A}" presName="rootConnector3" presStyleLbl="asst1" presStyleIdx="2" presStyleCnt="10"/>
      <dgm:spPr/>
      <dgm:t>
        <a:bodyPr/>
        <a:lstStyle/>
        <a:p>
          <a:endParaRPr lang="tr-TR"/>
        </a:p>
      </dgm:t>
    </dgm:pt>
    <dgm:pt modelId="{7D5C6259-FBF2-4788-A890-0554B16F2E66}" type="pres">
      <dgm:prSet presAssocID="{DD1C98F5-D9AC-4A9B-8412-FA075866168A}" presName="hierChild6" presStyleCnt="0"/>
      <dgm:spPr/>
    </dgm:pt>
    <dgm:pt modelId="{7EBAD79A-3C44-4238-8624-1AB6787A96C8}" type="pres">
      <dgm:prSet presAssocID="{DD1C98F5-D9AC-4A9B-8412-FA075866168A}" presName="hierChild7" presStyleCnt="0"/>
      <dgm:spPr/>
    </dgm:pt>
    <dgm:pt modelId="{DE2DAD72-6922-4A1E-903B-8D1D70683E46}" type="pres">
      <dgm:prSet presAssocID="{0909DD12-831C-4571-A3CC-C88811D87E12}" presName="Name111" presStyleLbl="parChTrans1D2" presStyleIdx="3" presStyleCnt="10"/>
      <dgm:spPr/>
      <dgm:t>
        <a:bodyPr/>
        <a:lstStyle/>
        <a:p>
          <a:endParaRPr lang="tr-TR"/>
        </a:p>
      </dgm:t>
    </dgm:pt>
    <dgm:pt modelId="{682475E4-FA74-4791-88AC-A8BBD0397531}" type="pres">
      <dgm:prSet presAssocID="{954667B8-20B1-4BFC-963C-E1BC60D822B2}" presName="hierRoot3" presStyleCnt="0">
        <dgm:presLayoutVars>
          <dgm:hierBranch val="init"/>
        </dgm:presLayoutVars>
      </dgm:prSet>
      <dgm:spPr/>
    </dgm:pt>
    <dgm:pt modelId="{F28712A4-F847-435C-9BE3-F26142BD552C}" type="pres">
      <dgm:prSet presAssocID="{954667B8-20B1-4BFC-963C-E1BC60D822B2}" presName="rootComposite3" presStyleCnt="0"/>
      <dgm:spPr/>
    </dgm:pt>
    <dgm:pt modelId="{CC2B8FBE-AC95-404A-932C-2E126126B757}" type="pres">
      <dgm:prSet presAssocID="{954667B8-20B1-4BFC-963C-E1BC60D822B2}" presName="rootText3" presStyleLbl="asst1" presStyleIdx="3" presStyleCnt="10" custScaleX="179239" custScaleY="160519" custLinFactNeighborX="12053" custLinFactNeighborY="-6404">
        <dgm:presLayoutVars>
          <dgm:chPref val="3"/>
        </dgm:presLayoutVars>
      </dgm:prSet>
      <dgm:spPr/>
      <dgm:t>
        <a:bodyPr/>
        <a:lstStyle/>
        <a:p>
          <a:endParaRPr lang="tr-TR"/>
        </a:p>
      </dgm:t>
    </dgm:pt>
    <dgm:pt modelId="{95137CFC-3997-4724-99C5-9CC4A888615B}" type="pres">
      <dgm:prSet presAssocID="{954667B8-20B1-4BFC-963C-E1BC60D822B2}" presName="rootConnector3" presStyleLbl="asst1" presStyleIdx="3" presStyleCnt="10"/>
      <dgm:spPr/>
      <dgm:t>
        <a:bodyPr/>
        <a:lstStyle/>
        <a:p>
          <a:endParaRPr lang="tr-TR"/>
        </a:p>
      </dgm:t>
    </dgm:pt>
    <dgm:pt modelId="{AF47807B-B3A0-43AA-94E8-9FEEEFF00466}" type="pres">
      <dgm:prSet presAssocID="{954667B8-20B1-4BFC-963C-E1BC60D822B2}" presName="hierChild6" presStyleCnt="0"/>
      <dgm:spPr/>
    </dgm:pt>
    <dgm:pt modelId="{83E02597-864C-4FEB-97CD-3295959F7F4C}" type="pres">
      <dgm:prSet presAssocID="{954667B8-20B1-4BFC-963C-E1BC60D822B2}" presName="hierChild7" presStyleCnt="0"/>
      <dgm:spPr/>
    </dgm:pt>
    <dgm:pt modelId="{827D9FFF-919A-44FA-82A1-8292349494B8}" type="pres">
      <dgm:prSet presAssocID="{9DA95D9D-BC51-402E-802C-7770DDD751B1}" presName="Name111" presStyleLbl="parChTrans1D2" presStyleIdx="4" presStyleCnt="10"/>
      <dgm:spPr/>
      <dgm:t>
        <a:bodyPr/>
        <a:lstStyle/>
        <a:p>
          <a:endParaRPr lang="tr-TR"/>
        </a:p>
      </dgm:t>
    </dgm:pt>
    <dgm:pt modelId="{058D05D4-B287-4126-9D20-F307A42CF718}" type="pres">
      <dgm:prSet presAssocID="{DA2A6EF9-CA2A-4012-BF48-7BECF8147DB1}" presName="hierRoot3" presStyleCnt="0">
        <dgm:presLayoutVars>
          <dgm:hierBranch val="init"/>
        </dgm:presLayoutVars>
      </dgm:prSet>
      <dgm:spPr/>
    </dgm:pt>
    <dgm:pt modelId="{E4B32D0F-476B-414F-AC88-B631FEDD64C9}" type="pres">
      <dgm:prSet presAssocID="{DA2A6EF9-CA2A-4012-BF48-7BECF8147DB1}" presName="rootComposite3" presStyleCnt="0"/>
      <dgm:spPr/>
    </dgm:pt>
    <dgm:pt modelId="{68F384B6-0E0F-4207-885A-CE3BBB4B5033}" type="pres">
      <dgm:prSet presAssocID="{DA2A6EF9-CA2A-4012-BF48-7BECF8147DB1}" presName="rootText3" presStyleLbl="asst1" presStyleIdx="4" presStyleCnt="10" custScaleX="185392" custScaleY="149264" custLinFactNeighborX="-1580" custLinFactNeighborY="-1327">
        <dgm:presLayoutVars>
          <dgm:chPref val="3"/>
        </dgm:presLayoutVars>
      </dgm:prSet>
      <dgm:spPr/>
      <dgm:t>
        <a:bodyPr/>
        <a:lstStyle/>
        <a:p>
          <a:endParaRPr lang="tr-TR"/>
        </a:p>
      </dgm:t>
    </dgm:pt>
    <dgm:pt modelId="{4606F62C-6344-4096-AFA0-9B340C6650BF}" type="pres">
      <dgm:prSet presAssocID="{DA2A6EF9-CA2A-4012-BF48-7BECF8147DB1}" presName="rootConnector3" presStyleLbl="asst1" presStyleIdx="4" presStyleCnt="10"/>
      <dgm:spPr/>
      <dgm:t>
        <a:bodyPr/>
        <a:lstStyle/>
        <a:p>
          <a:endParaRPr lang="tr-TR"/>
        </a:p>
      </dgm:t>
    </dgm:pt>
    <dgm:pt modelId="{6533B1C6-CDAD-48FC-97CD-BFE0F30B9FD5}" type="pres">
      <dgm:prSet presAssocID="{DA2A6EF9-CA2A-4012-BF48-7BECF8147DB1}" presName="hierChild6" presStyleCnt="0"/>
      <dgm:spPr/>
    </dgm:pt>
    <dgm:pt modelId="{CB3F7CDF-26F0-497D-B469-714FCFF8A6A6}" type="pres">
      <dgm:prSet presAssocID="{DA2A6EF9-CA2A-4012-BF48-7BECF8147DB1}" presName="hierChild7" presStyleCnt="0"/>
      <dgm:spPr/>
    </dgm:pt>
    <dgm:pt modelId="{DDCA2D76-893C-40DC-B3B7-F416F60E7385}" type="pres">
      <dgm:prSet presAssocID="{60916BF8-766C-4B31-866F-C803A8B7687F}" presName="Name111" presStyleLbl="parChTrans1D2" presStyleIdx="5" presStyleCnt="10"/>
      <dgm:spPr/>
      <dgm:t>
        <a:bodyPr/>
        <a:lstStyle/>
        <a:p>
          <a:endParaRPr lang="tr-TR"/>
        </a:p>
      </dgm:t>
    </dgm:pt>
    <dgm:pt modelId="{7993B174-D523-4393-91AF-BCC8EE4F80D6}" type="pres">
      <dgm:prSet presAssocID="{B5067913-230B-4B49-867B-5B20C41E8FCB}" presName="hierRoot3" presStyleCnt="0">
        <dgm:presLayoutVars>
          <dgm:hierBranch val="init"/>
        </dgm:presLayoutVars>
      </dgm:prSet>
      <dgm:spPr/>
    </dgm:pt>
    <dgm:pt modelId="{B7BB8F38-54C8-4189-B872-1250B7A26697}" type="pres">
      <dgm:prSet presAssocID="{B5067913-230B-4B49-867B-5B20C41E8FCB}" presName="rootComposite3" presStyleCnt="0"/>
      <dgm:spPr/>
    </dgm:pt>
    <dgm:pt modelId="{2EA5ADD1-08B3-4182-9D24-719A00F4535D}" type="pres">
      <dgm:prSet presAssocID="{B5067913-230B-4B49-867B-5B20C41E8FCB}" presName="rootText3" presStyleLbl="asst1" presStyleIdx="5" presStyleCnt="10" custScaleX="176406" custScaleY="149778" custLinFactNeighborX="12602" custLinFactNeighborY="2653">
        <dgm:presLayoutVars>
          <dgm:chPref val="3"/>
        </dgm:presLayoutVars>
      </dgm:prSet>
      <dgm:spPr/>
      <dgm:t>
        <a:bodyPr/>
        <a:lstStyle/>
        <a:p>
          <a:endParaRPr lang="tr-TR"/>
        </a:p>
      </dgm:t>
    </dgm:pt>
    <dgm:pt modelId="{D02F9CB6-8760-4197-8AAC-F1DF6058ADA2}" type="pres">
      <dgm:prSet presAssocID="{B5067913-230B-4B49-867B-5B20C41E8FCB}" presName="rootConnector3" presStyleLbl="asst1" presStyleIdx="5" presStyleCnt="10"/>
      <dgm:spPr/>
      <dgm:t>
        <a:bodyPr/>
        <a:lstStyle/>
        <a:p>
          <a:endParaRPr lang="tr-TR"/>
        </a:p>
      </dgm:t>
    </dgm:pt>
    <dgm:pt modelId="{6A32DDB3-3FDE-4BB1-BA1A-D51121655B14}" type="pres">
      <dgm:prSet presAssocID="{B5067913-230B-4B49-867B-5B20C41E8FCB}" presName="hierChild6" presStyleCnt="0"/>
      <dgm:spPr/>
    </dgm:pt>
    <dgm:pt modelId="{55BB1D9B-9D50-4129-846A-7B7D74D3A50D}" type="pres">
      <dgm:prSet presAssocID="{B5067913-230B-4B49-867B-5B20C41E8FCB}" presName="hierChild7" presStyleCnt="0"/>
      <dgm:spPr/>
    </dgm:pt>
    <dgm:pt modelId="{EF508022-4F07-4DD1-9DD9-67E8C1984059}" type="pres">
      <dgm:prSet presAssocID="{C113823D-00CA-4617-8BB8-D49B3D6455AD}" presName="Name111" presStyleLbl="parChTrans1D2" presStyleIdx="6" presStyleCnt="10"/>
      <dgm:spPr/>
      <dgm:t>
        <a:bodyPr/>
        <a:lstStyle/>
        <a:p>
          <a:endParaRPr lang="tr-TR"/>
        </a:p>
      </dgm:t>
    </dgm:pt>
    <dgm:pt modelId="{A43F8410-3CE4-43A4-88D2-321C84BE0B6F}" type="pres">
      <dgm:prSet presAssocID="{5C050F58-6B91-4150-B682-B8E9B752D5DB}" presName="hierRoot3" presStyleCnt="0">
        <dgm:presLayoutVars>
          <dgm:hierBranch val="init"/>
        </dgm:presLayoutVars>
      </dgm:prSet>
      <dgm:spPr/>
    </dgm:pt>
    <dgm:pt modelId="{9A1B390E-572A-4A0F-A4E4-868207B0735A}" type="pres">
      <dgm:prSet presAssocID="{5C050F58-6B91-4150-B682-B8E9B752D5DB}" presName="rootComposite3" presStyleCnt="0"/>
      <dgm:spPr/>
    </dgm:pt>
    <dgm:pt modelId="{E8F2F68E-965C-4403-B625-7CEBA19EA099}" type="pres">
      <dgm:prSet presAssocID="{5C050F58-6B91-4150-B682-B8E9B752D5DB}" presName="rootText3" presStyleLbl="asst1" presStyleIdx="6" presStyleCnt="10" custScaleX="185037" custScaleY="151674" custLinFactNeighborX="3168">
        <dgm:presLayoutVars>
          <dgm:chPref val="3"/>
        </dgm:presLayoutVars>
      </dgm:prSet>
      <dgm:spPr/>
      <dgm:t>
        <a:bodyPr/>
        <a:lstStyle/>
        <a:p>
          <a:endParaRPr lang="tr-TR"/>
        </a:p>
      </dgm:t>
    </dgm:pt>
    <dgm:pt modelId="{29A32099-C0BA-4B97-9626-0AA60B0EDDA0}" type="pres">
      <dgm:prSet presAssocID="{5C050F58-6B91-4150-B682-B8E9B752D5DB}" presName="rootConnector3" presStyleLbl="asst1" presStyleIdx="6" presStyleCnt="10"/>
      <dgm:spPr/>
      <dgm:t>
        <a:bodyPr/>
        <a:lstStyle/>
        <a:p>
          <a:endParaRPr lang="tr-TR"/>
        </a:p>
      </dgm:t>
    </dgm:pt>
    <dgm:pt modelId="{38AE67A2-3C14-4D28-884C-D475D8C1F40E}" type="pres">
      <dgm:prSet presAssocID="{5C050F58-6B91-4150-B682-B8E9B752D5DB}" presName="hierChild6" presStyleCnt="0"/>
      <dgm:spPr/>
    </dgm:pt>
    <dgm:pt modelId="{BC105BFA-6385-432E-9E3D-49AE4EF80BA7}" type="pres">
      <dgm:prSet presAssocID="{5C050F58-6B91-4150-B682-B8E9B752D5DB}" presName="hierChild7" presStyleCnt="0"/>
      <dgm:spPr/>
    </dgm:pt>
    <dgm:pt modelId="{02923270-418A-47F1-9ED1-683443F44835}" type="pres">
      <dgm:prSet presAssocID="{881B1A26-21ED-49C0-BCC1-EB887D6AD1C4}" presName="Name111" presStyleLbl="parChTrans1D2" presStyleIdx="7" presStyleCnt="10"/>
      <dgm:spPr/>
      <dgm:t>
        <a:bodyPr/>
        <a:lstStyle/>
        <a:p>
          <a:endParaRPr lang="tr-TR"/>
        </a:p>
      </dgm:t>
    </dgm:pt>
    <dgm:pt modelId="{570668A3-9240-4369-A0CC-06F81B2CFE0E}" type="pres">
      <dgm:prSet presAssocID="{E840D96A-DE4F-478A-B628-CD73674B2FAC}" presName="hierRoot3" presStyleCnt="0">
        <dgm:presLayoutVars>
          <dgm:hierBranch val="init"/>
        </dgm:presLayoutVars>
      </dgm:prSet>
      <dgm:spPr/>
    </dgm:pt>
    <dgm:pt modelId="{79AA905A-CB71-449C-BF37-C725BF9DFFD5}" type="pres">
      <dgm:prSet presAssocID="{E840D96A-DE4F-478A-B628-CD73674B2FAC}" presName="rootComposite3" presStyleCnt="0"/>
      <dgm:spPr/>
    </dgm:pt>
    <dgm:pt modelId="{8B60D92E-D7F5-4A6A-AF0F-A8A6A0BFC915}" type="pres">
      <dgm:prSet presAssocID="{E840D96A-DE4F-478A-B628-CD73674B2FAC}" presName="rootText3" presStyleLbl="asst1" presStyleIdx="7" presStyleCnt="10" custScaleX="177817" custScaleY="142091" custLinFactNeighborX="11276" custLinFactNeighborY="2653">
        <dgm:presLayoutVars>
          <dgm:chPref val="3"/>
        </dgm:presLayoutVars>
      </dgm:prSet>
      <dgm:spPr/>
      <dgm:t>
        <a:bodyPr/>
        <a:lstStyle/>
        <a:p>
          <a:endParaRPr lang="tr-TR"/>
        </a:p>
      </dgm:t>
    </dgm:pt>
    <dgm:pt modelId="{1A8AAD84-A92F-44D8-9466-ECB37D6DA8B1}" type="pres">
      <dgm:prSet presAssocID="{E840D96A-DE4F-478A-B628-CD73674B2FAC}" presName="rootConnector3" presStyleLbl="asst1" presStyleIdx="7" presStyleCnt="10"/>
      <dgm:spPr/>
      <dgm:t>
        <a:bodyPr/>
        <a:lstStyle/>
        <a:p>
          <a:endParaRPr lang="tr-TR"/>
        </a:p>
      </dgm:t>
    </dgm:pt>
    <dgm:pt modelId="{9C31D54C-28A5-4E5A-B007-1AD569BD511D}" type="pres">
      <dgm:prSet presAssocID="{E840D96A-DE4F-478A-B628-CD73674B2FAC}" presName="hierChild6" presStyleCnt="0"/>
      <dgm:spPr/>
    </dgm:pt>
    <dgm:pt modelId="{54B741D5-2F2D-4201-ACE3-F300CF7F3C71}" type="pres">
      <dgm:prSet presAssocID="{E840D96A-DE4F-478A-B628-CD73674B2FAC}" presName="hierChild7" presStyleCnt="0"/>
      <dgm:spPr/>
    </dgm:pt>
    <dgm:pt modelId="{4B822561-3C31-4BCD-8C8A-4AE5CB867B7F}" type="pres">
      <dgm:prSet presAssocID="{A19B3C07-9B49-4DBC-B14A-614B8E974BF9}" presName="Name111" presStyleLbl="parChTrans1D2" presStyleIdx="8" presStyleCnt="10"/>
      <dgm:spPr/>
      <dgm:t>
        <a:bodyPr/>
        <a:lstStyle/>
        <a:p>
          <a:endParaRPr lang="tr-TR"/>
        </a:p>
      </dgm:t>
    </dgm:pt>
    <dgm:pt modelId="{E27A4596-928C-4EE9-A880-01B2650E8EB4}" type="pres">
      <dgm:prSet presAssocID="{AD2BD1FD-82D0-48B0-961D-263E79C33B91}" presName="hierRoot3" presStyleCnt="0">
        <dgm:presLayoutVars>
          <dgm:hierBranch val="init"/>
        </dgm:presLayoutVars>
      </dgm:prSet>
      <dgm:spPr/>
    </dgm:pt>
    <dgm:pt modelId="{50E08B89-B15C-4DF4-82C4-A70A93A6D639}" type="pres">
      <dgm:prSet presAssocID="{AD2BD1FD-82D0-48B0-961D-263E79C33B91}" presName="rootComposite3" presStyleCnt="0"/>
      <dgm:spPr/>
    </dgm:pt>
    <dgm:pt modelId="{072EFCD1-F139-460E-9E4B-87D20EF04893}" type="pres">
      <dgm:prSet presAssocID="{AD2BD1FD-82D0-48B0-961D-263E79C33B91}" presName="rootText3" presStyleLbl="asst1" presStyleIdx="8" presStyleCnt="10" custScaleX="183639" custScaleY="129160">
        <dgm:presLayoutVars>
          <dgm:chPref val="3"/>
        </dgm:presLayoutVars>
      </dgm:prSet>
      <dgm:spPr/>
      <dgm:t>
        <a:bodyPr/>
        <a:lstStyle/>
        <a:p>
          <a:endParaRPr lang="tr-TR"/>
        </a:p>
      </dgm:t>
    </dgm:pt>
    <dgm:pt modelId="{95B84F1B-AEFE-41A4-BE39-622BBE371969}" type="pres">
      <dgm:prSet presAssocID="{AD2BD1FD-82D0-48B0-961D-263E79C33B91}" presName="rootConnector3" presStyleLbl="asst1" presStyleIdx="8" presStyleCnt="10"/>
      <dgm:spPr/>
      <dgm:t>
        <a:bodyPr/>
        <a:lstStyle/>
        <a:p>
          <a:endParaRPr lang="tr-TR"/>
        </a:p>
      </dgm:t>
    </dgm:pt>
    <dgm:pt modelId="{7CB553C7-20A4-4A42-B5BA-8CBE2416A2D6}" type="pres">
      <dgm:prSet presAssocID="{AD2BD1FD-82D0-48B0-961D-263E79C33B91}" presName="hierChild6" presStyleCnt="0"/>
      <dgm:spPr/>
    </dgm:pt>
    <dgm:pt modelId="{1998A803-6E22-415C-A984-32942EABE1BD}" type="pres">
      <dgm:prSet presAssocID="{AD2BD1FD-82D0-48B0-961D-263E79C33B91}" presName="hierChild7" presStyleCnt="0"/>
      <dgm:spPr/>
    </dgm:pt>
    <dgm:pt modelId="{306A9AD6-4EE3-4D77-8DD1-F3670CED34FF}" type="pres">
      <dgm:prSet presAssocID="{C887AFB5-1152-48DF-8701-B0228ACA55EC}" presName="Name111" presStyleLbl="parChTrans1D2" presStyleIdx="9" presStyleCnt="10"/>
      <dgm:spPr/>
      <dgm:t>
        <a:bodyPr/>
        <a:lstStyle/>
        <a:p>
          <a:endParaRPr lang="tr-TR"/>
        </a:p>
      </dgm:t>
    </dgm:pt>
    <dgm:pt modelId="{26D5CEC3-7DA7-4871-969B-0F947F3A6716}" type="pres">
      <dgm:prSet presAssocID="{9C344FBB-A3EF-4E09-AC93-904E380EC84B}" presName="hierRoot3" presStyleCnt="0">
        <dgm:presLayoutVars>
          <dgm:hierBranch val="init"/>
        </dgm:presLayoutVars>
      </dgm:prSet>
      <dgm:spPr/>
    </dgm:pt>
    <dgm:pt modelId="{87D633D0-C52C-4847-9D87-79A314903D31}" type="pres">
      <dgm:prSet presAssocID="{9C344FBB-A3EF-4E09-AC93-904E380EC84B}" presName="rootComposite3" presStyleCnt="0"/>
      <dgm:spPr/>
    </dgm:pt>
    <dgm:pt modelId="{F8EA2DEB-C656-434B-B484-DDD529B186A9}" type="pres">
      <dgm:prSet presAssocID="{9C344FBB-A3EF-4E09-AC93-904E380EC84B}" presName="rootText3" presStyleLbl="asst1" presStyleIdx="9" presStyleCnt="10" custScaleX="179031" custScaleY="136138" custLinFactNeighborX="10612" custLinFactNeighborY="-3979">
        <dgm:presLayoutVars>
          <dgm:chPref val="3"/>
        </dgm:presLayoutVars>
      </dgm:prSet>
      <dgm:spPr/>
      <dgm:t>
        <a:bodyPr/>
        <a:lstStyle/>
        <a:p>
          <a:endParaRPr lang="tr-TR"/>
        </a:p>
      </dgm:t>
    </dgm:pt>
    <dgm:pt modelId="{9D3F5258-F140-4E04-B5D6-0AAABC293751}" type="pres">
      <dgm:prSet presAssocID="{9C344FBB-A3EF-4E09-AC93-904E380EC84B}" presName="rootConnector3" presStyleLbl="asst1" presStyleIdx="9" presStyleCnt="10"/>
      <dgm:spPr/>
      <dgm:t>
        <a:bodyPr/>
        <a:lstStyle/>
        <a:p>
          <a:endParaRPr lang="tr-TR"/>
        </a:p>
      </dgm:t>
    </dgm:pt>
    <dgm:pt modelId="{5374BA90-DF17-43D6-8026-0F0A222A693F}" type="pres">
      <dgm:prSet presAssocID="{9C344FBB-A3EF-4E09-AC93-904E380EC84B}" presName="hierChild6" presStyleCnt="0"/>
      <dgm:spPr/>
    </dgm:pt>
    <dgm:pt modelId="{4AEA5C12-AAB4-4C4F-96C5-005F7D45C813}" type="pres">
      <dgm:prSet presAssocID="{9C344FBB-A3EF-4E09-AC93-904E380EC84B}" presName="hierChild7" presStyleCnt="0"/>
      <dgm:spPr/>
    </dgm:pt>
  </dgm:ptLst>
  <dgm:cxnLst>
    <dgm:cxn modelId="{A578B63A-1A92-4DE7-91D3-8D708911F273}" type="presOf" srcId="{1CB4EE80-1573-422C-83BF-74C81C50CF77}" destId="{DA98DEDE-10A0-477F-A721-91761BE5D416}" srcOrd="0" destOrd="0" presId="urn:microsoft.com/office/officeart/2005/8/layout/orgChart1"/>
    <dgm:cxn modelId="{E9F8CEDE-F192-4293-8C41-8ED4ABD4D222}" type="presOf" srcId="{9DA95D9D-BC51-402E-802C-7770DDD751B1}" destId="{827D9FFF-919A-44FA-82A1-8292349494B8}" srcOrd="0" destOrd="0" presId="urn:microsoft.com/office/officeart/2005/8/layout/orgChart1"/>
    <dgm:cxn modelId="{B185A53E-4A83-449B-ACA7-84309BBF0BD6}" type="presOf" srcId="{9944C2B2-DF92-4F24-B36F-8B7264D83C1F}" destId="{F0872B2E-35A9-4E31-B982-6AF829DB5E3E}" srcOrd="1" destOrd="0" presId="urn:microsoft.com/office/officeart/2005/8/layout/orgChart1"/>
    <dgm:cxn modelId="{B8B39107-FCF3-4612-B597-73C54325F6F3}" type="presOf" srcId="{5C050F58-6B91-4150-B682-B8E9B752D5DB}" destId="{29A32099-C0BA-4B97-9626-0AA60B0EDDA0}" srcOrd="1" destOrd="0" presId="urn:microsoft.com/office/officeart/2005/8/layout/orgChart1"/>
    <dgm:cxn modelId="{78E871F3-617E-4B7C-979B-9EEF5A1C3169}" type="presOf" srcId="{60916BF8-766C-4B31-866F-C803A8B7687F}" destId="{DDCA2D76-893C-40DC-B3B7-F416F60E7385}" srcOrd="0" destOrd="0" presId="urn:microsoft.com/office/officeart/2005/8/layout/orgChart1"/>
    <dgm:cxn modelId="{EA3C8F4B-18E9-4DDD-86B6-EE1F46E2D2CD}" srcId="{27FB6DD8-5843-4207-A0AA-0C0FAA1A4312}" destId="{DA2A6EF9-CA2A-4012-BF48-7BECF8147DB1}" srcOrd="4" destOrd="0" parTransId="{9DA95D9D-BC51-402E-802C-7770DDD751B1}" sibTransId="{85A57561-4656-479E-9E62-33AF5520D229}"/>
    <dgm:cxn modelId="{F9035DAF-C3E8-4BBD-81A0-9B2B8EFE6E4E}" type="presOf" srcId="{E840D96A-DE4F-478A-B628-CD73674B2FAC}" destId="{8B60D92E-D7F5-4A6A-AF0F-A8A6A0BFC915}" srcOrd="0" destOrd="0" presId="urn:microsoft.com/office/officeart/2005/8/layout/orgChart1"/>
    <dgm:cxn modelId="{45991687-3CFB-405D-B031-CCF75A18A34D}" type="presOf" srcId="{9C344FBB-A3EF-4E09-AC93-904E380EC84B}" destId="{9D3F5258-F140-4E04-B5D6-0AAABC293751}" srcOrd="1" destOrd="0" presId="urn:microsoft.com/office/officeart/2005/8/layout/orgChart1"/>
    <dgm:cxn modelId="{71E8AFC7-4C42-4E6E-A9D9-6868A746D878}" type="presOf" srcId="{E840D96A-DE4F-478A-B628-CD73674B2FAC}" destId="{1A8AAD84-A92F-44D8-9466-ECB37D6DA8B1}" srcOrd="1" destOrd="0" presId="urn:microsoft.com/office/officeart/2005/8/layout/orgChart1"/>
    <dgm:cxn modelId="{7390AE41-797B-4DAB-9751-E02EB0289864}" srcId="{27FB6DD8-5843-4207-A0AA-0C0FAA1A4312}" destId="{9C344FBB-A3EF-4E09-AC93-904E380EC84B}" srcOrd="9" destOrd="0" parTransId="{C887AFB5-1152-48DF-8701-B0228ACA55EC}" sibTransId="{970D36DC-13DD-4EB3-AFD3-47056D34FEC3}"/>
    <dgm:cxn modelId="{11012AD4-767C-4B17-ACC9-AC7551DAB7C8}" srcId="{27FB6DD8-5843-4207-A0AA-0C0FAA1A4312}" destId="{DD1C98F5-D9AC-4A9B-8412-FA075866168A}" srcOrd="2" destOrd="0" parTransId="{365F73AF-3846-4158-BACC-1D8434FA0B81}" sibTransId="{706AB1C2-43F3-41CD-8C81-4B960B060284}"/>
    <dgm:cxn modelId="{11B1ED4B-F41C-4D5E-BC8E-C77DFF39D941}" type="presOf" srcId="{BF2F984A-8E31-4109-8199-FF105171D7DA}" destId="{C9009486-4837-406E-986C-1E04ECC48AAD}" srcOrd="0" destOrd="0" presId="urn:microsoft.com/office/officeart/2005/8/layout/orgChart1"/>
    <dgm:cxn modelId="{E542B0EB-EDB3-40AD-BC56-D172236EAD47}" type="presOf" srcId="{954667B8-20B1-4BFC-963C-E1BC60D822B2}" destId="{95137CFC-3997-4724-99C5-9CC4A888615B}" srcOrd="1" destOrd="0" presId="urn:microsoft.com/office/officeart/2005/8/layout/orgChart1"/>
    <dgm:cxn modelId="{AFBA062D-EBEA-46C9-99E6-2814C4715948}" type="presOf" srcId="{27FB6DD8-5843-4207-A0AA-0C0FAA1A4312}" destId="{4144CCAA-DDAB-4BC1-8D37-B4B78B9E6523}" srcOrd="1" destOrd="0" presId="urn:microsoft.com/office/officeart/2005/8/layout/orgChart1"/>
    <dgm:cxn modelId="{11FEB416-0826-4180-86E5-DD47653A4C19}" srcId="{27FB6DD8-5843-4207-A0AA-0C0FAA1A4312}" destId="{1CB4EE80-1573-422C-83BF-74C81C50CF77}" srcOrd="1" destOrd="0" parTransId="{21F08B89-6875-48C1-AB61-9B0734D68602}" sibTransId="{2ABA3F84-052F-4F1E-B838-4CEA1656B3CA}"/>
    <dgm:cxn modelId="{C6A33C11-E87C-4B70-A5DF-AB6323CB04A1}" type="presOf" srcId="{DA2A6EF9-CA2A-4012-BF48-7BECF8147DB1}" destId="{4606F62C-6344-4096-AFA0-9B340C6650BF}" srcOrd="1" destOrd="0" presId="urn:microsoft.com/office/officeart/2005/8/layout/orgChart1"/>
    <dgm:cxn modelId="{D169114D-DDE1-4488-94C5-24FBE2CA8099}" type="presOf" srcId="{0909DD12-831C-4571-A3CC-C88811D87E12}" destId="{DE2DAD72-6922-4A1E-903B-8D1D70683E46}" srcOrd="0" destOrd="0" presId="urn:microsoft.com/office/officeart/2005/8/layout/orgChart1"/>
    <dgm:cxn modelId="{8AA9703A-9896-4222-B349-E7095429C814}" srcId="{27FB6DD8-5843-4207-A0AA-0C0FAA1A4312}" destId="{5C050F58-6B91-4150-B682-B8E9B752D5DB}" srcOrd="6" destOrd="0" parTransId="{C113823D-00CA-4617-8BB8-D49B3D6455AD}" sibTransId="{1A868E73-EF49-4265-8B22-39A513375410}"/>
    <dgm:cxn modelId="{078D7FE7-7E37-4273-8E83-8A9B5F685CD1}" type="presOf" srcId="{B5067913-230B-4B49-867B-5B20C41E8FCB}" destId="{2EA5ADD1-08B3-4182-9D24-719A00F4535D}" srcOrd="0" destOrd="0" presId="urn:microsoft.com/office/officeart/2005/8/layout/orgChart1"/>
    <dgm:cxn modelId="{A0360735-BBE5-45B7-9688-19BFF2137ADA}" type="presOf" srcId="{9944C2B2-DF92-4F24-B36F-8B7264D83C1F}" destId="{65B62531-C791-490B-8341-16B7380FBF5B}" srcOrd="0" destOrd="0" presId="urn:microsoft.com/office/officeart/2005/8/layout/orgChart1"/>
    <dgm:cxn modelId="{CC583DB0-2F8D-4AEE-A822-B8368DD4939D}" type="presOf" srcId="{9C344FBB-A3EF-4E09-AC93-904E380EC84B}" destId="{F8EA2DEB-C656-434B-B484-DDD529B186A9}" srcOrd="0" destOrd="0" presId="urn:microsoft.com/office/officeart/2005/8/layout/orgChart1"/>
    <dgm:cxn modelId="{EF70D8D2-DC68-47C9-8C18-DD721E25ECAF}" type="presOf" srcId="{5C050F58-6B91-4150-B682-B8E9B752D5DB}" destId="{E8F2F68E-965C-4403-B625-7CEBA19EA099}" srcOrd="0" destOrd="0" presId="urn:microsoft.com/office/officeart/2005/8/layout/orgChart1"/>
    <dgm:cxn modelId="{C1D311DA-774E-4387-A94B-CDE9243A051F}" srcId="{27FB6DD8-5843-4207-A0AA-0C0FAA1A4312}" destId="{AD2BD1FD-82D0-48B0-961D-263E79C33B91}" srcOrd="8" destOrd="0" parTransId="{A19B3C07-9B49-4DBC-B14A-614B8E974BF9}" sibTransId="{EE672DC5-BB5C-4A61-94B2-68AF17773396}"/>
    <dgm:cxn modelId="{2F3A1151-3032-4E99-BBE6-F77AD083DE93}" type="presOf" srcId="{DD1C98F5-D9AC-4A9B-8412-FA075866168A}" destId="{426D5F65-AABF-4091-8BC5-4498CC1B8B68}" srcOrd="1" destOrd="0" presId="urn:microsoft.com/office/officeart/2005/8/layout/orgChart1"/>
    <dgm:cxn modelId="{D12E7295-F17B-4B73-AA32-1BED0A314514}" type="presOf" srcId="{1CB4EE80-1573-422C-83BF-74C81C50CF77}" destId="{D4576C15-FF94-49BC-A204-A86EE56C5B35}" srcOrd="1" destOrd="0" presId="urn:microsoft.com/office/officeart/2005/8/layout/orgChart1"/>
    <dgm:cxn modelId="{952F27ED-812A-4C3D-8B89-3BA7B5E911B8}" srcId="{27FB6DD8-5843-4207-A0AA-0C0FAA1A4312}" destId="{B5067913-230B-4B49-867B-5B20C41E8FCB}" srcOrd="5" destOrd="0" parTransId="{60916BF8-766C-4B31-866F-C803A8B7687F}" sibTransId="{DA3CF353-EF16-4F36-8339-0610045D0A21}"/>
    <dgm:cxn modelId="{85E67AFF-A1D3-4ECD-BFCB-2F667EA1C946}" type="presOf" srcId="{954667B8-20B1-4BFC-963C-E1BC60D822B2}" destId="{CC2B8FBE-AC95-404A-932C-2E126126B757}" srcOrd="0" destOrd="0" presId="urn:microsoft.com/office/officeart/2005/8/layout/orgChart1"/>
    <dgm:cxn modelId="{D784D7C4-CE0A-4AC4-8D9C-53B2E171A843}" type="presOf" srcId="{DD1C98F5-D9AC-4A9B-8412-FA075866168A}" destId="{15FAC5FB-5E96-4FE2-841F-491E6E308FC4}" srcOrd="0" destOrd="0" presId="urn:microsoft.com/office/officeart/2005/8/layout/orgChart1"/>
    <dgm:cxn modelId="{05EF7800-111D-4279-A459-944B2DF33112}" type="presOf" srcId="{A19B3C07-9B49-4DBC-B14A-614B8E974BF9}" destId="{4B822561-3C31-4BCD-8C8A-4AE5CB867B7F}" srcOrd="0" destOrd="0" presId="urn:microsoft.com/office/officeart/2005/8/layout/orgChart1"/>
    <dgm:cxn modelId="{5D8CDFCB-DE17-4508-8390-E66E99CF49B8}" type="presOf" srcId="{C113823D-00CA-4617-8BB8-D49B3D6455AD}" destId="{EF508022-4F07-4DD1-9DD9-67E8C1984059}" srcOrd="0" destOrd="0" presId="urn:microsoft.com/office/officeart/2005/8/layout/orgChart1"/>
    <dgm:cxn modelId="{1501FB80-ED3A-4CFD-BB53-1B7EE8C41888}" type="presOf" srcId="{21F08B89-6875-48C1-AB61-9B0734D68602}" destId="{34D4CF68-971A-414F-80E6-8CB411821F7C}" srcOrd="0" destOrd="0" presId="urn:microsoft.com/office/officeart/2005/8/layout/orgChart1"/>
    <dgm:cxn modelId="{D7491052-D65E-425E-A7ED-78934858DE96}" type="presOf" srcId="{27FB6DD8-5843-4207-A0AA-0C0FAA1A4312}" destId="{0243D453-2FAB-4346-8F7F-365DECB9541D}" srcOrd="0" destOrd="0" presId="urn:microsoft.com/office/officeart/2005/8/layout/orgChart1"/>
    <dgm:cxn modelId="{6EC6450D-B3AC-49D5-BDF4-8C4D50735C39}" srcId="{27FB6DD8-5843-4207-A0AA-0C0FAA1A4312}" destId="{E840D96A-DE4F-478A-B628-CD73674B2FAC}" srcOrd="7" destOrd="0" parTransId="{881B1A26-21ED-49C0-BCC1-EB887D6AD1C4}" sibTransId="{A50A4A1B-A75A-4D38-A56D-470302EC1572}"/>
    <dgm:cxn modelId="{7E60550A-EBF3-4252-996F-888A2F34158D}" type="presOf" srcId="{AD2BD1FD-82D0-48B0-961D-263E79C33B91}" destId="{95B84F1B-AEFE-41A4-BE39-622BBE371969}" srcOrd="1" destOrd="0" presId="urn:microsoft.com/office/officeart/2005/8/layout/orgChart1"/>
    <dgm:cxn modelId="{B62E2D67-9762-428B-8E4F-C08FCF012A13}" type="presOf" srcId="{365F73AF-3846-4158-BACC-1D8434FA0B81}" destId="{DB58E324-068D-40E8-923A-71023A8F4A91}" srcOrd="0" destOrd="0" presId="urn:microsoft.com/office/officeart/2005/8/layout/orgChart1"/>
    <dgm:cxn modelId="{A23AF65E-755D-49A6-8633-5ECEF3A33D8A}" type="presOf" srcId="{E5C8833B-4711-4800-902F-B071040DF670}" destId="{65F2DDBD-37CD-480B-B87E-5FB9AFF5C8B1}" srcOrd="0" destOrd="0" presId="urn:microsoft.com/office/officeart/2005/8/layout/orgChart1"/>
    <dgm:cxn modelId="{B0FDF074-B1BD-4E94-BA68-D68081630D84}" type="presOf" srcId="{B5067913-230B-4B49-867B-5B20C41E8FCB}" destId="{D02F9CB6-8760-4197-8AAC-F1DF6058ADA2}" srcOrd="1" destOrd="0" presId="urn:microsoft.com/office/officeart/2005/8/layout/orgChart1"/>
    <dgm:cxn modelId="{03A5AAB9-2399-424D-8E8F-5EA40BD40E9E}" srcId="{27FB6DD8-5843-4207-A0AA-0C0FAA1A4312}" destId="{9944C2B2-DF92-4F24-B36F-8B7264D83C1F}" srcOrd="0" destOrd="0" parTransId="{E5C8833B-4711-4800-902F-B071040DF670}" sibTransId="{6BCAD20C-C23F-4CFF-B5DE-85E0C229E50A}"/>
    <dgm:cxn modelId="{10524D8B-8AFF-49A5-AA64-F94D546CFFC1}" type="presOf" srcId="{C887AFB5-1152-48DF-8701-B0228ACA55EC}" destId="{306A9AD6-4EE3-4D77-8DD1-F3670CED34FF}" srcOrd="0" destOrd="0" presId="urn:microsoft.com/office/officeart/2005/8/layout/orgChart1"/>
    <dgm:cxn modelId="{92FE3A18-4217-453F-B386-2AFFF39991F5}" type="presOf" srcId="{AD2BD1FD-82D0-48B0-961D-263E79C33B91}" destId="{072EFCD1-F139-460E-9E4B-87D20EF04893}" srcOrd="0" destOrd="0" presId="urn:microsoft.com/office/officeart/2005/8/layout/orgChart1"/>
    <dgm:cxn modelId="{C244F90C-223E-4DA5-BA3A-6DABBD2DFB02}" srcId="{27FB6DD8-5843-4207-A0AA-0C0FAA1A4312}" destId="{954667B8-20B1-4BFC-963C-E1BC60D822B2}" srcOrd="3" destOrd="0" parTransId="{0909DD12-831C-4571-A3CC-C88811D87E12}" sibTransId="{5180E0A4-9604-46AD-AC54-A9A433DF59D9}"/>
    <dgm:cxn modelId="{E0BEA80B-A0ED-4C2A-844C-FAA19134C13B}" type="presOf" srcId="{DA2A6EF9-CA2A-4012-BF48-7BECF8147DB1}" destId="{68F384B6-0E0F-4207-885A-CE3BBB4B5033}" srcOrd="0" destOrd="0" presId="urn:microsoft.com/office/officeart/2005/8/layout/orgChart1"/>
    <dgm:cxn modelId="{2F7A7268-8DB2-4AB9-8D93-DD43DBBF6103}" srcId="{BF2F984A-8E31-4109-8199-FF105171D7DA}" destId="{27FB6DD8-5843-4207-A0AA-0C0FAA1A4312}" srcOrd="0" destOrd="0" parTransId="{43B44096-971E-49E8-AC76-1A8C1FF775B4}" sibTransId="{1F259CFE-38F0-4E5D-A7D5-CBCF47B46709}"/>
    <dgm:cxn modelId="{1921D72B-28A3-4B39-8289-E6F1B8EFB866}" type="presOf" srcId="{881B1A26-21ED-49C0-BCC1-EB887D6AD1C4}" destId="{02923270-418A-47F1-9ED1-683443F44835}" srcOrd="0" destOrd="0" presId="urn:microsoft.com/office/officeart/2005/8/layout/orgChart1"/>
    <dgm:cxn modelId="{812A4BDF-BF78-4FB3-A242-ABC33F5763B2}" type="presParOf" srcId="{C9009486-4837-406E-986C-1E04ECC48AAD}" destId="{2BA307FD-A40D-4697-8B3C-1D57AE4EB4A1}" srcOrd="0" destOrd="0" presId="urn:microsoft.com/office/officeart/2005/8/layout/orgChart1"/>
    <dgm:cxn modelId="{2C9583FA-E821-47C1-A23C-F9D923CF242B}" type="presParOf" srcId="{2BA307FD-A40D-4697-8B3C-1D57AE4EB4A1}" destId="{B5B3B958-024E-4BB6-9BBC-CD4FE593EEFB}" srcOrd="0" destOrd="0" presId="urn:microsoft.com/office/officeart/2005/8/layout/orgChart1"/>
    <dgm:cxn modelId="{B17C0930-0F75-4359-8BCE-3391CDA4DBBC}" type="presParOf" srcId="{B5B3B958-024E-4BB6-9BBC-CD4FE593EEFB}" destId="{0243D453-2FAB-4346-8F7F-365DECB9541D}" srcOrd="0" destOrd="0" presId="urn:microsoft.com/office/officeart/2005/8/layout/orgChart1"/>
    <dgm:cxn modelId="{996CFA62-3FD5-40DB-94B7-687378A0CB4F}" type="presParOf" srcId="{B5B3B958-024E-4BB6-9BBC-CD4FE593EEFB}" destId="{4144CCAA-DDAB-4BC1-8D37-B4B78B9E6523}" srcOrd="1" destOrd="0" presId="urn:microsoft.com/office/officeart/2005/8/layout/orgChart1"/>
    <dgm:cxn modelId="{CFA98393-DF91-44B8-83A0-E90123B38CBB}" type="presParOf" srcId="{2BA307FD-A40D-4697-8B3C-1D57AE4EB4A1}" destId="{4752CC24-18D4-4386-9D7E-E0652466D77C}" srcOrd="1" destOrd="0" presId="urn:microsoft.com/office/officeart/2005/8/layout/orgChart1"/>
    <dgm:cxn modelId="{8CEACE98-7BA3-4EA4-A5BA-DC6DAFF441E3}" type="presParOf" srcId="{2BA307FD-A40D-4697-8B3C-1D57AE4EB4A1}" destId="{D844073B-EEA4-4B23-8CB6-DC634D437EB8}" srcOrd="2" destOrd="0" presId="urn:microsoft.com/office/officeart/2005/8/layout/orgChart1"/>
    <dgm:cxn modelId="{F12A95C7-C079-48E7-A7FB-A412D148A156}" type="presParOf" srcId="{D844073B-EEA4-4B23-8CB6-DC634D437EB8}" destId="{65F2DDBD-37CD-480B-B87E-5FB9AFF5C8B1}" srcOrd="0" destOrd="0" presId="urn:microsoft.com/office/officeart/2005/8/layout/orgChart1"/>
    <dgm:cxn modelId="{F85D48AD-4F4B-4206-B312-E6A9720A059E}" type="presParOf" srcId="{D844073B-EEA4-4B23-8CB6-DC634D437EB8}" destId="{055EFB21-8902-4102-AF68-E214F5D1C2F7}" srcOrd="1" destOrd="0" presId="urn:microsoft.com/office/officeart/2005/8/layout/orgChart1"/>
    <dgm:cxn modelId="{B4CBC7F1-36BC-499C-8B51-D46704895929}" type="presParOf" srcId="{055EFB21-8902-4102-AF68-E214F5D1C2F7}" destId="{BED1EAB9-D254-4CC0-8FDE-C45CF3CDA8E4}" srcOrd="0" destOrd="0" presId="urn:microsoft.com/office/officeart/2005/8/layout/orgChart1"/>
    <dgm:cxn modelId="{A554A7D6-7277-4AFD-8E83-8304F7797114}" type="presParOf" srcId="{BED1EAB9-D254-4CC0-8FDE-C45CF3CDA8E4}" destId="{65B62531-C791-490B-8341-16B7380FBF5B}" srcOrd="0" destOrd="0" presId="urn:microsoft.com/office/officeart/2005/8/layout/orgChart1"/>
    <dgm:cxn modelId="{2A00EE15-7549-4096-A6ED-AA6C05988644}" type="presParOf" srcId="{BED1EAB9-D254-4CC0-8FDE-C45CF3CDA8E4}" destId="{F0872B2E-35A9-4E31-B982-6AF829DB5E3E}" srcOrd="1" destOrd="0" presId="urn:microsoft.com/office/officeart/2005/8/layout/orgChart1"/>
    <dgm:cxn modelId="{91D8AA07-51AA-4260-92BF-2A5AD75F2E39}" type="presParOf" srcId="{055EFB21-8902-4102-AF68-E214F5D1C2F7}" destId="{99040D9E-1D75-4D5E-9963-D39C494F9ADB}" srcOrd="1" destOrd="0" presId="urn:microsoft.com/office/officeart/2005/8/layout/orgChart1"/>
    <dgm:cxn modelId="{7514A285-EDD8-402E-8044-C9A6E07653FF}" type="presParOf" srcId="{055EFB21-8902-4102-AF68-E214F5D1C2F7}" destId="{9D2224A4-2966-4F48-ABB7-1F3222529D37}" srcOrd="2" destOrd="0" presId="urn:microsoft.com/office/officeart/2005/8/layout/orgChart1"/>
    <dgm:cxn modelId="{8192D3B0-1CB2-45CB-8C61-4F8131AEF25C}" type="presParOf" srcId="{D844073B-EEA4-4B23-8CB6-DC634D437EB8}" destId="{34D4CF68-971A-414F-80E6-8CB411821F7C}" srcOrd="2" destOrd="0" presId="urn:microsoft.com/office/officeart/2005/8/layout/orgChart1"/>
    <dgm:cxn modelId="{92B72274-ED44-4905-B153-72ACB0D69A08}" type="presParOf" srcId="{D844073B-EEA4-4B23-8CB6-DC634D437EB8}" destId="{E6D8EA9F-14C2-4F23-9F1C-23810D2897CC}" srcOrd="3" destOrd="0" presId="urn:microsoft.com/office/officeart/2005/8/layout/orgChart1"/>
    <dgm:cxn modelId="{FD0D0AA1-3E3A-49DA-8DB6-078FC8EF1134}" type="presParOf" srcId="{E6D8EA9F-14C2-4F23-9F1C-23810D2897CC}" destId="{FD41F558-AD6B-49FF-91F2-A99FC75F95FA}" srcOrd="0" destOrd="0" presId="urn:microsoft.com/office/officeart/2005/8/layout/orgChart1"/>
    <dgm:cxn modelId="{83BC91A1-4D0E-48D3-BC2B-CCF119975954}" type="presParOf" srcId="{FD41F558-AD6B-49FF-91F2-A99FC75F95FA}" destId="{DA98DEDE-10A0-477F-A721-91761BE5D416}" srcOrd="0" destOrd="0" presId="urn:microsoft.com/office/officeart/2005/8/layout/orgChart1"/>
    <dgm:cxn modelId="{59B8B657-987A-4C14-8192-39723421940D}" type="presParOf" srcId="{FD41F558-AD6B-49FF-91F2-A99FC75F95FA}" destId="{D4576C15-FF94-49BC-A204-A86EE56C5B35}" srcOrd="1" destOrd="0" presId="urn:microsoft.com/office/officeart/2005/8/layout/orgChart1"/>
    <dgm:cxn modelId="{C77F3946-39A3-4C06-A554-1FD4D5831597}" type="presParOf" srcId="{E6D8EA9F-14C2-4F23-9F1C-23810D2897CC}" destId="{D4250EE0-BA4B-4CCB-B566-E48540105740}" srcOrd="1" destOrd="0" presId="urn:microsoft.com/office/officeart/2005/8/layout/orgChart1"/>
    <dgm:cxn modelId="{FEEB1325-951E-4838-9E36-30ABFF7066EE}" type="presParOf" srcId="{E6D8EA9F-14C2-4F23-9F1C-23810D2897CC}" destId="{C4AF27A2-3E9B-4F49-8F17-63562C3B6328}" srcOrd="2" destOrd="0" presId="urn:microsoft.com/office/officeart/2005/8/layout/orgChart1"/>
    <dgm:cxn modelId="{07F920DA-1853-4744-AE46-1C451C5E0516}" type="presParOf" srcId="{D844073B-EEA4-4B23-8CB6-DC634D437EB8}" destId="{DB58E324-068D-40E8-923A-71023A8F4A91}" srcOrd="4" destOrd="0" presId="urn:microsoft.com/office/officeart/2005/8/layout/orgChart1"/>
    <dgm:cxn modelId="{74C8ECB5-4E7E-477A-9003-0F5D4FD85B71}" type="presParOf" srcId="{D844073B-EEA4-4B23-8CB6-DC634D437EB8}" destId="{5C529850-55D2-4085-9EC1-90045996157A}" srcOrd="5" destOrd="0" presId="urn:microsoft.com/office/officeart/2005/8/layout/orgChart1"/>
    <dgm:cxn modelId="{51FAAAF4-439C-40C8-A400-1CDA94833595}" type="presParOf" srcId="{5C529850-55D2-4085-9EC1-90045996157A}" destId="{02AC88B7-0F3E-421B-9878-AA2AD4636FD6}" srcOrd="0" destOrd="0" presId="urn:microsoft.com/office/officeart/2005/8/layout/orgChart1"/>
    <dgm:cxn modelId="{8FD2EA10-C9B2-40AB-AE3A-95C2826C64F1}" type="presParOf" srcId="{02AC88B7-0F3E-421B-9878-AA2AD4636FD6}" destId="{15FAC5FB-5E96-4FE2-841F-491E6E308FC4}" srcOrd="0" destOrd="0" presId="urn:microsoft.com/office/officeart/2005/8/layout/orgChart1"/>
    <dgm:cxn modelId="{A8A0A46B-B7DB-4B96-9493-2D5A034FB797}" type="presParOf" srcId="{02AC88B7-0F3E-421B-9878-AA2AD4636FD6}" destId="{426D5F65-AABF-4091-8BC5-4498CC1B8B68}" srcOrd="1" destOrd="0" presId="urn:microsoft.com/office/officeart/2005/8/layout/orgChart1"/>
    <dgm:cxn modelId="{D02330C7-DD66-4124-B1BB-13CBCABD88AB}" type="presParOf" srcId="{5C529850-55D2-4085-9EC1-90045996157A}" destId="{7D5C6259-FBF2-4788-A890-0554B16F2E66}" srcOrd="1" destOrd="0" presId="urn:microsoft.com/office/officeart/2005/8/layout/orgChart1"/>
    <dgm:cxn modelId="{4825497A-C1B4-4085-97E0-FD83CA5591F6}" type="presParOf" srcId="{5C529850-55D2-4085-9EC1-90045996157A}" destId="{7EBAD79A-3C44-4238-8624-1AB6787A96C8}" srcOrd="2" destOrd="0" presId="urn:microsoft.com/office/officeart/2005/8/layout/orgChart1"/>
    <dgm:cxn modelId="{98458461-25BD-4FEF-BF6C-EB19BC79D9B7}" type="presParOf" srcId="{D844073B-EEA4-4B23-8CB6-DC634D437EB8}" destId="{DE2DAD72-6922-4A1E-903B-8D1D70683E46}" srcOrd="6" destOrd="0" presId="urn:microsoft.com/office/officeart/2005/8/layout/orgChart1"/>
    <dgm:cxn modelId="{A672E422-45C2-46C9-83D3-7E0590E31C92}" type="presParOf" srcId="{D844073B-EEA4-4B23-8CB6-DC634D437EB8}" destId="{682475E4-FA74-4791-88AC-A8BBD0397531}" srcOrd="7" destOrd="0" presId="urn:microsoft.com/office/officeart/2005/8/layout/orgChart1"/>
    <dgm:cxn modelId="{95059559-A3B5-4DF6-BB29-FD27F61B2551}" type="presParOf" srcId="{682475E4-FA74-4791-88AC-A8BBD0397531}" destId="{F28712A4-F847-435C-9BE3-F26142BD552C}" srcOrd="0" destOrd="0" presId="urn:microsoft.com/office/officeart/2005/8/layout/orgChart1"/>
    <dgm:cxn modelId="{33B7CEE3-0D0F-4449-8240-73F9E3805130}" type="presParOf" srcId="{F28712A4-F847-435C-9BE3-F26142BD552C}" destId="{CC2B8FBE-AC95-404A-932C-2E126126B757}" srcOrd="0" destOrd="0" presId="urn:microsoft.com/office/officeart/2005/8/layout/orgChart1"/>
    <dgm:cxn modelId="{25A6FF29-CD49-4CC7-B2B4-289286227A70}" type="presParOf" srcId="{F28712A4-F847-435C-9BE3-F26142BD552C}" destId="{95137CFC-3997-4724-99C5-9CC4A888615B}" srcOrd="1" destOrd="0" presId="urn:microsoft.com/office/officeart/2005/8/layout/orgChart1"/>
    <dgm:cxn modelId="{E492ACA4-6427-4959-ACA1-7BF1573EB138}" type="presParOf" srcId="{682475E4-FA74-4791-88AC-A8BBD0397531}" destId="{AF47807B-B3A0-43AA-94E8-9FEEEFF00466}" srcOrd="1" destOrd="0" presId="urn:microsoft.com/office/officeart/2005/8/layout/orgChart1"/>
    <dgm:cxn modelId="{8BB62136-1784-4C9B-A372-E80F2D2896D5}" type="presParOf" srcId="{682475E4-FA74-4791-88AC-A8BBD0397531}" destId="{83E02597-864C-4FEB-97CD-3295959F7F4C}" srcOrd="2" destOrd="0" presId="urn:microsoft.com/office/officeart/2005/8/layout/orgChart1"/>
    <dgm:cxn modelId="{617C808D-BB85-4E02-B2AE-18446BFC70F5}" type="presParOf" srcId="{D844073B-EEA4-4B23-8CB6-DC634D437EB8}" destId="{827D9FFF-919A-44FA-82A1-8292349494B8}" srcOrd="8" destOrd="0" presId="urn:microsoft.com/office/officeart/2005/8/layout/orgChart1"/>
    <dgm:cxn modelId="{ED39E418-3939-44BF-B9FF-5C7283B348B8}" type="presParOf" srcId="{D844073B-EEA4-4B23-8CB6-DC634D437EB8}" destId="{058D05D4-B287-4126-9D20-F307A42CF718}" srcOrd="9" destOrd="0" presId="urn:microsoft.com/office/officeart/2005/8/layout/orgChart1"/>
    <dgm:cxn modelId="{184FD19F-8A42-46FF-A479-59025F4424D7}" type="presParOf" srcId="{058D05D4-B287-4126-9D20-F307A42CF718}" destId="{E4B32D0F-476B-414F-AC88-B631FEDD64C9}" srcOrd="0" destOrd="0" presId="urn:microsoft.com/office/officeart/2005/8/layout/orgChart1"/>
    <dgm:cxn modelId="{4E5EABB1-B221-43EC-86C1-DD3516FAC337}" type="presParOf" srcId="{E4B32D0F-476B-414F-AC88-B631FEDD64C9}" destId="{68F384B6-0E0F-4207-885A-CE3BBB4B5033}" srcOrd="0" destOrd="0" presId="urn:microsoft.com/office/officeart/2005/8/layout/orgChart1"/>
    <dgm:cxn modelId="{1E45A0C2-52CE-42B7-8261-F484A3CAF5D7}" type="presParOf" srcId="{E4B32D0F-476B-414F-AC88-B631FEDD64C9}" destId="{4606F62C-6344-4096-AFA0-9B340C6650BF}" srcOrd="1" destOrd="0" presId="urn:microsoft.com/office/officeart/2005/8/layout/orgChart1"/>
    <dgm:cxn modelId="{4DA193F0-3E78-4C52-83EB-B6F765A9F0C7}" type="presParOf" srcId="{058D05D4-B287-4126-9D20-F307A42CF718}" destId="{6533B1C6-CDAD-48FC-97CD-BFE0F30B9FD5}" srcOrd="1" destOrd="0" presId="urn:microsoft.com/office/officeart/2005/8/layout/orgChart1"/>
    <dgm:cxn modelId="{CC6B9485-D471-4E95-B5B4-EF233958BA7D}" type="presParOf" srcId="{058D05D4-B287-4126-9D20-F307A42CF718}" destId="{CB3F7CDF-26F0-497D-B469-714FCFF8A6A6}" srcOrd="2" destOrd="0" presId="urn:microsoft.com/office/officeart/2005/8/layout/orgChart1"/>
    <dgm:cxn modelId="{8D5382F3-BC6D-43BD-8A84-0D778CA472FC}" type="presParOf" srcId="{D844073B-EEA4-4B23-8CB6-DC634D437EB8}" destId="{DDCA2D76-893C-40DC-B3B7-F416F60E7385}" srcOrd="10" destOrd="0" presId="urn:microsoft.com/office/officeart/2005/8/layout/orgChart1"/>
    <dgm:cxn modelId="{676AC3BD-F0FE-4D64-A9BA-1C6494C47799}" type="presParOf" srcId="{D844073B-EEA4-4B23-8CB6-DC634D437EB8}" destId="{7993B174-D523-4393-91AF-BCC8EE4F80D6}" srcOrd="11" destOrd="0" presId="urn:microsoft.com/office/officeart/2005/8/layout/orgChart1"/>
    <dgm:cxn modelId="{36295496-2154-4A10-9284-3A3E5A007056}" type="presParOf" srcId="{7993B174-D523-4393-91AF-BCC8EE4F80D6}" destId="{B7BB8F38-54C8-4189-B872-1250B7A26697}" srcOrd="0" destOrd="0" presId="urn:microsoft.com/office/officeart/2005/8/layout/orgChart1"/>
    <dgm:cxn modelId="{E144ED86-1189-4AAB-BAD4-E23DFCCEBA5D}" type="presParOf" srcId="{B7BB8F38-54C8-4189-B872-1250B7A26697}" destId="{2EA5ADD1-08B3-4182-9D24-719A00F4535D}" srcOrd="0" destOrd="0" presId="urn:microsoft.com/office/officeart/2005/8/layout/orgChart1"/>
    <dgm:cxn modelId="{DECFBF4B-AB55-4932-8993-35FBED6D2C9B}" type="presParOf" srcId="{B7BB8F38-54C8-4189-B872-1250B7A26697}" destId="{D02F9CB6-8760-4197-8AAC-F1DF6058ADA2}" srcOrd="1" destOrd="0" presId="urn:microsoft.com/office/officeart/2005/8/layout/orgChart1"/>
    <dgm:cxn modelId="{05C5CCF6-FA31-4BBA-B171-5B0500488176}" type="presParOf" srcId="{7993B174-D523-4393-91AF-BCC8EE4F80D6}" destId="{6A32DDB3-3FDE-4BB1-BA1A-D51121655B14}" srcOrd="1" destOrd="0" presId="urn:microsoft.com/office/officeart/2005/8/layout/orgChart1"/>
    <dgm:cxn modelId="{AD1547B9-50B4-4A47-8FDC-14C970F4B040}" type="presParOf" srcId="{7993B174-D523-4393-91AF-BCC8EE4F80D6}" destId="{55BB1D9B-9D50-4129-846A-7B7D74D3A50D}" srcOrd="2" destOrd="0" presId="urn:microsoft.com/office/officeart/2005/8/layout/orgChart1"/>
    <dgm:cxn modelId="{4EA21D3D-069E-470C-9032-8103715D8A6C}" type="presParOf" srcId="{D844073B-EEA4-4B23-8CB6-DC634D437EB8}" destId="{EF508022-4F07-4DD1-9DD9-67E8C1984059}" srcOrd="12" destOrd="0" presId="urn:microsoft.com/office/officeart/2005/8/layout/orgChart1"/>
    <dgm:cxn modelId="{F35980DB-39E9-4056-9C13-94D06767BD1D}" type="presParOf" srcId="{D844073B-EEA4-4B23-8CB6-DC634D437EB8}" destId="{A43F8410-3CE4-43A4-88D2-321C84BE0B6F}" srcOrd="13" destOrd="0" presId="urn:microsoft.com/office/officeart/2005/8/layout/orgChart1"/>
    <dgm:cxn modelId="{F99D5DC7-A845-4FFA-998E-8A2040753222}" type="presParOf" srcId="{A43F8410-3CE4-43A4-88D2-321C84BE0B6F}" destId="{9A1B390E-572A-4A0F-A4E4-868207B0735A}" srcOrd="0" destOrd="0" presId="urn:microsoft.com/office/officeart/2005/8/layout/orgChart1"/>
    <dgm:cxn modelId="{3BAD7EA9-E72B-4059-BA35-1183DE3B0806}" type="presParOf" srcId="{9A1B390E-572A-4A0F-A4E4-868207B0735A}" destId="{E8F2F68E-965C-4403-B625-7CEBA19EA099}" srcOrd="0" destOrd="0" presId="urn:microsoft.com/office/officeart/2005/8/layout/orgChart1"/>
    <dgm:cxn modelId="{372E44CA-1599-4667-8E6B-B7FAE377BE93}" type="presParOf" srcId="{9A1B390E-572A-4A0F-A4E4-868207B0735A}" destId="{29A32099-C0BA-4B97-9626-0AA60B0EDDA0}" srcOrd="1" destOrd="0" presId="urn:microsoft.com/office/officeart/2005/8/layout/orgChart1"/>
    <dgm:cxn modelId="{B54DFF91-3275-4F8A-A1CE-0CF3FC647766}" type="presParOf" srcId="{A43F8410-3CE4-43A4-88D2-321C84BE0B6F}" destId="{38AE67A2-3C14-4D28-884C-D475D8C1F40E}" srcOrd="1" destOrd="0" presId="urn:microsoft.com/office/officeart/2005/8/layout/orgChart1"/>
    <dgm:cxn modelId="{E052C495-C602-4DF3-9530-BA6073FD2102}" type="presParOf" srcId="{A43F8410-3CE4-43A4-88D2-321C84BE0B6F}" destId="{BC105BFA-6385-432E-9E3D-49AE4EF80BA7}" srcOrd="2" destOrd="0" presId="urn:microsoft.com/office/officeart/2005/8/layout/orgChart1"/>
    <dgm:cxn modelId="{595F8DD2-2443-4A66-A20B-61E84420C1FB}" type="presParOf" srcId="{D844073B-EEA4-4B23-8CB6-DC634D437EB8}" destId="{02923270-418A-47F1-9ED1-683443F44835}" srcOrd="14" destOrd="0" presId="urn:microsoft.com/office/officeart/2005/8/layout/orgChart1"/>
    <dgm:cxn modelId="{FB8D9B43-77CD-48B2-93C8-ED1C7AE26088}" type="presParOf" srcId="{D844073B-EEA4-4B23-8CB6-DC634D437EB8}" destId="{570668A3-9240-4369-A0CC-06F81B2CFE0E}" srcOrd="15" destOrd="0" presId="urn:microsoft.com/office/officeart/2005/8/layout/orgChart1"/>
    <dgm:cxn modelId="{8A4BCAA8-DD7E-4AF4-A82E-5B456913E927}" type="presParOf" srcId="{570668A3-9240-4369-A0CC-06F81B2CFE0E}" destId="{79AA905A-CB71-449C-BF37-C725BF9DFFD5}" srcOrd="0" destOrd="0" presId="urn:microsoft.com/office/officeart/2005/8/layout/orgChart1"/>
    <dgm:cxn modelId="{7931B70C-226A-4775-A963-6FA83D09E217}" type="presParOf" srcId="{79AA905A-CB71-449C-BF37-C725BF9DFFD5}" destId="{8B60D92E-D7F5-4A6A-AF0F-A8A6A0BFC915}" srcOrd="0" destOrd="0" presId="urn:microsoft.com/office/officeart/2005/8/layout/orgChart1"/>
    <dgm:cxn modelId="{0870821D-BC36-402E-823D-B88D090A856C}" type="presParOf" srcId="{79AA905A-CB71-449C-BF37-C725BF9DFFD5}" destId="{1A8AAD84-A92F-44D8-9466-ECB37D6DA8B1}" srcOrd="1" destOrd="0" presId="urn:microsoft.com/office/officeart/2005/8/layout/orgChart1"/>
    <dgm:cxn modelId="{DBF89BA9-FE04-4A7B-9812-CA9BA433A718}" type="presParOf" srcId="{570668A3-9240-4369-A0CC-06F81B2CFE0E}" destId="{9C31D54C-28A5-4E5A-B007-1AD569BD511D}" srcOrd="1" destOrd="0" presId="urn:microsoft.com/office/officeart/2005/8/layout/orgChart1"/>
    <dgm:cxn modelId="{E3A69EAE-9116-429D-857E-146ACF863FB9}" type="presParOf" srcId="{570668A3-9240-4369-A0CC-06F81B2CFE0E}" destId="{54B741D5-2F2D-4201-ACE3-F300CF7F3C71}" srcOrd="2" destOrd="0" presId="urn:microsoft.com/office/officeart/2005/8/layout/orgChart1"/>
    <dgm:cxn modelId="{606B35C8-1DF6-48FD-854E-3F4094373960}" type="presParOf" srcId="{D844073B-EEA4-4B23-8CB6-DC634D437EB8}" destId="{4B822561-3C31-4BCD-8C8A-4AE5CB867B7F}" srcOrd="16" destOrd="0" presId="urn:microsoft.com/office/officeart/2005/8/layout/orgChart1"/>
    <dgm:cxn modelId="{DE2EEE27-7785-48AC-885D-79C2A4ECC9F2}" type="presParOf" srcId="{D844073B-EEA4-4B23-8CB6-DC634D437EB8}" destId="{E27A4596-928C-4EE9-A880-01B2650E8EB4}" srcOrd="17" destOrd="0" presId="urn:microsoft.com/office/officeart/2005/8/layout/orgChart1"/>
    <dgm:cxn modelId="{BBDBD040-AE0E-4AF4-AC1B-CAACAB5E9AAC}" type="presParOf" srcId="{E27A4596-928C-4EE9-A880-01B2650E8EB4}" destId="{50E08B89-B15C-4DF4-82C4-A70A93A6D639}" srcOrd="0" destOrd="0" presId="urn:microsoft.com/office/officeart/2005/8/layout/orgChart1"/>
    <dgm:cxn modelId="{321B5AE9-0BD0-49ED-80AA-5805DF84C48C}" type="presParOf" srcId="{50E08B89-B15C-4DF4-82C4-A70A93A6D639}" destId="{072EFCD1-F139-460E-9E4B-87D20EF04893}" srcOrd="0" destOrd="0" presId="urn:microsoft.com/office/officeart/2005/8/layout/orgChart1"/>
    <dgm:cxn modelId="{944C27E6-7D8B-4F87-A83B-EFEBED078023}" type="presParOf" srcId="{50E08B89-B15C-4DF4-82C4-A70A93A6D639}" destId="{95B84F1B-AEFE-41A4-BE39-622BBE371969}" srcOrd="1" destOrd="0" presId="urn:microsoft.com/office/officeart/2005/8/layout/orgChart1"/>
    <dgm:cxn modelId="{2EC737E8-5CCD-498C-9F98-FB2B62D8BDBE}" type="presParOf" srcId="{E27A4596-928C-4EE9-A880-01B2650E8EB4}" destId="{7CB553C7-20A4-4A42-B5BA-8CBE2416A2D6}" srcOrd="1" destOrd="0" presId="urn:microsoft.com/office/officeart/2005/8/layout/orgChart1"/>
    <dgm:cxn modelId="{CFB3CCC0-5D20-499B-A953-7646866D12F0}" type="presParOf" srcId="{E27A4596-928C-4EE9-A880-01B2650E8EB4}" destId="{1998A803-6E22-415C-A984-32942EABE1BD}" srcOrd="2" destOrd="0" presId="urn:microsoft.com/office/officeart/2005/8/layout/orgChart1"/>
    <dgm:cxn modelId="{623E778F-1125-49F4-8C59-4758124DB08A}" type="presParOf" srcId="{D844073B-EEA4-4B23-8CB6-DC634D437EB8}" destId="{306A9AD6-4EE3-4D77-8DD1-F3670CED34FF}" srcOrd="18" destOrd="0" presId="urn:microsoft.com/office/officeart/2005/8/layout/orgChart1"/>
    <dgm:cxn modelId="{21142AEF-7E1C-4283-876D-0B1769A511D1}" type="presParOf" srcId="{D844073B-EEA4-4B23-8CB6-DC634D437EB8}" destId="{26D5CEC3-7DA7-4871-969B-0F947F3A6716}" srcOrd="19" destOrd="0" presId="urn:microsoft.com/office/officeart/2005/8/layout/orgChart1"/>
    <dgm:cxn modelId="{89739BC9-F18E-4611-9B3E-CCB3CC387229}" type="presParOf" srcId="{26D5CEC3-7DA7-4871-969B-0F947F3A6716}" destId="{87D633D0-C52C-4847-9D87-79A314903D31}" srcOrd="0" destOrd="0" presId="urn:microsoft.com/office/officeart/2005/8/layout/orgChart1"/>
    <dgm:cxn modelId="{81005BC2-E6D4-4FDC-B05E-BBE30F79FF9C}" type="presParOf" srcId="{87D633D0-C52C-4847-9D87-79A314903D31}" destId="{F8EA2DEB-C656-434B-B484-DDD529B186A9}" srcOrd="0" destOrd="0" presId="urn:microsoft.com/office/officeart/2005/8/layout/orgChart1"/>
    <dgm:cxn modelId="{1B2BD27D-4DC1-498D-922D-76EFE466B40B}" type="presParOf" srcId="{87D633D0-C52C-4847-9D87-79A314903D31}" destId="{9D3F5258-F140-4E04-B5D6-0AAABC293751}" srcOrd="1" destOrd="0" presId="urn:microsoft.com/office/officeart/2005/8/layout/orgChart1"/>
    <dgm:cxn modelId="{1D601891-8D83-4935-8099-A23D8F8B5EA6}" type="presParOf" srcId="{26D5CEC3-7DA7-4871-969B-0F947F3A6716}" destId="{5374BA90-DF17-43D6-8026-0F0A222A693F}" srcOrd="1" destOrd="0" presId="urn:microsoft.com/office/officeart/2005/8/layout/orgChart1"/>
    <dgm:cxn modelId="{93810B55-BF69-4356-83F7-2F4FF82C9F73}" type="presParOf" srcId="{26D5CEC3-7DA7-4871-969B-0F947F3A6716}" destId="{4AEA5C12-AAB4-4C4F-96C5-005F7D45C81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2F984A-8E31-4109-8199-FF105171D7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27FB6DD8-5843-4207-A0AA-0C0FAA1A4312}">
      <dgm:prSet phldrT="[Metin]" custT="1"/>
      <dgm:spPr/>
      <dgm:t>
        <a:bodyPr/>
        <a:lstStyle/>
        <a:p>
          <a:r>
            <a:rPr lang="tr-TR" sz="1200" dirty="0">
              <a:latin typeface="Times New Roman" panose="02020603050405020304" pitchFamily="18" charset="0"/>
              <a:cs typeface="Times New Roman" panose="02020603050405020304" pitchFamily="18" charset="0"/>
            </a:rPr>
            <a:t>Prof. Dr. </a:t>
          </a:r>
          <a:r>
            <a:rPr lang="tr-TR" sz="1200" dirty="0" smtClean="0">
              <a:latin typeface="Times New Roman" panose="02020603050405020304" pitchFamily="18" charset="0"/>
              <a:cs typeface="Times New Roman" panose="02020603050405020304" pitchFamily="18" charset="0"/>
            </a:rPr>
            <a:t>Erdal TEKARSLAN</a:t>
          </a:r>
        </a:p>
        <a:p>
          <a:r>
            <a:rPr lang="tr-TR" sz="1200" dirty="0" smtClean="0">
              <a:latin typeface="Times New Roman" panose="02020603050405020304" pitchFamily="18" charset="0"/>
              <a:cs typeface="Times New Roman" panose="02020603050405020304" pitchFamily="18" charset="0"/>
            </a:rPr>
            <a:t>Dekan Vekili- </a:t>
          </a:r>
          <a:r>
            <a:rPr lang="tr-TR" sz="1200" dirty="0">
              <a:latin typeface="Times New Roman" panose="02020603050405020304" pitchFamily="18" charset="0"/>
              <a:cs typeface="Times New Roman" panose="02020603050405020304" pitchFamily="18" charset="0"/>
            </a:rPr>
            <a:t>Başkan</a:t>
          </a:r>
        </a:p>
      </dgm:t>
    </dgm:pt>
    <dgm:pt modelId="{43B44096-971E-49E8-AC76-1A8C1FF775B4}" type="parTrans" cxnId="{2F7A7268-8DB2-4AB9-8D93-DD43DBBF6103}">
      <dgm:prSet/>
      <dgm:spPr/>
      <dgm:t>
        <a:bodyPr/>
        <a:lstStyle/>
        <a:p>
          <a:endParaRPr lang="tr-TR"/>
        </a:p>
      </dgm:t>
    </dgm:pt>
    <dgm:pt modelId="{1F259CFE-38F0-4E5D-A7D5-CBCF47B46709}" type="sibTrans" cxnId="{2F7A7268-8DB2-4AB9-8D93-DD43DBBF6103}">
      <dgm:prSet/>
      <dgm:spPr/>
      <dgm:t>
        <a:bodyPr/>
        <a:lstStyle/>
        <a:p>
          <a:endParaRPr lang="tr-TR"/>
        </a:p>
      </dgm:t>
    </dgm:pt>
    <dgm:pt modelId="{9944C2B2-DF92-4F24-B36F-8B7264D83C1F}" type="asst">
      <dgm:prSet phldrT="[Metin]" custT="1"/>
      <dgm:spPr/>
      <dgm:t>
        <a:bodyPr/>
        <a:lstStyle/>
        <a:p>
          <a:r>
            <a:rPr lang="tr-TR" sz="1200">
              <a:latin typeface="Times New Roman" panose="02020603050405020304" pitchFamily="18" charset="0"/>
              <a:cs typeface="Times New Roman" panose="02020603050405020304" pitchFamily="18" charset="0"/>
            </a:rPr>
            <a:t>Prof. Dr. Türkinaz AŞTI</a:t>
          </a:r>
        </a:p>
        <a:p>
          <a:r>
            <a:rPr lang="tr-TR" sz="1200">
              <a:latin typeface="Times New Roman" panose="02020603050405020304" pitchFamily="18" charset="0"/>
              <a:cs typeface="Times New Roman" panose="02020603050405020304" pitchFamily="18" charset="0"/>
            </a:rPr>
            <a:t>Profesör Temsilcisi</a:t>
          </a:r>
        </a:p>
        <a:p>
          <a:r>
            <a:rPr lang="tr-TR" sz="1200">
              <a:latin typeface="Times New Roman" panose="02020603050405020304" pitchFamily="18" charset="0"/>
              <a:cs typeface="Times New Roman" panose="02020603050405020304" pitchFamily="18" charset="0"/>
            </a:rPr>
            <a:t>Üye</a:t>
          </a:r>
        </a:p>
      </dgm:t>
    </dgm:pt>
    <dgm:pt modelId="{E5C8833B-4711-4800-902F-B071040DF670}" type="parTrans" cxnId="{03A5AAB9-2399-424D-8E8F-5EA40BD40E9E}">
      <dgm:prSet/>
      <dgm:spPr/>
      <dgm:t>
        <a:bodyPr/>
        <a:lstStyle/>
        <a:p>
          <a:endParaRPr lang="tr-TR"/>
        </a:p>
      </dgm:t>
    </dgm:pt>
    <dgm:pt modelId="{6BCAD20C-C23F-4CFF-B5DE-85E0C229E50A}" type="sibTrans" cxnId="{03A5AAB9-2399-424D-8E8F-5EA40BD40E9E}">
      <dgm:prSet/>
      <dgm:spPr/>
      <dgm:t>
        <a:bodyPr/>
        <a:lstStyle/>
        <a:p>
          <a:endParaRPr lang="tr-TR"/>
        </a:p>
      </dgm:t>
    </dgm:pt>
    <dgm:pt modelId="{1CB4EE80-1573-422C-83BF-74C81C50CF77}" type="asst">
      <dgm:prSet phldrT="[Metin]" custT="1"/>
      <dgm:spPr/>
      <dgm:t>
        <a:bodyPr/>
        <a:lstStyle/>
        <a:p>
          <a:r>
            <a:rPr lang="tr-TR" sz="1200">
              <a:latin typeface="Times New Roman" panose="02020603050405020304" pitchFamily="18" charset="0"/>
              <a:cs typeface="Times New Roman" panose="02020603050405020304" pitchFamily="18" charset="0"/>
            </a:rPr>
            <a:t>Prof. Dr. H. Nilgün GÜRSES</a:t>
          </a:r>
        </a:p>
        <a:p>
          <a:r>
            <a:rPr lang="tr-TR" sz="1200">
              <a:latin typeface="Times New Roman" panose="02020603050405020304" pitchFamily="18" charset="0"/>
              <a:cs typeface="Times New Roman" panose="02020603050405020304" pitchFamily="18" charset="0"/>
            </a:rPr>
            <a:t>Profesör Temsilcisi</a:t>
          </a:r>
        </a:p>
        <a:p>
          <a:r>
            <a:rPr lang="tr-TR" sz="1200">
              <a:latin typeface="Times New Roman" panose="02020603050405020304" pitchFamily="18" charset="0"/>
              <a:cs typeface="Times New Roman" panose="02020603050405020304" pitchFamily="18" charset="0"/>
            </a:rPr>
            <a:t>Üye</a:t>
          </a:r>
        </a:p>
      </dgm:t>
    </dgm:pt>
    <dgm:pt modelId="{21F08B89-6875-48C1-AB61-9B0734D68602}" type="parTrans" cxnId="{11FEB416-0826-4180-86E5-DD47653A4C19}">
      <dgm:prSet/>
      <dgm:spPr/>
      <dgm:t>
        <a:bodyPr/>
        <a:lstStyle/>
        <a:p>
          <a:endParaRPr lang="tr-TR"/>
        </a:p>
      </dgm:t>
    </dgm:pt>
    <dgm:pt modelId="{2ABA3F84-052F-4F1E-B838-4CEA1656B3CA}" type="sibTrans" cxnId="{11FEB416-0826-4180-86E5-DD47653A4C19}">
      <dgm:prSet/>
      <dgm:spPr/>
      <dgm:t>
        <a:bodyPr/>
        <a:lstStyle/>
        <a:p>
          <a:endParaRPr lang="tr-TR"/>
        </a:p>
      </dgm:t>
    </dgm:pt>
    <dgm:pt modelId="{DD1C98F5-D9AC-4A9B-8412-FA075866168A}" type="asst">
      <dgm:prSet phldrT="[Metin]" custT="1"/>
      <dgm:spPr/>
      <dgm:t>
        <a:bodyPr/>
        <a:lstStyle/>
        <a:p>
          <a:r>
            <a:rPr lang="tr-TR" sz="1200">
              <a:latin typeface="Times New Roman" panose="02020603050405020304" pitchFamily="18" charset="0"/>
              <a:cs typeface="Times New Roman" panose="02020603050405020304" pitchFamily="18" charset="0"/>
            </a:rPr>
            <a:t>Prof. Dr. Anayit M. COŞKUN</a:t>
          </a:r>
        </a:p>
        <a:p>
          <a:r>
            <a:rPr lang="tr-TR" sz="1200">
              <a:latin typeface="Times New Roman" panose="02020603050405020304" pitchFamily="18" charset="0"/>
              <a:cs typeface="Times New Roman" panose="02020603050405020304" pitchFamily="18" charset="0"/>
            </a:rPr>
            <a:t>Profesör Temsilcisi</a:t>
          </a:r>
        </a:p>
        <a:p>
          <a:r>
            <a:rPr lang="tr-TR" sz="1200">
              <a:latin typeface="Times New Roman" panose="02020603050405020304" pitchFamily="18" charset="0"/>
              <a:cs typeface="Times New Roman" panose="02020603050405020304" pitchFamily="18" charset="0"/>
            </a:rPr>
            <a:t>Üye</a:t>
          </a:r>
        </a:p>
      </dgm:t>
    </dgm:pt>
    <dgm:pt modelId="{365F73AF-3846-4158-BACC-1D8434FA0B81}" type="parTrans" cxnId="{11012AD4-767C-4B17-ACC9-AC7551DAB7C8}">
      <dgm:prSet/>
      <dgm:spPr/>
      <dgm:t>
        <a:bodyPr/>
        <a:lstStyle/>
        <a:p>
          <a:endParaRPr lang="tr-TR"/>
        </a:p>
      </dgm:t>
    </dgm:pt>
    <dgm:pt modelId="{706AB1C2-43F3-41CD-8C81-4B960B060284}" type="sibTrans" cxnId="{11012AD4-767C-4B17-ACC9-AC7551DAB7C8}">
      <dgm:prSet/>
      <dgm:spPr/>
      <dgm:t>
        <a:bodyPr/>
        <a:lstStyle/>
        <a:p>
          <a:endParaRPr lang="tr-TR"/>
        </a:p>
      </dgm:t>
    </dgm:pt>
    <dgm:pt modelId="{DA2A6EF9-CA2A-4012-BF48-7BECF8147DB1}" type="asst">
      <dgm:prSet phldrT="[Metin]" custT="1"/>
      <dgm:spPr>
        <a:solidFill>
          <a:schemeClr val="accent1"/>
        </a:solidFill>
      </dgm:spPr>
      <dgm:t>
        <a:bodyPr/>
        <a:lstStyle/>
        <a:p>
          <a:r>
            <a:rPr lang="tr-TR" sz="1200" dirty="0" smtClean="0">
              <a:latin typeface="Times New Roman" panose="02020603050405020304" pitchFamily="18" charset="0"/>
              <a:cs typeface="Times New Roman" panose="02020603050405020304" pitchFamily="18" charset="0"/>
            </a:rPr>
            <a:t>Dr. </a:t>
          </a:r>
          <a:r>
            <a:rPr lang="tr-TR" sz="1200" dirty="0" err="1" smtClean="0">
              <a:latin typeface="Times New Roman" panose="02020603050405020304" pitchFamily="18" charset="0"/>
              <a:cs typeface="Times New Roman" panose="02020603050405020304" pitchFamily="18" charset="0"/>
            </a:rPr>
            <a:t>Öğr</a:t>
          </a:r>
          <a:r>
            <a:rPr lang="tr-TR" sz="1200" dirty="0" smtClean="0">
              <a:latin typeface="Times New Roman" panose="02020603050405020304" pitchFamily="18" charset="0"/>
              <a:cs typeface="Times New Roman" panose="02020603050405020304" pitchFamily="18" charset="0"/>
            </a:rPr>
            <a:t>. Üyesi </a:t>
          </a:r>
          <a:r>
            <a:rPr lang="tr-TR" sz="1200" dirty="0">
              <a:latin typeface="Times New Roman" panose="02020603050405020304" pitchFamily="18" charset="0"/>
              <a:cs typeface="Times New Roman" panose="02020603050405020304" pitchFamily="18" charset="0"/>
            </a:rPr>
            <a:t>Nesrin İLHAN</a:t>
          </a:r>
        </a:p>
        <a:p>
          <a:r>
            <a:rPr lang="tr-TR" sz="1200" dirty="0" smtClean="0">
              <a:latin typeface="Times New Roman" panose="02020603050405020304" pitchFamily="18" charset="0"/>
              <a:cs typeface="Times New Roman" panose="02020603050405020304" pitchFamily="18" charset="0"/>
            </a:rPr>
            <a:t>Doktor Öğretim </a:t>
          </a:r>
          <a:r>
            <a:rPr lang="tr-TR" sz="1200" dirty="0" err="1" smtClean="0">
              <a:latin typeface="Times New Roman" panose="02020603050405020304" pitchFamily="18" charset="0"/>
              <a:cs typeface="Times New Roman" panose="02020603050405020304" pitchFamily="18" charset="0"/>
            </a:rPr>
            <a:t>ÜyesiTemsilcisi</a:t>
          </a:r>
          <a:endParaRPr lang="tr-T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Üye</a:t>
          </a:r>
        </a:p>
      </dgm:t>
    </dgm:pt>
    <dgm:pt modelId="{9DA95D9D-BC51-402E-802C-7770DDD751B1}" type="parTrans" cxnId="{EA3C8F4B-18E9-4DDD-86B6-EE1F46E2D2CD}">
      <dgm:prSet/>
      <dgm:spPr/>
      <dgm:t>
        <a:bodyPr/>
        <a:lstStyle/>
        <a:p>
          <a:endParaRPr lang="tr-TR"/>
        </a:p>
      </dgm:t>
    </dgm:pt>
    <dgm:pt modelId="{85A57561-4656-479E-9E62-33AF5520D229}" type="sibTrans" cxnId="{EA3C8F4B-18E9-4DDD-86B6-EE1F46E2D2CD}">
      <dgm:prSet/>
      <dgm:spPr/>
      <dgm:t>
        <a:bodyPr/>
        <a:lstStyle/>
        <a:p>
          <a:endParaRPr lang="tr-TR"/>
        </a:p>
      </dgm:t>
    </dgm:pt>
    <dgm:pt modelId="{DD487D36-8B83-4842-B1D1-D685E107BD10}" type="asst">
      <dgm:prSet phldrT="[Metin]" custT="1"/>
      <dgm:spPr>
        <a:solidFill>
          <a:schemeClr val="accent1"/>
        </a:solidFill>
      </dgm:spPr>
      <dgm:t>
        <a:bodyPr/>
        <a:lstStyle/>
        <a:p>
          <a:r>
            <a:rPr lang="tr-TR" sz="1200">
              <a:latin typeface="Times New Roman" panose="02020603050405020304" pitchFamily="18" charset="0"/>
              <a:cs typeface="Times New Roman" panose="02020603050405020304" pitchFamily="18" charset="0"/>
            </a:rPr>
            <a:t>Doç. Dr. Ümit UĞURLU</a:t>
          </a:r>
        </a:p>
        <a:p>
          <a:r>
            <a:rPr lang="tr-TR" sz="1200">
              <a:latin typeface="Times New Roman" panose="02020603050405020304" pitchFamily="18" charset="0"/>
              <a:cs typeface="Times New Roman" panose="02020603050405020304" pitchFamily="18" charset="0"/>
            </a:rPr>
            <a:t>Doçent Temsilcisi</a:t>
          </a:r>
        </a:p>
        <a:p>
          <a:r>
            <a:rPr lang="tr-TR" sz="1200">
              <a:latin typeface="Times New Roman" panose="02020603050405020304" pitchFamily="18" charset="0"/>
              <a:cs typeface="Times New Roman" panose="02020603050405020304" pitchFamily="18" charset="0"/>
            </a:rPr>
            <a:t>Üye</a:t>
          </a:r>
        </a:p>
      </dgm:t>
    </dgm:pt>
    <dgm:pt modelId="{1B57A7AC-5EFE-410A-ABFA-1F1E81AD234E}" type="parTrans" cxnId="{348EDDC4-D414-4615-8169-52D0511438E2}">
      <dgm:prSet/>
      <dgm:spPr/>
      <dgm:t>
        <a:bodyPr/>
        <a:lstStyle/>
        <a:p>
          <a:endParaRPr lang="tr-TR"/>
        </a:p>
      </dgm:t>
    </dgm:pt>
    <dgm:pt modelId="{4479B48E-291B-4FE7-8721-69E9AE72A01D}" type="sibTrans" cxnId="{348EDDC4-D414-4615-8169-52D0511438E2}">
      <dgm:prSet/>
      <dgm:spPr/>
      <dgm:t>
        <a:bodyPr/>
        <a:lstStyle/>
        <a:p>
          <a:endParaRPr lang="tr-TR"/>
        </a:p>
      </dgm:t>
    </dgm:pt>
    <dgm:pt modelId="{954667B8-20B1-4BFC-963C-E1BC60D822B2}" type="asst">
      <dgm:prSet phldrT="[Metin]" custT="1"/>
      <dgm:spPr/>
      <dgm:t>
        <a:bodyPr/>
        <a:lstStyle/>
        <a:p>
          <a:r>
            <a:rPr lang="tr-TR" sz="1200">
              <a:latin typeface="Times New Roman" panose="02020603050405020304" pitchFamily="18" charset="0"/>
              <a:cs typeface="Times New Roman" panose="02020603050405020304" pitchFamily="18" charset="0"/>
            </a:rPr>
            <a:t>Doç. Dr. Semiramis ÖZYILMAZ</a:t>
          </a:r>
        </a:p>
        <a:p>
          <a:r>
            <a:rPr lang="tr-TR" sz="1200">
              <a:latin typeface="Times New Roman" panose="02020603050405020304" pitchFamily="18" charset="0"/>
              <a:cs typeface="Times New Roman" panose="02020603050405020304" pitchFamily="18" charset="0"/>
            </a:rPr>
            <a:t>Doçent Temsilcisi</a:t>
          </a:r>
        </a:p>
        <a:p>
          <a:r>
            <a:rPr lang="tr-TR" sz="1200">
              <a:latin typeface="Times New Roman" panose="02020603050405020304" pitchFamily="18" charset="0"/>
              <a:cs typeface="Times New Roman" panose="02020603050405020304" pitchFamily="18" charset="0"/>
            </a:rPr>
            <a:t>Üye</a:t>
          </a:r>
        </a:p>
      </dgm:t>
    </dgm:pt>
    <dgm:pt modelId="{0909DD12-831C-4571-A3CC-C88811D87E12}" type="parTrans" cxnId="{C244F90C-223E-4DA5-BA3A-6DABBD2DFB02}">
      <dgm:prSet/>
      <dgm:spPr/>
      <dgm:t>
        <a:bodyPr/>
        <a:lstStyle/>
        <a:p>
          <a:endParaRPr lang="tr-TR"/>
        </a:p>
      </dgm:t>
    </dgm:pt>
    <dgm:pt modelId="{5180E0A4-9604-46AD-AC54-A9A433DF59D9}" type="sibTrans" cxnId="{C244F90C-223E-4DA5-BA3A-6DABBD2DFB02}">
      <dgm:prSet/>
      <dgm:spPr/>
      <dgm:t>
        <a:bodyPr/>
        <a:lstStyle/>
        <a:p>
          <a:endParaRPr lang="tr-TR"/>
        </a:p>
      </dgm:t>
    </dgm:pt>
    <dgm:pt modelId="{C9009486-4837-406E-986C-1E04ECC48AAD}" type="pres">
      <dgm:prSet presAssocID="{BF2F984A-8E31-4109-8199-FF105171D7DA}" presName="hierChild1" presStyleCnt="0">
        <dgm:presLayoutVars>
          <dgm:orgChart val="1"/>
          <dgm:chPref val="1"/>
          <dgm:dir/>
          <dgm:animOne val="branch"/>
          <dgm:animLvl val="lvl"/>
          <dgm:resizeHandles/>
        </dgm:presLayoutVars>
      </dgm:prSet>
      <dgm:spPr/>
      <dgm:t>
        <a:bodyPr/>
        <a:lstStyle/>
        <a:p>
          <a:endParaRPr lang="tr-TR"/>
        </a:p>
      </dgm:t>
    </dgm:pt>
    <dgm:pt modelId="{2BA307FD-A40D-4697-8B3C-1D57AE4EB4A1}" type="pres">
      <dgm:prSet presAssocID="{27FB6DD8-5843-4207-A0AA-0C0FAA1A4312}" presName="hierRoot1" presStyleCnt="0">
        <dgm:presLayoutVars>
          <dgm:hierBranch val="init"/>
        </dgm:presLayoutVars>
      </dgm:prSet>
      <dgm:spPr/>
    </dgm:pt>
    <dgm:pt modelId="{B5B3B958-024E-4BB6-9BBC-CD4FE593EEFB}" type="pres">
      <dgm:prSet presAssocID="{27FB6DD8-5843-4207-A0AA-0C0FAA1A4312}" presName="rootComposite1" presStyleCnt="0"/>
      <dgm:spPr/>
    </dgm:pt>
    <dgm:pt modelId="{0243D453-2FAB-4346-8F7F-365DECB9541D}" type="pres">
      <dgm:prSet presAssocID="{27FB6DD8-5843-4207-A0AA-0C0FAA1A4312}" presName="rootText1" presStyleLbl="node0" presStyleIdx="0" presStyleCnt="1" custScaleX="234288" custScaleY="165665">
        <dgm:presLayoutVars>
          <dgm:chPref val="3"/>
        </dgm:presLayoutVars>
      </dgm:prSet>
      <dgm:spPr/>
      <dgm:t>
        <a:bodyPr/>
        <a:lstStyle/>
        <a:p>
          <a:endParaRPr lang="tr-TR"/>
        </a:p>
      </dgm:t>
    </dgm:pt>
    <dgm:pt modelId="{4144CCAA-DDAB-4BC1-8D37-B4B78B9E6523}" type="pres">
      <dgm:prSet presAssocID="{27FB6DD8-5843-4207-A0AA-0C0FAA1A4312}" presName="rootConnector1" presStyleLbl="node1" presStyleIdx="0" presStyleCnt="0"/>
      <dgm:spPr/>
      <dgm:t>
        <a:bodyPr/>
        <a:lstStyle/>
        <a:p>
          <a:endParaRPr lang="tr-TR"/>
        </a:p>
      </dgm:t>
    </dgm:pt>
    <dgm:pt modelId="{4752CC24-18D4-4386-9D7E-E0652466D77C}" type="pres">
      <dgm:prSet presAssocID="{27FB6DD8-5843-4207-A0AA-0C0FAA1A4312}" presName="hierChild2" presStyleCnt="0"/>
      <dgm:spPr/>
    </dgm:pt>
    <dgm:pt modelId="{D844073B-EEA4-4B23-8CB6-DC634D437EB8}" type="pres">
      <dgm:prSet presAssocID="{27FB6DD8-5843-4207-A0AA-0C0FAA1A4312}" presName="hierChild3" presStyleCnt="0"/>
      <dgm:spPr/>
    </dgm:pt>
    <dgm:pt modelId="{65F2DDBD-37CD-480B-B87E-5FB9AFF5C8B1}" type="pres">
      <dgm:prSet presAssocID="{E5C8833B-4711-4800-902F-B071040DF670}" presName="Name111" presStyleLbl="parChTrans1D2" presStyleIdx="0" presStyleCnt="6"/>
      <dgm:spPr/>
      <dgm:t>
        <a:bodyPr/>
        <a:lstStyle/>
        <a:p>
          <a:endParaRPr lang="tr-TR"/>
        </a:p>
      </dgm:t>
    </dgm:pt>
    <dgm:pt modelId="{055EFB21-8902-4102-AF68-E214F5D1C2F7}" type="pres">
      <dgm:prSet presAssocID="{9944C2B2-DF92-4F24-B36F-8B7264D83C1F}" presName="hierRoot3" presStyleCnt="0">
        <dgm:presLayoutVars>
          <dgm:hierBranch val="init"/>
        </dgm:presLayoutVars>
      </dgm:prSet>
      <dgm:spPr/>
    </dgm:pt>
    <dgm:pt modelId="{BED1EAB9-D254-4CC0-8FDE-C45CF3CDA8E4}" type="pres">
      <dgm:prSet presAssocID="{9944C2B2-DF92-4F24-B36F-8B7264D83C1F}" presName="rootComposite3" presStyleCnt="0"/>
      <dgm:spPr/>
    </dgm:pt>
    <dgm:pt modelId="{65B62531-C791-490B-8341-16B7380FBF5B}" type="pres">
      <dgm:prSet presAssocID="{9944C2B2-DF92-4F24-B36F-8B7264D83C1F}" presName="rootText3" presStyleLbl="asst1" presStyleIdx="0" presStyleCnt="6" custScaleX="181627" custScaleY="171243">
        <dgm:presLayoutVars>
          <dgm:chPref val="3"/>
        </dgm:presLayoutVars>
      </dgm:prSet>
      <dgm:spPr/>
      <dgm:t>
        <a:bodyPr/>
        <a:lstStyle/>
        <a:p>
          <a:endParaRPr lang="tr-TR"/>
        </a:p>
      </dgm:t>
    </dgm:pt>
    <dgm:pt modelId="{F0872B2E-35A9-4E31-B982-6AF829DB5E3E}" type="pres">
      <dgm:prSet presAssocID="{9944C2B2-DF92-4F24-B36F-8B7264D83C1F}" presName="rootConnector3" presStyleLbl="asst1" presStyleIdx="0" presStyleCnt="6"/>
      <dgm:spPr/>
      <dgm:t>
        <a:bodyPr/>
        <a:lstStyle/>
        <a:p>
          <a:endParaRPr lang="tr-TR"/>
        </a:p>
      </dgm:t>
    </dgm:pt>
    <dgm:pt modelId="{99040D9E-1D75-4D5E-9963-D39C494F9ADB}" type="pres">
      <dgm:prSet presAssocID="{9944C2B2-DF92-4F24-B36F-8B7264D83C1F}" presName="hierChild6" presStyleCnt="0"/>
      <dgm:spPr/>
    </dgm:pt>
    <dgm:pt modelId="{9D2224A4-2966-4F48-ABB7-1F3222529D37}" type="pres">
      <dgm:prSet presAssocID="{9944C2B2-DF92-4F24-B36F-8B7264D83C1F}" presName="hierChild7" presStyleCnt="0"/>
      <dgm:spPr/>
    </dgm:pt>
    <dgm:pt modelId="{34D4CF68-971A-414F-80E6-8CB411821F7C}" type="pres">
      <dgm:prSet presAssocID="{21F08B89-6875-48C1-AB61-9B0734D68602}" presName="Name111" presStyleLbl="parChTrans1D2" presStyleIdx="1" presStyleCnt="6"/>
      <dgm:spPr/>
      <dgm:t>
        <a:bodyPr/>
        <a:lstStyle/>
        <a:p>
          <a:endParaRPr lang="tr-TR"/>
        </a:p>
      </dgm:t>
    </dgm:pt>
    <dgm:pt modelId="{E6D8EA9F-14C2-4F23-9F1C-23810D2897CC}" type="pres">
      <dgm:prSet presAssocID="{1CB4EE80-1573-422C-83BF-74C81C50CF77}" presName="hierRoot3" presStyleCnt="0">
        <dgm:presLayoutVars>
          <dgm:hierBranch val="init"/>
        </dgm:presLayoutVars>
      </dgm:prSet>
      <dgm:spPr/>
    </dgm:pt>
    <dgm:pt modelId="{FD41F558-AD6B-49FF-91F2-A99FC75F95FA}" type="pres">
      <dgm:prSet presAssocID="{1CB4EE80-1573-422C-83BF-74C81C50CF77}" presName="rootComposite3" presStyleCnt="0"/>
      <dgm:spPr/>
    </dgm:pt>
    <dgm:pt modelId="{DA98DEDE-10A0-477F-A721-91761BE5D416}" type="pres">
      <dgm:prSet presAssocID="{1CB4EE80-1573-422C-83BF-74C81C50CF77}" presName="rootText3" presStyleLbl="asst1" presStyleIdx="1" presStyleCnt="6" custScaleX="183764" custScaleY="173841">
        <dgm:presLayoutVars>
          <dgm:chPref val="3"/>
        </dgm:presLayoutVars>
      </dgm:prSet>
      <dgm:spPr/>
      <dgm:t>
        <a:bodyPr/>
        <a:lstStyle/>
        <a:p>
          <a:endParaRPr lang="tr-TR"/>
        </a:p>
      </dgm:t>
    </dgm:pt>
    <dgm:pt modelId="{D4576C15-FF94-49BC-A204-A86EE56C5B35}" type="pres">
      <dgm:prSet presAssocID="{1CB4EE80-1573-422C-83BF-74C81C50CF77}" presName="rootConnector3" presStyleLbl="asst1" presStyleIdx="1" presStyleCnt="6"/>
      <dgm:spPr/>
      <dgm:t>
        <a:bodyPr/>
        <a:lstStyle/>
        <a:p>
          <a:endParaRPr lang="tr-TR"/>
        </a:p>
      </dgm:t>
    </dgm:pt>
    <dgm:pt modelId="{D4250EE0-BA4B-4CCB-B566-E48540105740}" type="pres">
      <dgm:prSet presAssocID="{1CB4EE80-1573-422C-83BF-74C81C50CF77}" presName="hierChild6" presStyleCnt="0"/>
      <dgm:spPr/>
    </dgm:pt>
    <dgm:pt modelId="{C4AF27A2-3E9B-4F49-8F17-63562C3B6328}" type="pres">
      <dgm:prSet presAssocID="{1CB4EE80-1573-422C-83BF-74C81C50CF77}" presName="hierChild7" presStyleCnt="0"/>
      <dgm:spPr/>
    </dgm:pt>
    <dgm:pt modelId="{DB58E324-068D-40E8-923A-71023A8F4A91}" type="pres">
      <dgm:prSet presAssocID="{365F73AF-3846-4158-BACC-1D8434FA0B81}" presName="Name111" presStyleLbl="parChTrans1D2" presStyleIdx="2" presStyleCnt="6"/>
      <dgm:spPr/>
      <dgm:t>
        <a:bodyPr/>
        <a:lstStyle/>
        <a:p>
          <a:endParaRPr lang="tr-TR"/>
        </a:p>
      </dgm:t>
    </dgm:pt>
    <dgm:pt modelId="{5C529850-55D2-4085-9EC1-90045996157A}" type="pres">
      <dgm:prSet presAssocID="{DD1C98F5-D9AC-4A9B-8412-FA075866168A}" presName="hierRoot3" presStyleCnt="0">
        <dgm:presLayoutVars>
          <dgm:hierBranch val="init"/>
        </dgm:presLayoutVars>
      </dgm:prSet>
      <dgm:spPr/>
    </dgm:pt>
    <dgm:pt modelId="{02AC88B7-0F3E-421B-9878-AA2AD4636FD6}" type="pres">
      <dgm:prSet presAssocID="{DD1C98F5-D9AC-4A9B-8412-FA075866168A}" presName="rootComposite3" presStyleCnt="0"/>
      <dgm:spPr/>
    </dgm:pt>
    <dgm:pt modelId="{15FAC5FB-5E96-4FE2-841F-491E6E308FC4}" type="pres">
      <dgm:prSet presAssocID="{DD1C98F5-D9AC-4A9B-8412-FA075866168A}" presName="rootText3" presStyleLbl="asst1" presStyleIdx="2" presStyleCnt="6" custScaleX="179818" custScaleY="178851">
        <dgm:presLayoutVars>
          <dgm:chPref val="3"/>
        </dgm:presLayoutVars>
      </dgm:prSet>
      <dgm:spPr/>
      <dgm:t>
        <a:bodyPr/>
        <a:lstStyle/>
        <a:p>
          <a:endParaRPr lang="tr-TR"/>
        </a:p>
      </dgm:t>
    </dgm:pt>
    <dgm:pt modelId="{426D5F65-AABF-4091-8BC5-4498CC1B8B68}" type="pres">
      <dgm:prSet presAssocID="{DD1C98F5-D9AC-4A9B-8412-FA075866168A}" presName="rootConnector3" presStyleLbl="asst1" presStyleIdx="2" presStyleCnt="6"/>
      <dgm:spPr/>
      <dgm:t>
        <a:bodyPr/>
        <a:lstStyle/>
        <a:p>
          <a:endParaRPr lang="tr-TR"/>
        </a:p>
      </dgm:t>
    </dgm:pt>
    <dgm:pt modelId="{7D5C6259-FBF2-4788-A890-0554B16F2E66}" type="pres">
      <dgm:prSet presAssocID="{DD1C98F5-D9AC-4A9B-8412-FA075866168A}" presName="hierChild6" presStyleCnt="0"/>
      <dgm:spPr/>
    </dgm:pt>
    <dgm:pt modelId="{7EBAD79A-3C44-4238-8624-1AB6787A96C8}" type="pres">
      <dgm:prSet presAssocID="{DD1C98F5-D9AC-4A9B-8412-FA075866168A}" presName="hierChild7" presStyleCnt="0"/>
      <dgm:spPr/>
    </dgm:pt>
    <dgm:pt modelId="{7D3E8016-5824-473C-8E95-57CF38E49E3F}" type="pres">
      <dgm:prSet presAssocID="{1B57A7AC-5EFE-410A-ABFA-1F1E81AD234E}" presName="Name111" presStyleLbl="parChTrans1D2" presStyleIdx="3" presStyleCnt="6"/>
      <dgm:spPr/>
      <dgm:t>
        <a:bodyPr/>
        <a:lstStyle/>
        <a:p>
          <a:endParaRPr lang="tr-TR"/>
        </a:p>
      </dgm:t>
    </dgm:pt>
    <dgm:pt modelId="{98F56A11-373C-4E5E-BE11-5F19F5783A41}" type="pres">
      <dgm:prSet presAssocID="{DD487D36-8B83-4842-B1D1-D685E107BD10}" presName="hierRoot3" presStyleCnt="0">
        <dgm:presLayoutVars>
          <dgm:hierBranch val="init"/>
        </dgm:presLayoutVars>
      </dgm:prSet>
      <dgm:spPr/>
    </dgm:pt>
    <dgm:pt modelId="{0A1A75AA-1410-492D-ADAD-DAB094220921}" type="pres">
      <dgm:prSet presAssocID="{DD487D36-8B83-4842-B1D1-D685E107BD10}" presName="rootComposite3" presStyleCnt="0"/>
      <dgm:spPr/>
    </dgm:pt>
    <dgm:pt modelId="{B30C57C0-2979-48D5-88F1-8AA062246398}" type="pres">
      <dgm:prSet presAssocID="{DD487D36-8B83-4842-B1D1-D685E107BD10}" presName="rootText3" presStyleLbl="asst1" presStyleIdx="3" presStyleCnt="6" custScaleX="184942" custScaleY="179956">
        <dgm:presLayoutVars>
          <dgm:chPref val="3"/>
        </dgm:presLayoutVars>
      </dgm:prSet>
      <dgm:spPr/>
      <dgm:t>
        <a:bodyPr/>
        <a:lstStyle/>
        <a:p>
          <a:endParaRPr lang="tr-TR"/>
        </a:p>
      </dgm:t>
    </dgm:pt>
    <dgm:pt modelId="{C52CA224-C73F-43C7-8C4E-F8D8448BD2B3}" type="pres">
      <dgm:prSet presAssocID="{DD487D36-8B83-4842-B1D1-D685E107BD10}" presName="rootConnector3" presStyleLbl="asst1" presStyleIdx="3" presStyleCnt="6"/>
      <dgm:spPr/>
      <dgm:t>
        <a:bodyPr/>
        <a:lstStyle/>
        <a:p>
          <a:endParaRPr lang="tr-TR"/>
        </a:p>
      </dgm:t>
    </dgm:pt>
    <dgm:pt modelId="{6CA5C3EA-7088-42AC-BB99-5E1B07E8C48A}" type="pres">
      <dgm:prSet presAssocID="{DD487D36-8B83-4842-B1D1-D685E107BD10}" presName="hierChild6" presStyleCnt="0"/>
      <dgm:spPr/>
    </dgm:pt>
    <dgm:pt modelId="{8E03FE85-DF1E-47CD-8FF2-196B9C396586}" type="pres">
      <dgm:prSet presAssocID="{DD487D36-8B83-4842-B1D1-D685E107BD10}" presName="hierChild7" presStyleCnt="0"/>
      <dgm:spPr/>
    </dgm:pt>
    <dgm:pt modelId="{DE2DAD72-6922-4A1E-903B-8D1D70683E46}" type="pres">
      <dgm:prSet presAssocID="{0909DD12-831C-4571-A3CC-C88811D87E12}" presName="Name111" presStyleLbl="parChTrans1D2" presStyleIdx="4" presStyleCnt="6"/>
      <dgm:spPr/>
      <dgm:t>
        <a:bodyPr/>
        <a:lstStyle/>
        <a:p>
          <a:endParaRPr lang="tr-TR"/>
        </a:p>
      </dgm:t>
    </dgm:pt>
    <dgm:pt modelId="{682475E4-FA74-4791-88AC-A8BBD0397531}" type="pres">
      <dgm:prSet presAssocID="{954667B8-20B1-4BFC-963C-E1BC60D822B2}" presName="hierRoot3" presStyleCnt="0">
        <dgm:presLayoutVars>
          <dgm:hierBranch val="init"/>
        </dgm:presLayoutVars>
      </dgm:prSet>
      <dgm:spPr/>
    </dgm:pt>
    <dgm:pt modelId="{F28712A4-F847-435C-9BE3-F26142BD552C}" type="pres">
      <dgm:prSet presAssocID="{954667B8-20B1-4BFC-963C-E1BC60D822B2}" presName="rootComposite3" presStyleCnt="0"/>
      <dgm:spPr/>
    </dgm:pt>
    <dgm:pt modelId="{CC2B8FBE-AC95-404A-932C-2E126126B757}" type="pres">
      <dgm:prSet presAssocID="{954667B8-20B1-4BFC-963C-E1BC60D822B2}" presName="rootText3" presStyleLbl="asst1" presStyleIdx="4" presStyleCnt="6" custScaleX="179708" custScaleY="167322" custLinFactNeighborX="930" custLinFactNeighborY="1297">
        <dgm:presLayoutVars>
          <dgm:chPref val="3"/>
        </dgm:presLayoutVars>
      </dgm:prSet>
      <dgm:spPr/>
      <dgm:t>
        <a:bodyPr/>
        <a:lstStyle/>
        <a:p>
          <a:endParaRPr lang="tr-TR"/>
        </a:p>
      </dgm:t>
    </dgm:pt>
    <dgm:pt modelId="{95137CFC-3997-4724-99C5-9CC4A888615B}" type="pres">
      <dgm:prSet presAssocID="{954667B8-20B1-4BFC-963C-E1BC60D822B2}" presName="rootConnector3" presStyleLbl="asst1" presStyleIdx="4" presStyleCnt="6"/>
      <dgm:spPr/>
      <dgm:t>
        <a:bodyPr/>
        <a:lstStyle/>
        <a:p>
          <a:endParaRPr lang="tr-TR"/>
        </a:p>
      </dgm:t>
    </dgm:pt>
    <dgm:pt modelId="{AF47807B-B3A0-43AA-94E8-9FEEEFF00466}" type="pres">
      <dgm:prSet presAssocID="{954667B8-20B1-4BFC-963C-E1BC60D822B2}" presName="hierChild6" presStyleCnt="0"/>
      <dgm:spPr/>
    </dgm:pt>
    <dgm:pt modelId="{83E02597-864C-4FEB-97CD-3295959F7F4C}" type="pres">
      <dgm:prSet presAssocID="{954667B8-20B1-4BFC-963C-E1BC60D822B2}" presName="hierChild7" presStyleCnt="0"/>
      <dgm:spPr/>
    </dgm:pt>
    <dgm:pt modelId="{827D9FFF-919A-44FA-82A1-8292349494B8}" type="pres">
      <dgm:prSet presAssocID="{9DA95D9D-BC51-402E-802C-7770DDD751B1}" presName="Name111" presStyleLbl="parChTrans1D2" presStyleIdx="5" presStyleCnt="6"/>
      <dgm:spPr/>
      <dgm:t>
        <a:bodyPr/>
        <a:lstStyle/>
        <a:p>
          <a:endParaRPr lang="tr-TR"/>
        </a:p>
      </dgm:t>
    </dgm:pt>
    <dgm:pt modelId="{058D05D4-B287-4126-9D20-F307A42CF718}" type="pres">
      <dgm:prSet presAssocID="{DA2A6EF9-CA2A-4012-BF48-7BECF8147DB1}" presName="hierRoot3" presStyleCnt="0">
        <dgm:presLayoutVars>
          <dgm:hierBranch val="init"/>
        </dgm:presLayoutVars>
      </dgm:prSet>
      <dgm:spPr/>
    </dgm:pt>
    <dgm:pt modelId="{E4B32D0F-476B-414F-AC88-B631FEDD64C9}" type="pres">
      <dgm:prSet presAssocID="{DA2A6EF9-CA2A-4012-BF48-7BECF8147DB1}" presName="rootComposite3" presStyleCnt="0"/>
      <dgm:spPr/>
    </dgm:pt>
    <dgm:pt modelId="{68F384B6-0E0F-4207-885A-CE3BBB4B5033}" type="pres">
      <dgm:prSet presAssocID="{DA2A6EF9-CA2A-4012-BF48-7BECF8147DB1}" presName="rootText3" presStyleLbl="asst1" presStyleIdx="5" presStyleCnt="6" custScaleX="185392" custScaleY="167859">
        <dgm:presLayoutVars>
          <dgm:chPref val="3"/>
        </dgm:presLayoutVars>
      </dgm:prSet>
      <dgm:spPr/>
      <dgm:t>
        <a:bodyPr/>
        <a:lstStyle/>
        <a:p>
          <a:endParaRPr lang="tr-TR"/>
        </a:p>
      </dgm:t>
    </dgm:pt>
    <dgm:pt modelId="{4606F62C-6344-4096-AFA0-9B340C6650BF}" type="pres">
      <dgm:prSet presAssocID="{DA2A6EF9-CA2A-4012-BF48-7BECF8147DB1}" presName="rootConnector3" presStyleLbl="asst1" presStyleIdx="5" presStyleCnt="6"/>
      <dgm:spPr/>
      <dgm:t>
        <a:bodyPr/>
        <a:lstStyle/>
        <a:p>
          <a:endParaRPr lang="tr-TR"/>
        </a:p>
      </dgm:t>
    </dgm:pt>
    <dgm:pt modelId="{6533B1C6-CDAD-48FC-97CD-BFE0F30B9FD5}" type="pres">
      <dgm:prSet presAssocID="{DA2A6EF9-CA2A-4012-BF48-7BECF8147DB1}" presName="hierChild6" presStyleCnt="0"/>
      <dgm:spPr/>
    </dgm:pt>
    <dgm:pt modelId="{CB3F7CDF-26F0-497D-B469-714FCFF8A6A6}" type="pres">
      <dgm:prSet presAssocID="{DA2A6EF9-CA2A-4012-BF48-7BECF8147DB1}" presName="hierChild7" presStyleCnt="0"/>
      <dgm:spPr/>
    </dgm:pt>
  </dgm:ptLst>
  <dgm:cxnLst>
    <dgm:cxn modelId="{369D4095-2932-435B-A6E0-62A1C71D486C}" type="presOf" srcId="{E5C8833B-4711-4800-902F-B071040DF670}" destId="{65F2DDBD-37CD-480B-B87E-5FB9AFF5C8B1}" srcOrd="0" destOrd="0" presId="urn:microsoft.com/office/officeart/2005/8/layout/orgChart1"/>
    <dgm:cxn modelId="{7B46325E-FB8B-4F48-8F7E-9DE3B0650D93}" type="presOf" srcId="{DD1C98F5-D9AC-4A9B-8412-FA075866168A}" destId="{15FAC5FB-5E96-4FE2-841F-491E6E308FC4}" srcOrd="0" destOrd="0" presId="urn:microsoft.com/office/officeart/2005/8/layout/orgChart1"/>
    <dgm:cxn modelId="{523629DB-D09A-41EF-B4B9-61FFAC3A5E10}" type="presOf" srcId="{9944C2B2-DF92-4F24-B36F-8B7264D83C1F}" destId="{F0872B2E-35A9-4E31-B982-6AF829DB5E3E}" srcOrd="1" destOrd="0" presId="urn:microsoft.com/office/officeart/2005/8/layout/orgChart1"/>
    <dgm:cxn modelId="{A9EE847B-5A3D-4588-86C8-1D7210D9D3D9}" type="presOf" srcId="{DA2A6EF9-CA2A-4012-BF48-7BECF8147DB1}" destId="{68F384B6-0E0F-4207-885A-CE3BBB4B5033}" srcOrd="0" destOrd="0" presId="urn:microsoft.com/office/officeart/2005/8/layout/orgChart1"/>
    <dgm:cxn modelId="{0520FD83-BF97-4867-A026-93BB8C06FBCE}" type="presOf" srcId="{DD487D36-8B83-4842-B1D1-D685E107BD10}" destId="{B30C57C0-2979-48D5-88F1-8AA062246398}" srcOrd="0" destOrd="0" presId="urn:microsoft.com/office/officeart/2005/8/layout/orgChart1"/>
    <dgm:cxn modelId="{4DABC8CC-1F3C-494C-9D1C-D9AB82F03E9F}" type="presOf" srcId="{BF2F984A-8E31-4109-8199-FF105171D7DA}" destId="{C9009486-4837-406E-986C-1E04ECC48AAD}" srcOrd="0" destOrd="0" presId="urn:microsoft.com/office/officeart/2005/8/layout/orgChart1"/>
    <dgm:cxn modelId="{69B8FBDC-83A5-4BB2-87BA-52F5A1CA6C68}" type="presOf" srcId="{1CB4EE80-1573-422C-83BF-74C81C50CF77}" destId="{D4576C15-FF94-49BC-A204-A86EE56C5B35}" srcOrd="1" destOrd="0" presId="urn:microsoft.com/office/officeart/2005/8/layout/orgChart1"/>
    <dgm:cxn modelId="{EA3C8F4B-18E9-4DDD-86B6-EE1F46E2D2CD}" srcId="{27FB6DD8-5843-4207-A0AA-0C0FAA1A4312}" destId="{DA2A6EF9-CA2A-4012-BF48-7BECF8147DB1}" srcOrd="5" destOrd="0" parTransId="{9DA95D9D-BC51-402E-802C-7770DDD751B1}" sibTransId="{85A57561-4656-479E-9E62-33AF5520D229}"/>
    <dgm:cxn modelId="{D1EA8A95-9B27-4ACB-BEBA-DAC68397C027}" type="presOf" srcId="{27FB6DD8-5843-4207-A0AA-0C0FAA1A4312}" destId="{0243D453-2FAB-4346-8F7F-365DECB9541D}" srcOrd="0" destOrd="0" presId="urn:microsoft.com/office/officeart/2005/8/layout/orgChart1"/>
    <dgm:cxn modelId="{C732B3C4-A5E8-4F7C-B73E-FBA472ADFE3E}" type="presOf" srcId="{954667B8-20B1-4BFC-963C-E1BC60D822B2}" destId="{CC2B8FBE-AC95-404A-932C-2E126126B757}" srcOrd="0" destOrd="0" presId="urn:microsoft.com/office/officeart/2005/8/layout/orgChart1"/>
    <dgm:cxn modelId="{6E2DF429-812E-403D-91EB-4BC46B1D46FF}" type="presOf" srcId="{1B57A7AC-5EFE-410A-ABFA-1F1E81AD234E}" destId="{7D3E8016-5824-473C-8E95-57CF38E49E3F}" srcOrd="0" destOrd="0" presId="urn:microsoft.com/office/officeart/2005/8/layout/orgChart1"/>
    <dgm:cxn modelId="{11FEB416-0826-4180-86E5-DD47653A4C19}" srcId="{27FB6DD8-5843-4207-A0AA-0C0FAA1A4312}" destId="{1CB4EE80-1573-422C-83BF-74C81C50CF77}" srcOrd="1" destOrd="0" parTransId="{21F08B89-6875-48C1-AB61-9B0734D68602}" sibTransId="{2ABA3F84-052F-4F1E-B838-4CEA1656B3CA}"/>
    <dgm:cxn modelId="{CF5749F0-71BB-4917-BCA1-08C971F2EBF7}" type="presOf" srcId="{DD487D36-8B83-4842-B1D1-D685E107BD10}" destId="{C52CA224-C73F-43C7-8C4E-F8D8448BD2B3}" srcOrd="1" destOrd="0" presId="urn:microsoft.com/office/officeart/2005/8/layout/orgChart1"/>
    <dgm:cxn modelId="{2F7A7268-8DB2-4AB9-8D93-DD43DBBF6103}" srcId="{BF2F984A-8E31-4109-8199-FF105171D7DA}" destId="{27FB6DD8-5843-4207-A0AA-0C0FAA1A4312}" srcOrd="0" destOrd="0" parTransId="{43B44096-971E-49E8-AC76-1A8C1FF775B4}" sibTransId="{1F259CFE-38F0-4E5D-A7D5-CBCF47B46709}"/>
    <dgm:cxn modelId="{B7BE16E3-1ACD-4136-AD8F-765583FDDD9B}" type="presOf" srcId="{DA2A6EF9-CA2A-4012-BF48-7BECF8147DB1}" destId="{4606F62C-6344-4096-AFA0-9B340C6650BF}" srcOrd="1" destOrd="0" presId="urn:microsoft.com/office/officeart/2005/8/layout/orgChart1"/>
    <dgm:cxn modelId="{876FBB9F-D948-429C-A11B-218E1E5532FC}" type="presOf" srcId="{27FB6DD8-5843-4207-A0AA-0C0FAA1A4312}" destId="{4144CCAA-DDAB-4BC1-8D37-B4B78B9E6523}" srcOrd="1" destOrd="0" presId="urn:microsoft.com/office/officeart/2005/8/layout/orgChart1"/>
    <dgm:cxn modelId="{9CF02C8E-0836-4554-80B1-7DB49D5E0103}" type="presOf" srcId="{21F08B89-6875-48C1-AB61-9B0734D68602}" destId="{34D4CF68-971A-414F-80E6-8CB411821F7C}" srcOrd="0" destOrd="0" presId="urn:microsoft.com/office/officeart/2005/8/layout/orgChart1"/>
    <dgm:cxn modelId="{1BDB5D43-EA0F-4A95-98F8-36DC70186E09}" type="presOf" srcId="{9944C2B2-DF92-4F24-B36F-8B7264D83C1F}" destId="{65B62531-C791-490B-8341-16B7380FBF5B}" srcOrd="0" destOrd="0" presId="urn:microsoft.com/office/officeart/2005/8/layout/orgChart1"/>
    <dgm:cxn modelId="{C244F90C-223E-4DA5-BA3A-6DABBD2DFB02}" srcId="{27FB6DD8-5843-4207-A0AA-0C0FAA1A4312}" destId="{954667B8-20B1-4BFC-963C-E1BC60D822B2}" srcOrd="4" destOrd="0" parTransId="{0909DD12-831C-4571-A3CC-C88811D87E12}" sibTransId="{5180E0A4-9604-46AD-AC54-A9A433DF59D9}"/>
    <dgm:cxn modelId="{D0E248DB-0509-413E-9D9A-C19DF9D22497}" type="presOf" srcId="{9DA95D9D-BC51-402E-802C-7770DDD751B1}" destId="{827D9FFF-919A-44FA-82A1-8292349494B8}" srcOrd="0" destOrd="0" presId="urn:microsoft.com/office/officeart/2005/8/layout/orgChart1"/>
    <dgm:cxn modelId="{BA822964-80C9-4E55-8674-D923A80EAE79}" type="presOf" srcId="{954667B8-20B1-4BFC-963C-E1BC60D822B2}" destId="{95137CFC-3997-4724-99C5-9CC4A888615B}" srcOrd="1" destOrd="0" presId="urn:microsoft.com/office/officeart/2005/8/layout/orgChart1"/>
    <dgm:cxn modelId="{1711A58B-0B40-474D-812C-B570FEF365EB}" type="presOf" srcId="{1CB4EE80-1573-422C-83BF-74C81C50CF77}" destId="{DA98DEDE-10A0-477F-A721-91761BE5D416}" srcOrd="0" destOrd="0" presId="urn:microsoft.com/office/officeart/2005/8/layout/orgChart1"/>
    <dgm:cxn modelId="{03A5AAB9-2399-424D-8E8F-5EA40BD40E9E}" srcId="{27FB6DD8-5843-4207-A0AA-0C0FAA1A4312}" destId="{9944C2B2-DF92-4F24-B36F-8B7264D83C1F}" srcOrd="0" destOrd="0" parTransId="{E5C8833B-4711-4800-902F-B071040DF670}" sibTransId="{6BCAD20C-C23F-4CFF-B5DE-85E0C229E50A}"/>
    <dgm:cxn modelId="{BD59799B-1073-40D6-856A-C34B1C3EB220}" type="presOf" srcId="{365F73AF-3846-4158-BACC-1D8434FA0B81}" destId="{DB58E324-068D-40E8-923A-71023A8F4A91}" srcOrd="0" destOrd="0" presId="urn:microsoft.com/office/officeart/2005/8/layout/orgChart1"/>
    <dgm:cxn modelId="{11012AD4-767C-4B17-ACC9-AC7551DAB7C8}" srcId="{27FB6DD8-5843-4207-A0AA-0C0FAA1A4312}" destId="{DD1C98F5-D9AC-4A9B-8412-FA075866168A}" srcOrd="2" destOrd="0" parTransId="{365F73AF-3846-4158-BACC-1D8434FA0B81}" sibTransId="{706AB1C2-43F3-41CD-8C81-4B960B060284}"/>
    <dgm:cxn modelId="{348EDDC4-D414-4615-8169-52D0511438E2}" srcId="{27FB6DD8-5843-4207-A0AA-0C0FAA1A4312}" destId="{DD487D36-8B83-4842-B1D1-D685E107BD10}" srcOrd="3" destOrd="0" parTransId="{1B57A7AC-5EFE-410A-ABFA-1F1E81AD234E}" sibTransId="{4479B48E-291B-4FE7-8721-69E9AE72A01D}"/>
    <dgm:cxn modelId="{94DAFE32-3849-4965-A93D-A306BEE47498}" type="presOf" srcId="{0909DD12-831C-4571-A3CC-C88811D87E12}" destId="{DE2DAD72-6922-4A1E-903B-8D1D70683E46}" srcOrd="0" destOrd="0" presId="urn:microsoft.com/office/officeart/2005/8/layout/orgChart1"/>
    <dgm:cxn modelId="{D4617690-93D3-4F25-9736-3567DBB2D2CD}" type="presOf" srcId="{DD1C98F5-D9AC-4A9B-8412-FA075866168A}" destId="{426D5F65-AABF-4091-8BC5-4498CC1B8B68}" srcOrd="1" destOrd="0" presId="urn:microsoft.com/office/officeart/2005/8/layout/orgChart1"/>
    <dgm:cxn modelId="{F6C661DF-EEC6-467C-997D-52889B28DB21}" type="presParOf" srcId="{C9009486-4837-406E-986C-1E04ECC48AAD}" destId="{2BA307FD-A40D-4697-8B3C-1D57AE4EB4A1}" srcOrd="0" destOrd="0" presId="urn:microsoft.com/office/officeart/2005/8/layout/orgChart1"/>
    <dgm:cxn modelId="{7FD9ABDA-5942-4F5B-891A-D58DEA2F726B}" type="presParOf" srcId="{2BA307FD-A40D-4697-8B3C-1D57AE4EB4A1}" destId="{B5B3B958-024E-4BB6-9BBC-CD4FE593EEFB}" srcOrd="0" destOrd="0" presId="urn:microsoft.com/office/officeart/2005/8/layout/orgChart1"/>
    <dgm:cxn modelId="{AB04D4B4-8B72-48B1-A614-8F99C6C8F6F2}" type="presParOf" srcId="{B5B3B958-024E-4BB6-9BBC-CD4FE593EEFB}" destId="{0243D453-2FAB-4346-8F7F-365DECB9541D}" srcOrd="0" destOrd="0" presId="urn:microsoft.com/office/officeart/2005/8/layout/orgChart1"/>
    <dgm:cxn modelId="{7E2543F6-D7D3-4C35-9F1B-A317AED9619F}" type="presParOf" srcId="{B5B3B958-024E-4BB6-9BBC-CD4FE593EEFB}" destId="{4144CCAA-DDAB-4BC1-8D37-B4B78B9E6523}" srcOrd="1" destOrd="0" presId="urn:microsoft.com/office/officeart/2005/8/layout/orgChart1"/>
    <dgm:cxn modelId="{6910935F-91B7-4C3C-9572-72BB25F4BFBF}" type="presParOf" srcId="{2BA307FD-A40D-4697-8B3C-1D57AE4EB4A1}" destId="{4752CC24-18D4-4386-9D7E-E0652466D77C}" srcOrd="1" destOrd="0" presId="urn:microsoft.com/office/officeart/2005/8/layout/orgChart1"/>
    <dgm:cxn modelId="{C8A82ACE-F934-4988-B4FC-F6109F5482FE}" type="presParOf" srcId="{2BA307FD-A40D-4697-8B3C-1D57AE4EB4A1}" destId="{D844073B-EEA4-4B23-8CB6-DC634D437EB8}" srcOrd="2" destOrd="0" presId="urn:microsoft.com/office/officeart/2005/8/layout/orgChart1"/>
    <dgm:cxn modelId="{D2F22913-55AC-4BA5-8EC2-3433F1BFA0F1}" type="presParOf" srcId="{D844073B-EEA4-4B23-8CB6-DC634D437EB8}" destId="{65F2DDBD-37CD-480B-B87E-5FB9AFF5C8B1}" srcOrd="0" destOrd="0" presId="urn:microsoft.com/office/officeart/2005/8/layout/orgChart1"/>
    <dgm:cxn modelId="{8394B752-4543-4F54-99D0-2209BC04414B}" type="presParOf" srcId="{D844073B-EEA4-4B23-8CB6-DC634D437EB8}" destId="{055EFB21-8902-4102-AF68-E214F5D1C2F7}" srcOrd="1" destOrd="0" presId="urn:microsoft.com/office/officeart/2005/8/layout/orgChart1"/>
    <dgm:cxn modelId="{B85C9635-0FCF-4835-81A9-AE3E3A42E9B2}" type="presParOf" srcId="{055EFB21-8902-4102-AF68-E214F5D1C2F7}" destId="{BED1EAB9-D254-4CC0-8FDE-C45CF3CDA8E4}" srcOrd="0" destOrd="0" presId="urn:microsoft.com/office/officeart/2005/8/layout/orgChart1"/>
    <dgm:cxn modelId="{2F66836C-92C8-413C-BD6A-D89017F885D8}" type="presParOf" srcId="{BED1EAB9-D254-4CC0-8FDE-C45CF3CDA8E4}" destId="{65B62531-C791-490B-8341-16B7380FBF5B}" srcOrd="0" destOrd="0" presId="urn:microsoft.com/office/officeart/2005/8/layout/orgChart1"/>
    <dgm:cxn modelId="{7869B124-0297-495D-889B-AB2C16CCEAC8}" type="presParOf" srcId="{BED1EAB9-D254-4CC0-8FDE-C45CF3CDA8E4}" destId="{F0872B2E-35A9-4E31-B982-6AF829DB5E3E}" srcOrd="1" destOrd="0" presId="urn:microsoft.com/office/officeart/2005/8/layout/orgChart1"/>
    <dgm:cxn modelId="{15783ABE-0418-4C95-8254-6E4E5071CF42}" type="presParOf" srcId="{055EFB21-8902-4102-AF68-E214F5D1C2F7}" destId="{99040D9E-1D75-4D5E-9963-D39C494F9ADB}" srcOrd="1" destOrd="0" presId="urn:microsoft.com/office/officeart/2005/8/layout/orgChart1"/>
    <dgm:cxn modelId="{28C225E5-5ACA-4DEA-ACD9-8C1CFDBD7109}" type="presParOf" srcId="{055EFB21-8902-4102-AF68-E214F5D1C2F7}" destId="{9D2224A4-2966-4F48-ABB7-1F3222529D37}" srcOrd="2" destOrd="0" presId="urn:microsoft.com/office/officeart/2005/8/layout/orgChart1"/>
    <dgm:cxn modelId="{16EBDFDB-E22B-49A4-85E8-AEB147449A39}" type="presParOf" srcId="{D844073B-EEA4-4B23-8CB6-DC634D437EB8}" destId="{34D4CF68-971A-414F-80E6-8CB411821F7C}" srcOrd="2" destOrd="0" presId="urn:microsoft.com/office/officeart/2005/8/layout/orgChart1"/>
    <dgm:cxn modelId="{055CB236-9493-43F2-AD42-D537B07D9FB1}" type="presParOf" srcId="{D844073B-EEA4-4B23-8CB6-DC634D437EB8}" destId="{E6D8EA9F-14C2-4F23-9F1C-23810D2897CC}" srcOrd="3" destOrd="0" presId="urn:microsoft.com/office/officeart/2005/8/layout/orgChart1"/>
    <dgm:cxn modelId="{E1A1EAAC-BE71-4B18-ACA9-8787C6756BE3}" type="presParOf" srcId="{E6D8EA9F-14C2-4F23-9F1C-23810D2897CC}" destId="{FD41F558-AD6B-49FF-91F2-A99FC75F95FA}" srcOrd="0" destOrd="0" presId="urn:microsoft.com/office/officeart/2005/8/layout/orgChart1"/>
    <dgm:cxn modelId="{8F229410-7E24-456D-85F5-D8902C0AB810}" type="presParOf" srcId="{FD41F558-AD6B-49FF-91F2-A99FC75F95FA}" destId="{DA98DEDE-10A0-477F-A721-91761BE5D416}" srcOrd="0" destOrd="0" presId="urn:microsoft.com/office/officeart/2005/8/layout/orgChart1"/>
    <dgm:cxn modelId="{D1B92944-190B-40BB-80CD-E9164CF8CCAA}" type="presParOf" srcId="{FD41F558-AD6B-49FF-91F2-A99FC75F95FA}" destId="{D4576C15-FF94-49BC-A204-A86EE56C5B35}" srcOrd="1" destOrd="0" presId="urn:microsoft.com/office/officeart/2005/8/layout/orgChart1"/>
    <dgm:cxn modelId="{D52A867C-583E-4C5D-8C31-33A13B5AB909}" type="presParOf" srcId="{E6D8EA9F-14C2-4F23-9F1C-23810D2897CC}" destId="{D4250EE0-BA4B-4CCB-B566-E48540105740}" srcOrd="1" destOrd="0" presId="urn:microsoft.com/office/officeart/2005/8/layout/orgChart1"/>
    <dgm:cxn modelId="{55F2EF26-262E-47D9-81D5-F2C8014C5C18}" type="presParOf" srcId="{E6D8EA9F-14C2-4F23-9F1C-23810D2897CC}" destId="{C4AF27A2-3E9B-4F49-8F17-63562C3B6328}" srcOrd="2" destOrd="0" presId="urn:microsoft.com/office/officeart/2005/8/layout/orgChart1"/>
    <dgm:cxn modelId="{9273D972-0EE8-4C80-99AD-40D04F81F28A}" type="presParOf" srcId="{D844073B-EEA4-4B23-8CB6-DC634D437EB8}" destId="{DB58E324-068D-40E8-923A-71023A8F4A91}" srcOrd="4" destOrd="0" presId="urn:microsoft.com/office/officeart/2005/8/layout/orgChart1"/>
    <dgm:cxn modelId="{46B20570-C3DB-4449-93D0-70B37F208ECC}" type="presParOf" srcId="{D844073B-EEA4-4B23-8CB6-DC634D437EB8}" destId="{5C529850-55D2-4085-9EC1-90045996157A}" srcOrd="5" destOrd="0" presId="urn:microsoft.com/office/officeart/2005/8/layout/orgChart1"/>
    <dgm:cxn modelId="{60668DBE-60BF-4A4D-9E94-14752FAFA73B}" type="presParOf" srcId="{5C529850-55D2-4085-9EC1-90045996157A}" destId="{02AC88B7-0F3E-421B-9878-AA2AD4636FD6}" srcOrd="0" destOrd="0" presId="urn:microsoft.com/office/officeart/2005/8/layout/orgChart1"/>
    <dgm:cxn modelId="{E7E292DF-7C53-4F7F-B957-12DC3F95BC96}" type="presParOf" srcId="{02AC88B7-0F3E-421B-9878-AA2AD4636FD6}" destId="{15FAC5FB-5E96-4FE2-841F-491E6E308FC4}" srcOrd="0" destOrd="0" presId="urn:microsoft.com/office/officeart/2005/8/layout/orgChart1"/>
    <dgm:cxn modelId="{834CAB70-843B-420D-97FE-F19C61C7693F}" type="presParOf" srcId="{02AC88B7-0F3E-421B-9878-AA2AD4636FD6}" destId="{426D5F65-AABF-4091-8BC5-4498CC1B8B68}" srcOrd="1" destOrd="0" presId="urn:microsoft.com/office/officeart/2005/8/layout/orgChart1"/>
    <dgm:cxn modelId="{88946ABA-42B7-4FC3-A31E-C7E06496F8D8}" type="presParOf" srcId="{5C529850-55D2-4085-9EC1-90045996157A}" destId="{7D5C6259-FBF2-4788-A890-0554B16F2E66}" srcOrd="1" destOrd="0" presId="urn:microsoft.com/office/officeart/2005/8/layout/orgChart1"/>
    <dgm:cxn modelId="{1373BE34-9814-464A-924D-776CD3C28B3B}" type="presParOf" srcId="{5C529850-55D2-4085-9EC1-90045996157A}" destId="{7EBAD79A-3C44-4238-8624-1AB6787A96C8}" srcOrd="2" destOrd="0" presId="urn:microsoft.com/office/officeart/2005/8/layout/orgChart1"/>
    <dgm:cxn modelId="{FB3B6E41-A03A-4842-A0E3-77B9B4092900}" type="presParOf" srcId="{D844073B-EEA4-4B23-8CB6-DC634D437EB8}" destId="{7D3E8016-5824-473C-8E95-57CF38E49E3F}" srcOrd="6" destOrd="0" presId="urn:microsoft.com/office/officeart/2005/8/layout/orgChart1"/>
    <dgm:cxn modelId="{5A852458-027F-413D-BB77-9E80387395FC}" type="presParOf" srcId="{D844073B-EEA4-4B23-8CB6-DC634D437EB8}" destId="{98F56A11-373C-4E5E-BE11-5F19F5783A41}" srcOrd="7" destOrd="0" presId="urn:microsoft.com/office/officeart/2005/8/layout/orgChart1"/>
    <dgm:cxn modelId="{59A64FDA-FCFB-4A3F-A1D3-90E91CC1242F}" type="presParOf" srcId="{98F56A11-373C-4E5E-BE11-5F19F5783A41}" destId="{0A1A75AA-1410-492D-ADAD-DAB094220921}" srcOrd="0" destOrd="0" presId="urn:microsoft.com/office/officeart/2005/8/layout/orgChart1"/>
    <dgm:cxn modelId="{71E6D8A5-325B-4876-9293-3D79FA716325}" type="presParOf" srcId="{0A1A75AA-1410-492D-ADAD-DAB094220921}" destId="{B30C57C0-2979-48D5-88F1-8AA062246398}" srcOrd="0" destOrd="0" presId="urn:microsoft.com/office/officeart/2005/8/layout/orgChart1"/>
    <dgm:cxn modelId="{ED40B40C-211D-4AAE-BB02-64C8D3B3F1DC}" type="presParOf" srcId="{0A1A75AA-1410-492D-ADAD-DAB094220921}" destId="{C52CA224-C73F-43C7-8C4E-F8D8448BD2B3}" srcOrd="1" destOrd="0" presId="urn:microsoft.com/office/officeart/2005/8/layout/orgChart1"/>
    <dgm:cxn modelId="{3A04D6D9-9301-4CBD-B0AC-08B218CE5C55}" type="presParOf" srcId="{98F56A11-373C-4E5E-BE11-5F19F5783A41}" destId="{6CA5C3EA-7088-42AC-BB99-5E1B07E8C48A}" srcOrd="1" destOrd="0" presId="urn:microsoft.com/office/officeart/2005/8/layout/orgChart1"/>
    <dgm:cxn modelId="{C98C89B7-E5B2-4007-82AA-E873651DE9C3}" type="presParOf" srcId="{98F56A11-373C-4E5E-BE11-5F19F5783A41}" destId="{8E03FE85-DF1E-47CD-8FF2-196B9C396586}" srcOrd="2" destOrd="0" presId="urn:microsoft.com/office/officeart/2005/8/layout/orgChart1"/>
    <dgm:cxn modelId="{5B0E7100-7334-4153-9912-E4450B4F49E6}" type="presParOf" srcId="{D844073B-EEA4-4B23-8CB6-DC634D437EB8}" destId="{DE2DAD72-6922-4A1E-903B-8D1D70683E46}" srcOrd="8" destOrd="0" presId="urn:microsoft.com/office/officeart/2005/8/layout/orgChart1"/>
    <dgm:cxn modelId="{A830EFAB-AD12-4601-BA08-2582D943EB45}" type="presParOf" srcId="{D844073B-EEA4-4B23-8CB6-DC634D437EB8}" destId="{682475E4-FA74-4791-88AC-A8BBD0397531}" srcOrd="9" destOrd="0" presId="urn:microsoft.com/office/officeart/2005/8/layout/orgChart1"/>
    <dgm:cxn modelId="{E6CDCA47-6944-4A3C-99AC-17BE103B6078}" type="presParOf" srcId="{682475E4-FA74-4791-88AC-A8BBD0397531}" destId="{F28712A4-F847-435C-9BE3-F26142BD552C}" srcOrd="0" destOrd="0" presId="urn:microsoft.com/office/officeart/2005/8/layout/orgChart1"/>
    <dgm:cxn modelId="{9CA814A1-4910-45FB-95E7-C7075BC08327}" type="presParOf" srcId="{F28712A4-F847-435C-9BE3-F26142BD552C}" destId="{CC2B8FBE-AC95-404A-932C-2E126126B757}" srcOrd="0" destOrd="0" presId="urn:microsoft.com/office/officeart/2005/8/layout/orgChart1"/>
    <dgm:cxn modelId="{1B23FB3A-0325-4ADB-8C62-57FADCDE7314}" type="presParOf" srcId="{F28712A4-F847-435C-9BE3-F26142BD552C}" destId="{95137CFC-3997-4724-99C5-9CC4A888615B}" srcOrd="1" destOrd="0" presId="urn:microsoft.com/office/officeart/2005/8/layout/orgChart1"/>
    <dgm:cxn modelId="{028AC240-67CC-4DA7-9F3E-D243B5FF06B6}" type="presParOf" srcId="{682475E4-FA74-4791-88AC-A8BBD0397531}" destId="{AF47807B-B3A0-43AA-94E8-9FEEEFF00466}" srcOrd="1" destOrd="0" presId="urn:microsoft.com/office/officeart/2005/8/layout/orgChart1"/>
    <dgm:cxn modelId="{143B2848-AAE0-4C41-BB5B-3CB942DB1198}" type="presParOf" srcId="{682475E4-FA74-4791-88AC-A8BBD0397531}" destId="{83E02597-864C-4FEB-97CD-3295959F7F4C}" srcOrd="2" destOrd="0" presId="urn:microsoft.com/office/officeart/2005/8/layout/orgChart1"/>
    <dgm:cxn modelId="{E9ADBBCD-8B7A-42B3-BADC-96D20B3939E0}" type="presParOf" srcId="{D844073B-EEA4-4B23-8CB6-DC634D437EB8}" destId="{827D9FFF-919A-44FA-82A1-8292349494B8}" srcOrd="10" destOrd="0" presId="urn:microsoft.com/office/officeart/2005/8/layout/orgChart1"/>
    <dgm:cxn modelId="{5126A286-B8D6-462E-B0ED-C45915D73BD6}" type="presParOf" srcId="{D844073B-EEA4-4B23-8CB6-DC634D437EB8}" destId="{058D05D4-B287-4126-9D20-F307A42CF718}" srcOrd="11" destOrd="0" presId="urn:microsoft.com/office/officeart/2005/8/layout/orgChart1"/>
    <dgm:cxn modelId="{CA2EDB8D-70A4-45FF-8FD0-29C537F4BF72}" type="presParOf" srcId="{058D05D4-B287-4126-9D20-F307A42CF718}" destId="{E4B32D0F-476B-414F-AC88-B631FEDD64C9}" srcOrd="0" destOrd="0" presId="urn:microsoft.com/office/officeart/2005/8/layout/orgChart1"/>
    <dgm:cxn modelId="{E1CE155A-8D26-428D-A953-D35EBFDBD6AA}" type="presParOf" srcId="{E4B32D0F-476B-414F-AC88-B631FEDD64C9}" destId="{68F384B6-0E0F-4207-885A-CE3BBB4B5033}" srcOrd="0" destOrd="0" presId="urn:microsoft.com/office/officeart/2005/8/layout/orgChart1"/>
    <dgm:cxn modelId="{1514E6FB-E19F-46B1-9CC6-39F62A852A5F}" type="presParOf" srcId="{E4B32D0F-476B-414F-AC88-B631FEDD64C9}" destId="{4606F62C-6344-4096-AFA0-9B340C6650BF}" srcOrd="1" destOrd="0" presId="urn:microsoft.com/office/officeart/2005/8/layout/orgChart1"/>
    <dgm:cxn modelId="{AE162C61-0496-4420-A20A-59E5ACE3B7C9}" type="presParOf" srcId="{058D05D4-B287-4126-9D20-F307A42CF718}" destId="{6533B1C6-CDAD-48FC-97CD-BFE0F30B9FD5}" srcOrd="1" destOrd="0" presId="urn:microsoft.com/office/officeart/2005/8/layout/orgChart1"/>
    <dgm:cxn modelId="{37E4CD35-0C6A-4BEC-83EA-0A5CC859F451}" type="presParOf" srcId="{058D05D4-B287-4126-9D20-F307A42CF718}" destId="{CB3F7CDF-26F0-497D-B469-714FCFF8A6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3BC2E-B3D1-4BC9-BA16-3157EA56C9DE}">
      <dsp:nvSpPr>
        <dsp:cNvPr id="0" name=""/>
        <dsp:cNvSpPr/>
      </dsp:nvSpPr>
      <dsp:spPr>
        <a:xfrm>
          <a:off x="5037826" y="460126"/>
          <a:ext cx="460642" cy="311975"/>
        </a:xfrm>
        <a:custGeom>
          <a:avLst/>
          <a:gdLst/>
          <a:ahLst/>
          <a:cxnLst/>
          <a:rect l="0" t="0" r="0" b="0"/>
          <a:pathLst>
            <a:path>
              <a:moveTo>
                <a:pt x="0" y="0"/>
              </a:moveTo>
              <a:lnTo>
                <a:pt x="0" y="311975"/>
              </a:lnTo>
              <a:lnTo>
                <a:pt x="460642" y="3119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2109D-5CC4-4B52-8441-E00F8197890F}">
      <dsp:nvSpPr>
        <dsp:cNvPr id="0" name=""/>
        <dsp:cNvSpPr/>
      </dsp:nvSpPr>
      <dsp:spPr>
        <a:xfrm>
          <a:off x="4089586" y="935505"/>
          <a:ext cx="124174" cy="318460"/>
        </a:xfrm>
        <a:custGeom>
          <a:avLst/>
          <a:gdLst/>
          <a:ahLst/>
          <a:cxnLst/>
          <a:rect l="0" t="0" r="0" b="0"/>
          <a:pathLst>
            <a:path>
              <a:moveTo>
                <a:pt x="0" y="0"/>
              </a:moveTo>
              <a:lnTo>
                <a:pt x="0" y="318460"/>
              </a:lnTo>
              <a:lnTo>
                <a:pt x="124174" y="3184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1E85B3-BCE2-4D2A-9217-D1DA7EF61981}">
      <dsp:nvSpPr>
        <dsp:cNvPr id="0" name=""/>
        <dsp:cNvSpPr/>
      </dsp:nvSpPr>
      <dsp:spPr>
        <a:xfrm>
          <a:off x="3002227" y="1539761"/>
          <a:ext cx="285582" cy="636577"/>
        </a:xfrm>
        <a:custGeom>
          <a:avLst/>
          <a:gdLst/>
          <a:ahLst/>
          <a:cxnLst/>
          <a:rect l="0" t="0" r="0" b="0"/>
          <a:pathLst>
            <a:path>
              <a:moveTo>
                <a:pt x="285582" y="0"/>
              </a:moveTo>
              <a:lnTo>
                <a:pt x="285582" y="636577"/>
              </a:lnTo>
              <a:lnTo>
                <a:pt x="0" y="6365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16EAA-54CB-4BC9-B3E4-D5D055818F28}">
      <dsp:nvSpPr>
        <dsp:cNvPr id="0" name=""/>
        <dsp:cNvSpPr/>
      </dsp:nvSpPr>
      <dsp:spPr>
        <a:xfrm>
          <a:off x="3287809" y="1539761"/>
          <a:ext cx="282388" cy="618230"/>
        </a:xfrm>
        <a:custGeom>
          <a:avLst/>
          <a:gdLst/>
          <a:ahLst/>
          <a:cxnLst/>
          <a:rect l="0" t="0" r="0" b="0"/>
          <a:pathLst>
            <a:path>
              <a:moveTo>
                <a:pt x="0" y="0"/>
              </a:moveTo>
              <a:lnTo>
                <a:pt x="0" y="618230"/>
              </a:lnTo>
              <a:lnTo>
                <a:pt x="282388" y="618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34B7E-7808-4200-AB5E-FC978444B6C8}">
      <dsp:nvSpPr>
        <dsp:cNvPr id="0" name=""/>
        <dsp:cNvSpPr/>
      </dsp:nvSpPr>
      <dsp:spPr>
        <a:xfrm>
          <a:off x="3739687" y="935505"/>
          <a:ext cx="349898" cy="372430"/>
        </a:xfrm>
        <a:custGeom>
          <a:avLst/>
          <a:gdLst/>
          <a:ahLst/>
          <a:cxnLst/>
          <a:rect l="0" t="0" r="0" b="0"/>
          <a:pathLst>
            <a:path>
              <a:moveTo>
                <a:pt x="349898" y="0"/>
              </a:moveTo>
              <a:lnTo>
                <a:pt x="349898" y="372430"/>
              </a:lnTo>
              <a:lnTo>
                <a:pt x="0" y="3724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5B6F7B-39E3-4BFC-BDDF-F45C4AB61722}">
      <dsp:nvSpPr>
        <dsp:cNvPr id="0" name=""/>
        <dsp:cNvSpPr/>
      </dsp:nvSpPr>
      <dsp:spPr>
        <a:xfrm>
          <a:off x="4507541" y="460126"/>
          <a:ext cx="530285" cy="307991"/>
        </a:xfrm>
        <a:custGeom>
          <a:avLst/>
          <a:gdLst/>
          <a:ahLst/>
          <a:cxnLst/>
          <a:rect l="0" t="0" r="0" b="0"/>
          <a:pathLst>
            <a:path>
              <a:moveTo>
                <a:pt x="530285" y="0"/>
              </a:moveTo>
              <a:lnTo>
                <a:pt x="530285" y="307991"/>
              </a:lnTo>
              <a:lnTo>
                <a:pt x="0" y="3079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C79F4C-8989-4C56-A210-A236EA5E6782}">
      <dsp:nvSpPr>
        <dsp:cNvPr id="0" name=""/>
        <dsp:cNvSpPr/>
      </dsp:nvSpPr>
      <dsp:spPr>
        <a:xfrm>
          <a:off x="5037826" y="460126"/>
          <a:ext cx="2928185" cy="2640320"/>
        </a:xfrm>
        <a:custGeom>
          <a:avLst/>
          <a:gdLst/>
          <a:ahLst/>
          <a:cxnLst/>
          <a:rect l="0" t="0" r="0" b="0"/>
          <a:pathLst>
            <a:path>
              <a:moveTo>
                <a:pt x="0" y="0"/>
              </a:moveTo>
              <a:lnTo>
                <a:pt x="0" y="2570018"/>
              </a:lnTo>
              <a:lnTo>
                <a:pt x="2928185" y="2570018"/>
              </a:lnTo>
              <a:lnTo>
                <a:pt x="2928185" y="2640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76741-DA2D-406C-B043-49662001781B}">
      <dsp:nvSpPr>
        <dsp:cNvPr id="0" name=""/>
        <dsp:cNvSpPr/>
      </dsp:nvSpPr>
      <dsp:spPr>
        <a:xfrm>
          <a:off x="5037826" y="460126"/>
          <a:ext cx="2189594" cy="2640320"/>
        </a:xfrm>
        <a:custGeom>
          <a:avLst/>
          <a:gdLst/>
          <a:ahLst/>
          <a:cxnLst/>
          <a:rect l="0" t="0" r="0" b="0"/>
          <a:pathLst>
            <a:path>
              <a:moveTo>
                <a:pt x="0" y="0"/>
              </a:moveTo>
              <a:lnTo>
                <a:pt x="0" y="2570018"/>
              </a:lnTo>
              <a:lnTo>
                <a:pt x="2189594" y="2570018"/>
              </a:lnTo>
              <a:lnTo>
                <a:pt x="2189594" y="2640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198684-F7E8-4011-86C0-78B69BD7673D}">
      <dsp:nvSpPr>
        <dsp:cNvPr id="0" name=""/>
        <dsp:cNvSpPr/>
      </dsp:nvSpPr>
      <dsp:spPr>
        <a:xfrm>
          <a:off x="6924564" y="3991256"/>
          <a:ext cx="305032" cy="431220"/>
        </a:xfrm>
        <a:custGeom>
          <a:avLst/>
          <a:gdLst/>
          <a:ahLst/>
          <a:cxnLst/>
          <a:rect l="0" t="0" r="0" b="0"/>
          <a:pathLst>
            <a:path>
              <a:moveTo>
                <a:pt x="0" y="0"/>
              </a:moveTo>
              <a:lnTo>
                <a:pt x="0" y="431220"/>
              </a:lnTo>
              <a:lnTo>
                <a:pt x="305032" y="4312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5DB21-D9C9-4717-9195-D44F7EF3B2F3}">
      <dsp:nvSpPr>
        <dsp:cNvPr id="0" name=""/>
        <dsp:cNvSpPr/>
      </dsp:nvSpPr>
      <dsp:spPr>
        <a:xfrm>
          <a:off x="6467370" y="3991256"/>
          <a:ext cx="457193" cy="412352"/>
        </a:xfrm>
        <a:custGeom>
          <a:avLst/>
          <a:gdLst/>
          <a:ahLst/>
          <a:cxnLst/>
          <a:rect l="0" t="0" r="0" b="0"/>
          <a:pathLst>
            <a:path>
              <a:moveTo>
                <a:pt x="457193" y="0"/>
              </a:moveTo>
              <a:lnTo>
                <a:pt x="457193" y="412352"/>
              </a:lnTo>
              <a:lnTo>
                <a:pt x="0" y="4123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649EC-D99F-44D1-B468-0774312C72E6}">
      <dsp:nvSpPr>
        <dsp:cNvPr id="0" name=""/>
        <dsp:cNvSpPr/>
      </dsp:nvSpPr>
      <dsp:spPr>
        <a:xfrm>
          <a:off x="6456303" y="3435220"/>
          <a:ext cx="468261" cy="197432"/>
        </a:xfrm>
        <a:custGeom>
          <a:avLst/>
          <a:gdLst/>
          <a:ahLst/>
          <a:cxnLst/>
          <a:rect l="0" t="0" r="0" b="0"/>
          <a:pathLst>
            <a:path>
              <a:moveTo>
                <a:pt x="0" y="0"/>
              </a:moveTo>
              <a:lnTo>
                <a:pt x="0" y="127130"/>
              </a:lnTo>
              <a:lnTo>
                <a:pt x="468261" y="127130"/>
              </a:lnTo>
              <a:lnTo>
                <a:pt x="468261" y="1974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32F98A-DF47-47EA-9247-65AD99F04944}">
      <dsp:nvSpPr>
        <dsp:cNvPr id="0" name=""/>
        <dsp:cNvSpPr/>
      </dsp:nvSpPr>
      <dsp:spPr>
        <a:xfrm>
          <a:off x="5037826" y="460126"/>
          <a:ext cx="1418476" cy="2640320"/>
        </a:xfrm>
        <a:custGeom>
          <a:avLst/>
          <a:gdLst/>
          <a:ahLst/>
          <a:cxnLst/>
          <a:rect l="0" t="0" r="0" b="0"/>
          <a:pathLst>
            <a:path>
              <a:moveTo>
                <a:pt x="0" y="0"/>
              </a:moveTo>
              <a:lnTo>
                <a:pt x="0" y="2570018"/>
              </a:lnTo>
              <a:lnTo>
                <a:pt x="1418476" y="2570018"/>
              </a:lnTo>
              <a:lnTo>
                <a:pt x="1418476" y="2640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90A801-7B85-4598-ABA8-E633DC6BDDBE}">
      <dsp:nvSpPr>
        <dsp:cNvPr id="0" name=""/>
        <dsp:cNvSpPr/>
      </dsp:nvSpPr>
      <dsp:spPr>
        <a:xfrm>
          <a:off x="4501889" y="4228028"/>
          <a:ext cx="145443" cy="556899"/>
        </a:xfrm>
        <a:custGeom>
          <a:avLst/>
          <a:gdLst/>
          <a:ahLst/>
          <a:cxnLst/>
          <a:rect l="0" t="0" r="0" b="0"/>
          <a:pathLst>
            <a:path>
              <a:moveTo>
                <a:pt x="0" y="0"/>
              </a:moveTo>
              <a:lnTo>
                <a:pt x="0" y="556899"/>
              </a:lnTo>
              <a:lnTo>
                <a:pt x="145443" y="556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B42D5A-9CF9-4379-B592-CA8EAD363D20}">
      <dsp:nvSpPr>
        <dsp:cNvPr id="0" name=""/>
        <dsp:cNvSpPr/>
      </dsp:nvSpPr>
      <dsp:spPr>
        <a:xfrm>
          <a:off x="4348892" y="3547018"/>
          <a:ext cx="511028" cy="132627"/>
        </a:xfrm>
        <a:custGeom>
          <a:avLst/>
          <a:gdLst/>
          <a:ahLst/>
          <a:cxnLst/>
          <a:rect l="0" t="0" r="0" b="0"/>
          <a:pathLst>
            <a:path>
              <a:moveTo>
                <a:pt x="0" y="0"/>
              </a:moveTo>
              <a:lnTo>
                <a:pt x="0" y="62324"/>
              </a:lnTo>
              <a:lnTo>
                <a:pt x="511028" y="62324"/>
              </a:lnTo>
              <a:lnTo>
                <a:pt x="511028" y="1326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FCA62C-50FB-4E96-855C-E339ECCE11B2}">
      <dsp:nvSpPr>
        <dsp:cNvPr id="0" name=""/>
        <dsp:cNvSpPr/>
      </dsp:nvSpPr>
      <dsp:spPr>
        <a:xfrm>
          <a:off x="3441972" y="4279148"/>
          <a:ext cx="163124" cy="494256"/>
        </a:xfrm>
        <a:custGeom>
          <a:avLst/>
          <a:gdLst/>
          <a:ahLst/>
          <a:cxnLst/>
          <a:rect l="0" t="0" r="0" b="0"/>
          <a:pathLst>
            <a:path>
              <a:moveTo>
                <a:pt x="0" y="0"/>
              </a:moveTo>
              <a:lnTo>
                <a:pt x="0" y="494256"/>
              </a:lnTo>
              <a:lnTo>
                <a:pt x="163124" y="4942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AE5ED-EB4E-4CD2-8718-334DB93506B6}">
      <dsp:nvSpPr>
        <dsp:cNvPr id="0" name=""/>
        <dsp:cNvSpPr/>
      </dsp:nvSpPr>
      <dsp:spPr>
        <a:xfrm>
          <a:off x="3803498" y="3547018"/>
          <a:ext cx="545393" cy="121794"/>
        </a:xfrm>
        <a:custGeom>
          <a:avLst/>
          <a:gdLst/>
          <a:ahLst/>
          <a:cxnLst/>
          <a:rect l="0" t="0" r="0" b="0"/>
          <a:pathLst>
            <a:path>
              <a:moveTo>
                <a:pt x="545393" y="0"/>
              </a:moveTo>
              <a:lnTo>
                <a:pt x="545393" y="51491"/>
              </a:lnTo>
              <a:lnTo>
                <a:pt x="0" y="51491"/>
              </a:lnTo>
              <a:lnTo>
                <a:pt x="0" y="1217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B05A47-D4EE-440E-83B3-8775E11190AB}">
      <dsp:nvSpPr>
        <dsp:cNvPr id="0" name=""/>
        <dsp:cNvSpPr/>
      </dsp:nvSpPr>
      <dsp:spPr>
        <a:xfrm>
          <a:off x="4348892" y="460126"/>
          <a:ext cx="688934" cy="2640320"/>
        </a:xfrm>
        <a:custGeom>
          <a:avLst/>
          <a:gdLst/>
          <a:ahLst/>
          <a:cxnLst/>
          <a:rect l="0" t="0" r="0" b="0"/>
          <a:pathLst>
            <a:path>
              <a:moveTo>
                <a:pt x="688934" y="0"/>
              </a:moveTo>
              <a:lnTo>
                <a:pt x="688934" y="2570018"/>
              </a:lnTo>
              <a:lnTo>
                <a:pt x="0" y="2570018"/>
              </a:lnTo>
              <a:lnTo>
                <a:pt x="0" y="2640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9D706-B671-44F5-8887-3C87152AA13D}">
      <dsp:nvSpPr>
        <dsp:cNvPr id="0" name=""/>
        <dsp:cNvSpPr/>
      </dsp:nvSpPr>
      <dsp:spPr>
        <a:xfrm>
          <a:off x="2222976" y="4018259"/>
          <a:ext cx="146040" cy="529366"/>
        </a:xfrm>
        <a:custGeom>
          <a:avLst/>
          <a:gdLst/>
          <a:ahLst/>
          <a:cxnLst/>
          <a:rect l="0" t="0" r="0" b="0"/>
          <a:pathLst>
            <a:path>
              <a:moveTo>
                <a:pt x="0" y="0"/>
              </a:moveTo>
              <a:lnTo>
                <a:pt x="0" y="529366"/>
              </a:lnTo>
              <a:lnTo>
                <a:pt x="146040" y="5293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BBE3B0-22FF-49DC-B135-EF2A07871F33}">
      <dsp:nvSpPr>
        <dsp:cNvPr id="0" name=""/>
        <dsp:cNvSpPr/>
      </dsp:nvSpPr>
      <dsp:spPr>
        <a:xfrm>
          <a:off x="2524036" y="3441725"/>
          <a:ext cx="304677" cy="205768"/>
        </a:xfrm>
        <a:custGeom>
          <a:avLst/>
          <a:gdLst/>
          <a:ahLst/>
          <a:cxnLst/>
          <a:rect l="0" t="0" r="0" b="0"/>
          <a:pathLst>
            <a:path>
              <a:moveTo>
                <a:pt x="304677" y="0"/>
              </a:moveTo>
              <a:lnTo>
                <a:pt x="304677" y="135466"/>
              </a:lnTo>
              <a:lnTo>
                <a:pt x="0" y="135466"/>
              </a:lnTo>
              <a:lnTo>
                <a:pt x="0" y="2057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63B50A-7492-4152-8D56-29F3D41B4D9C}">
      <dsp:nvSpPr>
        <dsp:cNvPr id="0" name=""/>
        <dsp:cNvSpPr/>
      </dsp:nvSpPr>
      <dsp:spPr>
        <a:xfrm>
          <a:off x="2828714" y="460126"/>
          <a:ext cx="2209111" cy="2646825"/>
        </a:xfrm>
        <a:custGeom>
          <a:avLst/>
          <a:gdLst/>
          <a:ahLst/>
          <a:cxnLst/>
          <a:rect l="0" t="0" r="0" b="0"/>
          <a:pathLst>
            <a:path>
              <a:moveTo>
                <a:pt x="2209111" y="0"/>
              </a:moveTo>
              <a:lnTo>
                <a:pt x="2209111" y="2576522"/>
              </a:lnTo>
              <a:lnTo>
                <a:pt x="0" y="2576522"/>
              </a:lnTo>
              <a:lnTo>
                <a:pt x="0" y="2646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966AB0-0677-415F-A0E1-F6A4FB706A82}">
      <dsp:nvSpPr>
        <dsp:cNvPr id="0" name=""/>
        <dsp:cNvSpPr/>
      </dsp:nvSpPr>
      <dsp:spPr>
        <a:xfrm>
          <a:off x="2077113" y="460126"/>
          <a:ext cx="2960712" cy="2646825"/>
        </a:xfrm>
        <a:custGeom>
          <a:avLst/>
          <a:gdLst/>
          <a:ahLst/>
          <a:cxnLst/>
          <a:rect l="0" t="0" r="0" b="0"/>
          <a:pathLst>
            <a:path>
              <a:moveTo>
                <a:pt x="2960712" y="0"/>
              </a:moveTo>
              <a:lnTo>
                <a:pt x="2960712" y="2576522"/>
              </a:lnTo>
              <a:lnTo>
                <a:pt x="0" y="2576522"/>
              </a:lnTo>
              <a:lnTo>
                <a:pt x="0" y="2646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EBFBF-E9C6-4268-BEEA-39422320CC38}">
      <dsp:nvSpPr>
        <dsp:cNvPr id="0" name=""/>
        <dsp:cNvSpPr/>
      </dsp:nvSpPr>
      <dsp:spPr>
        <a:xfrm>
          <a:off x="4432796" y="1646"/>
          <a:ext cx="1210059" cy="458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Prof. Dr. </a:t>
          </a:r>
          <a:r>
            <a:rPr lang="tr-TR" sz="900" kern="1200" dirty="0" smtClean="0">
              <a:latin typeface="Times New Roman" panose="02020603050405020304" pitchFamily="18" charset="0"/>
              <a:cs typeface="Times New Roman" panose="02020603050405020304" pitchFamily="18" charset="0"/>
            </a:rPr>
            <a:t>Erdal TEKARSLAN</a:t>
          </a:r>
          <a:endParaRPr lang="tr-TR" sz="900" kern="1200" dirty="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Dekan V.</a:t>
          </a:r>
        </a:p>
      </dsp:txBody>
      <dsp:txXfrm>
        <a:off x="4432796" y="1646"/>
        <a:ext cx="1210059" cy="458479"/>
      </dsp:txXfrm>
    </dsp:sp>
    <dsp:sp modelId="{D827344D-04EC-4777-BECE-07007BEA3CED}">
      <dsp:nvSpPr>
        <dsp:cNvPr id="0" name=""/>
        <dsp:cNvSpPr/>
      </dsp:nvSpPr>
      <dsp:spPr>
        <a:xfrm>
          <a:off x="1742340" y="3106951"/>
          <a:ext cx="669547" cy="453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Beslenme ve Diyetetik Bölümü</a:t>
          </a:r>
        </a:p>
      </dsp:txBody>
      <dsp:txXfrm>
        <a:off x="1742340" y="3106951"/>
        <a:ext cx="669547" cy="453032"/>
      </dsp:txXfrm>
    </dsp:sp>
    <dsp:sp modelId="{C46BF403-B775-4EB5-9E0D-8EA4E5F404C3}">
      <dsp:nvSpPr>
        <dsp:cNvPr id="0" name=""/>
        <dsp:cNvSpPr/>
      </dsp:nvSpPr>
      <dsp:spPr>
        <a:xfrm>
          <a:off x="2493940" y="3106951"/>
          <a:ext cx="669547" cy="334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err="1">
              <a:latin typeface="Times New Roman" panose="02020603050405020304" pitchFamily="18" charset="0"/>
              <a:cs typeface="Times New Roman" panose="02020603050405020304" pitchFamily="18" charset="0"/>
            </a:rPr>
            <a:t>Ergoterapi</a:t>
          </a:r>
          <a:r>
            <a:rPr lang="tr-TR" sz="900" kern="1200" dirty="0">
              <a:latin typeface="Times New Roman" panose="02020603050405020304" pitchFamily="18" charset="0"/>
              <a:cs typeface="Times New Roman" panose="02020603050405020304" pitchFamily="18" charset="0"/>
            </a:rPr>
            <a:t> Bölümü</a:t>
          </a:r>
        </a:p>
      </dsp:txBody>
      <dsp:txXfrm>
        <a:off x="2493940" y="3106951"/>
        <a:ext cx="669547" cy="334773"/>
      </dsp:txXfrm>
    </dsp:sp>
    <dsp:sp modelId="{18625371-7A6F-4D95-9A03-EC4B0AECFFC6}">
      <dsp:nvSpPr>
        <dsp:cNvPr id="0" name=""/>
        <dsp:cNvSpPr/>
      </dsp:nvSpPr>
      <dsp:spPr>
        <a:xfrm>
          <a:off x="2147711" y="3647494"/>
          <a:ext cx="752651" cy="3707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t>Ergoterapi Anabilim Dalı</a:t>
          </a:r>
        </a:p>
      </dsp:txBody>
      <dsp:txXfrm>
        <a:off x="2147711" y="3647494"/>
        <a:ext cx="752651" cy="370765"/>
      </dsp:txXfrm>
    </dsp:sp>
    <dsp:sp modelId="{F4E612E4-5193-4E4D-BE00-1CE40D4FE82E}">
      <dsp:nvSpPr>
        <dsp:cNvPr id="0" name=""/>
        <dsp:cNvSpPr/>
      </dsp:nvSpPr>
      <dsp:spPr>
        <a:xfrm>
          <a:off x="2369016" y="4277642"/>
          <a:ext cx="669547" cy="539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t>Ergoterapi Yüksek Lisans Programı</a:t>
          </a:r>
        </a:p>
      </dsp:txBody>
      <dsp:txXfrm>
        <a:off x="2369016" y="4277642"/>
        <a:ext cx="669547" cy="539966"/>
      </dsp:txXfrm>
    </dsp:sp>
    <dsp:sp modelId="{CFD4D4EA-B740-4DF7-AB5D-AA4E4F40DE10}">
      <dsp:nvSpPr>
        <dsp:cNvPr id="0" name=""/>
        <dsp:cNvSpPr/>
      </dsp:nvSpPr>
      <dsp:spPr>
        <a:xfrm>
          <a:off x="3961833" y="3100446"/>
          <a:ext cx="774117" cy="446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Fizyoterapi ve Rahabilitasyon Bölümü</a:t>
          </a:r>
        </a:p>
      </dsp:txBody>
      <dsp:txXfrm>
        <a:off x="3961833" y="3100446"/>
        <a:ext cx="774117" cy="446571"/>
      </dsp:txXfrm>
    </dsp:sp>
    <dsp:sp modelId="{549C7FE6-35B2-4B99-B3B8-61A86FBC656E}">
      <dsp:nvSpPr>
        <dsp:cNvPr id="0" name=""/>
        <dsp:cNvSpPr/>
      </dsp:nvSpPr>
      <dsp:spPr>
        <a:xfrm>
          <a:off x="3351591" y="3668812"/>
          <a:ext cx="903815" cy="6103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err="1" smtClean="0">
              <a:latin typeface="Times New Roman" panose="02020603050405020304" pitchFamily="18" charset="0"/>
              <a:cs typeface="Times New Roman" panose="02020603050405020304" pitchFamily="18" charset="0"/>
            </a:rPr>
            <a:t>Kardiyopulmoner</a:t>
          </a:r>
          <a:r>
            <a:rPr lang="tr-TR" sz="900" kern="1200" dirty="0" smtClean="0">
              <a:latin typeface="Times New Roman" panose="02020603050405020304" pitchFamily="18" charset="0"/>
              <a:cs typeface="Times New Roman" panose="02020603050405020304" pitchFamily="18" charset="0"/>
            </a:rPr>
            <a:t> Fizyoterapi ve Rehabilitasyon Anabilim Dalı</a:t>
          </a:r>
          <a:endParaRPr lang="tr-TR" sz="900" kern="1200">
            <a:latin typeface="Times New Roman" panose="02020603050405020304" pitchFamily="18" charset="0"/>
            <a:cs typeface="Times New Roman" panose="02020603050405020304" pitchFamily="18" charset="0"/>
          </a:endParaRPr>
        </a:p>
      </dsp:txBody>
      <dsp:txXfrm>
        <a:off x="3351591" y="3668812"/>
        <a:ext cx="903815" cy="610336"/>
      </dsp:txXfrm>
    </dsp:sp>
    <dsp:sp modelId="{9D21E5DE-D0A9-4B70-9DE4-E174F6A3977E}">
      <dsp:nvSpPr>
        <dsp:cNvPr id="0" name=""/>
        <dsp:cNvSpPr/>
      </dsp:nvSpPr>
      <dsp:spPr>
        <a:xfrm>
          <a:off x="3605096" y="4438564"/>
          <a:ext cx="842418" cy="6696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err="1" smtClean="0">
              <a:latin typeface="Times New Roman" panose="02020603050405020304" pitchFamily="18" charset="0"/>
              <a:cs typeface="Times New Roman" panose="02020603050405020304" pitchFamily="18" charset="0"/>
            </a:rPr>
            <a:t>Kardiyopulmoner</a:t>
          </a:r>
          <a:r>
            <a:rPr lang="tr-TR" sz="900" kern="1200" dirty="0" smtClean="0">
              <a:latin typeface="Times New Roman" panose="02020603050405020304" pitchFamily="18" charset="0"/>
              <a:cs typeface="Times New Roman" panose="02020603050405020304" pitchFamily="18" charset="0"/>
            </a:rPr>
            <a:t> Fizyoterapi ve Rehabilitasyon Doktora Programı</a:t>
          </a:r>
          <a:endParaRPr lang="tr-TR" sz="900" kern="1200">
            <a:latin typeface="Times New Roman" panose="02020603050405020304" pitchFamily="18" charset="0"/>
            <a:cs typeface="Times New Roman" panose="02020603050405020304" pitchFamily="18" charset="0"/>
          </a:endParaRPr>
        </a:p>
      </dsp:txBody>
      <dsp:txXfrm>
        <a:off x="3605096" y="4438564"/>
        <a:ext cx="842418" cy="669681"/>
      </dsp:txXfrm>
    </dsp:sp>
    <dsp:sp modelId="{9DD8496D-0D38-4B1A-AFE4-2E660BE38CB9}">
      <dsp:nvSpPr>
        <dsp:cNvPr id="0" name=""/>
        <dsp:cNvSpPr/>
      </dsp:nvSpPr>
      <dsp:spPr>
        <a:xfrm>
          <a:off x="4412382" y="3679645"/>
          <a:ext cx="895077" cy="54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Times New Roman" panose="02020603050405020304" pitchFamily="18" charset="0"/>
              <a:cs typeface="Times New Roman" panose="02020603050405020304" pitchFamily="18" charset="0"/>
            </a:rPr>
            <a:t>Fizyoterapi ve Rehabilitasyon Anabilim Dalı</a:t>
          </a:r>
          <a:endParaRPr lang="tr-TR" sz="900" kern="1200"/>
        </a:p>
      </dsp:txBody>
      <dsp:txXfrm>
        <a:off x="4412382" y="3679645"/>
        <a:ext cx="895077" cy="548382"/>
      </dsp:txXfrm>
    </dsp:sp>
    <dsp:sp modelId="{982C1E49-E528-44CB-BDB4-D0C8D6630E7D}">
      <dsp:nvSpPr>
        <dsp:cNvPr id="0" name=""/>
        <dsp:cNvSpPr/>
      </dsp:nvSpPr>
      <dsp:spPr>
        <a:xfrm>
          <a:off x="4647332" y="4465507"/>
          <a:ext cx="802807" cy="638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Times New Roman" panose="02020603050405020304" pitchFamily="18" charset="0"/>
              <a:cs typeface="Times New Roman" panose="02020603050405020304" pitchFamily="18" charset="0"/>
            </a:rPr>
            <a:t>Fizyoterapi ve Rehabilitasyon Yüksek Lisans Programı</a:t>
          </a:r>
          <a:endParaRPr lang="tr-TR" sz="900" kern="1200"/>
        </a:p>
      </dsp:txBody>
      <dsp:txXfrm>
        <a:off x="4647332" y="4465507"/>
        <a:ext cx="802807" cy="638842"/>
      </dsp:txXfrm>
    </dsp:sp>
    <dsp:sp modelId="{BFD1DE14-B80F-404F-86E0-9067481218F3}">
      <dsp:nvSpPr>
        <dsp:cNvPr id="0" name=""/>
        <dsp:cNvSpPr/>
      </dsp:nvSpPr>
      <dsp:spPr>
        <a:xfrm>
          <a:off x="6121529" y="3100446"/>
          <a:ext cx="669547" cy="334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Hemşirelik Bölümü</a:t>
          </a:r>
        </a:p>
      </dsp:txBody>
      <dsp:txXfrm>
        <a:off x="6121529" y="3100446"/>
        <a:ext cx="669547" cy="334773"/>
      </dsp:txXfrm>
    </dsp:sp>
    <dsp:sp modelId="{2119C6F6-CB7D-4F45-8948-07B040096490}">
      <dsp:nvSpPr>
        <dsp:cNvPr id="0" name=""/>
        <dsp:cNvSpPr/>
      </dsp:nvSpPr>
      <dsp:spPr>
        <a:xfrm>
          <a:off x="6433126" y="3632653"/>
          <a:ext cx="982875" cy="358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Hemşirelik </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Anabilim Dalı</a:t>
          </a:r>
        </a:p>
      </dsp:txBody>
      <dsp:txXfrm>
        <a:off x="6433126" y="3632653"/>
        <a:ext cx="982875" cy="358602"/>
      </dsp:txXfrm>
    </dsp:sp>
    <dsp:sp modelId="{67CF7111-5DCD-4135-A910-9FC082F3DA9C}">
      <dsp:nvSpPr>
        <dsp:cNvPr id="0" name=""/>
        <dsp:cNvSpPr/>
      </dsp:nvSpPr>
      <dsp:spPr>
        <a:xfrm>
          <a:off x="5620071" y="4112769"/>
          <a:ext cx="847299" cy="5816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a:t>Hemşirelik Yüksek Lisans Programı</a:t>
          </a:r>
        </a:p>
      </dsp:txBody>
      <dsp:txXfrm>
        <a:off x="5620071" y="4112769"/>
        <a:ext cx="847299" cy="581679"/>
      </dsp:txXfrm>
    </dsp:sp>
    <dsp:sp modelId="{1E9BC8A9-9D66-4CDE-B915-3956C9E530AF}">
      <dsp:nvSpPr>
        <dsp:cNvPr id="0" name=""/>
        <dsp:cNvSpPr/>
      </dsp:nvSpPr>
      <dsp:spPr>
        <a:xfrm>
          <a:off x="7229597" y="4141071"/>
          <a:ext cx="837322" cy="5628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a:t>Hemşirelik Doktora Programı</a:t>
          </a:r>
        </a:p>
      </dsp:txBody>
      <dsp:txXfrm>
        <a:off x="7229597" y="4141071"/>
        <a:ext cx="837322" cy="562811"/>
      </dsp:txXfrm>
    </dsp:sp>
    <dsp:sp modelId="{FA48B08E-AB4F-4AAD-A5D8-3599EE90F7C1}">
      <dsp:nvSpPr>
        <dsp:cNvPr id="0" name=""/>
        <dsp:cNvSpPr/>
      </dsp:nvSpPr>
      <dsp:spPr>
        <a:xfrm>
          <a:off x="6892647" y="3100446"/>
          <a:ext cx="669547" cy="334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Odyoloji </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Bölümü</a:t>
          </a:r>
        </a:p>
      </dsp:txBody>
      <dsp:txXfrm>
        <a:off x="6892647" y="3100446"/>
        <a:ext cx="669547" cy="334773"/>
      </dsp:txXfrm>
    </dsp:sp>
    <dsp:sp modelId="{7D125983-70BB-4526-A1FF-956DC53C0EDC}">
      <dsp:nvSpPr>
        <dsp:cNvPr id="0" name=""/>
        <dsp:cNvSpPr/>
      </dsp:nvSpPr>
      <dsp:spPr>
        <a:xfrm>
          <a:off x="7631238" y="3100446"/>
          <a:ext cx="669547" cy="334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Sağlık Yönetimi Bölümü</a:t>
          </a:r>
        </a:p>
      </dsp:txBody>
      <dsp:txXfrm>
        <a:off x="7631238" y="3100446"/>
        <a:ext cx="669547" cy="334773"/>
      </dsp:txXfrm>
    </dsp:sp>
    <dsp:sp modelId="{DD4AE12C-9F1F-486D-8A46-32BCDDCB5041}">
      <dsp:nvSpPr>
        <dsp:cNvPr id="0" name=""/>
        <dsp:cNvSpPr/>
      </dsp:nvSpPr>
      <dsp:spPr>
        <a:xfrm>
          <a:off x="3671631" y="600731"/>
          <a:ext cx="835910" cy="334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Alper DAĞLI</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Fakülte Sekreteri</a:t>
          </a:r>
        </a:p>
      </dsp:txBody>
      <dsp:txXfrm>
        <a:off x="3671631" y="600731"/>
        <a:ext cx="835910" cy="334773"/>
      </dsp:txXfrm>
    </dsp:sp>
    <dsp:sp modelId="{81E4DFEA-3897-4747-BA16-467EE1C29B8E}">
      <dsp:nvSpPr>
        <dsp:cNvPr id="0" name=""/>
        <dsp:cNvSpPr/>
      </dsp:nvSpPr>
      <dsp:spPr>
        <a:xfrm>
          <a:off x="2835932" y="1076110"/>
          <a:ext cx="903755" cy="463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Burçin ÖZTUNÇ YÜKSEL</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Bölüm Sekreteri</a:t>
          </a:r>
        </a:p>
      </dsp:txBody>
      <dsp:txXfrm>
        <a:off x="2835932" y="1076110"/>
        <a:ext cx="903755" cy="463651"/>
      </dsp:txXfrm>
    </dsp:sp>
    <dsp:sp modelId="{908B6663-C76F-42E1-AFFF-BEFD8B436CF1}">
      <dsp:nvSpPr>
        <dsp:cNvPr id="0" name=""/>
        <dsp:cNvSpPr/>
      </dsp:nvSpPr>
      <dsp:spPr>
        <a:xfrm>
          <a:off x="3570198" y="1887400"/>
          <a:ext cx="981429" cy="541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err="1"/>
            <a:t>Hasibe</a:t>
          </a:r>
          <a:r>
            <a:rPr lang="tr-TR" sz="900" kern="1200" dirty="0"/>
            <a:t> Oya GÖKTÜRK</a:t>
          </a:r>
        </a:p>
        <a:p>
          <a:pPr lvl="0" algn="ctr" defTabSz="400050">
            <a:lnSpc>
              <a:spcPct val="90000"/>
            </a:lnSpc>
            <a:spcBef>
              <a:spcPct val="0"/>
            </a:spcBef>
            <a:spcAft>
              <a:spcPct val="35000"/>
            </a:spcAft>
          </a:pPr>
          <a:r>
            <a:rPr lang="tr-TR" sz="900" kern="1200" dirty="0"/>
            <a:t>Uzman Yardımcısı</a:t>
          </a:r>
        </a:p>
      </dsp:txBody>
      <dsp:txXfrm>
        <a:off x="3570198" y="1887400"/>
        <a:ext cx="981429" cy="541181"/>
      </dsp:txXfrm>
    </dsp:sp>
    <dsp:sp modelId="{B62EECA5-FA17-44A3-ACE7-580079DC0587}">
      <dsp:nvSpPr>
        <dsp:cNvPr id="0" name=""/>
        <dsp:cNvSpPr/>
      </dsp:nvSpPr>
      <dsp:spPr>
        <a:xfrm>
          <a:off x="2099523" y="1877494"/>
          <a:ext cx="902704" cy="5976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t>Funda Irmak DURMUŞ</a:t>
          </a:r>
        </a:p>
        <a:p>
          <a:pPr lvl="0" algn="ctr" defTabSz="400050">
            <a:lnSpc>
              <a:spcPct val="90000"/>
            </a:lnSpc>
            <a:spcBef>
              <a:spcPct val="0"/>
            </a:spcBef>
            <a:spcAft>
              <a:spcPct val="35000"/>
            </a:spcAft>
          </a:pPr>
          <a:r>
            <a:rPr lang="tr-TR" sz="900" kern="1200" dirty="0"/>
            <a:t>Uzman Yardımcısı</a:t>
          </a:r>
        </a:p>
      </dsp:txBody>
      <dsp:txXfrm>
        <a:off x="2099523" y="1877494"/>
        <a:ext cx="902704" cy="597688"/>
      </dsp:txXfrm>
    </dsp:sp>
    <dsp:sp modelId="{08349176-4156-4D69-BF63-A4DADF0E5910}">
      <dsp:nvSpPr>
        <dsp:cNvPr id="0" name=""/>
        <dsp:cNvSpPr/>
      </dsp:nvSpPr>
      <dsp:spPr>
        <a:xfrm>
          <a:off x="4213760" y="1076110"/>
          <a:ext cx="807635" cy="35571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Dekan Sekreteri</a:t>
          </a:r>
        </a:p>
      </dsp:txBody>
      <dsp:txXfrm>
        <a:off x="4213760" y="1076110"/>
        <a:ext cx="807635" cy="355710"/>
      </dsp:txXfrm>
    </dsp:sp>
    <dsp:sp modelId="{CAF3BDC7-C7D7-4BAE-ADD9-5D5415958914}">
      <dsp:nvSpPr>
        <dsp:cNvPr id="0" name=""/>
        <dsp:cNvSpPr/>
      </dsp:nvSpPr>
      <dsp:spPr>
        <a:xfrm>
          <a:off x="5498468" y="587718"/>
          <a:ext cx="1063495" cy="368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Dekan Yardımcısı</a:t>
          </a:r>
        </a:p>
      </dsp:txBody>
      <dsp:txXfrm>
        <a:off x="5498468" y="587718"/>
        <a:ext cx="1063495" cy="368766"/>
      </dsp:txXfrm>
    </dsp:sp>
    <dsp:sp modelId="{D906B233-651D-4878-99B3-3218A748FE70}">
      <dsp:nvSpPr>
        <dsp:cNvPr id="0" name=""/>
        <dsp:cNvSpPr/>
      </dsp:nvSpPr>
      <dsp:spPr>
        <a:xfrm>
          <a:off x="5500095" y="1413756"/>
          <a:ext cx="1218877" cy="53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Fakülte Kurulu </a:t>
          </a:r>
        </a:p>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ve</a:t>
          </a:r>
        </a:p>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 Fakülte Yönetim Kurulu</a:t>
          </a:r>
        </a:p>
      </dsp:txBody>
      <dsp:txXfrm>
        <a:off x="5500095" y="1413756"/>
        <a:ext cx="1218877" cy="539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9AD6-4EE3-4D77-8DD1-F3670CED34FF}">
      <dsp:nvSpPr>
        <dsp:cNvPr id="0" name=""/>
        <dsp:cNvSpPr/>
      </dsp:nvSpPr>
      <dsp:spPr>
        <a:xfrm>
          <a:off x="3251209" y="757022"/>
          <a:ext cx="163337" cy="4039215"/>
        </a:xfrm>
        <a:custGeom>
          <a:avLst/>
          <a:gdLst/>
          <a:ahLst/>
          <a:cxnLst/>
          <a:rect l="0" t="0" r="0" b="0"/>
          <a:pathLst>
            <a:path>
              <a:moveTo>
                <a:pt x="0" y="0"/>
              </a:moveTo>
              <a:lnTo>
                <a:pt x="0" y="4039215"/>
              </a:lnTo>
              <a:lnTo>
                <a:pt x="163337" y="40392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822561-3C31-4BCD-8C8A-4AE5CB867B7F}">
      <dsp:nvSpPr>
        <dsp:cNvPr id="0" name=""/>
        <dsp:cNvSpPr/>
      </dsp:nvSpPr>
      <dsp:spPr>
        <a:xfrm>
          <a:off x="3112588" y="757022"/>
          <a:ext cx="138621" cy="4041432"/>
        </a:xfrm>
        <a:custGeom>
          <a:avLst/>
          <a:gdLst/>
          <a:ahLst/>
          <a:cxnLst/>
          <a:rect l="0" t="0" r="0" b="0"/>
          <a:pathLst>
            <a:path>
              <a:moveTo>
                <a:pt x="138621" y="0"/>
              </a:moveTo>
              <a:lnTo>
                <a:pt x="138621" y="4041432"/>
              </a:lnTo>
              <a:lnTo>
                <a:pt x="0" y="40414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23270-418A-47F1-9ED1-683443F44835}">
      <dsp:nvSpPr>
        <dsp:cNvPr id="0" name=""/>
        <dsp:cNvSpPr/>
      </dsp:nvSpPr>
      <dsp:spPr>
        <a:xfrm>
          <a:off x="3251209" y="757022"/>
          <a:ext cx="169346" cy="3206305"/>
        </a:xfrm>
        <a:custGeom>
          <a:avLst/>
          <a:gdLst/>
          <a:ahLst/>
          <a:cxnLst/>
          <a:rect l="0" t="0" r="0" b="0"/>
          <a:pathLst>
            <a:path>
              <a:moveTo>
                <a:pt x="0" y="0"/>
              </a:moveTo>
              <a:lnTo>
                <a:pt x="0" y="3206305"/>
              </a:lnTo>
              <a:lnTo>
                <a:pt x="169346" y="3206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508022-4F07-4DD1-9DD9-67E8C1984059}">
      <dsp:nvSpPr>
        <dsp:cNvPr id="0" name=""/>
        <dsp:cNvSpPr/>
      </dsp:nvSpPr>
      <dsp:spPr>
        <a:xfrm>
          <a:off x="3153911" y="757022"/>
          <a:ext cx="97298" cy="3215982"/>
        </a:xfrm>
        <a:custGeom>
          <a:avLst/>
          <a:gdLst/>
          <a:ahLst/>
          <a:cxnLst/>
          <a:rect l="0" t="0" r="0" b="0"/>
          <a:pathLst>
            <a:path>
              <a:moveTo>
                <a:pt x="97298" y="0"/>
              </a:moveTo>
              <a:lnTo>
                <a:pt x="97298" y="3215982"/>
              </a:lnTo>
              <a:lnTo>
                <a:pt x="0" y="32159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CA2D76-893C-40DC-B3B7-F416F60E7385}">
      <dsp:nvSpPr>
        <dsp:cNvPr id="0" name=""/>
        <dsp:cNvSpPr/>
      </dsp:nvSpPr>
      <dsp:spPr>
        <a:xfrm>
          <a:off x="3251209" y="757022"/>
          <a:ext cx="181346" cy="2355888"/>
        </a:xfrm>
        <a:custGeom>
          <a:avLst/>
          <a:gdLst/>
          <a:ahLst/>
          <a:cxnLst/>
          <a:rect l="0" t="0" r="0" b="0"/>
          <a:pathLst>
            <a:path>
              <a:moveTo>
                <a:pt x="0" y="0"/>
              </a:moveTo>
              <a:lnTo>
                <a:pt x="0" y="2355888"/>
              </a:lnTo>
              <a:lnTo>
                <a:pt x="181346" y="2355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7D9FFF-919A-44FA-82A1-8292349494B8}">
      <dsp:nvSpPr>
        <dsp:cNvPr id="0" name=""/>
        <dsp:cNvSpPr/>
      </dsp:nvSpPr>
      <dsp:spPr>
        <a:xfrm>
          <a:off x="3114154" y="757022"/>
          <a:ext cx="137055" cy="2336715"/>
        </a:xfrm>
        <a:custGeom>
          <a:avLst/>
          <a:gdLst/>
          <a:ahLst/>
          <a:cxnLst/>
          <a:rect l="0" t="0" r="0" b="0"/>
          <a:pathLst>
            <a:path>
              <a:moveTo>
                <a:pt x="137055" y="0"/>
              </a:moveTo>
              <a:lnTo>
                <a:pt x="137055" y="2336715"/>
              </a:lnTo>
              <a:lnTo>
                <a:pt x="0" y="2336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2DAD72-6922-4A1E-903B-8D1D70683E46}">
      <dsp:nvSpPr>
        <dsp:cNvPr id="0" name=""/>
        <dsp:cNvSpPr/>
      </dsp:nvSpPr>
      <dsp:spPr>
        <a:xfrm>
          <a:off x="3251209" y="757022"/>
          <a:ext cx="176378" cy="1422793"/>
        </a:xfrm>
        <a:custGeom>
          <a:avLst/>
          <a:gdLst/>
          <a:ahLst/>
          <a:cxnLst/>
          <a:rect l="0" t="0" r="0" b="0"/>
          <a:pathLst>
            <a:path>
              <a:moveTo>
                <a:pt x="0" y="0"/>
              </a:moveTo>
              <a:lnTo>
                <a:pt x="0" y="1422793"/>
              </a:lnTo>
              <a:lnTo>
                <a:pt x="176378" y="1422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8E324-068D-40E8-923A-71023A8F4A91}">
      <dsp:nvSpPr>
        <dsp:cNvPr id="0" name=""/>
        <dsp:cNvSpPr/>
      </dsp:nvSpPr>
      <dsp:spPr>
        <a:xfrm>
          <a:off x="3111901" y="757022"/>
          <a:ext cx="139308" cy="1446443"/>
        </a:xfrm>
        <a:custGeom>
          <a:avLst/>
          <a:gdLst/>
          <a:ahLst/>
          <a:cxnLst/>
          <a:rect l="0" t="0" r="0" b="0"/>
          <a:pathLst>
            <a:path>
              <a:moveTo>
                <a:pt x="139308" y="0"/>
              </a:moveTo>
              <a:lnTo>
                <a:pt x="139308" y="1446443"/>
              </a:lnTo>
              <a:lnTo>
                <a:pt x="0" y="14464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4CF68-971A-414F-80E6-8CB411821F7C}">
      <dsp:nvSpPr>
        <dsp:cNvPr id="0" name=""/>
        <dsp:cNvSpPr/>
      </dsp:nvSpPr>
      <dsp:spPr>
        <a:xfrm>
          <a:off x="3251209" y="757022"/>
          <a:ext cx="151336" cy="541689"/>
        </a:xfrm>
        <a:custGeom>
          <a:avLst/>
          <a:gdLst/>
          <a:ahLst/>
          <a:cxnLst/>
          <a:rect l="0" t="0" r="0" b="0"/>
          <a:pathLst>
            <a:path>
              <a:moveTo>
                <a:pt x="0" y="0"/>
              </a:moveTo>
              <a:lnTo>
                <a:pt x="0" y="541689"/>
              </a:lnTo>
              <a:lnTo>
                <a:pt x="151336" y="5416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2DDBD-37CD-480B-B87E-5FB9AFF5C8B1}">
      <dsp:nvSpPr>
        <dsp:cNvPr id="0" name=""/>
        <dsp:cNvSpPr/>
      </dsp:nvSpPr>
      <dsp:spPr>
        <a:xfrm>
          <a:off x="3094379" y="757022"/>
          <a:ext cx="156829" cy="532981"/>
        </a:xfrm>
        <a:custGeom>
          <a:avLst/>
          <a:gdLst/>
          <a:ahLst/>
          <a:cxnLst/>
          <a:rect l="0" t="0" r="0" b="0"/>
          <a:pathLst>
            <a:path>
              <a:moveTo>
                <a:pt x="156829" y="0"/>
              </a:moveTo>
              <a:lnTo>
                <a:pt x="156829" y="532981"/>
              </a:lnTo>
              <a:lnTo>
                <a:pt x="0" y="5329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43D453-2FAB-4346-8F7F-365DECB9541D}">
      <dsp:nvSpPr>
        <dsp:cNvPr id="0" name=""/>
        <dsp:cNvSpPr/>
      </dsp:nvSpPr>
      <dsp:spPr>
        <a:xfrm>
          <a:off x="2191039" y="7376"/>
          <a:ext cx="2120340" cy="7496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Prof. Dr. </a:t>
          </a:r>
          <a:r>
            <a:rPr lang="tr-TR" sz="900" kern="1200" dirty="0" smtClean="0">
              <a:latin typeface="Times New Roman" panose="02020603050405020304" pitchFamily="18" charset="0"/>
              <a:cs typeface="Times New Roman" panose="02020603050405020304" pitchFamily="18" charset="0"/>
            </a:rPr>
            <a:t>Erdal TEKARSLAN</a:t>
          </a:r>
        </a:p>
        <a:p>
          <a:pPr lvl="0" algn="ctr" defTabSz="400050">
            <a:lnSpc>
              <a:spcPct val="90000"/>
            </a:lnSpc>
            <a:spcBef>
              <a:spcPct val="0"/>
            </a:spcBef>
            <a:spcAft>
              <a:spcPct val="35000"/>
            </a:spcAft>
          </a:pPr>
          <a:r>
            <a:rPr lang="tr-TR" sz="900" kern="1200" dirty="0" smtClean="0">
              <a:latin typeface="Times New Roman" panose="02020603050405020304" pitchFamily="18" charset="0"/>
              <a:cs typeface="Times New Roman" panose="02020603050405020304" pitchFamily="18" charset="0"/>
            </a:rPr>
            <a:t>Dekan V. - </a:t>
          </a:r>
          <a:r>
            <a:rPr lang="tr-TR" sz="900" kern="1200" dirty="0">
              <a:latin typeface="Times New Roman" panose="02020603050405020304" pitchFamily="18" charset="0"/>
              <a:cs typeface="Times New Roman" panose="02020603050405020304" pitchFamily="18" charset="0"/>
            </a:rPr>
            <a:t>Başkan</a:t>
          </a:r>
        </a:p>
        <a:p>
          <a:pPr lvl="0" algn="ctr" defTabSz="400050">
            <a:lnSpc>
              <a:spcPct val="90000"/>
            </a:lnSpc>
            <a:spcBef>
              <a:spcPct val="0"/>
            </a:spcBef>
            <a:spcAft>
              <a:spcPct val="35000"/>
            </a:spcAft>
          </a:pPr>
          <a:r>
            <a:rPr lang="tr-TR" sz="900" kern="1200" dirty="0">
              <a:solidFill>
                <a:schemeClr val="bg1"/>
              </a:solidFill>
              <a:latin typeface="Times New Roman" panose="02020603050405020304" pitchFamily="18" charset="0"/>
              <a:cs typeface="Times New Roman" panose="02020603050405020304" pitchFamily="18" charset="0"/>
            </a:rPr>
            <a:t>Beslenme ve Diyetetik Bölüm Başkan V.</a:t>
          </a:r>
        </a:p>
      </dsp:txBody>
      <dsp:txXfrm>
        <a:off x="2191039" y="7376"/>
        <a:ext cx="2120340" cy="749646"/>
      </dsp:txXfrm>
    </dsp:sp>
    <dsp:sp modelId="{65B62531-C791-490B-8341-16B7380FBF5B}">
      <dsp:nvSpPr>
        <dsp:cNvPr id="0" name=""/>
        <dsp:cNvSpPr/>
      </dsp:nvSpPr>
      <dsp:spPr>
        <a:xfrm>
          <a:off x="1450629" y="941862"/>
          <a:ext cx="1643750" cy="696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Prof. Dr. Türkinaz AŞTI</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Hemşirelik Bölüm Başkanı</a:t>
          </a:r>
        </a:p>
        <a:p>
          <a:pPr lvl="0" algn="ctr" defTabSz="400050">
            <a:lnSpc>
              <a:spcPct val="90000"/>
            </a:lnSpc>
            <a:spcBef>
              <a:spcPct val="0"/>
            </a:spcBef>
            <a:spcAft>
              <a:spcPct val="35000"/>
            </a:spcAft>
          </a:pPr>
          <a:r>
            <a:rPr lang="tr-TR" sz="900" kern="1200">
              <a:solidFill>
                <a:schemeClr val="bg1"/>
              </a:solidFill>
              <a:latin typeface="Times New Roman" panose="02020603050405020304" pitchFamily="18" charset="0"/>
              <a:cs typeface="Times New Roman" panose="02020603050405020304" pitchFamily="18" charset="0"/>
            </a:rPr>
            <a:t>Odyoloji Bölüm Başkan V.</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1450629" y="941862"/>
        <a:ext cx="1643750" cy="696281"/>
      </dsp:txXfrm>
    </dsp:sp>
    <dsp:sp modelId="{DA98DEDE-10A0-477F-A721-91761BE5D416}">
      <dsp:nvSpPr>
        <dsp:cNvPr id="0" name=""/>
        <dsp:cNvSpPr/>
      </dsp:nvSpPr>
      <dsp:spPr>
        <a:xfrm>
          <a:off x="3402546" y="941862"/>
          <a:ext cx="1597269" cy="713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Prof. Dr. H. Nilgün GÜRSES</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Fizyoterapi ve Rehabilitasyon </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Bölüm Başkanı</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3402546" y="941862"/>
        <a:ext cx="1597269" cy="713698"/>
      </dsp:txXfrm>
    </dsp:sp>
    <dsp:sp modelId="{15FAC5FB-5E96-4FE2-841F-491E6E308FC4}">
      <dsp:nvSpPr>
        <dsp:cNvPr id="0" name=""/>
        <dsp:cNvSpPr/>
      </dsp:nvSpPr>
      <dsp:spPr>
        <a:xfrm>
          <a:off x="1450629" y="1845614"/>
          <a:ext cx="1661271" cy="71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Prof. Dr. Erdal TEKARSLAN</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Sağlık Yönetimi Bölüm Başkanı</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1450629" y="1845614"/>
        <a:ext cx="1661271" cy="715703"/>
      </dsp:txXfrm>
    </dsp:sp>
    <dsp:sp modelId="{CC2B8FBE-AC95-404A-932C-2E126126B757}">
      <dsp:nvSpPr>
        <dsp:cNvPr id="0" name=""/>
        <dsp:cNvSpPr/>
      </dsp:nvSpPr>
      <dsp:spPr>
        <a:xfrm>
          <a:off x="3427588" y="1816636"/>
          <a:ext cx="1622138" cy="726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Doç. Dr. Ümit UĞURLU</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Ergoterapi Bölüm Başkanı</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3427588" y="1816636"/>
        <a:ext cx="1622138" cy="726360"/>
      </dsp:txXfrm>
    </dsp:sp>
    <dsp:sp modelId="{68F384B6-0E0F-4207-885A-CE3BBB4B5033}">
      <dsp:nvSpPr>
        <dsp:cNvPr id="0" name=""/>
        <dsp:cNvSpPr/>
      </dsp:nvSpPr>
      <dsp:spPr>
        <a:xfrm>
          <a:off x="1436329" y="2756023"/>
          <a:ext cx="1677824" cy="6754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Prof. Dr. </a:t>
          </a:r>
          <a:r>
            <a:rPr lang="tr-TR" sz="900" kern="1200" dirty="0" smtClean="0">
              <a:latin typeface="Times New Roman" panose="02020603050405020304" pitchFamily="18" charset="0"/>
              <a:cs typeface="Times New Roman" panose="02020603050405020304" pitchFamily="18" charset="0"/>
            </a:rPr>
            <a:t>İsmet KIRPINAR</a:t>
          </a:r>
          <a:endParaRPr lang="tr-TR" sz="900" kern="1200" dirty="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Profesör Temsilcisi</a:t>
          </a:r>
        </a:p>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Üye</a:t>
          </a:r>
        </a:p>
      </dsp:txBody>
      <dsp:txXfrm>
        <a:off x="1436329" y="2756023"/>
        <a:ext cx="1677824" cy="675430"/>
      </dsp:txXfrm>
    </dsp:sp>
    <dsp:sp modelId="{2EA5ADD1-08B3-4182-9D24-719A00F4535D}">
      <dsp:nvSpPr>
        <dsp:cNvPr id="0" name=""/>
        <dsp:cNvSpPr/>
      </dsp:nvSpPr>
      <dsp:spPr>
        <a:xfrm>
          <a:off x="3432556" y="2774032"/>
          <a:ext cx="1596499" cy="677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Prof. Dr. Metin BAŞARANOĞLU</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Profesör Temsilcisi</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3432556" y="2774032"/>
        <a:ext cx="1596499" cy="677756"/>
      </dsp:txXfrm>
    </dsp:sp>
    <dsp:sp modelId="{E8F2F68E-965C-4403-B625-7CEBA19EA099}">
      <dsp:nvSpPr>
        <dsp:cNvPr id="0" name=""/>
        <dsp:cNvSpPr/>
      </dsp:nvSpPr>
      <dsp:spPr>
        <a:xfrm>
          <a:off x="1479300" y="3629837"/>
          <a:ext cx="1674611" cy="686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Prof. Dr. Anahit COŞKUN</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Profesör Temsilcisi</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1479300" y="3629837"/>
        <a:ext cx="1674611" cy="686335"/>
      </dsp:txXfrm>
    </dsp:sp>
    <dsp:sp modelId="{8B60D92E-D7F5-4A6A-AF0F-A8A6A0BFC915}">
      <dsp:nvSpPr>
        <dsp:cNvPr id="0" name=""/>
        <dsp:cNvSpPr/>
      </dsp:nvSpPr>
      <dsp:spPr>
        <a:xfrm>
          <a:off x="3420556" y="3641842"/>
          <a:ext cx="1609269" cy="642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Doç. Dr. Aclan ÖZDER</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Doçent Temsilcisi</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3420556" y="3641842"/>
        <a:ext cx="1609269" cy="642972"/>
      </dsp:txXfrm>
    </dsp:sp>
    <dsp:sp modelId="{072EFCD1-F139-460E-9E4B-87D20EF04893}">
      <dsp:nvSpPr>
        <dsp:cNvPr id="0" name=""/>
        <dsp:cNvSpPr/>
      </dsp:nvSpPr>
      <dsp:spPr>
        <a:xfrm>
          <a:off x="1450629" y="4506226"/>
          <a:ext cx="1661959" cy="5844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Doç. Dr. Semiramis ÖZYILMAZ</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Doçent Temsilcisi</a:t>
          </a:r>
        </a:p>
        <a:p>
          <a:pPr lvl="0" algn="ctr" defTabSz="400050">
            <a:lnSpc>
              <a:spcPct val="90000"/>
            </a:lnSpc>
            <a:spcBef>
              <a:spcPct val="0"/>
            </a:spcBef>
            <a:spcAft>
              <a:spcPct val="35000"/>
            </a:spcAft>
          </a:pPr>
          <a:r>
            <a:rPr lang="tr-TR" sz="900" kern="1200">
              <a:latin typeface="Times New Roman" panose="02020603050405020304" pitchFamily="18" charset="0"/>
              <a:cs typeface="Times New Roman" panose="02020603050405020304" pitchFamily="18" charset="0"/>
            </a:rPr>
            <a:t>Üye</a:t>
          </a:r>
        </a:p>
      </dsp:txBody>
      <dsp:txXfrm>
        <a:off x="1450629" y="4506226"/>
        <a:ext cx="1661959" cy="584458"/>
      </dsp:txXfrm>
    </dsp:sp>
    <dsp:sp modelId="{F8EA2DEB-C656-434B-B484-DDD529B186A9}">
      <dsp:nvSpPr>
        <dsp:cNvPr id="0" name=""/>
        <dsp:cNvSpPr/>
      </dsp:nvSpPr>
      <dsp:spPr>
        <a:xfrm>
          <a:off x="3414546" y="4488220"/>
          <a:ext cx="1620256" cy="6160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latin typeface="Times New Roman" panose="02020603050405020304" pitchFamily="18" charset="0"/>
              <a:cs typeface="Times New Roman" panose="02020603050405020304" pitchFamily="18" charset="0"/>
            </a:rPr>
            <a:t>Dr. </a:t>
          </a:r>
          <a:r>
            <a:rPr lang="tr-TR" sz="900" kern="1200" dirty="0" err="1" smtClean="0">
              <a:latin typeface="Times New Roman" panose="02020603050405020304" pitchFamily="18" charset="0"/>
              <a:cs typeface="Times New Roman" panose="02020603050405020304" pitchFamily="18" charset="0"/>
            </a:rPr>
            <a:t>Öğr</a:t>
          </a:r>
          <a:r>
            <a:rPr lang="tr-TR" sz="900" kern="1200" dirty="0" smtClean="0">
              <a:latin typeface="Times New Roman" panose="02020603050405020304" pitchFamily="18" charset="0"/>
              <a:cs typeface="Times New Roman" panose="02020603050405020304" pitchFamily="18" charset="0"/>
            </a:rPr>
            <a:t>. Üyesi </a:t>
          </a:r>
          <a:r>
            <a:rPr lang="tr-TR" sz="900" kern="1200" dirty="0">
              <a:latin typeface="Times New Roman" panose="02020603050405020304" pitchFamily="18" charset="0"/>
              <a:cs typeface="Times New Roman" panose="02020603050405020304" pitchFamily="18" charset="0"/>
            </a:rPr>
            <a:t>Alis KOSTANOĞLU</a:t>
          </a:r>
        </a:p>
        <a:p>
          <a:pPr lvl="0" algn="ctr" defTabSz="400050">
            <a:lnSpc>
              <a:spcPct val="90000"/>
            </a:lnSpc>
            <a:spcBef>
              <a:spcPct val="0"/>
            </a:spcBef>
            <a:spcAft>
              <a:spcPct val="35000"/>
            </a:spcAft>
          </a:pPr>
          <a:r>
            <a:rPr lang="tr-TR" sz="900" kern="1200" dirty="0" smtClean="0">
              <a:latin typeface="Times New Roman" panose="02020603050405020304" pitchFamily="18" charset="0"/>
              <a:cs typeface="Times New Roman" panose="02020603050405020304" pitchFamily="18" charset="0"/>
            </a:rPr>
            <a:t>Doktor Öğretim </a:t>
          </a:r>
          <a:r>
            <a:rPr lang="tr-TR" sz="900" kern="1200" dirty="0" err="1" smtClean="0">
              <a:latin typeface="Times New Roman" panose="02020603050405020304" pitchFamily="18" charset="0"/>
              <a:cs typeface="Times New Roman" panose="02020603050405020304" pitchFamily="18" charset="0"/>
            </a:rPr>
            <a:t>ÜyesiTemsilcisi</a:t>
          </a:r>
          <a:endParaRPr lang="tr-TR" sz="900" kern="1200" dirty="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r>
            <a:rPr lang="tr-TR" sz="900" kern="1200" dirty="0">
              <a:latin typeface="Times New Roman" panose="02020603050405020304" pitchFamily="18" charset="0"/>
              <a:cs typeface="Times New Roman" panose="02020603050405020304" pitchFamily="18" charset="0"/>
            </a:rPr>
            <a:t>Üye</a:t>
          </a:r>
        </a:p>
      </dsp:txBody>
      <dsp:txXfrm>
        <a:off x="3414546" y="4488220"/>
        <a:ext cx="1620256" cy="61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D9FFF-919A-44FA-82A1-8292349494B8}">
      <dsp:nvSpPr>
        <dsp:cNvPr id="0" name=""/>
        <dsp:cNvSpPr/>
      </dsp:nvSpPr>
      <dsp:spPr>
        <a:xfrm>
          <a:off x="2244411" y="1051592"/>
          <a:ext cx="122587" cy="3290754"/>
        </a:xfrm>
        <a:custGeom>
          <a:avLst/>
          <a:gdLst/>
          <a:ahLst/>
          <a:cxnLst/>
          <a:rect l="0" t="0" r="0" b="0"/>
          <a:pathLst>
            <a:path>
              <a:moveTo>
                <a:pt x="0" y="0"/>
              </a:moveTo>
              <a:lnTo>
                <a:pt x="0" y="3290754"/>
              </a:lnTo>
              <a:lnTo>
                <a:pt x="122587" y="32907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2DAD72-6922-4A1E-903B-8D1D70683E46}">
      <dsp:nvSpPr>
        <dsp:cNvPr id="0" name=""/>
        <dsp:cNvSpPr/>
      </dsp:nvSpPr>
      <dsp:spPr>
        <a:xfrm>
          <a:off x="2110277" y="1051592"/>
          <a:ext cx="134134" cy="3296758"/>
        </a:xfrm>
        <a:custGeom>
          <a:avLst/>
          <a:gdLst/>
          <a:ahLst/>
          <a:cxnLst/>
          <a:rect l="0" t="0" r="0" b="0"/>
          <a:pathLst>
            <a:path>
              <a:moveTo>
                <a:pt x="134134" y="0"/>
              </a:moveTo>
              <a:lnTo>
                <a:pt x="134134" y="3296758"/>
              </a:lnTo>
              <a:lnTo>
                <a:pt x="0" y="32967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3E8016-5824-473C-8E95-57CF38E49E3F}">
      <dsp:nvSpPr>
        <dsp:cNvPr id="0" name=""/>
        <dsp:cNvSpPr/>
      </dsp:nvSpPr>
      <dsp:spPr>
        <a:xfrm>
          <a:off x="2244411" y="1051592"/>
          <a:ext cx="122587" cy="2030394"/>
        </a:xfrm>
        <a:custGeom>
          <a:avLst/>
          <a:gdLst/>
          <a:ahLst/>
          <a:cxnLst/>
          <a:rect l="0" t="0" r="0" b="0"/>
          <a:pathLst>
            <a:path>
              <a:moveTo>
                <a:pt x="0" y="0"/>
              </a:moveTo>
              <a:lnTo>
                <a:pt x="0" y="2030394"/>
              </a:lnTo>
              <a:lnTo>
                <a:pt x="122587" y="2030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8E324-068D-40E8-923A-71023A8F4A91}">
      <dsp:nvSpPr>
        <dsp:cNvPr id="0" name=""/>
        <dsp:cNvSpPr/>
      </dsp:nvSpPr>
      <dsp:spPr>
        <a:xfrm>
          <a:off x="2100703" y="1051592"/>
          <a:ext cx="143707" cy="2027168"/>
        </a:xfrm>
        <a:custGeom>
          <a:avLst/>
          <a:gdLst/>
          <a:ahLst/>
          <a:cxnLst/>
          <a:rect l="0" t="0" r="0" b="0"/>
          <a:pathLst>
            <a:path>
              <a:moveTo>
                <a:pt x="143707" y="0"/>
              </a:moveTo>
              <a:lnTo>
                <a:pt x="143707" y="2027168"/>
              </a:lnTo>
              <a:lnTo>
                <a:pt x="0" y="20271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4CF68-971A-414F-80E6-8CB411821F7C}">
      <dsp:nvSpPr>
        <dsp:cNvPr id="0" name=""/>
        <dsp:cNvSpPr/>
      </dsp:nvSpPr>
      <dsp:spPr>
        <a:xfrm>
          <a:off x="2244411" y="1051592"/>
          <a:ext cx="122587" cy="752573"/>
        </a:xfrm>
        <a:custGeom>
          <a:avLst/>
          <a:gdLst/>
          <a:ahLst/>
          <a:cxnLst/>
          <a:rect l="0" t="0" r="0" b="0"/>
          <a:pathLst>
            <a:path>
              <a:moveTo>
                <a:pt x="0" y="0"/>
              </a:moveTo>
              <a:lnTo>
                <a:pt x="0" y="752573"/>
              </a:lnTo>
              <a:lnTo>
                <a:pt x="122587" y="752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2DDBD-37CD-480B-B87E-5FB9AFF5C8B1}">
      <dsp:nvSpPr>
        <dsp:cNvPr id="0" name=""/>
        <dsp:cNvSpPr/>
      </dsp:nvSpPr>
      <dsp:spPr>
        <a:xfrm>
          <a:off x="2121823" y="1051592"/>
          <a:ext cx="122587" cy="744990"/>
        </a:xfrm>
        <a:custGeom>
          <a:avLst/>
          <a:gdLst/>
          <a:ahLst/>
          <a:cxnLst/>
          <a:rect l="0" t="0" r="0" b="0"/>
          <a:pathLst>
            <a:path>
              <a:moveTo>
                <a:pt x="122587" y="0"/>
              </a:moveTo>
              <a:lnTo>
                <a:pt x="122587" y="744990"/>
              </a:lnTo>
              <a:lnTo>
                <a:pt x="0" y="744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43D453-2FAB-4346-8F7F-365DECB9541D}">
      <dsp:nvSpPr>
        <dsp:cNvPr id="0" name=""/>
        <dsp:cNvSpPr/>
      </dsp:nvSpPr>
      <dsp:spPr>
        <a:xfrm>
          <a:off x="876754" y="84522"/>
          <a:ext cx="2735313" cy="967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Times New Roman" panose="02020603050405020304" pitchFamily="18" charset="0"/>
              <a:cs typeface="Times New Roman" panose="02020603050405020304" pitchFamily="18" charset="0"/>
            </a:rPr>
            <a:t>Prof. Dr. </a:t>
          </a:r>
          <a:r>
            <a:rPr lang="tr-TR" sz="1200" kern="1200" dirty="0" smtClean="0">
              <a:latin typeface="Times New Roman" panose="02020603050405020304" pitchFamily="18" charset="0"/>
              <a:cs typeface="Times New Roman" panose="02020603050405020304" pitchFamily="18" charset="0"/>
            </a:rPr>
            <a:t>Erdal TEKARSLAN</a:t>
          </a:r>
        </a:p>
        <a:p>
          <a:pPr lvl="0" algn="ctr" defTabSz="533400">
            <a:lnSpc>
              <a:spcPct val="90000"/>
            </a:lnSpc>
            <a:spcBef>
              <a:spcPct val="0"/>
            </a:spcBef>
            <a:spcAft>
              <a:spcPct val="35000"/>
            </a:spcAft>
          </a:pPr>
          <a:r>
            <a:rPr lang="tr-TR" sz="1200" kern="1200" dirty="0" smtClean="0">
              <a:latin typeface="Times New Roman" panose="02020603050405020304" pitchFamily="18" charset="0"/>
              <a:cs typeface="Times New Roman" panose="02020603050405020304" pitchFamily="18" charset="0"/>
            </a:rPr>
            <a:t>Dekan Vekili- </a:t>
          </a:r>
          <a:r>
            <a:rPr lang="tr-TR" sz="1200" kern="1200" dirty="0">
              <a:latin typeface="Times New Roman" panose="02020603050405020304" pitchFamily="18" charset="0"/>
              <a:cs typeface="Times New Roman" panose="02020603050405020304" pitchFamily="18" charset="0"/>
            </a:rPr>
            <a:t>Başkan</a:t>
          </a:r>
        </a:p>
      </dsp:txBody>
      <dsp:txXfrm>
        <a:off x="876754" y="84522"/>
        <a:ext cx="2735313" cy="967069"/>
      </dsp:txXfrm>
    </dsp:sp>
    <dsp:sp modelId="{65B62531-C791-490B-8341-16B7380FBF5B}">
      <dsp:nvSpPr>
        <dsp:cNvPr id="0" name=""/>
        <dsp:cNvSpPr/>
      </dsp:nvSpPr>
      <dsp:spPr>
        <a:xfrm>
          <a:off x="1327" y="1296767"/>
          <a:ext cx="2120496" cy="999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Prof. Dr. Türkinaz AŞTI</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Profesör Temsilcisi</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Üye</a:t>
          </a:r>
        </a:p>
      </dsp:txBody>
      <dsp:txXfrm>
        <a:off x="1327" y="1296767"/>
        <a:ext cx="2120496" cy="999631"/>
      </dsp:txXfrm>
    </dsp:sp>
    <dsp:sp modelId="{DA98DEDE-10A0-477F-A721-91761BE5D416}">
      <dsp:nvSpPr>
        <dsp:cNvPr id="0" name=""/>
        <dsp:cNvSpPr/>
      </dsp:nvSpPr>
      <dsp:spPr>
        <a:xfrm>
          <a:off x="2366998" y="1296767"/>
          <a:ext cx="2145445" cy="1014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Prof. Dr. H. Nilgün GÜRSES</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Profesör Temsilcisi</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Üye</a:t>
          </a:r>
        </a:p>
      </dsp:txBody>
      <dsp:txXfrm>
        <a:off x="2366998" y="1296767"/>
        <a:ext cx="2145445" cy="1014797"/>
      </dsp:txXfrm>
    </dsp:sp>
    <dsp:sp modelId="{15FAC5FB-5E96-4FE2-841F-491E6E308FC4}">
      <dsp:nvSpPr>
        <dsp:cNvPr id="0" name=""/>
        <dsp:cNvSpPr/>
      </dsp:nvSpPr>
      <dsp:spPr>
        <a:xfrm>
          <a:off x="1327" y="2556739"/>
          <a:ext cx="2099375" cy="104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Prof. Dr. Anayit M. COŞKUN</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Profesör Temsilcisi</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Üye</a:t>
          </a:r>
        </a:p>
      </dsp:txBody>
      <dsp:txXfrm>
        <a:off x="1327" y="2556739"/>
        <a:ext cx="2099375" cy="1044043"/>
      </dsp:txXfrm>
    </dsp:sp>
    <dsp:sp modelId="{B30C57C0-2979-48D5-88F1-8AA062246398}">
      <dsp:nvSpPr>
        <dsp:cNvPr id="0" name=""/>
        <dsp:cNvSpPr/>
      </dsp:nvSpPr>
      <dsp:spPr>
        <a:xfrm>
          <a:off x="2366998" y="2556739"/>
          <a:ext cx="2159198" cy="105049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Doç. Dr. Ümit UĞURLU</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Doçent Temsilcisi</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Üye</a:t>
          </a:r>
        </a:p>
      </dsp:txBody>
      <dsp:txXfrm>
        <a:off x="2366998" y="2556739"/>
        <a:ext cx="2159198" cy="1050493"/>
      </dsp:txXfrm>
    </dsp:sp>
    <dsp:sp modelId="{CC2B8FBE-AC95-404A-932C-2E126126B757}">
      <dsp:nvSpPr>
        <dsp:cNvPr id="0" name=""/>
        <dsp:cNvSpPr/>
      </dsp:nvSpPr>
      <dsp:spPr>
        <a:xfrm>
          <a:off x="12185" y="3859979"/>
          <a:ext cx="2098091" cy="976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Doç. Dr. Semiramis ÖZYILMAZ</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Doçent Temsilcisi</a:t>
          </a:r>
        </a:p>
        <a:p>
          <a:pPr lvl="0" algn="ctr" defTabSz="533400">
            <a:lnSpc>
              <a:spcPct val="90000"/>
            </a:lnSpc>
            <a:spcBef>
              <a:spcPct val="0"/>
            </a:spcBef>
            <a:spcAft>
              <a:spcPct val="35000"/>
            </a:spcAft>
          </a:pPr>
          <a:r>
            <a:rPr lang="tr-TR" sz="1200" kern="1200">
              <a:latin typeface="Times New Roman" panose="02020603050405020304" pitchFamily="18" charset="0"/>
              <a:cs typeface="Times New Roman" panose="02020603050405020304" pitchFamily="18" charset="0"/>
            </a:rPr>
            <a:t>Üye</a:t>
          </a:r>
        </a:p>
      </dsp:txBody>
      <dsp:txXfrm>
        <a:off x="12185" y="3859979"/>
        <a:ext cx="2098091" cy="976742"/>
      </dsp:txXfrm>
    </dsp:sp>
    <dsp:sp modelId="{68F384B6-0E0F-4207-885A-CE3BBB4B5033}">
      <dsp:nvSpPr>
        <dsp:cNvPr id="0" name=""/>
        <dsp:cNvSpPr/>
      </dsp:nvSpPr>
      <dsp:spPr>
        <a:xfrm>
          <a:off x="2366998" y="3852408"/>
          <a:ext cx="2164452" cy="97987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latin typeface="Times New Roman" panose="02020603050405020304" pitchFamily="18" charset="0"/>
              <a:cs typeface="Times New Roman" panose="02020603050405020304" pitchFamily="18" charset="0"/>
            </a:rPr>
            <a:t>Dr. </a:t>
          </a:r>
          <a:r>
            <a:rPr lang="tr-TR" sz="1200" kern="1200" dirty="0" err="1" smtClean="0">
              <a:latin typeface="Times New Roman" panose="02020603050405020304" pitchFamily="18" charset="0"/>
              <a:cs typeface="Times New Roman" panose="02020603050405020304" pitchFamily="18" charset="0"/>
            </a:rPr>
            <a:t>Öğr</a:t>
          </a:r>
          <a:r>
            <a:rPr lang="tr-TR" sz="1200" kern="1200" dirty="0" smtClean="0">
              <a:latin typeface="Times New Roman" panose="02020603050405020304" pitchFamily="18" charset="0"/>
              <a:cs typeface="Times New Roman" panose="02020603050405020304" pitchFamily="18" charset="0"/>
            </a:rPr>
            <a:t>. Üyesi </a:t>
          </a:r>
          <a:r>
            <a:rPr lang="tr-TR" sz="1200" kern="1200" dirty="0">
              <a:latin typeface="Times New Roman" panose="02020603050405020304" pitchFamily="18" charset="0"/>
              <a:cs typeface="Times New Roman" panose="02020603050405020304" pitchFamily="18" charset="0"/>
            </a:rPr>
            <a:t>Nesrin İLHAN</a:t>
          </a:r>
        </a:p>
        <a:p>
          <a:pPr lvl="0" algn="ctr" defTabSz="533400">
            <a:lnSpc>
              <a:spcPct val="90000"/>
            </a:lnSpc>
            <a:spcBef>
              <a:spcPct val="0"/>
            </a:spcBef>
            <a:spcAft>
              <a:spcPct val="35000"/>
            </a:spcAft>
          </a:pPr>
          <a:r>
            <a:rPr lang="tr-TR" sz="1200" kern="1200" dirty="0" smtClean="0">
              <a:latin typeface="Times New Roman" panose="02020603050405020304" pitchFamily="18" charset="0"/>
              <a:cs typeface="Times New Roman" panose="02020603050405020304" pitchFamily="18" charset="0"/>
            </a:rPr>
            <a:t>Doktor Öğretim </a:t>
          </a:r>
          <a:r>
            <a:rPr lang="tr-TR" sz="1200" kern="1200" dirty="0" err="1" smtClean="0">
              <a:latin typeface="Times New Roman" panose="02020603050405020304" pitchFamily="18" charset="0"/>
              <a:cs typeface="Times New Roman" panose="02020603050405020304" pitchFamily="18" charset="0"/>
            </a:rPr>
            <a:t>ÜyesiTemsilcisi</a:t>
          </a:r>
          <a:endParaRPr lang="tr-TR"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tr-TR" sz="1200" kern="1200" dirty="0">
              <a:latin typeface="Times New Roman" panose="02020603050405020304" pitchFamily="18" charset="0"/>
              <a:cs typeface="Times New Roman" panose="02020603050405020304" pitchFamily="18" charset="0"/>
            </a:rPr>
            <a:t>Üye</a:t>
          </a:r>
        </a:p>
      </dsp:txBody>
      <dsp:txXfrm>
        <a:off x="2366998" y="3852408"/>
        <a:ext cx="2164452" cy="9798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0.83409</cdr:x>
      <cdr:y>0.71429</cdr:y>
    </cdr:from>
    <cdr:to>
      <cdr:x>0.87381</cdr:x>
      <cdr:y>0.77143</cdr:y>
    </cdr:to>
    <cdr:sp macro="" textlink="">
      <cdr:nvSpPr>
        <cdr:cNvPr id="2" name="Metin kutusu 1"/>
        <cdr:cNvSpPr txBox="1"/>
      </cdr:nvSpPr>
      <cdr:spPr>
        <a:xfrm xmlns:a="http://schemas.openxmlformats.org/drawingml/2006/main">
          <a:off x="6048672" y="3600400"/>
          <a:ext cx="288032"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0.87391</cdr:x>
      <cdr:y>0.34286</cdr:y>
    </cdr:from>
    <cdr:to>
      <cdr:x>1</cdr:x>
      <cdr:y>0.52427</cdr:y>
    </cdr:to>
    <cdr:sp macro="" textlink="">
      <cdr:nvSpPr>
        <cdr:cNvPr id="3" name="Metin kutusu 2"/>
        <cdr:cNvSpPr txBox="1"/>
      </cdr:nvSpPr>
      <cdr:spPr>
        <a:xfrm xmlns:a="http://schemas.openxmlformats.org/drawingml/2006/main">
          <a:off x="6650256" y="1728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0.90434</cdr:x>
      <cdr:y>0.34807</cdr:y>
    </cdr:from>
    <cdr:to>
      <cdr:x>0.91704</cdr:x>
      <cdr:y>0.35714</cdr:y>
    </cdr:to>
    <cdr:sp macro="" textlink="">
      <cdr:nvSpPr>
        <cdr:cNvPr id="4" name="Metin kutusu 3"/>
        <cdr:cNvSpPr txBox="1"/>
      </cdr:nvSpPr>
      <cdr:spPr>
        <a:xfrm xmlns:a="http://schemas.openxmlformats.org/drawingml/2006/main">
          <a:off x="6558136" y="1754481"/>
          <a:ext cx="9212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0.81423</cdr:x>
      <cdr:y>0.68571</cdr:y>
    </cdr:from>
    <cdr:to>
      <cdr:x>0.84402</cdr:x>
      <cdr:y>0.74286</cdr:y>
    </cdr:to>
    <cdr:sp macro="" textlink="">
      <cdr:nvSpPr>
        <cdr:cNvPr id="5" name="Metin kutusu 4"/>
        <cdr:cNvSpPr txBox="1"/>
      </cdr:nvSpPr>
      <cdr:spPr>
        <a:xfrm xmlns:a="http://schemas.openxmlformats.org/drawingml/2006/main">
          <a:off x="5904656" y="3456384"/>
          <a:ext cx="216024"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sz="1100" dirty="0" smtClean="0">
              <a:solidFill>
                <a:schemeClr val="bg1"/>
              </a:solidFill>
            </a:rPr>
            <a:t>6</a:t>
          </a:r>
          <a:endParaRPr lang="tr-TR" sz="1100"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910447"/>
            <a:ext cx="9144000" cy="867247"/>
          </a:xfrm>
        </p:spPr>
        <p:txBody>
          <a:bodyPr anchor="b">
            <a:normAutofit/>
          </a:bodyPr>
          <a:lstStyle>
            <a:lvl1pPr algn="ctr">
              <a:defRPr sz="2800" b="1">
                <a:latin typeface="Century Gothic" panose="020B0502020202020204" pitchFamily="34"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4893546"/>
            <a:ext cx="9144000" cy="1007347"/>
          </a:xfrm>
        </p:spPr>
        <p:txBody>
          <a:bodyPr>
            <a:normAutofit/>
          </a:bodyPr>
          <a:lstStyle>
            <a:lvl1pPr marL="0" indent="0" algn="ctr">
              <a:buNone/>
              <a:defRPr sz="20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dirty="0"/>
          </a:p>
        </p:txBody>
      </p:sp>
    </p:spTree>
    <p:extLst>
      <p:ext uri="{BB962C8B-B14F-4D97-AF65-F5344CB8AC3E}">
        <p14:creationId xmlns:p14="http://schemas.microsoft.com/office/powerpoint/2010/main" val="3425834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9591989" cy="904352"/>
          </a:xfrm>
        </p:spPr>
        <p:txBody>
          <a:bodyPr>
            <a:normAutofit/>
          </a:bodyPr>
          <a:lstStyle>
            <a:lvl1pPr>
              <a:defRPr sz="2800" b="1">
                <a:solidFill>
                  <a:schemeClr val="bg1"/>
                </a:solidFill>
                <a:latin typeface="Century Gothic" panose="020B0502020202020204" pitchFamily="34" charset="0"/>
              </a:defRPr>
            </a:lvl1pPr>
          </a:lstStyle>
          <a:p>
            <a:r>
              <a:rPr lang="tr-TR" smtClean="0"/>
              <a:t>Asıl başlık stili için tıklatın</a:t>
            </a:r>
            <a:endParaRPr lang="tr-TR" dirty="0"/>
          </a:p>
        </p:txBody>
      </p:sp>
      <p:sp>
        <p:nvSpPr>
          <p:cNvPr id="3" name="İçerik Yer Tutucusu 2"/>
          <p:cNvSpPr>
            <a:spLocks noGrp="1"/>
          </p:cNvSpPr>
          <p:nvPr>
            <p:ph idx="1"/>
          </p:nvPr>
        </p:nvSpPr>
        <p:spPr>
          <a:xfrm>
            <a:off x="838200" y="984738"/>
            <a:ext cx="10515600" cy="5295482"/>
          </a:xfrm>
        </p:spPr>
        <p:txBody>
          <a:bodyPr/>
          <a:lstStyle>
            <a:lvl1pPr>
              <a:lnSpc>
                <a:spcPts val="2800"/>
              </a:lnSpc>
              <a:defRPr sz="1600">
                <a:latin typeface="Century Gothic" panose="020B0502020202020204" pitchFamily="34" charset="0"/>
              </a:defRPr>
            </a:lvl1pPr>
            <a:lvl2pPr>
              <a:lnSpc>
                <a:spcPts val="2800"/>
              </a:lnSpc>
              <a:defRPr sz="1400">
                <a:latin typeface="Century Gothic" panose="020B0502020202020204" pitchFamily="34" charset="0"/>
              </a:defRPr>
            </a:lvl2pPr>
            <a:lvl3pPr>
              <a:lnSpc>
                <a:spcPts val="2800"/>
              </a:lnSpc>
              <a:defRPr sz="1200">
                <a:latin typeface="Century Gothic" panose="020B0502020202020204" pitchFamily="34" charset="0"/>
              </a:defRPr>
            </a:lvl3pPr>
            <a:lvl4pPr>
              <a:lnSpc>
                <a:spcPts val="2800"/>
              </a:lnSpc>
              <a:defRPr sz="1100">
                <a:latin typeface="Century Gothic" panose="020B0502020202020204" pitchFamily="34" charset="0"/>
              </a:defRPr>
            </a:lvl4pPr>
            <a:lvl5pPr>
              <a:lnSpc>
                <a:spcPts val="2800"/>
              </a:lnSpc>
              <a:defRPr sz="1050">
                <a:latin typeface="Century Gothic" panose="020B0502020202020204" pitchFamily="34"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Altbilgi Yer Tutucusu 4"/>
          <p:cNvSpPr>
            <a:spLocks noGrp="1"/>
          </p:cNvSpPr>
          <p:nvPr>
            <p:ph type="ftr" sz="quarter" idx="11"/>
          </p:nvPr>
        </p:nvSpPr>
        <p:spPr>
          <a:xfrm>
            <a:off x="838200" y="6518763"/>
            <a:ext cx="7772400" cy="339237"/>
          </a:xfrm>
        </p:spPr>
        <p:txBody>
          <a:bodyPr/>
          <a:lstStyle>
            <a:lvl1pPr algn="l">
              <a:defRPr>
                <a:latin typeface="Century Gothic" panose="020B0502020202020204" pitchFamily="34" charset="0"/>
              </a:defRPr>
            </a:lvl1pPr>
          </a:lstStyle>
          <a:p>
            <a:endParaRPr lang="tr-TR" dirty="0"/>
          </a:p>
        </p:txBody>
      </p:sp>
      <p:sp>
        <p:nvSpPr>
          <p:cNvPr id="5" name="Slayt Numarası Yer Tutucusu 5"/>
          <p:cNvSpPr>
            <a:spLocks noGrp="1"/>
          </p:cNvSpPr>
          <p:nvPr>
            <p:ph type="sldNum" sz="quarter" idx="12"/>
          </p:nvPr>
        </p:nvSpPr>
        <p:spPr>
          <a:xfrm>
            <a:off x="11676184" y="6492875"/>
            <a:ext cx="515815" cy="365125"/>
          </a:xfrm>
        </p:spPr>
        <p:txBody>
          <a:bodyPr/>
          <a:lstStyle>
            <a:lvl1pPr>
              <a:defRPr>
                <a:latin typeface="Century Gothic" panose="020B0502020202020204" pitchFamily="34" charset="0"/>
              </a:defRPr>
            </a:lvl1pPr>
          </a:lstStyle>
          <a:p>
            <a:fld id="{9B8800FA-460D-414D-AF66-D3BDDAFE8794}" type="slidenum">
              <a:rPr lang="tr-TR" smtClean="0"/>
              <a:pPr/>
              <a:t>‹#›</a:t>
            </a:fld>
            <a:endParaRPr lang="tr-TR" dirty="0"/>
          </a:p>
        </p:txBody>
      </p:sp>
    </p:spTree>
    <p:extLst>
      <p:ext uri="{BB962C8B-B14F-4D97-AF65-F5344CB8AC3E}">
        <p14:creationId xmlns:p14="http://schemas.microsoft.com/office/powerpoint/2010/main" val="4107322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31850" y="4589463"/>
            <a:ext cx="10515600" cy="1500187"/>
          </a:xfrm>
        </p:spPr>
        <p:txBody>
          <a:bodyPr>
            <a:normAutofit/>
          </a:bodyPr>
          <a:lstStyle>
            <a:lvl1pPr marL="0" indent="0">
              <a:buNone/>
              <a:defRPr sz="16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5" name="Altbilgi Yer Tutucusu 4"/>
          <p:cNvSpPr>
            <a:spLocks noGrp="1"/>
          </p:cNvSpPr>
          <p:nvPr>
            <p:ph type="ftr" sz="quarter" idx="11"/>
          </p:nvPr>
        </p:nvSpPr>
        <p:spPr>
          <a:xfrm>
            <a:off x="838200" y="6518763"/>
            <a:ext cx="7772400" cy="339237"/>
          </a:xfrm>
        </p:spPr>
        <p:txBody>
          <a:bodyPr/>
          <a:lstStyle>
            <a:lvl1pPr algn="l">
              <a:defRPr>
                <a:latin typeface="Century Gothic" panose="020B0502020202020204" pitchFamily="34" charset="0"/>
              </a:defRPr>
            </a:lvl1pPr>
          </a:lstStyle>
          <a:p>
            <a:endParaRPr lang="tr-TR" dirty="0"/>
          </a:p>
        </p:txBody>
      </p:sp>
      <p:sp>
        <p:nvSpPr>
          <p:cNvPr id="6" name="Slayt Numarası Yer Tutucusu 5"/>
          <p:cNvSpPr>
            <a:spLocks noGrp="1"/>
          </p:cNvSpPr>
          <p:nvPr>
            <p:ph type="sldNum" sz="quarter" idx="12"/>
          </p:nvPr>
        </p:nvSpPr>
        <p:spPr>
          <a:xfrm>
            <a:off x="11676184" y="6492875"/>
            <a:ext cx="515815" cy="365125"/>
          </a:xfrm>
        </p:spPr>
        <p:txBody>
          <a:bodyPr/>
          <a:lstStyle>
            <a:lvl1pPr>
              <a:defRPr>
                <a:latin typeface="Century Gothic" panose="020B0502020202020204" pitchFamily="34" charset="0"/>
              </a:defRPr>
            </a:lvl1pPr>
          </a:lstStyle>
          <a:p>
            <a:fld id="{9B8800FA-460D-414D-AF66-D3BDDAFE8794}" type="slidenum">
              <a:rPr lang="tr-TR" smtClean="0"/>
              <a:pPr/>
              <a:t>‹#›</a:t>
            </a:fld>
            <a:endParaRPr lang="tr-TR" dirty="0"/>
          </a:p>
        </p:txBody>
      </p:sp>
      <p:sp>
        <p:nvSpPr>
          <p:cNvPr id="7" name="Unvan 1"/>
          <p:cNvSpPr txBox="1">
            <a:spLocks/>
          </p:cNvSpPr>
          <p:nvPr/>
        </p:nvSpPr>
        <p:spPr>
          <a:xfrm>
            <a:off x="838200" y="1"/>
            <a:ext cx="9591989" cy="904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Century Gothic" panose="020B0502020202020204" pitchFamily="34" charset="0"/>
                <a:ea typeface="+mj-ea"/>
                <a:cs typeface="+mj-cs"/>
              </a:defRPr>
            </a:lvl1pPr>
          </a:lstStyle>
          <a:p>
            <a:r>
              <a:rPr lang="tr-TR" b="1" dirty="0" smtClean="0"/>
              <a:t>Asıl başlık stili için tıklatın</a:t>
            </a:r>
            <a:endParaRPr lang="tr-TR" b="1" dirty="0"/>
          </a:p>
        </p:txBody>
      </p:sp>
    </p:spTree>
    <p:extLst>
      <p:ext uri="{BB962C8B-B14F-4D97-AF65-F5344CB8AC3E}">
        <p14:creationId xmlns:p14="http://schemas.microsoft.com/office/powerpoint/2010/main" val="66437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838200" y="1083740"/>
            <a:ext cx="5181600" cy="5093223"/>
          </a:xfrm>
        </p:spPr>
        <p:txBody>
          <a:bodyPr/>
          <a:lstStyle>
            <a:lvl1pPr>
              <a:defRPr sz="1600">
                <a:latin typeface="Century Gothic" panose="020B0502020202020204" pitchFamily="34" charset="0"/>
              </a:defRPr>
            </a:lvl1pPr>
            <a:lvl2pPr>
              <a:defRPr sz="1400">
                <a:latin typeface="Century Gothic" panose="020B0502020202020204" pitchFamily="34" charset="0"/>
              </a:defRPr>
            </a:lvl2pPr>
            <a:lvl3pPr>
              <a:defRPr sz="1200">
                <a:latin typeface="Century Gothic" panose="020B0502020202020204" pitchFamily="34" charset="0"/>
              </a:defRPr>
            </a:lvl3pPr>
            <a:lvl4pPr>
              <a:defRPr sz="1100">
                <a:latin typeface="Century Gothic" panose="020B0502020202020204" pitchFamily="34" charset="0"/>
              </a:defRPr>
            </a:lvl4pPr>
            <a:lvl5pPr>
              <a:defRPr sz="1050">
                <a:latin typeface="Century Gothic" panose="020B0502020202020204" pitchFamily="34"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083740"/>
            <a:ext cx="5181600" cy="5093223"/>
          </a:xfrm>
        </p:spPr>
        <p:txBody>
          <a:bodyPr vert="horz" lIns="91440" tIns="45720" rIns="91440" bIns="45720" rtlCol="0">
            <a:normAutofit/>
          </a:bodyPr>
          <a:lstStyle>
            <a:lvl1pPr>
              <a:defRPr lang="tr-TR" sz="1600" dirty="0" smtClean="0">
                <a:latin typeface="Century Gothic" panose="020B0502020202020204" pitchFamily="34" charset="0"/>
              </a:defRPr>
            </a:lvl1pPr>
            <a:lvl2pPr>
              <a:defRPr lang="tr-TR" sz="1400" dirty="0" smtClean="0">
                <a:latin typeface="Century Gothic" panose="020B0502020202020204" pitchFamily="34" charset="0"/>
              </a:defRPr>
            </a:lvl2pPr>
            <a:lvl3pPr>
              <a:defRPr lang="tr-TR" sz="1200" dirty="0" smtClean="0">
                <a:latin typeface="Century Gothic" panose="020B0502020202020204" pitchFamily="34" charset="0"/>
              </a:defRPr>
            </a:lvl3pPr>
            <a:lvl4pPr>
              <a:defRPr lang="tr-TR" sz="1100" dirty="0" smtClean="0">
                <a:latin typeface="Century Gothic" panose="020B0502020202020204" pitchFamily="34" charset="0"/>
              </a:defRPr>
            </a:lvl4pPr>
            <a:lvl5pPr>
              <a:defRPr lang="tr-TR" sz="1050" dirty="0">
                <a:latin typeface="Century Gothic" panose="020B0502020202020204" pitchFamily="34"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8" name="Unvan 1"/>
          <p:cNvSpPr>
            <a:spLocks noGrp="1"/>
          </p:cNvSpPr>
          <p:nvPr>
            <p:ph type="title"/>
          </p:nvPr>
        </p:nvSpPr>
        <p:spPr>
          <a:xfrm>
            <a:off x="838200" y="1"/>
            <a:ext cx="9591989" cy="904352"/>
          </a:xfrm>
        </p:spPr>
        <p:txBody>
          <a:bodyPr>
            <a:normAutofit/>
          </a:bodyPr>
          <a:lstStyle>
            <a:lvl1pPr>
              <a:defRPr sz="2800" b="1">
                <a:solidFill>
                  <a:schemeClr val="bg1"/>
                </a:solidFill>
                <a:latin typeface="Century Gothic" panose="020B0502020202020204" pitchFamily="34" charset="0"/>
              </a:defRPr>
            </a:lvl1pPr>
          </a:lstStyle>
          <a:p>
            <a:r>
              <a:rPr lang="tr-TR" smtClean="0"/>
              <a:t>Asıl başlık stili için tıklatın</a:t>
            </a:r>
            <a:endParaRPr lang="tr-TR" dirty="0"/>
          </a:p>
        </p:txBody>
      </p:sp>
      <p:sp>
        <p:nvSpPr>
          <p:cNvPr id="9" name="Altbilgi Yer Tutucusu 4"/>
          <p:cNvSpPr>
            <a:spLocks noGrp="1"/>
          </p:cNvSpPr>
          <p:nvPr>
            <p:ph type="ftr" sz="quarter" idx="11"/>
          </p:nvPr>
        </p:nvSpPr>
        <p:spPr>
          <a:xfrm>
            <a:off x="838200" y="6518763"/>
            <a:ext cx="7772400" cy="339237"/>
          </a:xfrm>
        </p:spPr>
        <p:txBody>
          <a:bodyPr/>
          <a:lstStyle>
            <a:lvl1pPr algn="l">
              <a:defRPr>
                <a:latin typeface="Century Gothic" panose="020B0502020202020204" pitchFamily="34" charset="0"/>
              </a:defRPr>
            </a:lvl1pPr>
          </a:lstStyle>
          <a:p>
            <a:endParaRPr lang="tr-TR" dirty="0"/>
          </a:p>
        </p:txBody>
      </p:sp>
      <p:sp>
        <p:nvSpPr>
          <p:cNvPr id="10" name="Slayt Numarası Yer Tutucusu 5"/>
          <p:cNvSpPr>
            <a:spLocks noGrp="1"/>
          </p:cNvSpPr>
          <p:nvPr>
            <p:ph type="sldNum" sz="quarter" idx="12"/>
          </p:nvPr>
        </p:nvSpPr>
        <p:spPr>
          <a:xfrm>
            <a:off x="11676184" y="6492875"/>
            <a:ext cx="515815" cy="365125"/>
          </a:xfrm>
        </p:spPr>
        <p:txBody>
          <a:bodyPr/>
          <a:lstStyle>
            <a:lvl1pPr>
              <a:defRPr>
                <a:latin typeface="Century Gothic" panose="020B0502020202020204" pitchFamily="34" charset="0"/>
              </a:defRPr>
            </a:lvl1pPr>
          </a:lstStyle>
          <a:p>
            <a:fld id="{9B8800FA-460D-414D-AF66-D3BDDAFE8794}" type="slidenum">
              <a:rPr lang="tr-TR" smtClean="0"/>
              <a:pPr/>
              <a:t>‹#›</a:t>
            </a:fld>
            <a:endParaRPr lang="tr-TR" dirty="0"/>
          </a:p>
        </p:txBody>
      </p:sp>
    </p:spTree>
    <p:extLst>
      <p:ext uri="{BB962C8B-B14F-4D97-AF65-F5344CB8AC3E}">
        <p14:creationId xmlns:p14="http://schemas.microsoft.com/office/powerpoint/2010/main" val="391654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ş">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a:xfrm>
            <a:off x="838200" y="6518763"/>
            <a:ext cx="7772400" cy="339237"/>
          </a:xfrm>
        </p:spPr>
        <p:txBody>
          <a:bodyPr/>
          <a:lstStyle>
            <a:lvl1pPr algn="l">
              <a:defRPr>
                <a:latin typeface="Century Gothic" panose="020B0502020202020204" pitchFamily="34" charset="0"/>
              </a:defRPr>
            </a:lvl1pPr>
          </a:lstStyle>
          <a:p>
            <a:endParaRPr lang="tr-TR" dirty="0"/>
          </a:p>
        </p:txBody>
      </p:sp>
      <p:sp>
        <p:nvSpPr>
          <p:cNvPr id="6" name="Slayt Numarası Yer Tutucusu 5"/>
          <p:cNvSpPr>
            <a:spLocks noGrp="1"/>
          </p:cNvSpPr>
          <p:nvPr>
            <p:ph type="sldNum" sz="quarter" idx="12"/>
          </p:nvPr>
        </p:nvSpPr>
        <p:spPr>
          <a:xfrm>
            <a:off x="11676184" y="6492875"/>
            <a:ext cx="515815" cy="365125"/>
          </a:xfrm>
        </p:spPr>
        <p:txBody>
          <a:bodyPr/>
          <a:lstStyle>
            <a:lvl1pPr>
              <a:defRPr>
                <a:latin typeface="Century Gothic" panose="020B0502020202020204" pitchFamily="34" charset="0"/>
              </a:defRPr>
            </a:lvl1pPr>
          </a:lstStyle>
          <a:p>
            <a:fld id="{9B8800FA-460D-414D-AF66-D3BDDAFE8794}" type="slidenum">
              <a:rPr lang="tr-TR" smtClean="0"/>
              <a:pPr/>
              <a:t>‹#›</a:t>
            </a:fld>
            <a:endParaRPr lang="tr-TR" dirty="0"/>
          </a:p>
        </p:txBody>
      </p:sp>
      <p:sp>
        <p:nvSpPr>
          <p:cNvPr id="7" name="Unvan 1"/>
          <p:cNvSpPr>
            <a:spLocks noGrp="1"/>
          </p:cNvSpPr>
          <p:nvPr>
            <p:ph type="title"/>
          </p:nvPr>
        </p:nvSpPr>
        <p:spPr>
          <a:xfrm>
            <a:off x="838200" y="1"/>
            <a:ext cx="9591989" cy="904352"/>
          </a:xfrm>
        </p:spPr>
        <p:txBody>
          <a:bodyPr>
            <a:normAutofit/>
          </a:bodyPr>
          <a:lstStyle>
            <a:lvl1pPr>
              <a:defRPr sz="2800" b="1">
                <a:solidFill>
                  <a:schemeClr val="bg1"/>
                </a:solidFill>
                <a:latin typeface="Century Gothic" panose="020B0502020202020204" pitchFamily="34" charset="0"/>
              </a:defRPr>
            </a:lvl1pPr>
          </a:lstStyle>
          <a:p>
            <a:r>
              <a:rPr lang="tr-TR" smtClean="0"/>
              <a:t>Asıl başlık stili için tıklatın</a:t>
            </a:r>
            <a:endParaRPr lang="tr-TR" dirty="0"/>
          </a:p>
        </p:txBody>
      </p:sp>
    </p:spTree>
    <p:extLst>
      <p:ext uri="{BB962C8B-B14F-4D97-AF65-F5344CB8AC3E}">
        <p14:creationId xmlns:p14="http://schemas.microsoft.com/office/powerpoint/2010/main" val="3007133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şlıklı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83188" y="987425"/>
            <a:ext cx="6172200" cy="4873625"/>
          </a:xfrm>
        </p:spPr>
        <p:txBody>
          <a:bodyPr vert="horz" lIns="91440" tIns="45720" rIns="91440" bIns="45720" rtlCol="0">
            <a:normAutofit/>
          </a:bodyPr>
          <a:lstStyle>
            <a:lvl1pPr>
              <a:defRPr lang="tr-TR" sz="1600" smtClean="0">
                <a:latin typeface="Century Gothic" panose="020B0502020202020204" pitchFamily="34" charset="0"/>
              </a:defRPr>
            </a:lvl1pPr>
            <a:lvl2pPr>
              <a:defRPr lang="tr-TR" sz="1400" smtClean="0">
                <a:latin typeface="Century Gothic" panose="020B0502020202020204" pitchFamily="34" charset="0"/>
              </a:defRPr>
            </a:lvl2pPr>
            <a:lvl3pPr>
              <a:defRPr lang="tr-TR" sz="1200" smtClean="0">
                <a:latin typeface="Century Gothic" panose="020B0502020202020204" pitchFamily="34" charset="0"/>
              </a:defRPr>
            </a:lvl3pPr>
            <a:lvl4pPr>
              <a:defRPr lang="tr-TR" sz="1100" smtClean="0">
                <a:latin typeface="Century Gothic" panose="020B0502020202020204" pitchFamily="34" charset="0"/>
              </a:defRPr>
            </a:lvl4pPr>
            <a:lvl5pPr>
              <a:defRPr lang="tr-TR" sz="1050">
                <a:latin typeface="Century Gothic" panose="020B0502020202020204" pitchFamily="34"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987425"/>
            <a:ext cx="3932237" cy="4881563"/>
          </a:xfrm>
        </p:spPr>
        <p:txBody>
          <a:bodyPr/>
          <a:lstStyle>
            <a:lvl1pPr marL="0" indent="0">
              <a:lnSpc>
                <a:spcPct val="100000"/>
              </a:lnSpc>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8" name="Unvan 1"/>
          <p:cNvSpPr>
            <a:spLocks noGrp="1"/>
          </p:cNvSpPr>
          <p:nvPr>
            <p:ph type="title"/>
          </p:nvPr>
        </p:nvSpPr>
        <p:spPr>
          <a:xfrm>
            <a:off x="838200" y="1"/>
            <a:ext cx="9591989" cy="904352"/>
          </a:xfrm>
        </p:spPr>
        <p:txBody>
          <a:bodyPr>
            <a:normAutofit/>
          </a:bodyPr>
          <a:lstStyle>
            <a:lvl1pPr>
              <a:defRPr sz="2800" b="1">
                <a:solidFill>
                  <a:schemeClr val="bg1"/>
                </a:solidFill>
                <a:latin typeface="Century Gothic" panose="020B0502020202020204" pitchFamily="34" charset="0"/>
              </a:defRPr>
            </a:lvl1pPr>
          </a:lstStyle>
          <a:p>
            <a:r>
              <a:rPr lang="tr-TR" smtClean="0"/>
              <a:t>Asıl başlık stili için tıklatın</a:t>
            </a:r>
            <a:endParaRPr lang="tr-TR" dirty="0"/>
          </a:p>
        </p:txBody>
      </p:sp>
      <p:sp>
        <p:nvSpPr>
          <p:cNvPr id="9" name="Altbilgi Yer Tutucusu 4"/>
          <p:cNvSpPr>
            <a:spLocks noGrp="1"/>
          </p:cNvSpPr>
          <p:nvPr>
            <p:ph type="ftr" sz="quarter" idx="11"/>
          </p:nvPr>
        </p:nvSpPr>
        <p:spPr>
          <a:xfrm>
            <a:off x="838200" y="6518763"/>
            <a:ext cx="7772400" cy="339237"/>
          </a:xfrm>
        </p:spPr>
        <p:txBody>
          <a:bodyPr/>
          <a:lstStyle>
            <a:lvl1pPr algn="l">
              <a:defRPr>
                <a:latin typeface="Century Gothic" panose="020B0502020202020204" pitchFamily="34" charset="0"/>
              </a:defRPr>
            </a:lvl1pPr>
          </a:lstStyle>
          <a:p>
            <a:endParaRPr lang="tr-TR" dirty="0"/>
          </a:p>
        </p:txBody>
      </p:sp>
      <p:sp>
        <p:nvSpPr>
          <p:cNvPr id="10" name="Slayt Numarası Yer Tutucusu 5"/>
          <p:cNvSpPr>
            <a:spLocks noGrp="1"/>
          </p:cNvSpPr>
          <p:nvPr>
            <p:ph type="sldNum" sz="quarter" idx="12"/>
          </p:nvPr>
        </p:nvSpPr>
        <p:spPr>
          <a:xfrm>
            <a:off x="11676184" y="6492875"/>
            <a:ext cx="515815" cy="365125"/>
          </a:xfrm>
        </p:spPr>
        <p:txBody>
          <a:bodyPr/>
          <a:lstStyle>
            <a:lvl1pPr>
              <a:defRPr>
                <a:latin typeface="Century Gothic" panose="020B0502020202020204" pitchFamily="34" charset="0"/>
              </a:defRPr>
            </a:lvl1pPr>
          </a:lstStyle>
          <a:p>
            <a:fld id="{9B8800FA-460D-414D-AF66-D3BDDAFE8794}" type="slidenum">
              <a:rPr lang="tr-TR" smtClean="0"/>
              <a:pPr/>
              <a:t>‹#›</a:t>
            </a:fld>
            <a:endParaRPr lang="tr-TR" dirty="0"/>
          </a:p>
        </p:txBody>
      </p:sp>
    </p:spTree>
    <p:extLst>
      <p:ext uri="{BB962C8B-B14F-4D97-AF65-F5344CB8AC3E}">
        <p14:creationId xmlns:p14="http://schemas.microsoft.com/office/powerpoint/2010/main" val="39790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şlıklı Resi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sim Yer Tutucusu 2"/>
          <p:cNvSpPr>
            <a:spLocks noGrp="1"/>
          </p:cNvSpPr>
          <p:nvPr>
            <p:ph type="pic" idx="1"/>
          </p:nvPr>
        </p:nvSpPr>
        <p:spPr>
          <a:xfrm>
            <a:off x="7717134" y="987425"/>
            <a:ext cx="3959050" cy="5142070"/>
          </a:xfrm>
        </p:spPr>
        <p:txBody>
          <a:bodyPr anchor="t">
            <a:normAutofit/>
          </a:bodyPr>
          <a:lstStyle>
            <a:lvl1pPr marL="0" indent="0">
              <a:buNone/>
              <a:defRPr sz="18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tr-TR" dirty="0"/>
          </a:p>
        </p:txBody>
      </p:sp>
      <p:sp>
        <p:nvSpPr>
          <p:cNvPr id="4" name="Metin Yer Tutucusu 3"/>
          <p:cNvSpPr>
            <a:spLocks noGrp="1"/>
          </p:cNvSpPr>
          <p:nvPr>
            <p:ph type="body" sz="half" idx="2"/>
          </p:nvPr>
        </p:nvSpPr>
        <p:spPr>
          <a:xfrm>
            <a:off x="839788" y="987425"/>
            <a:ext cx="6656282" cy="5142070"/>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8" name="Altbilgi Yer Tutucusu 4"/>
          <p:cNvSpPr>
            <a:spLocks noGrp="1"/>
          </p:cNvSpPr>
          <p:nvPr>
            <p:ph type="ftr" sz="quarter" idx="11"/>
          </p:nvPr>
        </p:nvSpPr>
        <p:spPr>
          <a:xfrm>
            <a:off x="838200" y="6518763"/>
            <a:ext cx="7772400" cy="339237"/>
          </a:xfrm>
        </p:spPr>
        <p:txBody>
          <a:bodyPr/>
          <a:lstStyle>
            <a:lvl1pPr algn="l">
              <a:defRPr>
                <a:latin typeface="Century Gothic" panose="020B0502020202020204" pitchFamily="34" charset="0"/>
              </a:defRPr>
            </a:lvl1pPr>
          </a:lstStyle>
          <a:p>
            <a:endParaRPr lang="tr-TR" dirty="0"/>
          </a:p>
        </p:txBody>
      </p:sp>
      <p:sp>
        <p:nvSpPr>
          <p:cNvPr id="9" name="Slayt Numarası Yer Tutucusu 5"/>
          <p:cNvSpPr>
            <a:spLocks noGrp="1"/>
          </p:cNvSpPr>
          <p:nvPr>
            <p:ph type="sldNum" sz="quarter" idx="12"/>
          </p:nvPr>
        </p:nvSpPr>
        <p:spPr>
          <a:xfrm>
            <a:off x="11676184" y="6492875"/>
            <a:ext cx="515815" cy="365125"/>
          </a:xfrm>
        </p:spPr>
        <p:txBody>
          <a:bodyPr/>
          <a:lstStyle>
            <a:lvl1pPr>
              <a:defRPr>
                <a:latin typeface="Century Gothic" panose="020B0502020202020204" pitchFamily="34" charset="0"/>
              </a:defRPr>
            </a:lvl1pPr>
          </a:lstStyle>
          <a:p>
            <a:fld id="{9B8800FA-460D-414D-AF66-D3BDDAFE8794}" type="slidenum">
              <a:rPr lang="tr-TR" smtClean="0"/>
              <a:pPr/>
              <a:t>‹#›</a:t>
            </a:fld>
            <a:endParaRPr lang="tr-TR" dirty="0"/>
          </a:p>
        </p:txBody>
      </p:sp>
      <p:sp>
        <p:nvSpPr>
          <p:cNvPr id="10" name="Unvan 1"/>
          <p:cNvSpPr>
            <a:spLocks noGrp="1"/>
          </p:cNvSpPr>
          <p:nvPr>
            <p:ph type="title"/>
          </p:nvPr>
        </p:nvSpPr>
        <p:spPr>
          <a:xfrm>
            <a:off x="838200" y="1"/>
            <a:ext cx="9591989" cy="904352"/>
          </a:xfrm>
        </p:spPr>
        <p:txBody>
          <a:bodyPr>
            <a:normAutofit/>
          </a:bodyPr>
          <a:lstStyle>
            <a:lvl1pPr>
              <a:defRPr sz="2800" b="1">
                <a:solidFill>
                  <a:schemeClr val="bg1"/>
                </a:solidFill>
                <a:latin typeface="Century Gothic" panose="020B0502020202020204" pitchFamily="34" charset="0"/>
              </a:defRPr>
            </a:lvl1pPr>
          </a:lstStyle>
          <a:p>
            <a:r>
              <a:rPr lang="tr-TR" smtClean="0"/>
              <a:t>Asıl başlık stili için tıklatın</a:t>
            </a:r>
            <a:endParaRPr lang="tr-TR" dirty="0"/>
          </a:p>
        </p:txBody>
      </p:sp>
    </p:spTree>
    <p:extLst>
      <p:ext uri="{BB962C8B-B14F-4D97-AF65-F5344CB8AC3E}">
        <p14:creationId xmlns:p14="http://schemas.microsoft.com/office/powerpoint/2010/main" val="31747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şlık ve Dikey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ikey Metin Yer Tutucusu 2"/>
          <p:cNvSpPr>
            <a:spLocks noGrp="1"/>
          </p:cNvSpPr>
          <p:nvPr>
            <p:ph type="body" orient="vert" idx="1"/>
          </p:nvPr>
        </p:nvSpPr>
        <p:spPr>
          <a:xfrm>
            <a:off x="838200" y="1125415"/>
            <a:ext cx="10515600" cy="5051548"/>
          </a:xfrm>
        </p:spPr>
        <p:txBody>
          <a:bodyPr vert="eaVert"/>
          <a:lstStyle>
            <a:lvl1pPr>
              <a:defRPr sz="1600">
                <a:latin typeface="Century Gothic" panose="020B0502020202020204" pitchFamily="34" charset="0"/>
              </a:defRPr>
            </a:lvl1pPr>
            <a:lvl2pPr>
              <a:defRPr sz="1400">
                <a:latin typeface="Century Gothic" panose="020B0502020202020204" pitchFamily="34" charset="0"/>
              </a:defRPr>
            </a:lvl2pPr>
            <a:lvl3pPr>
              <a:defRPr sz="1200">
                <a:latin typeface="Century Gothic" panose="020B0502020202020204" pitchFamily="34" charset="0"/>
              </a:defRPr>
            </a:lvl3pPr>
            <a:lvl4pPr>
              <a:defRPr sz="1100">
                <a:latin typeface="Century Gothic" panose="020B0502020202020204" pitchFamily="34" charset="0"/>
              </a:defRPr>
            </a:lvl4pPr>
            <a:lvl5pPr>
              <a:defRPr sz="1050">
                <a:latin typeface="Century Gothic" panose="020B0502020202020204" pitchFamily="34"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Altbilgi Yer Tutucusu 4"/>
          <p:cNvSpPr>
            <a:spLocks noGrp="1"/>
          </p:cNvSpPr>
          <p:nvPr>
            <p:ph type="ftr" sz="quarter" idx="11"/>
          </p:nvPr>
        </p:nvSpPr>
        <p:spPr>
          <a:xfrm>
            <a:off x="838200" y="6518763"/>
            <a:ext cx="7772400" cy="339237"/>
          </a:xfrm>
        </p:spPr>
        <p:txBody>
          <a:bodyPr/>
          <a:lstStyle>
            <a:lvl1pPr algn="l">
              <a:defRPr>
                <a:latin typeface="Century Gothic" panose="020B0502020202020204" pitchFamily="34" charset="0"/>
              </a:defRPr>
            </a:lvl1pPr>
          </a:lstStyle>
          <a:p>
            <a:endParaRPr lang="tr-TR" dirty="0"/>
          </a:p>
        </p:txBody>
      </p:sp>
      <p:sp>
        <p:nvSpPr>
          <p:cNvPr id="8" name="Slayt Numarası Yer Tutucusu 5"/>
          <p:cNvSpPr>
            <a:spLocks noGrp="1"/>
          </p:cNvSpPr>
          <p:nvPr>
            <p:ph type="sldNum" sz="quarter" idx="12"/>
          </p:nvPr>
        </p:nvSpPr>
        <p:spPr>
          <a:xfrm>
            <a:off x="11676184" y="6492875"/>
            <a:ext cx="515815" cy="365125"/>
          </a:xfrm>
        </p:spPr>
        <p:txBody>
          <a:bodyPr/>
          <a:lstStyle>
            <a:lvl1pPr>
              <a:defRPr>
                <a:latin typeface="Century Gothic" panose="020B0502020202020204" pitchFamily="34" charset="0"/>
              </a:defRPr>
            </a:lvl1pPr>
          </a:lstStyle>
          <a:p>
            <a:fld id="{9B8800FA-460D-414D-AF66-D3BDDAFE8794}" type="slidenum">
              <a:rPr lang="tr-TR" smtClean="0"/>
              <a:pPr/>
              <a:t>‹#›</a:t>
            </a:fld>
            <a:endParaRPr lang="tr-TR" dirty="0"/>
          </a:p>
        </p:txBody>
      </p:sp>
      <p:sp>
        <p:nvSpPr>
          <p:cNvPr id="9" name="Unvan 1"/>
          <p:cNvSpPr>
            <a:spLocks noGrp="1"/>
          </p:cNvSpPr>
          <p:nvPr>
            <p:ph type="title"/>
          </p:nvPr>
        </p:nvSpPr>
        <p:spPr>
          <a:xfrm>
            <a:off x="838200" y="1"/>
            <a:ext cx="9591989" cy="904352"/>
          </a:xfrm>
        </p:spPr>
        <p:txBody>
          <a:bodyPr>
            <a:normAutofit/>
          </a:bodyPr>
          <a:lstStyle>
            <a:lvl1pPr>
              <a:defRPr sz="2800" b="1">
                <a:solidFill>
                  <a:schemeClr val="bg1"/>
                </a:solidFill>
                <a:latin typeface="Century Gothic" panose="020B0502020202020204" pitchFamily="34" charset="0"/>
              </a:defRPr>
            </a:lvl1pPr>
          </a:lstStyle>
          <a:p>
            <a:r>
              <a:rPr lang="tr-TR" smtClean="0"/>
              <a:t>Asıl başlık stili için tıklatın</a:t>
            </a:r>
            <a:endParaRPr lang="tr-TR" dirty="0"/>
          </a:p>
        </p:txBody>
      </p:sp>
    </p:spTree>
    <p:extLst>
      <p:ext uri="{BB962C8B-B14F-4D97-AF65-F5344CB8AC3E}">
        <p14:creationId xmlns:p14="http://schemas.microsoft.com/office/powerpoint/2010/main" val="338422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992586"/>
            <a:ext cx="10515600" cy="1325563"/>
          </a:xfrm>
        </p:spPr>
        <p:txBody>
          <a:bodyPr>
            <a:normAutofit/>
          </a:bodyPr>
          <a:lstStyle>
            <a:lvl1pPr algn="ctr">
              <a:defRPr sz="2800" b="1">
                <a:latin typeface="Century Gothic" panose="020B0502020202020204" pitchFamily="34" charset="0"/>
              </a:defRPr>
            </a:lvl1pPr>
          </a:lstStyle>
          <a:p>
            <a:r>
              <a:rPr lang="tr-TR" smtClean="0"/>
              <a:t>Asıl başlık stili için tıklatın</a:t>
            </a:r>
            <a:endParaRPr lang="tr-TR" dirty="0"/>
          </a:p>
        </p:txBody>
      </p:sp>
    </p:spTree>
    <p:extLst>
      <p:ext uri="{BB962C8B-B14F-4D97-AF65-F5344CB8AC3E}">
        <p14:creationId xmlns:p14="http://schemas.microsoft.com/office/powerpoint/2010/main" val="3628576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2ACA7-9B09-4BC4-90B6-35A9347E4A3B}" type="datetimeFigureOut">
              <a:rPr lang="tr-TR" smtClean="0"/>
              <a:pPr/>
              <a:t>18.2.2019</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800FA-460D-414D-AF66-D3BDDAFE8794}" type="slidenum">
              <a:rPr lang="tr-TR" smtClean="0"/>
              <a:pPr/>
              <a:t>‹#›</a:t>
            </a:fld>
            <a:endParaRPr lang="tr-TR" dirty="0"/>
          </a:p>
        </p:txBody>
      </p:sp>
    </p:spTree>
    <p:extLst>
      <p:ext uri="{BB962C8B-B14F-4D97-AF65-F5344CB8AC3E}">
        <p14:creationId xmlns:p14="http://schemas.microsoft.com/office/powerpoint/2010/main" val="1669304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idunn.no/nsf" TargetMode="External"/><Relationship Id="rId13" Type="http://schemas.openxmlformats.org/officeDocument/2006/relationships/hyperlink" Target="https://www.ncbi.nlm.nih.gov/pubmed/?term=Gosden%20E%5bAuthor%5d&amp;cauthor=true&amp;cauthor_uid=28965648" TargetMode="External"/><Relationship Id="rId3" Type="http://schemas.openxmlformats.org/officeDocument/2006/relationships/hyperlink" Target="https://jamanetwork.com/searchresults?author=Eva+S.+van+den+Ende&amp;q=Eva+S.+van+den+Ende" TargetMode="External"/><Relationship Id="rId7" Type="http://schemas.openxmlformats.org/officeDocument/2006/relationships/hyperlink" Target="https://doi.org/10.1016/j.jopan.2017.08.002" TargetMode="External"/><Relationship Id="rId12" Type="http://schemas.openxmlformats.org/officeDocument/2006/relationships/hyperlink" Target="https://www.ncbi.nlm.nih.gov/pubmed/?term=Windsor%20C%5bAuthor%5d&amp;cauthor=true&amp;cauthor_uid=28965648" TargetMode="External"/><Relationship Id="rId2" Type="http://schemas.openxmlformats.org/officeDocument/2006/relationships/hyperlink" Target="https://jamanetwork.com/searchresults?author=Hilde+M.+Wesselius&amp;q=Hilde+M.+Wesselius" TargetMode="External"/><Relationship Id="rId1" Type="http://schemas.openxmlformats.org/officeDocument/2006/relationships/slideLayout" Target="../slideLayouts/slideLayout2.xml"/><Relationship Id="rId6" Type="http://schemas.openxmlformats.org/officeDocument/2006/relationships/hyperlink" Target="https://www.sciencedirect.com/science/journal/10899472" TargetMode="External"/><Relationship Id="rId11" Type="http://schemas.openxmlformats.org/officeDocument/2006/relationships/hyperlink" Target="https://www.ncbi.nlm.nih.gov/pubmed/?term=Schoenwald%20A%5bAuthor%5d&amp;cauthor=true&amp;cauthor_uid=28965648" TargetMode="External"/><Relationship Id="rId5" Type="http://schemas.openxmlformats.org/officeDocument/2006/relationships/hyperlink" Target="https://www.sciencedirect.com/science/article/pii/S1089947217303313" TargetMode="External"/><Relationship Id="rId15" Type="http://schemas.openxmlformats.org/officeDocument/2006/relationships/hyperlink" Target="https://www.ncbi.nlm.nih.gov/pubmed/28965648" TargetMode="External"/><Relationship Id="rId10" Type="http://schemas.openxmlformats.org/officeDocument/2006/relationships/hyperlink" Target="https://www.sciencedirect.com/science/article/pii/S0002961018304288" TargetMode="External"/><Relationship Id="rId4" Type="http://schemas.openxmlformats.org/officeDocument/2006/relationships/hyperlink" Target="https://jamanetwork.com/searchresults?author=Jelmer+Alsma&amp;q=Jelmer+Alsma" TargetMode="External"/><Relationship Id="rId9" Type="http://schemas.openxmlformats.org/officeDocument/2006/relationships/hyperlink" Target="https://www.idunn.no/nsf/2018/01" TargetMode="External"/><Relationship Id="rId14" Type="http://schemas.openxmlformats.org/officeDocument/2006/relationships/hyperlink" Target="https://www.ncbi.nlm.nih.gov/pubmed/?term=Douglas%20C%5bAuthor%5d&amp;cauthor=true&amp;cauthor_uid=2896564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ncbi.nlm.nih.gov/pubmed/?term=Demir%20N%5bAuthor%5d&amp;cauthor=true&amp;cauthor_uid=30027620" TargetMode="External"/><Relationship Id="rId3" Type="http://schemas.openxmlformats.org/officeDocument/2006/relationships/hyperlink" Target="https://www.ncbi.nlm.nih.gov/pubmed/?term=Topacoglu%20H%5bAuthor%5d&amp;cauthor=true&amp;cauthor_uid=29321111" TargetMode="External"/><Relationship Id="rId7" Type="http://schemas.openxmlformats.org/officeDocument/2006/relationships/hyperlink" Target="https://www.ncbi.nlm.nih.gov/pubmed/?term=Erden%20S%5bAuthor%5d&amp;cauthor=true&amp;cauthor_uid=30027620" TargetMode="External"/><Relationship Id="rId12" Type="http://schemas.openxmlformats.org/officeDocument/2006/relationships/hyperlink" Target="https://www.ncbi.nlm.nih.gov/pubmed/30027620" TargetMode="External"/><Relationship Id="rId2" Type="http://schemas.openxmlformats.org/officeDocument/2006/relationships/hyperlink" Target="https://www.ncbi.nlm.nih.gov/pubmed/?term=Karcioglu%20O%5bAuthor%5d&amp;cauthor=true&amp;cauthor_uid=29321111" TargetMode="External"/><Relationship Id="rId1" Type="http://schemas.openxmlformats.org/officeDocument/2006/relationships/slideLayout" Target="../slideLayouts/slideLayout2.xml"/><Relationship Id="rId6" Type="http://schemas.openxmlformats.org/officeDocument/2006/relationships/hyperlink" Target="https://doi.org/10.1007/s00508-017-1309-5" TargetMode="External"/><Relationship Id="rId11" Type="http://schemas.openxmlformats.org/officeDocument/2006/relationships/hyperlink" Target="https://www.ncbi.nlm.nih.gov/pubmed/?term=Arslan%20S%5bAuthor%5d&amp;cauthor=true&amp;cauthor_uid=30027620" TargetMode="External"/><Relationship Id="rId5" Type="http://schemas.openxmlformats.org/officeDocument/2006/relationships/hyperlink" Target="https://www.ncbi.nlm.nih.gov/pubmed/29321111" TargetMode="External"/><Relationship Id="rId10" Type="http://schemas.openxmlformats.org/officeDocument/2006/relationships/hyperlink" Target="https://www.ncbi.nlm.nih.gov/pubmed/?term=Arslan%20U%5bAuthor%5d&amp;cauthor=true&amp;cauthor_uid=30027620" TargetMode="External"/><Relationship Id="rId4" Type="http://schemas.openxmlformats.org/officeDocument/2006/relationships/hyperlink" Target="https://www.ncbi.nlm.nih.gov/pubmed/?term=Dikme%20O%5bAuthor%5d&amp;cauthor=true&amp;cauthor_uid=29321111" TargetMode="External"/><Relationship Id="rId9" Type="http://schemas.openxmlformats.org/officeDocument/2006/relationships/hyperlink" Target="https://www.ncbi.nlm.nih.gov/pubmed/?term=Ugras%20GA%5bAuthor%5d&amp;cauthor=true&amp;cauthor_uid=3002762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oi.org/10.1016/j.jht.2017.10.006"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Times New Roman" pitchFamily="18" charset="0"/>
                <a:cs typeface="Times New Roman" pitchFamily="18" charset="0"/>
              </a:rPr>
              <a:t>2018 </a:t>
            </a:r>
            <a:r>
              <a:rPr lang="tr-TR" dirty="0">
                <a:latin typeface="Times New Roman" pitchFamily="18" charset="0"/>
                <a:cs typeface="Times New Roman" pitchFamily="18" charset="0"/>
              </a:rPr>
              <a:t>YILI </a:t>
            </a:r>
            <a:r>
              <a:rPr lang="tr-TR" dirty="0" smtClean="0">
                <a:latin typeface="Times New Roman" pitchFamily="18" charset="0"/>
                <a:cs typeface="Times New Roman" pitchFamily="18" charset="0"/>
              </a:rPr>
              <a:t>SAĞLIK BİLİMLERİ FAKÜLTESİ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FAALİYET </a:t>
            </a:r>
            <a:r>
              <a:rPr lang="tr-TR" dirty="0">
                <a:latin typeface="Times New Roman" pitchFamily="18" charset="0"/>
                <a:cs typeface="Times New Roman" pitchFamily="18" charset="0"/>
              </a:rPr>
              <a:t>SUNUMU</a:t>
            </a:r>
          </a:p>
        </p:txBody>
      </p:sp>
    </p:spTree>
    <p:extLst>
      <p:ext uri="{BB962C8B-B14F-4D97-AF65-F5344CB8AC3E}">
        <p14:creationId xmlns:p14="http://schemas.microsoft.com/office/powerpoint/2010/main" val="1000783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127"/>
            <a:ext cx="9591989" cy="904352"/>
          </a:xfrm>
        </p:spPr>
        <p:txBody>
          <a:bodyPr>
            <a:noAutofit/>
          </a:bodyPr>
          <a:lstStyle/>
          <a:p>
            <a:r>
              <a:rPr lang="tr-TR" sz="2500" dirty="0" smtClean="0">
                <a:latin typeface="Times New Roman" pitchFamily="18" charset="0"/>
                <a:cs typeface="Times New Roman" pitchFamily="18" charset="0"/>
              </a:rPr>
              <a:t>Stratejik Hedefler, Organizasyon Yapıları </a:t>
            </a:r>
            <a:r>
              <a:rPr lang="tr-TR" sz="2500" dirty="0" smtClean="0">
                <a:latin typeface="Times New Roman" pitchFamily="18" charset="0"/>
                <a:cs typeface="Times New Roman" pitchFamily="18" charset="0"/>
              </a:rPr>
              <a:t>ve </a:t>
            </a:r>
            <a:r>
              <a:rPr lang="tr-TR" sz="2500" dirty="0" smtClean="0">
                <a:latin typeface="Times New Roman" pitchFamily="18" charset="0"/>
                <a:cs typeface="Times New Roman" pitchFamily="18" charset="0"/>
              </a:rPr>
              <a:t>Ana Faaliyet Konuları</a:t>
            </a:r>
            <a:endParaRPr lang="tr-TR" sz="2500" dirty="0">
              <a:latin typeface="Times New Roman" pitchFamily="18" charset="0"/>
              <a:cs typeface="Times New Roman" pitchFamily="18" charset="0"/>
            </a:endParaRPr>
          </a:p>
        </p:txBody>
      </p:sp>
      <p:sp>
        <p:nvSpPr>
          <p:cNvPr id="3" name="İçerik Yer Tutucusu 2"/>
          <p:cNvSpPr>
            <a:spLocks noGrp="1"/>
          </p:cNvSpPr>
          <p:nvPr>
            <p:ph idx="1"/>
          </p:nvPr>
        </p:nvSpPr>
        <p:spPr>
          <a:xfrm>
            <a:off x="376393" y="1013019"/>
            <a:ext cx="11425965" cy="5295482"/>
          </a:xfrm>
        </p:spPr>
        <p:txBody>
          <a:bodyPr>
            <a:noAutofit/>
          </a:bodyPr>
          <a:lstStyle/>
          <a:p>
            <a:pPr>
              <a:lnSpc>
                <a:spcPct val="150000"/>
              </a:lnSpc>
              <a:buFont typeface="Wingdings" panose="05000000000000000000" pitchFamily="2" charset="2"/>
              <a:buChar char="Ø"/>
            </a:pPr>
            <a:r>
              <a:rPr lang="tr-TR" sz="1800" b="1" dirty="0">
                <a:latin typeface="Times New Roman" pitchFamily="18" charset="0"/>
                <a:cs typeface="Times New Roman" pitchFamily="18" charset="0"/>
              </a:rPr>
              <a:t>Ana Faaliyet Konuları </a:t>
            </a:r>
            <a:r>
              <a:rPr lang="tr-TR" sz="1800" b="1" dirty="0" smtClean="0">
                <a:latin typeface="Times New Roman" pitchFamily="18" charset="0"/>
                <a:cs typeface="Times New Roman" pitchFamily="18" charset="0"/>
              </a:rPr>
              <a:t>(İş </a:t>
            </a:r>
            <a:r>
              <a:rPr lang="tr-TR" sz="1800" b="1" dirty="0">
                <a:latin typeface="Times New Roman" pitchFamily="18" charset="0"/>
                <a:cs typeface="Times New Roman" pitchFamily="18" charset="0"/>
              </a:rPr>
              <a:t>kalemleri, prosedürler, sunulan hizmetler vb</a:t>
            </a:r>
            <a:r>
              <a:rPr lang="tr-TR" sz="1800" b="1" dirty="0" smtClean="0">
                <a:latin typeface="Times New Roman" pitchFamily="18" charset="0"/>
                <a:cs typeface="Times New Roman" pitchFamily="18" charset="0"/>
              </a:rPr>
              <a:t>.)</a:t>
            </a:r>
            <a:endParaRPr lang="tr-TR" sz="1800" b="1" dirty="0">
              <a:latin typeface="Times New Roman" pitchFamily="18" charset="0"/>
              <a:cs typeface="Times New Roman" pitchFamily="18" charset="0"/>
            </a:endParaRPr>
          </a:p>
          <a:p>
            <a:pPr lvl="1">
              <a:lnSpc>
                <a:spcPct val="150000"/>
              </a:lnSpc>
              <a:buFont typeface="Wingdings" panose="05000000000000000000" pitchFamily="2" charset="2"/>
              <a:buChar char="ü"/>
            </a:pPr>
            <a:r>
              <a:rPr lang="tr-TR" sz="1800" b="1" dirty="0">
                <a:latin typeface="Times New Roman" pitchFamily="18" charset="0"/>
                <a:cs typeface="Times New Roman" pitchFamily="18" charset="0"/>
              </a:rPr>
              <a:t>Araştırma ve Geliştirme </a:t>
            </a:r>
            <a:r>
              <a:rPr lang="tr-TR" sz="1800" b="1" dirty="0" smtClean="0">
                <a:latin typeface="Times New Roman" pitchFamily="18" charset="0"/>
                <a:cs typeface="Times New Roman" pitchFamily="18" charset="0"/>
              </a:rPr>
              <a:t>Faaliyetlerimiz</a:t>
            </a:r>
            <a:endParaRPr lang="tr-TR" sz="1800" b="1" dirty="0">
              <a:latin typeface="Times New Roman" pitchFamily="18" charset="0"/>
              <a:cs typeface="Times New Roman" pitchFamily="18" charset="0"/>
            </a:endParaRPr>
          </a:p>
          <a:p>
            <a:pPr lvl="2" algn="just">
              <a:lnSpc>
                <a:spcPct val="150000"/>
              </a:lnSpc>
            </a:pPr>
            <a:r>
              <a:rPr lang="tr-TR" sz="1800" dirty="0">
                <a:latin typeface="Times New Roman" pitchFamily="18" charset="0"/>
                <a:cs typeface="Times New Roman" pitchFamily="18" charset="0"/>
              </a:rPr>
              <a:t>Hemşirelik Bölümünde eğitim-öğretim ve araştırma faaliyetleri kapsamında 2 ayrı laboratuvar ile robotik maketlerle uygulama eğitimleri ve araştırma faaliyetleri</a:t>
            </a:r>
          </a:p>
          <a:p>
            <a:pPr lvl="2" algn="just">
              <a:lnSpc>
                <a:spcPct val="150000"/>
              </a:lnSpc>
            </a:pPr>
            <a:r>
              <a:rPr lang="tr-TR" sz="1800" dirty="0" err="1">
                <a:latin typeface="Times New Roman" pitchFamily="18" charset="0"/>
                <a:cs typeface="Times New Roman" pitchFamily="18" charset="0"/>
              </a:rPr>
              <a:t>Odyoloji</a:t>
            </a:r>
            <a:r>
              <a:rPr lang="tr-TR" sz="1800" dirty="0">
                <a:latin typeface="Times New Roman" pitchFamily="18" charset="0"/>
                <a:cs typeface="Times New Roman" pitchFamily="18" charset="0"/>
              </a:rPr>
              <a:t> Bölümünde eğitim-öğretim ve araştırma faaliyetleri </a:t>
            </a:r>
            <a:r>
              <a:rPr lang="tr-TR" sz="1800" dirty="0" smtClean="0">
                <a:latin typeface="Times New Roman" pitchFamily="18" charset="0"/>
                <a:cs typeface="Times New Roman" pitchFamily="18" charset="0"/>
              </a:rPr>
              <a:t>kapsamında </a:t>
            </a:r>
            <a:r>
              <a:rPr lang="tr-TR" sz="1800" dirty="0">
                <a:latin typeface="Times New Roman" pitchFamily="18" charset="0"/>
                <a:cs typeface="Times New Roman" pitchFamily="18" charset="0"/>
              </a:rPr>
              <a:t>7 ayrı ünite ile poliklinik hizmetleri, öğrenci klinik uygulama eğitimleri ve araştırma </a:t>
            </a:r>
            <a:r>
              <a:rPr lang="tr-TR" sz="1800" dirty="0" smtClean="0">
                <a:latin typeface="Times New Roman" pitchFamily="18" charset="0"/>
                <a:cs typeface="Times New Roman" pitchFamily="18" charset="0"/>
              </a:rPr>
              <a:t>faaliyetleri</a:t>
            </a:r>
          </a:p>
          <a:p>
            <a:pPr lvl="2" algn="just">
              <a:lnSpc>
                <a:spcPct val="150000"/>
              </a:lnSpc>
            </a:pPr>
            <a:r>
              <a:rPr lang="tr-TR" sz="1800" dirty="0" smtClean="0">
                <a:latin typeface="Times New Roman" pitchFamily="18" charset="0"/>
                <a:cs typeface="Times New Roman" pitchFamily="18" charset="0"/>
              </a:rPr>
              <a:t>Yüksek </a:t>
            </a:r>
            <a:r>
              <a:rPr lang="tr-TR" sz="1800" dirty="0">
                <a:latin typeface="Times New Roman" pitchFamily="18" charset="0"/>
                <a:cs typeface="Times New Roman" pitchFamily="18" charset="0"/>
              </a:rPr>
              <a:t>Lisans Programı </a:t>
            </a:r>
            <a:r>
              <a:rPr lang="tr-TR" sz="1800" dirty="0" smtClean="0">
                <a:latin typeface="Times New Roman" pitchFamily="18" charset="0"/>
                <a:cs typeface="Times New Roman" pitchFamily="18" charset="0"/>
              </a:rPr>
              <a:t>ve Doktora Programı tez çalışmaları</a:t>
            </a:r>
          </a:p>
          <a:p>
            <a:pPr lvl="2" algn="just">
              <a:lnSpc>
                <a:spcPct val="150000"/>
              </a:lnSpc>
            </a:pPr>
            <a:r>
              <a:rPr lang="tr-TR" sz="1800" dirty="0" smtClean="0">
                <a:latin typeface="Times New Roman" pitchFamily="18" charset="0"/>
                <a:cs typeface="Times New Roman" pitchFamily="18" charset="0"/>
              </a:rPr>
              <a:t>Son sınıf </a:t>
            </a:r>
            <a:r>
              <a:rPr lang="tr-TR" sz="1800" dirty="0">
                <a:latin typeface="Times New Roman" pitchFamily="18" charset="0"/>
                <a:cs typeface="Times New Roman" pitchFamily="18" charset="0"/>
              </a:rPr>
              <a:t>öğrencilerle yapılan </a:t>
            </a:r>
            <a:r>
              <a:rPr lang="tr-TR" sz="1800" dirty="0" smtClean="0">
                <a:latin typeface="Times New Roman" pitchFamily="18" charset="0"/>
                <a:cs typeface="Times New Roman" pitchFamily="18" charset="0"/>
              </a:rPr>
              <a:t>bitirme projesi çalışmaları</a:t>
            </a:r>
          </a:p>
          <a:p>
            <a:pPr lvl="2" algn="just">
              <a:lnSpc>
                <a:spcPct val="150000"/>
              </a:lnSpc>
            </a:pPr>
            <a:r>
              <a:rPr lang="tr-TR" sz="1800" dirty="0" smtClean="0">
                <a:latin typeface="Times New Roman" pitchFamily="18" charset="0"/>
                <a:cs typeface="Times New Roman" pitchFamily="18" charset="0"/>
              </a:rPr>
              <a:t>Bilimsel </a:t>
            </a:r>
            <a:r>
              <a:rPr lang="tr-TR" sz="1800" dirty="0">
                <a:latin typeface="Times New Roman" pitchFamily="18" charset="0"/>
                <a:cs typeface="Times New Roman" pitchFamily="18" charset="0"/>
              </a:rPr>
              <a:t>toplantılara sözlü bildiri ve poster ile </a:t>
            </a:r>
            <a:r>
              <a:rPr lang="tr-TR" sz="1800" dirty="0" smtClean="0">
                <a:latin typeface="Times New Roman" pitchFamily="18" charset="0"/>
                <a:cs typeface="Times New Roman" pitchFamily="18" charset="0"/>
              </a:rPr>
              <a:t>katılımlar</a:t>
            </a:r>
          </a:p>
          <a:p>
            <a:pPr lvl="2" algn="just">
              <a:lnSpc>
                <a:spcPct val="150000"/>
              </a:lnSpc>
            </a:pPr>
            <a:r>
              <a:rPr lang="tr-TR" sz="1800" dirty="0" smtClean="0">
                <a:latin typeface="Times New Roman" pitchFamily="18" charset="0"/>
                <a:cs typeface="Times New Roman" pitchFamily="18" charset="0"/>
              </a:rPr>
              <a:t>Yabancı </a:t>
            </a:r>
            <a:r>
              <a:rPr lang="tr-TR" sz="1800" dirty="0">
                <a:latin typeface="Times New Roman" pitchFamily="18" charset="0"/>
                <a:cs typeface="Times New Roman" pitchFamily="18" charset="0"/>
              </a:rPr>
              <a:t>dilden çeviri kitap </a:t>
            </a:r>
            <a:r>
              <a:rPr lang="tr-TR" sz="1800" dirty="0" smtClean="0">
                <a:latin typeface="Times New Roman" pitchFamily="18" charset="0"/>
                <a:cs typeface="Times New Roman" pitchFamily="18" charset="0"/>
              </a:rPr>
              <a:t>hazırlıkları devam etmektedir.</a:t>
            </a:r>
          </a:p>
        </p:txBody>
      </p:sp>
    </p:spTree>
    <p:extLst>
      <p:ext uri="{BB962C8B-B14F-4D97-AF65-F5344CB8AC3E}">
        <p14:creationId xmlns:p14="http://schemas.microsoft.com/office/powerpoint/2010/main" val="120265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32362"/>
            <a:ext cx="11884058" cy="5078313"/>
          </a:xfrm>
          <a:prstGeom prst="rect">
            <a:avLst/>
          </a:prstGeom>
        </p:spPr>
        <p:txBody>
          <a:bodyPr wrap="square">
            <a:spAutoFit/>
          </a:bodyPr>
          <a:lstStyle/>
          <a:p>
            <a:pPr>
              <a:buFont typeface="Wingdings" panose="05000000000000000000" pitchFamily="2" charset="2"/>
              <a:buChar char="Ø"/>
            </a:pPr>
            <a:r>
              <a:rPr lang="tr-TR" b="1" dirty="0">
                <a:latin typeface="Times New Roman" panose="02020603050405020304" pitchFamily="18" charset="0"/>
                <a:cs typeface="Times New Roman" panose="02020603050405020304" pitchFamily="18" charset="0"/>
              </a:rPr>
              <a:t>2018 Yılı Gerçekleşen Faaliyetler</a:t>
            </a:r>
          </a:p>
          <a:p>
            <a:pP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İdari Faaliyetler Kapsamında Gerçekleşen Çalışmalar</a:t>
            </a:r>
          </a:p>
          <a:p>
            <a:pPr marL="1200150" lvl="2" indent="-285750">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22 Şubat 2016 tarihinden itibaren, Fakültemiz eğitim-öğretim faaliyetlerini Eyüp yerleşkesinde yürütmeye başlamış ve 6 bölüm öğrencilerinin eğitimini burada devam </a:t>
            </a:r>
            <a:r>
              <a:rPr lang="tr-TR" dirty="0" smtClean="0">
                <a:latin typeface="Times New Roman" panose="02020603050405020304" pitchFamily="18" charset="0"/>
                <a:cs typeface="Times New Roman" panose="02020603050405020304" pitchFamily="18" charset="0"/>
              </a:rPr>
              <a:t>ettirmektedir.</a:t>
            </a:r>
          </a:p>
          <a:p>
            <a:pPr marL="1200150" lvl="2"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2018 </a:t>
            </a:r>
            <a:r>
              <a:rPr lang="tr-TR" dirty="0">
                <a:latin typeface="Times New Roman" panose="02020603050405020304" pitchFamily="18" charset="0"/>
                <a:cs typeface="Times New Roman" panose="02020603050405020304" pitchFamily="18" charset="0"/>
              </a:rPr>
              <a:t>Yılı içerisinde Fakültemize 1050 evrak gelmiş ve bu evraklara karşılık, Fakültemizce 855 evrak düzenlenerek eğitim-öğretim hizmetleri </a:t>
            </a:r>
            <a:r>
              <a:rPr lang="tr-TR" dirty="0" smtClean="0">
                <a:latin typeface="Times New Roman" panose="02020603050405020304" pitchFamily="18" charset="0"/>
                <a:cs typeface="Times New Roman" panose="02020603050405020304" pitchFamily="18" charset="0"/>
              </a:rPr>
              <a:t>sürdürülmüştür.</a:t>
            </a:r>
          </a:p>
          <a:p>
            <a:pPr marL="1200150" lvl="2"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2018 </a:t>
            </a:r>
            <a:r>
              <a:rPr lang="tr-TR" dirty="0">
                <a:latin typeface="Times New Roman" panose="02020603050405020304" pitchFamily="18" charset="0"/>
                <a:cs typeface="Times New Roman" panose="02020603050405020304" pitchFamily="18" charset="0"/>
              </a:rPr>
              <a:t>yılında Fizyoterapi ve Rehabilitasyon Bölümü ve Hemşirelik Bölümü dördüncü, </a:t>
            </a:r>
            <a:r>
              <a:rPr lang="tr-TR" dirty="0" err="1">
                <a:latin typeface="Times New Roman" panose="02020603050405020304" pitchFamily="18" charset="0"/>
                <a:cs typeface="Times New Roman" panose="02020603050405020304" pitchFamily="18" charset="0"/>
              </a:rPr>
              <a:t>Odyoloji</a:t>
            </a:r>
            <a:r>
              <a:rPr lang="tr-TR" dirty="0">
                <a:latin typeface="Times New Roman" panose="02020603050405020304" pitchFamily="18" charset="0"/>
                <a:cs typeface="Times New Roman" panose="02020603050405020304" pitchFamily="18" charset="0"/>
              </a:rPr>
              <a:t> Bölümü ikinci, Beslenme ve Diyetetik ve Sağlık Yönetimi Bölümleri de ilk mezunlarını </a:t>
            </a:r>
            <a:r>
              <a:rPr lang="tr-TR" dirty="0" smtClean="0">
                <a:latin typeface="Times New Roman" panose="02020603050405020304" pitchFamily="18" charset="0"/>
                <a:cs typeface="Times New Roman" panose="02020603050405020304" pitchFamily="18" charset="0"/>
              </a:rPr>
              <a:t>vermiştir.</a:t>
            </a:r>
          </a:p>
          <a:p>
            <a:pPr marL="1200150" lvl="2"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2017-2018 </a:t>
            </a:r>
            <a:r>
              <a:rPr lang="tr-TR" dirty="0">
                <a:latin typeface="Times New Roman" panose="02020603050405020304" pitchFamily="18" charset="0"/>
                <a:cs typeface="Times New Roman" panose="02020603050405020304" pitchFamily="18" charset="0"/>
              </a:rPr>
              <a:t>eğitim-öğretim yılı bahar dönemi ve 2018-2019 eğitim-öğretim yılı güz dönemine ait Lisans, Yüksek Lisans ve Doktora programlarının öğretim elemanı görevlendirmeleri, ders programları, sınav takvimleri ve gözetmenlik görevlendirmeleri yapıldı ve eğitim öğretim takvimleri sorunsuz bir şekilde </a:t>
            </a:r>
            <a:r>
              <a:rPr lang="tr-TR" dirty="0" smtClean="0">
                <a:latin typeface="Times New Roman" panose="02020603050405020304" pitchFamily="18" charset="0"/>
                <a:cs typeface="Times New Roman" panose="02020603050405020304" pitchFamily="18" charset="0"/>
              </a:rPr>
              <a:t>tamamlandı. </a:t>
            </a:r>
          </a:p>
          <a:p>
            <a:pPr marL="1200150" lvl="2" indent="-285750">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Üniversite tercih günleri kapsamında Üniversitemizin de katıldığı Lütfi Kırdar Kongre Merkezi’nde yapılan tanıtım günlerinde Dekan, Bölüm Başkanı ve Fakülte Sekreterliği düzeyinde katılım sağlanarak Fakültemiz tüm bölümleri hakkında tanıtım faaliyetlerini sürdürmüşlerdir.</a:t>
            </a:r>
          </a:p>
          <a:p>
            <a:pPr marL="1200150" lvl="2" indent="-285750">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Üniversite ve bölüm tanıtım günleri çerçevesinde, Akademisyen, İdari Personel ve Öğrenci görevlendirmeleri yapılmış, kurum içi ve kurum dışındaki etkinliklerde/fuarlarda Üniversitemiz ve Fakültemiz tanıtımı yapılarak temsil edilmiştir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489549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89533" y="937104"/>
            <a:ext cx="11377264" cy="5760640"/>
          </a:xfrm>
        </p:spPr>
        <p:txBody>
          <a:bodyPr>
            <a:noAutofit/>
          </a:bodyPr>
          <a:lstStyle/>
          <a:p>
            <a:pPr lvl="1">
              <a:buFont typeface="Wingdings" panose="05000000000000000000" pitchFamily="2" charset="2"/>
              <a:buChar char="ü"/>
            </a:pPr>
            <a:r>
              <a:rPr lang="tr-TR" sz="1800" b="1" dirty="0" smtClean="0">
                <a:latin typeface="Times New Roman" pitchFamily="18" charset="0"/>
                <a:cs typeface="Times New Roman" pitchFamily="18" charset="0"/>
              </a:rPr>
              <a:t>İdari </a:t>
            </a:r>
            <a:r>
              <a:rPr lang="tr-TR" sz="1800" b="1" dirty="0">
                <a:latin typeface="Times New Roman" pitchFamily="18" charset="0"/>
                <a:cs typeface="Times New Roman" pitchFamily="18" charset="0"/>
              </a:rPr>
              <a:t>Faaliyetler Kapsamında </a:t>
            </a:r>
            <a:r>
              <a:rPr lang="tr-TR" sz="1800" b="1" dirty="0" smtClean="0">
                <a:latin typeface="Times New Roman" pitchFamily="18" charset="0"/>
                <a:cs typeface="Times New Roman" pitchFamily="18" charset="0"/>
              </a:rPr>
              <a:t>Gerçekleşen Çalışmalar</a:t>
            </a:r>
          </a:p>
          <a:p>
            <a:pPr lvl="2" algn="just">
              <a:lnSpc>
                <a:spcPct val="150000"/>
              </a:lnSpc>
              <a:buFont typeface="Wingdings" panose="05000000000000000000" pitchFamily="2" charset="2"/>
              <a:buChar char="§"/>
            </a:pPr>
            <a:r>
              <a:rPr lang="tr-TR" sz="1800" dirty="0">
                <a:latin typeface="Times New Roman" pitchFamily="18" charset="0"/>
                <a:cs typeface="Times New Roman" pitchFamily="18" charset="0"/>
              </a:rPr>
              <a:t>Kurumsal İletişim Direktörlüğümüz ile işbirliği içerisinde, Eyüp ilçesinde tespit ettiğimiz ve stratejik olarak fayda sağlayacağı düşünülen özel ve devlet liselerine tanıtım ziyaretleri </a:t>
            </a:r>
            <a:r>
              <a:rPr lang="tr-TR" sz="1800" dirty="0" smtClean="0">
                <a:latin typeface="Times New Roman" pitchFamily="18" charset="0"/>
                <a:cs typeface="Times New Roman" pitchFamily="18" charset="0"/>
              </a:rPr>
              <a:t>yapılmış</a:t>
            </a: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2018-2019 </a:t>
            </a:r>
            <a:r>
              <a:rPr lang="tr-TR" sz="1800" dirty="0">
                <a:latin typeface="Times New Roman" pitchFamily="18" charset="0"/>
                <a:cs typeface="Times New Roman" pitchFamily="18" charset="0"/>
              </a:rPr>
              <a:t>eğitim-öğretim yılı itibariyle Üniversitemiz ve Fakültemiz Bölümlerinin </a:t>
            </a:r>
            <a:r>
              <a:rPr lang="tr-TR" sz="1800" dirty="0" smtClean="0">
                <a:latin typeface="Times New Roman" pitchFamily="18" charset="0"/>
                <a:cs typeface="Times New Roman" pitchFamily="18" charset="0"/>
              </a:rPr>
              <a:t>tanıtımı yapılmaya devam edilmektedir.</a:t>
            </a:r>
          </a:p>
          <a:p>
            <a:pPr lvl="2" algn="just">
              <a:buFont typeface="Wingdings" panose="05000000000000000000" pitchFamily="2" charset="2"/>
              <a:buChar char="§"/>
            </a:pPr>
            <a:endParaRPr lang="tr-TR" sz="1800" dirty="0" smtClean="0">
              <a:latin typeface="Times New Roman" pitchFamily="18" charset="0"/>
              <a:cs typeface="Times New Roman" pitchFamily="18" charset="0"/>
            </a:endParaRPr>
          </a:p>
        </p:txBody>
      </p:sp>
      <p:pic>
        <p:nvPicPr>
          <p:cNvPr id="10" name="Resim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5277" y="3070497"/>
            <a:ext cx="4565100" cy="3282493"/>
          </a:xfrm>
          <a:prstGeom prst="rect">
            <a:avLst/>
          </a:prstGeom>
        </p:spPr>
      </p:pic>
      <p:pic>
        <p:nvPicPr>
          <p:cNvPr id="8" name="Resim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9033" y="3044543"/>
            <a:ext cx="4455161" cy="3308447"/>
          </a:xfrm>
          <a:prstGeom prst="rect">
            <a:avLst/>
          </a:prstGeom>
        </p:spPr>
      </p:pic>
      <p:sp>
        <p:nvSpPr>
          <p:cNvPr id="6"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575531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89533" y="937104"/>
            <a:ext cx="11377264" cy="5760640"/>
          </a:xfrm>
        </p:spPr>
        <p:txBody>
          <a:bodyPr>
            <a:noAutofit/>
          </a:bodyPr>
          <a:lstStyle/>
          <a:p>
            <a:pPr lvl="1">
              <a:buFont typeface="Wingdings" panose="05000000000000000000" pitchFamily="2" charset="2"/>
              <a:buChar char="ü"/>
            </a:pPr>
            <a:r>
              <a:rPr lang="tr-TR" sz="1800" b="1" dirty="0" smtClean="0">
                <a:latin typeface="Times New Roman" pitchFamily="18" charset="0"/>
                <a:cs typeface="Times New Roman" pitchFamily="18" charset="0"/>
              </a:rPr>
              <a:t>İdari </a:t>
            </a:r>
            <a:r>
              <a:rPr lang="tr-TR" sz="1800" b="1" dirty="0">
                <a:latin typeface="Times New Roman" pitchFamily="18" charset="0"/>
                <a:cs typeface="Times New Roman" pitchFamily="18" charset="0"/>
              </a:rPr>
              <a:t>Faaliyetler Kapsamında </a:t>
            </a:r>
            <a:r>
              <a:rPr lang="tr-TR" sz="1800" b="1" dirty="0" smtClean="0">
                <a:latin typeface="Times New Roman" pitchFamily="18" charset="0"/>
                <a:cs typeface="Times New Roman" pitchFamily="18" charset="0"/>
              </a:rPr>
              <a:t>Gerçekleşen Çalışmalar</a:t>
            </a:r>
          </a:p>
          <a:p>
            <a:pPr lvl="2" algn="just">
              <a:lnSpc>
                <a:spcPct val="150000"/>
              </a:lnSpc>
              <a:buFont typeface="Wingdings" panose="05000000000000000000" pitchFamily="2" charset="2"/>
              <a:buChar char="§"/>
            </a:pPr>
            <a:r>
              <a:rPr lang="tr-TR" sz="1600" dirty="0" smtClean="0">
                <a:latin typeface="Times New Roman" pitchFamily="18" charset="0"/>
                <a:cs typeface="Times New Roman" pitchFamily="18" charset="0"/>
              </a:rPr>
              <a:t>Üniversitemiz </a:t>
            </a:r>
            <a:r>
              <a:rPr lang="tr-TR" sz="1600" dirty="0">
                <a:latin typeface="Times New Roman" pitchFamily="18" charset="0"/>
                <a:cs typeface="Times New Roman" pitchFamily="18" charset="0"/>
              </a:rPr>
              <a:t>Tercih Günleri süreci kapsamında, Fakültemiz Eyüp Sultan </a:t>
            </a:r>
            <a:r>
              <a:rPr lang="tr-TR" sz="1600" dirty="0" smtClean="0">
                <a:latin typeface="Times New Roman" pitchFamily="18" charset="0"/>
                <a:cs typeface="Times New Roman" pitchFamily="18" charset="0"/>
              </a:rPr>
              <a:t>Yerleşkesi </a:t>
            </a:r>
            <a:r>
              <a:rPr lang="tr-TR" sz="1600" dirty="0">
                <a:latin typeface="Times New Roman" pitchFamily="18" charset="0"/>
                <a:cs typeface="Times New Roman" pitchFamily="18" charset="0"/>
              </a:rPr>
              <a:t>ve Ana Kampüste Bölümlerimiz </a:t>
            </a:r>
            <a:r>
              <a:rPr lang="tr-TR" sz="1600" dirty="0" smtClean="0">
                <a:latin typeface="Times New Roman" pitchFamily="18" charset="0"/>
                <a:cs typeface="Times New Roman" pitchFamily="18" charset="0"/>
              </a:rPr>
              <a:t>stantlarını ziyaret eden </a:t>
            </a:r>
            <a:r>
              <a:rPr lang="tr-TR" sz="1600" dirty="0">
                <a:latin typeface="Times New Roman" pitchFamily="18" charset="0"/>
                <a:cs typeface="Times New Roman" pitchFamily="18" charset="0"/>
              </a:rPr>
              <a:t>öğrenciler tercih sürecinin son haftasında </a:t>
            </a:r>
            <a:r>
              <a:rPr lang="tr-TR" sz="1600" dirty="0" smtClean="0">
                <a:latin typeface="Times New Roman" pitchFamily="18" charset="0"/>
                <a:cs typeface="Times New Roman" pitchFamily="18" charset="0"/>
              </a:rPr>
              <a:t>Yerleşkemize </a:t>
            </a:r>
            <a:r>
              <a:rPr lang="tr-TR" sz="1600" dirty="0">
                <a:latin typeface="Times New Roman" pitchFamily="18" charset="0"/>
                <a:cs typeface="Times New Roman" pitchFamily="18" charset="0"/>
              </a:rPr>
              <a:t>davet edilmiş olup, tüm bölümlerimiz </a:t>
            </a:r>
            <a:r>
              <a:rPr lang="tr-TR" sz="1600" dirty="0" smtClean="0">
                <a:latin typeface="Times New Roman" pitchFamily="18" charset="0"/>
                <a:cs typeface="Times New Roman" pitchFamily="18" charset="0"/>
              </a:rPr>
              <a:t>gelen </a:t>
            </a:r>
            <a:r>
              <a:rPr lang="tr-TR" sz="1600" dirty="0">
                <a:latin typeface="Times New Roman" pitchFamily="18" charset="0"/>
                <a:cs typeface="Times New Roman" pitchFamily="18" charset="0"/>
              </a:rPr>
              <a:t>öğrenci ve ailelerine Üniversitemiz ve </a:t>
            </a:r>
            <a:r>
              <a:rPr lang="tr-TR" sz="1600" dirty="0" smtClean="0">
                <a:latin typeface="Times New Roman" pitchFamily="18" charset="0"/>
                <a:cs typeface="Times New Roman" pitchFamily="18" charset="0"/>
              </a:rPr>
              <a:t>eğitim sistemimiz ile </a:t>
            </a:r>
            <a:r>
              <a:rPr lang="tr-TR" sz="1600" dirty="0">
                <a:latin typeface="Times New Roman" pitchFamily="18" charset="0"/>
                <a:cs typeface="Times New Roman" pitchFamily="18" charset="0"/>
              </a:rPr>
              <a:t>ilgili sunum yapmışlardır</a:t>
            </a:r>
            <a:r>
              <a:rPr lang="tr-TR" sz="1800" dirty="0">
                <a:latin typeface="Times New Roman" pitchFamily="18" charset="0"/>
                <a:cs typeface="Times New Roman" pitchFamily="18" charset="0"/>
              </a:rPr>
              <a:t>. </a:t>
            </a:r>
            <a:endParaRPr lang="tr-TR" sz="1800" dirty="0" smtClean="0">
              <a:latin typeface="Times New Roman" pitchFamily="18" charset="0"/>
              <a:cs typeface="Times New Roman" pitchFamily="18" charset="0"/>
            </a:endParaRPr>
          </a:p>
          <a:p>
            <a:pPr lvl="2" algn="just">
              <a:buFont typeface="Wingdings" panose="05000000000000000000" pitchFamily="2" charset="2"/>
              <a:buChar char="§"/>
            </a:pPr>
            <a:endParaRPr lang="tr-TR" sz="1800" dirty="0" smtClean="0">
              <a:latin typeface="Times New Roman" pitchFamily="18" charset="0"/>
              <a:cs typeface="Times New Roman" pitchFamily="18" charset="0"/>
            </a:endParaRPr>
          </a:p>
        </p:txBody>
      </p:sp>
      <p:pic>
        <p:nvPicPr>
          <p:cNvPr id="8" name="Resim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836" y="2630079"/>
            <a:ext cx="5198903" cy="3729286"/>
          </a:xfrm>
          <a:prstGeom prst="rect">
            <a:avLst/>
          </a:prstGeom>
        </p:spPr>
      </p:pic>
      <p:pic>
        <p:nvPicPr>
          <p:cNvPr id="9" name="Resim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2519" y="2630080"/>
            <a:ext cx="4939646" cy="3729285"/>
          </a:xfrm>
          <a:prstGeom prst="rect">
            <a:avLst/>
          </a:prstGeom>
        </p:spPr>
      </p:pic>
      <p:sp>
        <p:nvSpPr>
          <p:cNvPr id="6"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600200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010" y="901521"/>
            <a:ext cx="11730796" cy="5216813"/>
          </a:xfrm>
          <a:prstGeom prst="rect">
            <a:avLst/>
          </a:prstGeom>
        </p:spPr>
        <p:txBody>
          <a:bodyPr wrap="square">
            <a:spAutoFit/>
          </a:bodyPr>
          <a:lstStyle/>
          <a:p>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İdari Faaliyetler Kapsamında Gerçekleşen Çalışmalar</a:t>
            </a:r>
          </a:p>
          <a:p>
            <a:pPr marL="1200150" lvl="2" indent="-285750">
              <a:lnSpc>
                <a:spcPct val="15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2018-2019 </a:t>
            </a:r>
            <a:r>
              <a:rPr lang="tr-TR" dirty="0">
                <a:latin typeface="Times New Roman" panose="02020603050405020304" pitchFamily="18" charset="0"/>
                <a:cs typeface="Times New Roman" panose="02020603050405020304" pitchFamily="18" charset="0"/>
              </a:rPr>
              <a:t>eğitim öğretim yılı itibariyle tüm bölümlerimizin Bologna sürecinde </a:t>
            </a:r>
            <a:r>
              <a:rPr lang="tr-TR" dirty="0" smtClean="0">
                <a:latin typeface="Times New Roman" panose="02020603050405020304" pitchFamily="18" charset="0"/>
                <a:cs typeface="Times New Roman" panose="02020603050405020304" pitchFamily="18" charset="0"/>
              </a:rPr>
              <a:t>Bölümlerimiz </a:t>
            </a:r>
            <a:r>
              <a:rPr lang="tr-TR" dirty="0">
                <a:latin typeface="Times New Roman" panose="02020603050405020304" pitchFamily="18" charset="0"/>
                <a:cs typeface="Times New Roman" panose="02020603050405020304" pitchFamily="18" charset="0"/>
              </a:rPr>
              <a:t>ders içeriklerinin öğrenci otomasyon sisteminde tanımlaması ve talep edilen ders kataloglarının sisteme aktarılmasıyla ilgili işlemler </a:t>
            </a:r>
            <a:r>
              <a:rPr lang="tr-TR" dirty="0" smtClean="0">
                <a:latin typeface="Times New Roman" panose="02020603050405020304" pitchFamily="18" charset="0"/>
                <a:cs typeface="Times New Roman" panose="02020603050405020304" pitchFamily="18" charset="0"/>
              </a:rPr>
              <a:t>tamamlanmıştır.</a:t>
            </a:r>
          </a:p>
          <a:p>
            <a:pPr marL="1200150" lvl="2" indent="-285750">
              <a:lnSpc>
                <a:spcPct val="15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2018 </a:t>
            </a:r>
            <a:r>
              <a:rPr lang="tr-TR" dirty="0">
                <a:latin typeface="Times New Roman" panose="02020603050405020304" pitchFamily="18" charset="0"/>
                <a:cs typeface="Times New Roman" panose="02020603050405020304" pitchFamily="18" charset="0"/>
              </a:rPr>
              <a:t>yılı içerisinde </a:t>
            </a:r>
            <a:r>
              <a:rPr lang="tr-TR" dirty="0" err="1">
                <a:latin typeface="Times New Roman" panose="02020603050405020304" pitchFamily="18" charset="0"/>
                <a:cs typeface="Times New Roman" panose="02020603050405020304" pitchFamily="18" charset="0"/>
              </a:rPr>
              <a:t>Ergoterapi</a:t>
            </a:r>
            <a:r>
              <a:rPr lang="tr-TR" dirty="0">
                <a:latin typeface="Times New Roman" panose="02020603050405020304" pitchFamily="18" charset="0"/>
                <a:cs typeface="Times New Roman" panose="02020603050405020304" pitchFamily="18" charset="0"/>
              </a:rPr>
              <a:t> Yüksek Lisans programı başvurusu YÖK tarafından onaylanmış olup, Hacettepe Üniversitesi’nden sonra ikinci, İstanbul’da yüksek lisans programı olan ilk üniversite olmuş bulunmaktayız</a:t>
            </a:r>
            <a:endParaRPr lang="tr-TR" dirty="0" smtClean="0">
              <a:latin typeface="Times New Roman" panose="02020603050405020304" pitchFamily="18" charset="0"/>
              <a:cs typeface="Times New Roman" panose="02020603050405020304" pitchFamily="18" charset="0"/>
            </a:endParaRPr>
          </a:p>
          <a:p>
            <a:pPr marL="1200150" lvl="2" indent="-285750">
              <a:lnSpc>
                <a:spcPct val="15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Fakültemiz </a:t>
            </a:r>
            <a:r>
              <a:rPr lang="tr-TR" dirty="0">
                <a:latin typeface="Times New Roman" panose="02020603050405020304" pitchFamily="18" charset="0"/>
                <a:cs typeface="Times New Roman" panose="02020603050405020304" pitchFamily="18" charset="0"/>
              </a:rPr>
              <a:t>Stratejik hedefleri doğrultusunda tüm bölümlerimizde aşağıda belirtilen komisyonlar kurulmuş ve görevlerine </a:t>
            </a:r>
            <a:r>
              <a:rPr lang="tr-TR" dirty="0" smtClean="0">
                <a:latin typeface="Times New Roman" panose="02020603050405020304" pitchFamily="18" charset="0"/>
                <a:cs typeface="Times New Roman" panose="02020603050405020304" pitchFamily="18" charset="0"/>
              </a:rPr>
              <a:t>başlamışlardır.</a:t>
            </a:r>
          </a:p>
          <a:p>
            <a:pPr marL="1200150" lvl="2" indent="-285750">
              <a:buFont typeface="Wingdings" panose="05000000000000000000" pitchFamily="2" charset="2"/>
              <a:buChar char="§"/>
            </a:pPr>
            <a:endParaRPr lang="tr-TR" dirty="0" smtClean="0">
              <a:latin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Yıllık Eğitim ve Araştırma Stratejik Plan Komisyonu </a:t>
            </a:r>
          </a:p>
          <a:p>
            <a:pPr marL="1657350" lvl="3" indent="-285750">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Eğitim Komisyonu</a:t>
            </a:r>
          </a:p>
          <a:p>
            <a:pPr marL="1657350" lvl="3" indent="-285750">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Ölçme </a:t>
            </a:r>
            <a:r>
              <a:rPr lang="tr-TR" dirty="0">
                <a:latin typeface="Times New Roman" panose="02020603050405020304" pitchFamily="18" charset="0"/>
                <a:cs typeface="Times New Roman" panose="02020603050405020304" pitchFamily="18" charset="0"/>
              </a:rPr>
              <a:t>ve Değerlendirme </a:t>
            </a:r>
            <a:r>
              <a:rPr lang="tr-TR" dirty="0" smtClean="0">
                <a:latin typeface="Times New Roman" panose="02020603050405020304" pitchFamily="18" charset="0"/>
                <a:cs typeface="Times New Roman" panose="02020603050405020304" pitchFamily="18" charset="0"/>
              </a:rPr>
              <a:t>Komisyonu</a:t>
            </a:r>
          </a:p>
          <a:p>
            <a:pPr marL="1657350" lvl="3" indent="-285750">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Bölüm </a:t>
            </a:r>
            <a:r>
              <a:rPr lang="tr-TR" dirty="0">
                <a:latin typeface="Times New Roman" panose="02020603050405020304" pitchFamily="18" charset="0"/>
                <a:cs typeface="Times New Roman" panose="02020603050405020304" pitchFamily="18" charset="0"/>
              </a:rPr>
              <a:t>Değerlendirme </a:t>
            </a:r>
            <a:r>
              <a:rPr lang="tr-TR" dirty="0" smtClean="0">
                <a:latin typeface="Times New Roman" panose="02020603050405020304" pitchFamily="18" charset="0"/>
                <a:cs typeface="Times New Roman" panose="02020603050405020304" pitchFamily="18" charset="0"/>
              </a:rPr>
              <a:t>Komisyonu</a:t>
            </a:r>
          </a:p>
          <a:p>
            <a:pPr marL="1657350" lvl="3" indent="-285750">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Bölüm </a:t>
            </a:r>
            <a:r>
              <a:rPr lang="tr-TR" dirty="0">
                <a:latin typeface="Times New Roman" panose="02020603050405020304" pitchFamily="18" charset="0"/>
                <a:cs typeface="Times New Roman" panose="02020603050405020304" pitchFamily="18" charset="0"/>
              </a:rPr>
              <a:t>İç Mevzuat Geliştirme </a:t>
            </a:r>
            <a:r>
              <a:rPr lang="tr-TR" dirty="0" smtClean="0">
                <a:latin typeface="Times New Roman" panose="02020603050405020304" pitchFamily="18" charset="0"/>
                <a:cs typeface="Times New Roman" panose="02020603050405020304" pitchFamily="18" charset="0"/>
              </a:rPr>
              <a:t>Komisyonu</a:t>
            </a:r>
            <a:endParaRPr lang="tr-TR"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418435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04082"/>
            <a:ext cx="11884058" cy="6186309"/>
          </a:xfrm>
          <a:prstGeom prst="rect">
            <a:avLst/>
          </a:prstGeom>
        </p:spPr>
        <p:txBody>
          <a:bodyPr wrap="square">
            <a:spAutoFit/>
          </a:bodyPr>
          <a:lstStyle/>
          <a:p>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İdari Faaliyetler Kapsamında Gerçekleşen Çalışmalar</a:t>
            </a:r>
          </a:p>
          <a:p>
            <a:pPr marL="1200150" lvl="2" indent="-285750">
              <a:lnSpc>
                <a:spcPct val="15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Fakültemiz </a:t>
            </a:r>
            <a:r>
              <a:rPr lang="tr-TR" dirty="0">
                <a:latin typeface="Times New Roman" panose="02020603050405020304" pitchFamily="18" charset="0"/>
                <a:cs typeface="Times New Roman" panose="02020603050405020304" pitchFamily="18" charset="0"/>
              </a:rPr>
              <a:t>Bölümlerinin eğitim-öğretim faaliyetleri ve stratejik hedeflerin yerine getirilmesi yönünde kurmuş oldukları komisyonların yapmış oldukları toplantı sayıları aşağıdaki gibidir.</a:t>
            </a:r>
          </a:p>
          <a:p>
            <a:r>
              <a:rPr lang="tr-TR" b="1"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	Beslenme </a:t>
            </a:r>
            <a:r>
              <a:rPr lang="tr-TR" b="1" dirty="0">
                <a:latin typeface="Times New Roman" panose="02020603050405020304" pitchFamily="18" charset="0"/>
                <a:cs typeface="Times New Roman" panose="02020603050405020304" pitchFamily="18" charset="0"/>
              </a:rPr>
              <a:t>ve Diyetetik </a:t>
            </a:r>
            <a:r>
              <a:rPr lang="tr-TR" b="1" dirty="0" smtClean="0">
                <a:latin typeface="Times New Roman" panose="02020603050405020304" pitchFamily="18" charset="0"/>
                <a:cs typeface="Times New Roman" panose="02020603050405020304" pitchFamily="18" charset="0"/>
              </a:rPr>
              <a:t>Bölümü			</a:t>
            </a:r>
            <a:r>
              <a:rPr lang="tr-TR" b="1" dirty="0" err="1" smtClean="0">
                <a:latin typeface="Times New Roman" panose="02020603050405020304" pitchFamily="18" charset="0"/>
                <a:cs typeface="Times New Roman" panose="02020603050405020304" pitchFamily="18" charset="0"/>
              </a:rPr>
              <a:t>Ergoterapi</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Bölümü</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Bölüm </a:t>
            </a:r>
            <a:r>
              <a:rPr lang="tr-TR" dirty="0">
                <a:latin typeface="Times New Roman" panose="02020603050405020304" pitchFamily="18" charset="0"/>
                <a:cs typeface="Times New Roman" panose="02020603050405020304" pitchFamily="18" charset="0"/>
              </a:rPr>
              <a:t>Kurulu Toplantısı	12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Bölüm Kurulu Toplantısı	5 </a:t>
            </a:r>
            <a:r>
              <a:rPr lang="tr-TR" dirty="0" smtClean="0">
                <a:latin typeface="Times New Roman" panose="02020603050405020304" pitchFamily="18" charset="0"/>
                <a:cs typeface="Times New Roman" panose="02020603050405020304" pitchFamily="18" charset="0"/>
              </a:rPr>
              <a:t>Adet</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Eğitim </a:t>
            </a:r>
            <a:r>
              <a:rPr lang="tr-TR" dirty="0">
                <a:latin typeface="Times New Roman" panose="02020603050405020304" pitchFamily="18" charset="0"/>
                <a:cs typeface="Times New Roman" panose="02020603050405020304" pitchFamily="18" charset="0"/>
              </a:rPr>
              <a:t>Komisyonu Toplantısı	  1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Eğitim Komisyonu Toplantısı	1 </a:t>
            </a:r>
            <a:r>
              <a:rPr lang="tr-TR" dirty="0" smtClean="0">
                <a:latin typeface="Times New Roman" panose="02020603050405020304" pitchFamily="18" charset="0"/>
                <a:cs typeface="Times New Roman" panose="02020603050405020304" pitchFamily="18" charset="0"/>
              </a:rPr>
              <a:t>Adet</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Stratejik </a:t>
            </a:r>
            <a:r>
              <a:rPr lang="tr-TR" dirty="0">
                <a:latin typeface="Times New Roman" panose="02020603050405020304" pitchFamily="18" charset="0"/>
                <a:cs typeface="Times New Roman" panose="02020603050405020304" pitchFamily="18" charset="0"/>
              </a:rPr>
              <a:t>Plan Komisyonu	  1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Stratejik Plan Komisyonu	1 Adet</a:t>
            </a:r>
          </a:p>
          <a:p>
            <a:pPr lvl="0"/>
            <a:endParaRPr lang="tr-TR" dirty="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	Fizyoterapi </a:t>
            </a:r>
            <a:r>
              <a:rPr lang="tr-TR" b="1" dirty="0">
                <a:latin typeface="Times New Roman" panose="02020603050405020304" pitchFamily="18" charset="0"/>
                <a:cs typeface="Times New Roman" panose="02020603050405020304" pitchFamily="18" charset="0"/>
              </a:rPr>
              <a:t>ve Rehabilitasyon </a:t>
            </a:r>
            <a:r>
              <a:rPr lang="tr-TR" b="1" dirty="0" smtClean="0">
                <a:latin typeface="Times New Roman" panose="02020603050405020304" pitchFamily="18" charset="0"/>
                <a:cs typeface="Times New Roman" panose="02020603050405020304" pitchFamily="18" charset="0"/>
              </a:rPr>
              <a:t>Bölümü		</a:t>
            </a:r>
            <a:r>
              <a:rPr lang="tr-TR" b="1" dirty="0">
                <a:latin typeface="Times New Roman" panose="02020603050405020304" pitchFamily="18" charset="0"/>
                <a:cs typeface="Times New Roman" panose="02020603050405020304" pitchFamily="18" charset="0"/>
              </a:rPr>
              <a:t>Hemşirelik </a:t>
            </a:r>
            <a:r>
              <a:rPr lang="tr-TR" b="1" dirty="0" smtClean="0">
                <a:latin typeface="Times New Roman" panose="02020603050405020304" pitchFamily="18" charset="0"/>
                <a:cs typeface="Times New Roman" panose="02020603050405020304" pitchFamily="18" charset="0"/>
              </a:rPr>
              <a:t>Bölümü</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Bölüm </a:t>
            </a:r>
            <a:r>
              <a:rPr lang="tr-TR" dirty="0">
                <a:latin typeface="Times New Roman" panose="02020603050405020304" pitchFamily="18" charset="0"/>
                <a:cs typeface="Times New Roman" panose="02020603050405020304" pitchFamily="18" charset="0"/>
              </a:rPr>
              <a:t>Kurulu Toplantısı	8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Bölüm Kurulu Toplantısı	20 </a:t>
            </a:r>
            <a:r>
              <a:rPr lang="tr-TR" dirty="0" smtClean="0">
                <a:latin typeface="Times New Roman" panose="02020603050405020304" pitchFamily="18" charset="0"/>
                <a:cs typeface="Times New Roman" panose="02020603050405020304" pitchFamily="18" charset="0"/>
              </a:rPr>
              <a:t>Adet</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Eğitim </a:t>
            </a:r>
            <a:r>
              <a:rPr lang="tr-TR" dirty="0">
                <a:latin typeface="Times New Roman" panose="02020603050405020304" pitchFamily="18" charset="0"/>
                <a:cs typeface="Times New Roman" panose="02020603050405020304" pitchFamily="18" charset="0"/>
              </a:rPr>
              <a:t>Komisyonu Toplantısı	1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Eğitim Komisyonu Toplantısı	  1 </a:t>
            </a:r>
            <a:r>
              <a:rPr lang="tr-TR" dirty="0" smtClean="0">
                <a:latin typeface="Times New Roman" panose="02020603050405020304" pitchFamily="18" charset="0"/>
                <a:cs typeface="Times New Roman" panose="02020603050405020304" pitchFamily="18" charset="0"/>
              </a:rPr>
              <a:t>Adet</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Stratejik </a:t>
            </a:r>
            <a:r>
              <a:rPr lang="tr-TR" dirty="0">
                <a:latin typeface="Times New Roman" panose="02020603050405020304" pitchFamily="18" charset="0"/>
                <a:cs typeface="Times New Roman" panose="02020603050405020304" pitchFamily="18" charset="0"/>
              </a:rPr>
              <a:t>Plan Komisyonu	1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Stratejik Plan Komisyonu	  1 Adet</a:t>
            </a:r>
          </a:p>
          <a:p>
            <a:pPr lvl="0"/>
            <a:endParaRPr lang="tr-TR" dirty="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Odyoloji</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Bölümü </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Sağlık Yönetimi </a:t>
            </a:r>
            <a:r>
              <a:rPr lang="tr-TR" b="1" dirty="0" smtClean="0">
                <a:latin typeface="Times New Roman" panose="02020603050405020304" pitchFamily="18" charset="0"/>
                <a:cs typeface="Times New Roman" panose="02020603050405020304" pitchFamily="18" charset="0"/>
              </a:rPr>
              <a:t>Bölümü</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Bölüm </a:t>
            </a:r>
            <a:r>
              <a:rPr lang="tr-TR" dirty="0">
                <a:latin typeface="Times New Roman" panose="02020603050405020304" pitchFamily="18" charset="0"/>
                <a:cs typeface="Times New Roman" panose="02020603050405020304" pitchFamily="18" charset="0"/>
              </a:rPr>
              <a:t>Kurulu Toplantısı	7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Bölüm Kurulu Toplantısı	10 </a:t>
            </a:r>
            <a:r>
              <a:rPr lang="tr-TR" dirty="0" smtClean="0">
                <a:latin typeface="Times New Roman" panose="02020603050405020304" pitchFamily="18" charset="0"/>
                <a:cs typeface="Times New Roman" panose="02020603050405020304" pitchFamily="18" charset="0"/>
              </a:rPr>
              <a:t>Adet</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Eğitim </a:t>
            </a:r>
            <a:r>
              <a:rPr lang="tr-TR" dirty="0">
                <a:latin typeface="Times New Roman" panose="02020603050405020304" pitchFamily="18" charset="0"/>
                <a:cs typeface="Times New Roman" panose="02020603050405020304" pitchFamily="18" charset="0"/>
              </a:rPr>
              <a:t>Komisyonu Toplantısı	1 </a:t>
            </a:r>
            <a:r>
              <a:rPr lang="tr-TR" dirty="0" smtClean="0">
                <a:latin typeface="Times New Roman" panose="02020603050405020304" pitchFamily="18" charset="0"/>
                <a:cs typeface="Times New Roman" panose="02020603050405020304" pitchFamily="18" charset="0"/>
              </a:rPr>
              <a:t>Adet			</a:t>
            </a:r>
            <a:r>
              <a:rPr lang="tr-TR" dirty="0">
                <a:latin typeface="Times New Roman" panose="02020603050405020304" pitchFamily="18" charset="0"/>
                <a:cs typeface="Times New Roman" panose="02020603050405020304" pitchFamily="18" charset="0"/>
              </a:rPr>
              <a:t>Eğitim Komisyonu Toplantısı	  1 </a:t>
            </a:r>
            <a:r>
              <a:rPr lang="tr-TR" dirty="0" smtClean="0">
                <a:latin typeface="Times New Roman" panose="02020603050405020304" pitchFamily="18" charset="0"/>
                <a:cs typeface="Times New Roman" panose="02020603050405020304" pitchFamily="18" charset="0"/>
              </a:rPr>
              <a:t>Adet</a:t>
            </a:r>
            <a:endParaRPr lang="tr-TR" dirty="0">
              <a:latin typeface="Times New Roman" panose="02020603050405020304" pitchFamily="18" charset="0"/>
              <a:cs typeface="Times New Roman" panose="02020603050405020304" pitchFamily="18" charset="0"/>
            </a:endParaRPr>
          </a:p>
          <a:p>
            <a:pPr lvl="0"/>
            <a:r>
              <a:rPr lang="tr-TR" dirty="0" smtClean="0">
                <a:latin typeface="Times New Roman" panose="02020603050405020304" pitchFamily="18" charset="0"/>
                <a:cs typeface="Times New Roman" panose="02020603050405020304" pitchFamily="18" charset="0"/>
              </a:rPr>
              <a:t>	Stratejik </a:t>
            </a:r>
            <a:r>
              <a:rPr lang="tr-TR" dirty="0">
                <a:latin typeface="Times New Roman" panose="02020603050405020304" pitchFamily="18" charset="0"/>
                <a:cs typeface="Times New Roman" panose="02020603050405020304" pitchFamily="18" charset="0"/>
              </a:rPr>
              <a:t>Plan Komisyonu	1 </a:t>
            </a:r>
            <a:r>
              <a:rPr lang="tr-TR" dirty="0" smtClean="0">
                <a:latin typeface="Times New Roman" panose="02020603050405020304" pitchFamily="18" charset="0"/>
                <a:cs typeface="Times New Roman" panose="02020603050405020304" pitchFamily="18" charset="0"/>
              </a:rPr>
              <a:t>Adet			Stratejik </a:t>
            </a:r>
            <a:r>
              <a:rPr lang="tr-TR" dirty="0">
                <a:latin typeface="Times New Roman" panose="02020603050405020304" pitchFamily="18" charset="0"/>
                <a:cs typeface="Times New Roman" panose="02020603050405020304" pitchFamily="18" charset="0"/>
              </a:rPr>
              <a:t>Plan Komisyonu	  1 Adet</a:t>
            </a:r>
          </a:p>
          <a:p>
            <a:pPr lvl="0"/>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071948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04081"/>
            <a:ext cx="11884058" cy="6047809"/>
          </a:xfrm>
          <a:prstGeom prst="rect">
            <a:avLst/>
          </a:prstGeom>
        </p:spPr>
        <p:txBody>
          <a:bodyPr wrap="square">
            <a:spAutoFit/>
          </a:bodyPr>
          <a:lstStyle/>
          <a:p>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İdari Faaliyetler Kapsamında Gerçekleşen </a:t>
            </a:r>
            <a:r>
              <a:rPr lang="tr-TR" b="1" dirty="0" smtClean="0">
                <a:latin typeface="Times New Roman" panose="02020603050405020304" pitchFamily="18" charset="0"/>
                <a:cs typeface="Times New Roman" panose="02020603050405020304" pitchFamily="18" charset="0"/>
              </a:rPr>
              <a:t>Çalışmalar</a:t>
            </a:r>
          </a:p>
          <a:p>
            <a:pPr lvl="1">
              <a:buFont typeface="Wingdings" panose="05000000000000000000" pitchFamily="2" charset="2"/>
              <a:buChar char="ü"/>
            </a:pPr>
            <a:endParaRPr lang="tr-TR" b="1"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Fakültemiz </a:t>
            </a:r>
            <a:r>
              <a:rPr lang="tr-TR" dirty="0">
                <a:latin typeface="Times New Roman" panose="02020603050405020304" pitchFamily="18" charset="0"/>
                <a:cs typeface="Times New Roman" panose="02020603050405020304" pitchFamily="18" charset="0"/>
              </a:rPr>
              <a:t>Bölümlerinin Eğitim Komisyonlarının ve Fakülte Kurulunun çalışmaları sonucunda; </a:t>
            </a:r>
            <a:endParaRPr lang="tr-TR" dirty="0" smtClean="0">
              <a:latin typeface="Times New Roman" panose="02020603050405020304" pitchFamily="18" charset="0"/>
              <a:cs typeface="Times New Roman" panose="02020603050405020304" pitchFamily="18" charset="0"/>
            </a:endParaRPr>
          </a:p>
          <a:p>
            <a:pPr marL="1657350" lvl="3" indent="-285750">
              <a:lnSpc>
                <a:spcPct val="150000"/>
              </a:lnSpc>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Beslenme ve Diyetetik </a:t>
            </a:r>
            <a:r>
              <a:rPr lang="tr-TR" dirty="0">
                <a:latin typeface="Times New Roman" panose="02020603050405020304" pitchFamily="18" charset="0"/>
                <a:cs typeface="Times New Roman" panose="02020603050405020304" pitchFamily="18" charset="0"/>
              </a:rPr>
              <a:t>Bölümü “Öğrenci Uygulama Dersi </a:t>
            </a:r>
            <a:r>
              <a:rPr lang="tr-TR" dirty="0" smtClean="0">
                <a:latin typeface="Times New Roman" panose="02020603050405020304" pitchFamily="18" charset="0"/>
                <a:cs typeface="Times New Roman" panose="02020603050405020304" pitchFamily="18" charset="0"/>
              </a:rPr>
              <a:t>Kılavuzu”</a:t>
            </a:r>
          </a:p>
          <a:p>
            <a:pPr marL="1657350" lvl="3" indent="-285750">
              <a:lnSpc>
                <a:spcPct val="150000"/>
              </a:lnSpc>
              <a:buFont typeface="Wingdings" panose="05000000000000000000" pitchFamily="2" charset="2"/>
              <a:buChar char="q"/>
            </a:pPr>
            <a:r>
              <a:rPr lang="tr-TR" dirty="0" err="1" smtClean="0">
                <a:latin typeface="Times New Roman" panose="02020603050405020304" pitchFamily="18" charset="0"/>
                <a:cs typeface="Times New Roman" panose="02020603050405020304" pitchFamily="18" charset="0"/>
              </a:rPr>
              <a:t>Eroterapi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Bölümü “Öğrenci Uygulama Dersi </a:t>
            </a:r>
            <a:r>
              <a:rPr lang="tr-TR" dirty="0" smtClean="0">
                <a:latin typeface="Times New Roman" panose="02020603050405020304" pitchFamily="18" charset="0"/>
                <a:cs typeface="Times New Roman" panose="02020603050405020304" pitchFamily="18" charset="0"/>
              </a:rPr>
              <a:t>Kılavuzu”</a:t>
            </a:r>
          </a:p>
          <a:p>
            <a:pPr marL="1657350" lvl="3" indent="-285750">
              <a:lnSpc>
                <a:spcPct val="150000"/>
              </a:lnSpc>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Fizyoterapi </a:t>
            </a:r>
            <a:r>
              <a:rPr lang="tr-TR" dirty="0">
                <a:latin typeface="Times New Roman" panose="02020603050405020304" pitchFamily="18" charset="0"/>
                <a:cs typeface="Times New Roman" panose="02020603050405020304" pitchFamily="18" charset="0"/>
              </a:rPr>
              <a:t>ve Rehabilitasyon Bölümü “Öğrenci Klinik Uygulama Dersi </a:t>
            </a:r>
            <a:r>
              <a:rPr lang="tr-TR" dirty="0" smtClean="0">
                <a:latin typeface="Times New Roman" panose="02020603050405020304" pitchFamily="18" charset="0"/>
                <a:cs typeface="Times New Roman" panose="02020603050405020304" pitchFamily="18" charset="0"/>
              </a:rPr>
              <a:t>Kılavuzu”</a:t>
            </a:r>
          </a:p>
          <a:p>
            <a:pPr marL="1657350" lvl="3" indent="-285750">
              <a:lnSpc>
                <a:spcPct val="150000"/>
              </a:lnSpc>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Hemşirelik </a:t>
            </a:r>
            <a:r>
              <a:rPr lang="tr-TR" dirty="0">
                <a:latin typeface="Times New Roman" panose="02020603050405020304" pitchFamily="18" charset="0"/>
                <a:cs typeface="Times New Roman" panose="02020603050405020304" pitchFamily="18" charset="0"/>
              </a:rPr>
              <a:t>Bölümü “Öğrenci Klinik/Saha Uygulama </a:t>
            </a:r>
            <a:r>
              <a:rPr lang="tr-TR" dirty="0" smtClean="0">
                <a:latin typeface="Times New Roman" panose="02020603050405020304" pitchFamily="18" charset="0"/>
                <a:cs typeface="Times New Roman" panose="02020603050405020304" pitchFamily="18" charset="0"/>
              </a:rPr>
              <a:t>Kılavuzu”</a:t>
            </a:r>
          </a:p>
          <a:p>
            <a:pPr marL="1657350" lvl="3" indent="-285750">
              <a:lnSpc>
                <a:spcPct val="150000"/>
              </a:lnSpc>
              <a:buFont typeface="Wingdings" panose="05000000000000000000" pitchFamily="2" charset="2"/>
              <a:buChar char="q"/>
            </a:pPr>
            <a:r>
              <a:rPr lang="tr-TR" dirty="0" err="1" smtClean="0">
                <a:latin typeface="Times New Roman" panose="02020603050405020304" pitchFamily="18" charset="0"/>
                <a:cs typeface="Times New Roman" panose="02020603050405020304" pitchFamily="18" charset="0"/>
              </a:rPr>
              <a:t>Odyoloji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Bölümü “Öğrenci Uygulama Dersi </a:t>
            </a:r>
            <a:r>
              <a:rPr lang="tr-TR" dirty="0" smtClean="0">
                <a:latin typeface="Times New Roman" panose="02020603050405020304" pitchFamily="18" charset="0"/>
                <a:cs typeface="Times New Roman" panose="02020603050405020304" pitchFamily="18" charset="0"/>
              </a:rPr>
              <a:t>Kılavuzu”</a:t>
            </a:r>
          </a:p>
          <a:p>
            <a:pPr marL="1657350" lvl="3" indent="-285750">
              <a:lnSpc>
                <a:spcPct val="150000"/>
              </a:lnSpc>
              <a:buFont typeface="Wingdings" panose="05000000000000000000" pitchFamily="2" charset="2"/>
              <a:buChar char="q"/>
            </a:pPr>
            <a:r>
              <a:rPr lang="tr-TR" dirty="0" smtClean="0">
                <a:latin typeface="Times New Roman" panose="02020603050405020304" pitchFamily="18" charset="0"/>
                <a:cs typeface="Times New Roman" panose="02020603050405020304" pitchFamily="18" charset="0"/>
              </a:rPr>
              <a:t>Sağlık </a:t>
            </a:r>
            <a:r>
              <a:rPr lang="tr-TR" dirty="0">
                <a:latin typeface="Times New Roman" panose="02020603050405020304" pitchFamily="18" charset="0"/>
                <a:cs typeface="Times New Roman" panose="02020603050405020304" pitchFamily="18" charset="0"/>
              </a:rPr>
              <a:t>Bilimleri Fakültesi Staj Yönergesi </a:t>
            </a:r>
            <a:r>
              <a:rPr lang="tr-TR" b="1" dirty="0">
                <a:latin typeface="Times New Roman" panose="02020603050405020304" pitchFamily="18" charset="0"/>
                <a:cs typeface="Times New Roman" panose="02020603050405020304" pitchFamily="18" charset="0"/>
              </a:rPr>
              <a:t>yeni olarak hazırlanmış</a:t>
            </a:r>
            <a:r>
              <a:rPr lang="tr-TR" dirty="0">
                <a:latin typeface="Times New Roman" panose="02020603050405020304" pitchFamily="18" charset="0"/>
                <a:cs typeface="Times New Roman" panose="02020603050405020304" pitchFamily="18" charset="0"/>
              </a:rPr>
              <a:t> ve 2018-2019 eğitim öğretim yılı itibariyle uygulamaya </a:t>
            </a:r>
            <a:r>
              <a:rPr lang="tr-TR" dirty="0" smtClean="0">
                <a:latin typeface="Times New Roman" panose="02020603050405020304" pitchFamily="18" charset="0"/>
                <a:cs typeface="Times New Roman" panose="02020603050405020304" pitchFamily="18" charset="0"/>
              </a:rPr>
              <a:t>başlanmıştır.</a:t>
            </a:r>
          </a:p>
          <a:p>
            <a:pPr marL="1200150" lvl="2" indent="-285750">
              <a:lnSpc>
                <a:spcPct val="15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2018 </a:t>
            </a:r>
            <a:r>
              <a:rPr lang="tr-TR" dirty="0">
                <a:latin typeface="Times New Roman" panose="02020603050405020304" pitchFamily="18" charset="0"/>
                <a:cs typeface="Times New Roman" panose="02020603050405020304" pitchFamily="18" charset="0"/>
              </a:rPr>
              <a:t>yılı YÖK denetimi ile ilgili gerekli çalışmalar tamamlanmış, istenilen bilgi ve belgeler İnsan Kaynakları Direktörlüğüne teslim </a:t>
            </a:r>
            <a:r>
              <a:rPr lang="tr-TR" dirty="0" smtClean="0">
                <a:latin typeface="Times New Roman" panose="02020603050405020304" pitchFamily="18" charset="0"/>
                <a:cs typeface="Times New Roman" panose="02020603050405020304" pitchFamily="18" charset="0"/>
              </a:rPr>
              <a:t>edilmiştir.</a:t>
            </a:r>
          </a:p>
          <a:p>
            <a:pPr marL="1200150" lvl="2" indent="-285750">
              <a:lnSpc>
                <a:spcPct val="15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2018-2019 </a:t>
            </a:r>
            <a:r>
              <a:rPr lang="tr-TR" dirty="0">
                <a:latin typeface="Times New Roman" panose="02020603050405020304" pitchFamily="18" charset="0"/>
                <a:cs typeface="Times New Roman" panose="02020603050405020304" pitchFamily="18" charset="0"/>
              </a:rPr>
              <a:t>eğitim-öğretim yıllında Fakültemiz Bölümlerini kazanan öğrencilerin Beyaz Önlük Giydirme ve Beyaz Yaka Törenleri </a:t>
            </a:r>
            <a:r>
              <a:rPr lang="tr-TR" dirty="0" smtClean="0">
                <a:latin typeface="Times New Roman" panose="02020603050405020304" pitchFamily="18" charset="0"/>
                <a:cs typeface="Times New Roman" panose="02020603050405020304" pitchFamily="18" charset="0"/>
              </a:rPr>
              <a:t>yapıldı.</a:t>
            </a:r>
          </a:p>
          <a:p>
            <a:pPr lvl="2"/>
            <a:endParaRPr lang="tr-TR"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089939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268642" y="1097360"/>
            <a:ext cx="11377264" cy="5180892"/>
          </a:xfrm>
        </p:spPr>
        <p:txBody>
          <a:bodyPr>
            <a:noAutofit/>
          </a:bodyPr>
          <a:lstStyle/>
          <a:p>
            <a:pPr lvl="1">
              <a:lnSpc>
                <a:spcPct val="150000"/>
              </a:lnSpc>
              <a:buFont typeface="Wingdings" panose="05000000000000000000" pitchFamily="2" charset="2"/>
              <a:buChar char="ü"/>
            </a:pPr>
            <a:r>
              <a:rPr lang="tr-TR" sz="1800" b="1" dirty="0" smtClean="0">
                <a:latin typeface="Times New Roman" pitchFamily="18" charset="0"/>
                <a:cs typeface="Times New Roman" pitchFamily="18" charset="0"/>
              </a:rPr>
              <a:t>Akademik </a:t>
            </a:r>
            <a:r>
              <a:rPr lang="tr-TR" sz="1800" b="1" dirty="0">
                <a:latin typeface="Times New Roman" pitchFamily="18" charset="0"/>
                <a:cs typeface="Times New Roman" pitchFamily="18" charset="0"/>
              </a:rPr>
              <a:t>Faaliyetler </a:t>
            </a:r>
            <a:r>
              <a:rPr lang="tr-TR" sz="1800" b="1" dirty="0" smtClean="0">
                <a:latin typeface="Times New Roman" pitchFamily="18" charset="0"/>
                <a:cs typeface="Times New Roman" pitchFamily="18" charset="0"/>
              </a:rPr>
              <a:t>Kapsamında Bölümlerin Gerçekleştirdiği Çalışmalar</a:t>
            </a:r>
          </a:p>
          <a:p>
            <a:pPr lvl="0">
              <a:lnSpc>
                <a:spcPct val="100000"/>
              </a:lnSpc>
            </a:pPr>
            <a:r>
              <a:rPr lang="tr-TR" sz="1800" dirty="0">
                <a:latin typeface="Times New Roman" pitchFamily="18" charset="0"/>
                <a:cs typeface="Times New Roman" pitchFamily="18" charset="0"/>
              </a:rPr>
              <a:t>Üniversitelerarası Kurul Başkanlığı tarafından 2018 yılı içerisinde düzenlenen Tıp-Sağlık Bilimleri Eğitim Konseyi (SABDEK) toplantısına Fakültemiz Dekanı ve Dekan Yardımcısı görev paylaşımı yaparak katılım sağlamışlardır.</a:t>
            </a:r>
          </a:p>
          <a:p>
            <a:pPr lvl="0">
              <a:lnSpc>
                <a:spcPct val="100000"/>
              </a:lnSpc>
            </a:pPr>
            <a:r>
              <a:rPr lang="tr-TR" sz="1800" dirty="0">
                <a:latin typeface="Times New Roman" pitchFamily="18" charset="0"/>
                <a:cs typeface="Times New Roman" pitchFamily="18" charset="0"/>
              </a:rPr>
              <a:t>Fakültemiz Bölüm Başkanlıklarınca; eğitim öğretim dönemi öncesi ve sonrasında düzenli olarak akademik bölüm toplantıları gerçekleştirilmiştir.</a:t>
            </a:r>
          </a:p>
          <a:p>
            <a:pPr lvl="0">
              <a:lnSpc>
                <a:spcPct val="100000"/>
              </a:lnSpc>
            </a:pPr>
            <a:r>
              <a:rPr lang="tr-TR" sz="1800" dirty="0">
                <a:latin typeface="Times New Roman" pitchFamily="18" charset="0"/>
                <a:cs typeface="Times New Roman" pitchFamily="18" charset="0"/>
              </a:rPr>
              <a:t>Fakültemiz tüm bölümlerindeki öğretim üyeleri yüksek lisans ve doktora programları kapsamında </a:t>
            </a:r>
            <a:r>
              <a:rPr lang="tr-TR" sz="1800" dirty="0" err="1">
                <a:latin typeface="Times New Roman" pitchFamily="18" charset="0"/>
                <a:cs typeface="Times New Roman" pitchFamily="18" charset="0"/>
              </a:rPr>
              <a:t>kurumiçi</a:t>
            </a:r>
            <a:r>
              <a:rPr lang="tr-TR" sz="1800" dirty="0">
                <a:latin typeface="Times New Roman" pitchFamily="18" charset="0"/>
                <a:cs typeface="Times New Roman" pitchFamily="18" charset="0"/>
              </a:rPr>
              <a:t> ve </a:t>
            </a:r>
            <a:r>
              <a:rPr lang="tr-TR" sz="1800" dirty="0" err="1" smtClean="0">
                <a:latin typeface="Times New Roman" pitchFamily="18" charset="0"/>
                <a:cs typeface="Times New Roman" pitchFamily="18" charset="0"/>
              </a:rPr>
              <a:t>kurumdışında</a:t>
            </a: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danışmanı oldukları veya davet edildikleri tez sınavı jüri üyeliği görevlerine ve uzmanlık sınavlarına katılım sağlamış, jüri üyelikleri görevlerini de yerine getirmişlerdir.</a:t>
            </a:r>
          </a:p>
          <a:p>
            <a:pPr lvl="0">
              <a:lnSpc>
                <a:spcPct val="100000"/>
              </a:lnSpc>
            </a:pPr>
            <a:r>
              <a:rPr lang="tr-TR" sz="1800" dirty="0">
                <a:latin typeface="Times New Roman" pitchFamily="18" charset="0"/>
                <a:cs typeface="Times New Roman" pitchFamily="18" charset="0"/>
              </a:rPr>
              <a:t>Fakültemiz Beslenme ve Diyetetik Bölümü, </a:t>
            </a:r>
            <a:r>
              <a:rPr lang="tr-TR" sz="1800" dirty="0" err="1">
                <a:latin typeface="Times New Roman" pitchFamily="18" charset="0"/>
                <a:cs typeface="Times New Roman" pitchFamily="18" charset="0"/>
              </a:rPr>
              <a:t>Ergoterapi</a:t>
            </a:r>
            <a:r>
              <a:rPr lang="tr-TR" sz="1800" dirty="0">
                <a:latin typeface="Times New Roman" pitchFamily="18" charset="0"/>
                <a:cs typeface="Times New Roman" pitchFamily="18" charset="0"/>
              </a:rPr>
              <a:t> Bölümü, Fizyoterapi ve Rehabilitasyon Bölümü, Hemşirelik Bölümü, </a:t>
            </a:r>
            <a:r>
              <a:rPr lang="tr-TR" sz="1800" dirty="0" err="1">
                <a:latin typeface="Times New Roman" pitchFamily="18" charset="0"/>
                <a:cs typeface="Times New Roman" pitchFamily="18" charset="0"/>
              </a:rPr>
              <a:t>Odyoloji</a:t>
            </a:r>
            <a:r>
              <a:rPr lang="tr-TR" sz="1800" dirty="0">
                <a:latin typeface="Times New Roman" pitchFamily="18" charset="0"/>
                <a:cs typeface="Times New Roman" pitchFamily="18" charset="0"/>
              </a:rPr>
              <a:t> Bölümü ve Sağlık Yönetimi Bölümleri için ilan edilen, öğretim elemanı kadrolarına yapılan başvurulara ait Ön Değerlendirmeler ve Bilimsel Sınavlar yapılmış ve başarılı olan adayların atamaları tamamlanmıştır.</a:t>
            </a:r>
          </a:p>
          <a:p>
            <a:pPr lvl="0">
              <a:lnSpc>
                <a:spcPct val="100000"/>
              </a:lnSpc>
            </a:pPr>
            <a:r>
              <a:rPr lang="tr-TR" sz="1800" dirty="0">
                <a:latin typeface="Times New Roman" pitchFamily="18" charset="0"/>
                <a:cs typeface="Times New Roman" pitchFamily="18" charset="0"/>
              </a:rPr>
              <a:t>Fakültemiz Fizyoterapi ve Rehabilitasyon Bölümü Öğretim Görevlilerinden Melih ZEREN, Hilal DENİZOĞLU KÜLLİ, Elif DURGUT ve Gözde BAŞBUĞ, </a:t>
            </a:r>
            <a:r>
              <a:rPr lang="tr-TR" sz="1800" dirty="0" err="1">
                <a:latin typeface="Times New Roman" pitchFamily="18" charset="0"/>
                <a:cs typeface="Times New Roman" pitchFamily="18" charset="0"/>
              </a:rPr>
              <a:t>Odyoloji</a:t>
            </a:r>
            <a:r>
              <a:rPr lang="tr-TR" sz="1800" dirty="0">
                <a:latin typeface="Times New Roman" pitchFamily="18" charset="0"/>
                <a:cs typeface="Times New Roman" pitchFamily="18" charset="0"/>
              </a:rPr>
              <a:t> Bölümü Öğretim Görevlilerinden Özge GEDİK </a:t>
            </a:r>
            <a:r>
              <a:rPr lang="tr-TR" sz="1800" dirty="0" smtClean="0">
                <a:latin typeface="Times New Roman" pitchFamily="18" charset="0"/>
                <a:cs typeface="Times New Roman" pitchFamily="18" charset="0"/>
              </a:rPr>
              <a:t>doktora </a:t>
            </a:r>
            <a:r>
              <a:rPr lang="tr-TR" sz="1800" dirty="0">
                <a:latin typeface="Times New Roman" pitchFamily="18" charset="0"/>
                <a:cs typeface="Times New Roman" pitchFamily="18" charset="0"/>
              </a:rPr>
              <a:t>yeterlilik sınavlarını başarı ile tamamlayarak Doktor u</a:t>
            </a:r>
            <a:r>
              <a:rPr lang="tr-TR" sz="1800" dirty="0" smtClean="0">
                <a:latin typeface="Times New Roman" pitchFamily="18" charset="0"/>
                <a:cs typeface="Times New Roman" pitchFamily="18" charset="0"/>
              </a:rPr>
              <a:t>nvanını </a:t>
            </a:r>
            <a:r>
              <a:rPr lang="tr-TR" sz="1800" dirty="0">
                <a:latin typeface="Times New Roman" pitchFamily="18" charset="0"/>
                <a:cs typeface="Times New Roman" pitchFamily="18" charset="0"/>
              </a:rPr>
              <a:t>almaya hak kazanmışlardır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146532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268642" y="955957"/>
            <a:ext cx="11377264" cy="5760640"/>
          </a:xfrm>
        </p:spPr>
        <p:txBody>
          <a:bodyPr>
            <a:noAutofit/>
          </a:bodyPr>
          <a:lstStyle/>
          <a:p>
            <a:pPr lvl="1">
              <a:lnSpc>
                <a:spcPct val="150000"/>
              </a:lnSpc>
              <a:buFont typeface="Wingdings" panose="05000000000000000000" pitchFamily="2" charset="2"/>
              <a:buChar char="ü"/>
            </a:pPr>
            <a:r>
              <a:rPr lang="tr-TR" sz="1800" b="1" dirty="0" smtClean="0">
                <a:latin typeface="Times New Roman" pitchFamily="18" charset="0"/>
                <a:cs typeface="Times New Roman" pitchFamily="18" charset="0"/>
              </a:rPr>
              <a:t>Akademik </a:t>
            </a:r>
            <a:r>
              <a:rPr lang="tr-TR" sz="1800" b="1" dirty="0">
                <a:latin typeface="Times New Roman" pitchFamily="18" charset="0"/>
                <a:cs typeface="Times New Roman" pitchFamily="18" charset="0"/>
              </a:rPr>
              <a:t>Faaliyetler </a:t>
            </a:r>
            <a:r>
              <a:rPr lang="tr-TR" sz="1800" b="1" dirty="0" smtClean="0">
                <a:latin typeface="Times New Roman" pitchFamily="18" charset="0"/>
                <a:cs typeface="Times New Roman" pitchFamily="18" charset="0"/>
              </a:rPr>
              <a:t>Kapsamında Bölümlerin Gerçekleştirdiği Çalışmalar</a:t>
            </a:r>
          </a:p>
          <a:p>
            <a:pPr lvl="0">
              <a:lnSpc>
                <a:spcPct val="100000"/>
              </a:lnSpc>
            </a:pPr>
            <a:r>
              <a:rPr lang="tr-TR" sz="1800" dirty="0" smtClean="0">
                <a:latin typeface="Times New Roman" pitchFamily="18" charset="0"/>
                <a:cs typeface="Times New Roman" pitchFamily="18" charset="0"/>
              </a:rPr>
              <a:t>Fakültemiz </a:t>
            </a:r>
            <a:r>
              <a:rPr lang="tr-TR" sz="1800" dirty="0">
                <a:latin typeface="Times New Roman" pitchFamily="18" charset="0"/>
                <a:cs typeface="Times New Roman" pitchFamily="18" charset="0"/>
              </a:rPr>
              <a:t>Beslenme ve Diyetetik Bölümü Araştırma Görevlilerinden Betül KOÇAK, </a:t>
            </a:r>
            <a:r>
              <a:rPr lang="tr-TR" sz="1800" dirty="0" err="1">
                <a:latin typeface="Times New Roman" pitchFamily="18" charset="0"/>
                <a:cs typeface="Times New Roman" pitchFamily="18" charset="0"/>
              </a:rPr>
              <a:t>Ergoterapi</a:t>
            </a:r>
            <a:r>
              <a:rPr lang="tr-TR" sz="1800" dirty="0">
                <a:latin typeface="Times New Roman" pitchFamily="18" charset="0"/>
                <a:cs typeface="Times New Roman" pitchFamily="18" charset="0"/>
              </a:rPr>
              <a:t> Bölümü Araştırma Görevlilerinden Zeynep ÇORAKÇI </a:t>
            </a:r>
            <a:r>
              <a:rPr lang="tr-TR" sz="1800" dirty="0" smtClean="0">
                <a:latin typeface="Times New Roman" pitchFamily="18" charset="0"/>
                <a:cs typeface="Times New Roman" pitchFamily="18" charset="0"/>
              </a:rPr>
              <a:t>ve </a:t>
            </a:r>
            <a:r>
              <a:rPr lang="tr-TR" sz="1800" dirty="0">
                <a:latin typeface="Times New Roman" pitchFamily="18" charset="0"/>
                <a:cs typeface="Times New Roman" pitchFamily="18" charset="0"/>
              </a:rPr>
              <a:t>Hemşirelik Bölümü Araştırma Görevlilerinden Mahmut DAĞCI Yüksek Lisans eğitimlerini başarı ile tamamlamışlardır.</a:t>
            </a:r>
          </a:p>
          <a:p>
            <a:pPr lvl="0">
              <a:lnSpc>
                <a:spcPct val="100000"/>
              </a:lnSpc>
            </a:pPr>
            <a:r>
              <a:rPr lang="tr-TR" sz="1800" dirty="0">
                <a:latin typeface="Times New Roman" pitchFamily="18" charset="0"/>
                <a:cs typeface="Times New Roman" pitchFamily="18" charset="0"/>
              </a:rPr>
              <a:t>Fakültemiz Bölümlerince akademik eğitim hizmetleri kapsamında lisans ve lisansüstü derslerin verilmesi, sınavlarının usulüne uygun yapılması ve değerlendirilmesi gerçekleştirilmiştir.</a:t>
            </a:r>
          </a:p>
          <a:p>
            <a:pPr lvl="0">
              <a:lnSpc>
                <a:spcPct val="100000"/>
              </a:lnSpc>
            </a:pPr>
            <a:r>
              <a:rPr lang="tr-TR" sz="1800" dirty="0">
                <a:latin typeface="Times New Roman" pitchFamily="18" charset="0"/>
                <a:cs typeface="Times New Roman" pitchFamily="18" charset="0"/>
              </a:rPr>
              <a:t>2017-2018 </a:t>
            </a:r>
            <a:r>
              <a:rPr lang="tr-TR" sz="1800" dirty="0" err="1">
                <a:latin typeface="Times New Roman" pitchFamily="18" charset="0"/>
                <a:cs typeface="Times New Roman" pitchFamily="18" charset="0"/>
              </a:rPr>
              <a:t>eğtim</a:t>
            </a:r>
            <a:r>
              <a:rPr lang="tr-TR" sz="1800" dirty="0">
                <a:latin typeface="Times New Roman" pitchFamily="18" charset="0"/>
                <a:cs typeface="Times New Roman" pitchFamily="18" charset="0"/>
              </a:rPr>
              <a:t>-öğretim yılı bahar dönemi ve 2018-2019 eğitim-öğretim yılı güz döneminde Beslenme ve Diyetetik Bölümü, Fizyoterapi ve Rehabilitasyon Bölümü, Hemşirelik Bölümü ve </a:t>
            </a:r>
            <a:r>
              <a:rPr lang="tr-TR" sz="1800" dirty="0" err="1">
                <a:latin typeface="Times New Roman" pitchFamily="18" charset="0"/>
                <a:cs typeface="Times New Roman" pitchFamily="18" charset="0"/>
              </a:rPr>
              <a:t>Odyoloji</a:t>
            </a:r>
            <a:r>
              <a:rPr lang="tr-TR" sz="1800" dirty="0">
                <a:latin typeface="Times New Roman" pitchFamily="18" charset="0"/>
                <a:cs typeface="Times New Roman" pitchFamily="18" charset="0"/>
              </a:rPr>
              <a:t> Bölümü Üniversitemiz Tıp Fakültesi Hastanesi ve bağlı sağlık tesislerinin klinik/servislerinde Klinik Uygulama, </a:t>
            </a:r>
            <a:r>
              <a:rPr lang="tr-TR" sz="1800" dirty="0" err="1">
                <a:latin typeface="Times New Roman" pitchFamily="18" charset="0"/>
                <a:cs typeface="Times New Roman" pitchFamily="18" charset="0"/>
              </a:rPr>
              <a:t>İntörn</a:t>
            </a:r>
            <a:r>
              <a:rPr lang="tr-TR" sz="1800" dirty="0">
                <a:latin typeface="Times New Roman" pitchFamily="18" charset="0"/>
                <a:cs typeface="Times New Roman" pitchFamily="18" charset="0"/>
              </a:rPr>
              <a:t> Programlarını ve Sağlık Yönetimi Bölümü 4. sınıf öğrencilerimiz Genel Sekreterliğimize bağlı tüm idari birimlerde Stajlarını eksiksiz bir şekilde yürütmektedirler.</a:t>
            </a:r>
          </a:p>
          <a:p>
            <a:pPr lvl="0">
              <a:lnSpc>
                <a:spcPct val="100000"/>
              </a:lnSpc>
            </a:pPr>
            <a:r>
              <a:rPr lang="tr-TR" sz="1800" dirty="0">
                <a:latin typeface="Times New Roman" pitchFamily="18" charset="0"/>
                <a:cs typeface="Times New Roman" pitchFamily="18" charset="0"/>
              </a:rPr>
              <a:t>Üniversitemiz diğer Fakültelerinden talep edilen ders görevlendirmeleri Fakültemiz bölümlerinin öğretim üye ve elemanlarınca karşılanmıştır.</a:t>
            </a:r>
          </a:p>
          <a:p>
            <a:pPr lvl="0">
              <a:lnSpc>
                <a:spcPct val="100000"/>
              </a:lnSpc>
            </a:pPr>
            <a:r>
              <a:rPr lang="tr-TR" sz="1800" dirty="0">
                <a:latin typeface="Times New Roman" pitchFamily="18" charset="0"/>
                <a:cs typeface="Times New Roman" pitchFamily="18" charset="0"/>
              </a:rPr>
              <a:t>Fizyoterapi ve Rehabilitasyon Bölüm Başkanı Prof. Dr. Hülya Nilgün GÜRSES tarafından “Fizyoterapide Bir Konu Bir Konuk” kapsamında 2018 yılı içerisinde </a:t>
            </a:r>
            <a:r>
              <a:rPr lang="tr-TR" sz="1800" dirty="0" smtClean="0">
                <a:latin typeface="Times New Roman" pitchFamily="18" charset="0"/>
                <a:cs typeface="Times New Roman" pitchFamily="18" charset="0"/>
              </a:rPr>
              <a:t>24 </a:t>
            </a:r>
            <a:r>
              <a:rPr lang="tr-TR" sz="1800" dirty="0">
                <a:latin typeface="Times New Roman" pitchFamily="18" charset="0"/>
                <a:cs typeface="Times New Roman" pitchFamily="18" charset="0"/>
              </a:rPr>
              <a:t>adet bilimsel toplantı düzenlenmiştir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953367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268642" y="955957"/>
            <a:ext cx="11377264" cy="5760640"/>
          </a:xfrm>
        </p:spPr>
        <p:txBody>
          <a:bodyPr>
            <a:noAutofit/>
          </a:bodyPr>
          <a:lstStyle/>
          <a:p>
            <a:pPr lvl="1">
              <a:lnSpc>
                <a:spcPct val="100000"/>
              </a:lnSpc>
              <a:buFont typeface="Wingdings" panose="05000000000000000000" pitchFamily="2" charset="2"/>
              <a:buChar char="ü"/>
            </a:pPr>
            <a:r>
              <a:rPr lang="tr-TR" sz="1800" b="1" dirty="0" smtClean="0">
                <a:latin typeface="Times New Roman" pitchFamily="18" charset="0"/>
                <a:cs typeface="Times New Roman" pitchFamily="18" charset="0"/>
              </a:rPr>
              <a:t>Akademik </a:t>
            </a:r>
            <a:r>
              <a:rPr lang="tr-TR" sz="1800" b="1" dirty="0">
                <a:latin typeface="Times New Roman" pitchFamily="18" charset="0"/>
                <a:cs typeface="Times New Roman" pitchFamily="18" charset="0"/>
              </a:rPr>
              <a:t>Faaliyetler </a:t>
            </a:r>
            <a:r>
              <a:rPr lang="tr-TR" sz="1800" b="1" dirty="0" smtClean="0">
                <a:latin typeface="Times New Roman" pitchFamily="18" charset="0"/>
                <a:cs typeface="Times New Roman" pitchFamily="18" charset="0"/>
              </a:rPr>
              <a:t>Kapsamında Bölümlerin Gerçekleştirdiği Çalışmalar</a:t>
            </a:r>
          </a:p>
          <a:p>
            <a:pPr lvl="0">
              <a:lnSpc>
                <a:spcPct val="100000"/>
              </a:lnSpc>
            </a:pPr>
            <a:r>
              <a:rPr lang="tr-TR" sz="1800" dirty="0" smtClean="0">
                <a:latin typeface="Times New Roman" pitchFamily="18" charset="0"/>
                <a:cs typeface="Times New Roman" pitchFamily="18" charset="0"/>
              </a:rPr>
              <a:t>Fizyoterapi </a:t>
            </a:r>
            <a:r>
              <a:rPr lang="tr-TR" sz="1800" dirty="0">
                <a:latin typeface="Times New Roman" pitchFamily="18" charset="0"/>
                <a:cs typeface="Times New Roman" pitchFamily="18" charset="0"/>
              </a:rPr>
              <a:t>ve Rehabilitasyon Bölümünde “Klinik Uygulama II” Dersi (haftada 24 saat), Eyüp yerleşkesinde eğitim ve araştırma ünitelerine yönlendirilen gönüllü hastalar, bazı rotasyonların farklı modüllerinde ise Pazartesi-Cuma sabahtan öğlene kadar, Tıp Fakültesi Hastanesinin çeşitli anabilim dallarında yatan hastalar ve çeşitli polikliniklerden Çocuk Sağlığı ve Hastalıkları Anabilim Dalı binasında bulunan eğitim araştırma ünitemize gönderilen gönüllü hastalar üzerinde uygulamalı öğrenci eğitimleri sürdürülmektedir.</a:t>
            </a:r>
          </a:p>
          <a:p>
            <a:pPr lvl="0">
              <a:lnSpc>
                <a:spcPct val="100000"/>
              </a:lnSpc>
            </a:pPr>
            <a:r>
              <a:rPr lang="tr-TR" sz="1800" dirty="0">
                <a:latin typeface="Times New Roman" pitchFamily="18" charset="0"/>
                <a:cs typeface="Times New Roman" pitchFamily="18" charset="0"/>
              </a:rPr>
              <a:t>Hemşirelik Bölüm Başkanı Prof. Dr. </a:t>
            </a:r>
            <a:r>
              <a:rPr lang="tr-TR" sz="1800" dirty="0" err="1">
                <a:latin typeface="Times New Roman" pitchFamily="18" charset="0"/>
                <a:cs typeface="Times New Roman" pitchFamily="18" charset="0"/>
              </a:rPr>
              <a:t>Türkinaz</a:t>
            </a:r>
            <a:r>
              <a:rPr lang="tr-TR" sz="1800" dirty="0">
                <a:latin typeface="Times New Roman" pitchFamily="18" charset="0"/>
                <a:cs typeface="Times New Roman" pitchFamily="18" charset="0"/>
              </a:rPr>
              <a:t> AŞTI tarafından “Hemşirelikte Bilim ve Kariyer Günleri” kapsamında 2018 yılı içerisinde 24 adet bilimsel toplantı düzenlenmiştir.</a:t>
            </a:r>
          </a:p>
          <a:p>
            <a:pPr lvl="0">
              <a:lnSpc>
                <a:spcPct val="100000"/>
              </a:lnSpc>
            </a:pPr>
            <a:r>
              <a:rPr lang="tr-TR" sz="1800" dirty="0">
                <a:latin typeface="Times New Roman" pitchFamily="18" charset="0"/>
                <a:cs typeface="Times New Roman" pitchFamily="18" charset="0"/>
              </a:rPr>
              <a:t>Hemşirelik Bölümümüzce “Hemşirelik Öğrencilerinin Bilime Yolculuğu kongresi” düzenlenmiş ve hemşirelik bölümü öğrencilerinin ve birçok üniversiteden gelen öğrencilerin ve diğer konukların katılımıyla başarılı bir şekilde gerçekleştirilmiştir.</a:t>
            </a:r>
          </a:p>
          <a:p>
            <a:pPr lvl="0">
              <a:lnSpc>
                <a:spcPct val="100000"/>
              </a:lnSpc>
            </a:pPr>
            <a:r>
              <a:rPr lang="tr-TR" sz="1800" dirty="0">
                <a:latin typeface="Times New Roman" pitchFamily="18" charset="0"/>
                <a:cs typeface="Times New Roman" pitchFamily="18" charset="0"/>
              </a:rPr>
              <a:t>Fizyoterapi ve Rehabilitasyon Bölümümüzce “Fizyoterapi ve Rehabilitasyon Öğrenci Kongresi I” düzenlenmiş, fizyoterapi ve rehabilitasyon bölümü öğrencilerinin ve birçok üniversiteden gelen öğrencilerin ve diğer konukların katılımıyla başarılı bir şekilde gerçekleştirilmiştir.</a:t>
            </a:r>
          </a:p>
          <a:p>
            <a:pPr lvl="0">
              <a:lnSpc>
                <a:spcPct val="100000"/>
              </a:lnSpc>
            </a:pPr>
            <a:endParaRPr lang="tr-TR" sz="1800" dirty="0">
              <a:latin typeface="Times New Roman" pitchFamily="18" charset="0"/>
              <a:cs typeface="Times New Roman"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298978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itchFamily="18" charset="0"/>
                <a:cs typeface="Times New Roman" pitchFamily="18" charset="0"/>
              </a:rPr>
              <a:t>Misyon, Vizyon ve Temel Değerlerimiz</a:t>
            </a:r>
          </a:p>
        </p:txBody>
      </p:sp>
      <p:sp>
        <p:nvSpPr>
          <p:cNvPr id="4" name="İçerik Yer Tutucusu 2"/>
          <p:cNvSpPr>
            <a:spLocks noGrp="1"/>
          </p:cNvSpPr>
          <p:nvPr>
            <p:ph idx="1"/>
          </p:nvPr>
        </p:nvSpPr>
        <p:spPr>
          <a:xfrm>
            <a:off x="574249" y="1154420"/>
            <a:ext cx="10515600" cy="4916442"/>
          </a:xfrm>
        </p:spPr>
        <p:txBody>
          <a:bodyPr>
            <a:normAutofit/>
          </a:bodyPr>
          <a:lstStyle/>
          <a:p>
            <a:pPr>
              <a:buFont typeface="Wingdings" panose="05000000000000000000" pitchFamily="2" charset="2"/>
              <a:buChar char="Ø"/>
            </a:pPr>
            <a:r>
              <a:rPr lang="tr-TR" sz="2200" b="1" dirty="0" smtClean="0">
                <a:latin typeface="Times New Roman" pitchFamily="18" charset="0"/>
                <a:cs typeface="Times New Roman" pitchFamily="18" charset="0"/>
              </a:rPr>
              <a:t>Misyon</a:t>
            </a:r>
            <a:r>
              <a:rPr lang="tr-TR" sz="2200" dirty="0" smtClean="0">
                <a:latin typeface="Times New Roman" pitchFamily="18" charset="0"/>
                <a:cs typeface="Times New Roman" pitchFamily="18" charset="0"/>
              </a:rPr>
              <a:t>	</a:t>
            </a:r>
          </a:p>
          <a:p>
            <a:pPr>
              <a:buFont typeface="Wingdings" panose="05000000000000000000" pitchFamily="2" charset="2"/>
              <a:buChar char="Ø"/>
            </a:pPr>
            <a:endParaRPr lang="tr-TR" sz="2200" dirty="0" smtClean="0">
              <a:latin typeface="Times New Roman" pitchFamily="18" charset="0"/>
              <a:cs typeface="Times New Roman" pitchFamily="18" charset="0"/>
            </a:endParaRPr>
          </a:p>
          <a:p>
            <a:pPr lvl="1">
              <a:buFont typeface="Wingdings" panose="05000000000000000000" pitchFamily="2" charset="2"/>
              <a:buChar char="ü"/>
            </a:pPr>
            <a:r>
              <a:rPr lang="tr-TR" sz="1800" dirty="0" smtClean="0">
                <a:latin typeface="Times New Roman" pitchFamily="18" charset="0"/>
                <a:cs typeface="Times New Roman" pitchFamily="18" charset="0"/>
              </a:rPr>
              <a:t>Sağlık bilimlerinin ilgili alanlarında, yenilikçi, araştırmacı, eleştirel düşünebilen ve etik ilkelere saygılı bireyler yetiştirmek.</a:t>
            </a:r>
          </a:p>
          <a:p>
            <a:pPr lvl="1">
              <a:buFont typeface="Wingdings" panose="05000000000000000000" pitchFamily="2" charset="2"/>
              <a:buChar char="ü"/>
            </a:pPr>
            <a:r>
              <a:rPr lang="tr-TR" sz="1800" dirty="0" smtClean="0">
                <a:latin typeface="Times New Roman" pitchFamily="18" charset="0"/>
                <a:cs typeface="Times New Roman" pitchFamily="18" charset="0"/>
              </a:rPr>
              <a:t>Yaptığı </a:t>
            </a:r>
            <a:r>
              <a:rPr lang="tr-TR" sz="1800" dirty="0">
                <a:latin typeface="Times New Roman" pitchFamily="18" charset="0"/>
                <a:cs typeface="Times New Roman" pitchFamily="18" charset="0"/>
              </a:rPr>
              <a:t>araştırma ve uygulamalar ile mesleğine yönelik birimlere pozitif yönde katkılar sağlayan, hizmetleri </a:t>
            </a:r>
            <a:r>
              <a:rPr lang="tr-TR" sz="1800" dirty="0" smtClean="0">
                <a:latin typeface="Times New Roman" pitchFamily="18" charset="0"/>
                <a:cs typeface="Times New Roman" pitchFamily="18" charset="0"/>
              </a:rPr>
              <a:t>yürütmek</a:t>
            </a: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a:buFont typeface="Wingdings" panose="05000000000000000000" pitchFamily="2" charset="2"/>
              <a:buChar char="Ø"/>
            </a:pPr>
            <a:r>
              <a:rPr lang="tr-TR" sz="2200" b="1" dirty="0" smtClean="0">
                <a:latin typeface="Times New Roman" pitchFamily="18" charset="0"/>
                <a:cs typeface="Times New Roman" pitchFamily="18" charset="0"/>
              </a:rPr>
              <a:t>Vizyon</a:t>
            </a:r>
          </a:p>
          <a:p>
            <a:pPr>
              <a:buFont typeface="Wingdings" panose="05000000000000000000" pitchFamily="2" charset="2"/>
              <a:buChar char="Ø"/>
            </a:pPr>
            <a:endParaRPr lang="tr-TR" sz="2200" dirty="0" smtClean="0">
              <a:latin typeface="Times New Roman" pitchFamily="18" charset="0"/>
              <a:cs typeface="Times New Roman" pitchFamily="18" charset="0"/>
            </a:endParaRPr>
          </a:p>
          <a:p>
            <a:pPr lvl="1">
              <a:buFont typeface="Wingdings" panose="05000000000000000000" pitchFamily="2" charset="2"/>
              <a:buChar char="ü"/>
            </a:pPr>
            <a:r>
              <a:rPr lang="tr-TR" sz="1800" dirty="0">
                <a:latin typeface="Times New Roman" pitchFamily="18" charset="0"/>
                <a:cs typeface="Times New Roman" pitchFamily="18" charset="0"/>
              </a:rPr>
              <a:t>Sağlık Bilimlerinde eğitim / uygulama ve araştırmaları ile ulusal ve uluslararası düzeyde tanınan ve tercih edilen bir eğitim birimi olmak</a:t>
            </a:r>
            <a:endParaRPr lang="tr-TR"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43866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268642" y="955957"/>
            <a:ext cx="11377264" cy="5760640"/>
          </a:xfrm>
        </p:spPr>
        <p:txBody>
          <a:bodyPr>
            <a:noAutofit/>
          </a:bodyPr>
          <a:lstStyle/>
          <a:p>
            <a:pPr lvl="1">
              <a:lnSpc>
                <a:spcPct val="100000"/>
              </a:lnSpc>
              <a:buFont typeface="Wingdings" panose="05000000000000000000" pitchFamily="2" charset="2"/>
              <a:buChar char="ü"/>
            </a:pPr>
            <a:r>
              <a:rPr lang="tr-TR" sz="1800" b="1" dirty="0" smtClean="0">
                <a:latin typeface="Times New Roman" pitchFamily="18" charset="0"/>
                <a:cs typeface="Times New Roman" pitchFamily="18" charset="0"/>
              </a:rPr>
              <a:t>Akademik </a:t>
            </a:r>
            <a:r>
              <a:rPr lang="tr-TR" sz="1800" b="1" dirty="0">
                <a:latin typeface="Times New Roman" pitchFamily="18" charset="0"/>
                <a:cs typeface="Times New Roman" pitchFamily="18" charset="0"/>
              </a:rPr>
              <a:t>Faaliyetler </a:t>
            </a:r>
            <a:r>
              <a:rPr lang="tr-TR" sz="1800" b="1" dirty="0" smtClean="0">
                <a:latin typeface="Times New Roman" pitchFamily="18" charset="0"/>
                <a:cs typeface="Times New Roman" pitchFamily="18" charset="0"/>
              </a:rPr>
              <a:t>Kapsamında Bölümlerin Gerçekleştirdiği Çalışmalar</a:t>
            </a:r>
          </a:p>
          <a:p>
            <a:pPr lvl="0">
              <a:lnSpc>
                <a:spcPct val="100000"/>
              </a:lnSpc>
            </a:pPr>
            <a:r>
              <a:rPr lang="tr-TR" sz="1800" dirty="0" smtClean="0">
                <a:latin typeface="Times New Roman" pitchFamily="18" charset="0"/>
                <a:cs typeface="Times New Roman" pitchFamily="18" charset="0"/>
              </a:rPr>
              <a:t>Hemşirelik </a:t>
            </a:r>
            <a:r>
              <a:rPr lang="tr-TR" sz="1800" dirty="0">
                <a:latin typeface="Times New Roman" pitchFamily="18" charset="0"/>
                <a:cs typeface="Times New Roman" pitchFamily="18" charset="0"/>
              </a:rPr>
              <a:t>Bölümü Akreditasyon Komisyonu üyeleri Prof. Dr. </a:t>
            </a:r>
            <a:r>
              <a:rPr lang="tr-TR" sz="1800" dirty="0" err="1">
                <a:latin typeface="Times New Roman" pitchFamily="18" charset="0"/>
                <a:cs typeface="Times New Roman" pitchFamily="18" charset="0"/>
              </a:rPr>
              <a:t>Türkinaz</a:t>
            </a:r>
            <a:r>
              <a:rPr lang="tr-TR" sz="1800" dirty="0">
                <a:latin typeface="Times New Roman" pitchFamily="18" charset="0"/>
                <a:cs typeface="Times New Roman" pitchFamily="18" charset="0"/>
              </a:rPr>
              <a:t> Aştı, Dr. Öğretim Üyesi Nesrin İlhan ve </a:t>
            </a:r>
            <a:r>
              <a:rPr lang="tr-TR" sz="1800" dirty="0" err="1">
                <a:latin typeface="Times New Roman" pitchFamily="18" charset="0"/>
                <a:cs typeface="Times New Roman" pitchFamily="18" charset="0"/>
              </a:rPr>
              <a:t>Öğr</a:t>
            </a:r>
            <a:r>
              <a:rPr lang="tr-TR" sz="1800" dirty="0">
                <a:latin typeface="Times New Roman" pitchFamily="18" charset="0"/>
                <a:cs typeface="Times New Roman" pitchFamily="18" charset="0"/>
              </a:rPr>
              <a:t>. Gör. Elif Koyuncuoğlu Akreditasyon hazırlık planı ile ilgili raporu Mayıs 2018 tarihinde Sağlık Bilimleri Fakültesi </a:t>
            </a:r>
            <a:r>
              <a:rPr lang="tr-TR" sz="1800" dirty="0" err="1">
                <a:latin typeface="Times New Roman" pitchFamily="18" charset="0"/>
                <a:cs typeface="Times New Roman" pitchFamily="18" charset="0"/>
              </a:rPr>
              <a:t>Dekanlığı’na</a:t>
            </a:r>
            <a:r>
              <a:rPr lang="tr-TR" sz="1800" dirty="0">
                <a:latin typeface="Times New Roman" pitchFamily="18" charset="0"/>
                <a:cs typeface="Times New Roman" pitchFamily="18" charset="0"/>
              </a:rPr>
              <a:t> sunmuş olup, çalışmaları devam etmektedir.  </a:t>
            </a:r>
          </a:p>
          <a:p>
            <a:pPr lvl="0">
              <a:lnSpc>
                <a:spcPct val="100000"/>
              </a:lnSpc>
            </a:pPr>
            <a:r>
              <a:rPr lang="tr-TR" sz="1800" dirty="0">
                <a:latin typeface="Times New Roman" pitchFamily="18" charset="0"/>
                <a:cs typeface="Times New Roman" pitchFamily="18" charset="0"/>
              </a:rPr>
              <a:t>Fakültemiz Bölümlerince 2018-2019 eğitim öğretim yılında kayıt olan 1. sınıf öğrencilerine sorumlu öğretim üye ve elemanlarınca dönemin ilk haftasında danışmanlık ve oryantasyon eğitim toplantısı gerçekleştirmiştir.</a:t>
            </a:r>
          </a:p>
          <a:p>
            <a:pPr lvl="0">
              <a:lnSpc>
                <a:spcPct val="100000"/>
              </a:lnSpc>
            </a:pPr>
            <a:r>
              <a:rPr lang="tr-TR" sz="1800" dirty="0">
                <a:latin typeface="Times New Roman" pitchFamily="18" charset="0"/>
                <a:cs typeface="Times New Roman" pitchFamily="18" charset="0"/>
              </a:rPr>
              <a:t>Hemşirelik Bölümü Öğretim üyesi ve Öğretim elemanlarınca, 19-20 Haziran 2018 tarihleri arasında İzmir Ege Üniversitesi Hemşirelik Fakültesinde HEPDAK ve HEMED tarafından düzenlenen “Hemşirelik Eğitiminin Geleceği Sempozyumu Akreditasyon, Standartlar, İyi Uygulama Örnekleri” sempozyumuna katılım sağlanmıştır.</a:t>
            </a:r>
          </a:p>
          <a:p>
            <a:pPr lvl="0">
              <a:lnSpc>
                <a:spcPct val="100000"/>
              </a:lnSpc>
            </a:pPr>
            <a:r>
              <a:rPr lang="tr-TR" sz="1800" dirty="0">
                <a:latin typeface="Times New Roman" pitchFamily="18" charset="0"/>
                <a:cs typeface="Times New Roman" pitchFamily="18" charset="0"/>
              </a:rPr>
              <a:t>Hemşirelik Bölümünce, Hastanemizin Hemşirelik Hizmetleri Müdürlüğünün hizmet içi eğitimleri kapsamında çalışan hemşirelere “Hemşirelik Bakımı ve Bakım Olgusu”, “</a:t>
            </a:r>
            <a:r>
              <a:rPr lang="tr-TR" sz="1800" dirty="0" err="1">
                <a:latin typeface="Times New Roman" pitchFamily="18" charset="0"/>
                <a:cs typeface="Times New Roman" pitchFamily="18" charset="0"/>
              </a:rPr>
              <a:t>Hemorajik</a:t>
            </a:r>
            <a:r>
              <a:rPr lang="tr-TR" sz="1800" dirty="0">
                <a:latin typeface="Times New Roman" pitchFamily="18" charset="0"/>
                <a:cs typeface="Times New Roman" pitchFamily="18" charset="0"/>
              </a:rPr>
              <a:t> Şok”, “</a:t>
            </a:r>
            <a:r>
              <a:rPr lang="tr-TR" sz="1800" dirty="0" err="1">
                <a:latin typeface="Times New Roman" pitchFamily="18" charset="0"/>
                <a:cs typeface="Times New Roman" pitchFamily="18" charset="0"/>
              </a:rPr>
              <a:t>Vital</a:t>
            </a:r>
            <a:r>
              <a:rPr lang="tr-TR" sz="1800" dirty="0">
                <a:latin typeface="Times New Roman" pitchFamily="18" charset="0"/>
                <a:cs typeface="Times New Roman" pitchFamily="18" charset="0"/>
              </a:rPr>
              <a:t> Bulgular” ve “Ameliyat Öncesi ve Sonrası Hasta Takibi ve Önemi” başlıklı eğitimler gerçekleştirilmiştir.</a:t>
            </a:r>
          </a:p>
          <a:p>
            <a:pPr lvl="0">
              <a:lnSpc>
                <a:spcPct val="100000"/>
              </a:lnSpc>
            </a:pPr>
            <a:r>
              <a:rPr lang="tr-TR" sz="1800" dirty="0">
                <a:latin typeface="Times New Roman" pitchFamily="18" charset="0"/>
                <a:cs typeface="Times New Roman" pitchFamily="18" charset="0"/>
              </a:rPr>
              <a:t>Hemşirelik Bölümü Dr. Öğretim Üyesi Özcan Erdoğan’ın, 4-5 Mayıs 2018 tarihlerinde I. Uluslararası </a:t>
            </a:r>
            <a:r>
              <a:rPr lang="tr-TR" sz="1800" dirty="0" err="1">
                <a:latin typeface="Times New Roman" pitchFamily="18" charset="0"/>
                <a:cs typeface="Times New Roman" pitchFamily="18" charset="0"/>
              </a:rPr>
              <a:t>İnovatif</a:t>
            </a:r>
            <a:r>
              <a:rPr lang="tr-TR" sz="1800" dirty="0">
                <a:latin typeface="Times New Roman" pitchFamily="18" charset="0"/>
                <a:cs typeface="Times New Roman" pitchFamily="18" charset="0"/>
              </a:rPr>
              <a:t> Hemşirelik Kongresi’nde gerçekleşen Hemşirelikte </a:t>
            </a:r>
            <a:r>
              <a:rPr lang="tr-TR" sz="1800" dirty="0" err="1">
                <a:latin typeface="Times New Roman" pitchFamily="18" charset="0"/>
                <a:cs typeface="Times New Roman" pitchFamily="18" charset="0"/>
              </a:rPr>
              <a:t>İnovasyon</a:t>
            </a:r>
            <a:r>
              <a:rPr lang="tr-TR" sz="1800" dirty="0">
                <a:latin typeface="Times New Roman" pitchFamily="18" charset="0"/>
                <a:cs typeface="Times New Roman" pitchFamily="18" charset="0"/>
              </a:rPr>
              <a:t> Yarışmasında "Erken Uyarı Sistemli İdrar Torbası Tasarısı" konulu projesi 273 proje arasından üçüncülük ödülüne layık görülmüştür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75094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285895" y="1188870"/>
            <a:ext cx="11377264" cy="5760640"/>
          </a:xfrm>
        </p:spPr>
        <p:txBody>
          <a:bodyPr>
            <a:noAutofit/>
          </a:bodyPr>
          <a:lstStyle/>
          <a:p>
            <a:pPr lvl="1">
              <a:lnSpc>
                <a:spcPct val="100000"/>
              </a:lnSpc>
              <a:buFont typeface="Wingdings" panose="05000000000000000000" pitchFamily="2" charset="2"/>
              <a:buChar char="ü"/>
            </a:pPr>
            <a:r>
              <a:rPr lang="tr-TR" sz="1800" b="1" dirty="0" smtClean="0">
                <a:latin typeface="Times New Roman" pitchFamily="18" charset="0"/>
                <a:cs typeface="Times New Roman" pitchFamily="18" charset="0"/>
              </a:rPr>
              <a:t>Akademik </a:t>
            </a:r>
            <a:r>
              <a:rPr lang="tr-TR" sz="1800" b="1" dirty="0">
                <a:latin typeface="Times New Roman" pitchFamily="18" charset="0"/>
                <a:cs typeface="Times New Roman" pitchFamily="18" charset="0"/>
              </a:rPr>
              <a:t>Faaliyetler </a:t>
            </a:r>
            <a:r>
              <a:rPr lang="tr-TR" sz="1800" b="1" dirty="0" smtClean="0">
                <a:latin typeface="Times New Roman" pitchFamily="18" charset="0"/>
                <a:cs typeface="Times New Roman" pitchFamily="18" charset="0"/>
              </a:rPr>
              <a:t>Kapsamında Bölümlerin Gerçekleştirdiği Çalışmalar</a:t>
            </a:r>
          </a:p>
          <a:p>
            <a:pPr lvl="0">
              <a:lnSpc>
                <a:spcPct val="150000"/>
              </a:lnSpc>
            </a:pPr>
            <a:r>
              <a:rPr lang="tr-TR" sz="1800" dirty="0" err="1" smtClean="0">
                <a:latin typeface="Times New Roman" pitchFamily="18" charset="0"/>
                <a:cs typeface="Times New Roman" pitchFamily="18" charset="0"/>
              </a:rPr>
              <a:t>Ergoterapi</a:t>
            </a: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Bölümünce, Eyüp Belediyesi’ne ait Engelli Sürekli Eğitim Merkezi (ESER) ziyaret edilerek, merkezin yeni kurduğu duyu bütünleme ünitesi </a:t>
            </a:r>
            <a:r>
              <a:rPr lang="tr-TR" sz="1800" dirty="0" smtClean="0">
                <a:latin typeface="Times New Roman" pitchFamily="18" charset="0"/>
                <a:cs typeface="Times New Roman" pitchFamily="18" charset="0"/>
              </a:rPr>
              <a:t>gezilerek, </a:t>
            </a:r>
            <a:r>
              <a:rPr lang="tr-TR" sz="1800" dirty="0" err="1" smtClean="0">
                <a:latin typeface="Times New Roman" pitchFamily="18" charset="0"/>
                <a:cs typeface="Times New Roman" pitchFamily="18" charset="0"/>
              </a:rPr>
              <a:t>merkez’in</a:t>
            </a: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işleyişine </a:t>
            </a:r>
            <a:r>
              <a:rPr lang="tr-TR" sz="1800" dirty="0" smtClean="0">
                <a:latin typeface="Times New Roman" pitchFamily="18" charset="0"/>
                <a:cs typeface="Times New Roman" pitchFamily="18" charset="0"/>
              </a:rPr>
              <a:t>yönelik </a:t>
            </a:r>
            <a:r>
              <a:rPr lang="tr-TR" sz="1800" dirty="0">
                <a:latin typeface="Times New Roman" pitchFamily="18" charset="0"/>
                <a:cs typeface="Times New Roman" pitchFamily="18" charset="0"/>
              </a:rPr>
              <a:t>öğrencilerimizin eğitimine katkıda sağlayacak bir işbirliğinin temelleri atılmış olup, 2018 yılı yaz stajlarını bir kısım öğrencimiz bu merkezde yapmıştır.  </a:t>
            </a:r>
          </a:p>
          <a:p>
            <a:pPr lvl="0">
              <a:lnSpc>
                <a:spcPct val="150000"/>
              </a:lnSpc>
            </a:pPr>
            <a:r>
              <a:rPr lang="tr-TR" sz="1800" dirty="0" err="1">
                <a:latin typeface="Times New Roman" pitchFamily="18" charset="0"/>
                <a:cs typeface="Times New Roman" pitchFamily="18" charset="0"/>
              </a:rPr>
              <a:t>Ergoterapi</a:t>
            </a:r>
            <a:r>
              <a:rPr lang="tr-TR" sz="1800" dirty="0">
                <a:latin typeface="Times New Roman" pitchFamily="18" charset="0"/>
                <a:cs typeface="Times New Roman" pitchFamily="18" charset="0"/>
              </a:rPr>
              <a:t> Bölümünce ERASMUS programında yeni anlaşmalar yapmak üzere Bölümümüzü tanıtan sunumlar tamamlanmış ve üniversitemiz Uluslararası İlişkiler Ofisine sunulmuştur.</a:t>
            </a:r>
          </a:p>
          <a:p>
            <a:pPr lvl="0">
              <a:lnSpc>
                <a:spcPct val="150000"/>
              </a:lnSpc>
            </a:pPr>
            <a:r>
              <a:rPr lang="tr-TR" sz="1800" dirty="0" err="1" smtClean="0">
                <a:latin typeface="Times New Roman" pitchFamily="18" charset="0"/>
                <a:cs typeface="Times New Roman" pitchFamily="18" charset="0"/>
              </a:rPr>
              <a:t>Ergoterapi</a:t>
            </a: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ünitelerinde eğitim ve tedavi amacıyla alınan hastalara verilen hizmetlerin faturalandırılmasıyla ilgili Üniversite Hastanesinin ilgili birimleriyle ilgili yazışma ve görüşmeler devam etmektedir. Kamuda psikiyatri, nöroloji, çocuk sağlığı ve hastalıkları gibi farklı kliniklere atanan </a:t>
            </a:r>
            <a:r>
              <a:rPr lang="tr-TR" sz="1800" dirty="0" err="1">
                <a:latin typeface="Times New Roman" pitchFamily="18" charset="0"/>
                <a:cs typeface="Times New Roman" pitchFamily="18" charset="0"/>
              </a:rPr>
              <a:t>ergoterapistler</a:t>
            </a:r>
            <a:r>
              <a:rPr lang="tr-TR" sz="1800" dirty="0">
                <a:latin typeface="Times New Roman" pitchFamily="18" charset="0"/>
                <a:cs typeface="Times New Roman" pitchFamily="18" charset="0"/>
              </a:rPr>
              <a:t> ile bağlantılar kurulmuş ve ücretlendirme ile ilgili esaslar hakkında sözel ve görsel bilgi aktarımında bulunulmuştur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107924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281520" y="1034983"/>
            <a:ext cx="11377264" cy="4607716"/>
          </a:xfrm>
        </p:spPr>
        <p:txBody>
          <a:bodyPr>
            <a:noAutofit/>
          </a:bodyPr>
          <a:lstStyle/>
          <a:p>
            <a:pPr lvl="1">
              <a:lnSpc>
                <a:spcPct val="150000"/>
              </a:lnSpc>
              <a:buFont typeface="Wingdings" panose="05000000000000000000" pitchFamily="2" charset="2"/>
              <a:buChar char="ü"/>
            </a:pPr>
            <a:r>
              <a:rPr lang="tr-TR" sz="1800" b="1" dirty="0" smtClean="0">
                <a:latin typeface="Times New Roman" pitchFamily="18" charset="0"/>
                <a:cs typeface="Times New Roman" pitchFamily="18" charset="0"/>
              </a:rPr>
              <a:t>Akademik </a:t>
            </a:r>
            <a:r>
              <a:rPr lang="tr-TR" sz="1800" b="1" dirty="0">
                <a:latin typeface="Times New Roman" pitchFamily="18" charset="0"/>
                <a:cs typeface="Times New Roman" pitchFamily="18" charset="0"/>
              </a:rPr>
              <a:t>Faaliyetler </a:t>
            </a:r>
            <a:r>
              <a:rPr lang="tr-TR" sz="1800" b="1" dirty="0" smtClean="0">
                <a:latin typeface="Times New Roman" pitchFamily="18" charset="0"/>
                <a:cs typeface="Times New Roman" pitchFamily="18" charset="0"/>
              </a:rPr>
              <a:t>Kapsamında Bölümlerin Gerçekleştirdiği Çalışmalar</a:t>
            </a:r>
            <a:endParaRPr lang="tr-TR" sz="1800" dirty="0" smtClean="0">
              <a:latin typeface="Times New Roman" pitchFamily="18" charset="0"/>
              <a:cs typeface="Times New Roman" pitchFamily="18" charset="0"/>
            </a:endParaRPr>
          </a:p>
          <a:p>
            <a:pPr lvl="0">
              <a:lnSpc>
                <a:spcPct val="150000"/>
              </a:lnSpc>
            </a:pPr>
            <a:r>
              <a:rPr lang="tr-TR" sz="1800" dirty="0" smtClean="0">
                <a:latin typeface="Times New Roman" pitchFamily="18" charset="0"/>
                <a:cs typeface="Times New Roman" pitchFamily="18" charset="0"/>
              </a:rPr>
              <a:t>Beslenme </a:t>
            </a:r>
            <a:r>
              <a:rPr lang="tr-TR" sz="1800" dirty="0">
                <a:latin typeface="Times New Roman" pitchFamily="18" charset="0"/>
                <a:cs typeface="Times New Roman" pitchFamily="18" charset="0"/>
              </a:rPr>
              <a:t>ve Diyetetik Bölümünce Eyüp Belediyesine ait Eyüp Postası (aylık gazete) için Ramazanda Beslenme konulu yazı kaleme alınmıştır.</a:t>
            </a:r>
          </a:p>
          <a:p>
            <a:pPr lvl="0">
              <a:lnSpc>
                <a:spcPct val="150000"/>
              </a:lnSpc>
            </a:pPr>
            <a:r>
              <a:rPr lang="tr-TR" sz="1800" dirty="0" smtClean="0">
                <a:latin typeface="Times New Roman" pitchFamily="18" charset="0"/>
                <a:cs typeface="Times New Roman" pitchFamily="18" charset="0"/>
              </a:rPr>
              <a:t>20 </a:t>
            </a:r>
            <a:r>
              <a:rPr lang="tr-TR" sz="1800" dirty="0">
                <a:latin typeface="Times New Roman" pitchFamily="18" charset="0"/>
                <a:cs typeface="Times New Roman" pitchFamily="18" charset="0"/>
              </a:rPr>
              <a:t>şubat tarihinde İHE ile </a:t>
            </a:r>
            <a:r>
              <a:rPr lang="tr-TR" sz="1800" dirty="0" err="1">
                <a:latin typeface="Times New Roman" pitchFamily="18" charset="0"/>
                <a:cs typeface="Times New Roman" pitchFamily="18" charset="0"/>
              </a:rPr>
              <a:t>glutensiz</a:t>
            </a:r>
            <a:r>
              <a:rPr lang="tr-TR" sz="1800" dirty="0">
                <a:latin typeface="Times New Roman" pitchFamily="18" charset="0"/>
                <a:cs typeface="Times New Roman" pitchFamily="18" charset="0"/>
              </a:rPr>
              <a:t> tarifler düzenlenmiş ve Beslenme İlkeleri Laboratuvarında workshop çalışması yapılmıştır.</a:t>
            </a:r>
          </a:p>
          <a:p>
            <a:pPr lvl="0">
              <a:lnSpc>
                <a:spcPct val="150000"/>
              </a:lnSpc>
            </a:pPr>
            <a:r>
              <a:rPr lang="tr-TR" sz="1800" dirty="0">
                <a:latin typeface="Times New Roman" pitchFamily="18" charset="0"/>
                <a:cs typeface="Times New Roman" pitchFamily="18" charset="0"/>
              </a:rPr>
              <a:t>27 Şubat tarihinde VI. Nadir Hastalıklar Günü Sempozyumu Workshop çalışması gerçekleştirilmiştir.</a:t>
            </a:r>
          </a:p>
          <a:p>
            <a:pPr lvl="0">
              <a:lnSpc>
                <a:spcPct val="150000"/>
              </a:lnSpc>
            </a:pPr>
            <a:r>
              <a:rPr lang="tr-TR" sz="1800" dirty="0" smtClean="0">
                <a:latin typeface="Times New Roman" pitchFamily="18" charset="0"/>
                <a:cs typeface="Times New Roman" pitchFamily="18" charset="0"/>
              </a:rPr>
              <a:t>Türk </a:t>
            </a:r>
            <a:r>
              <a:rPr lang="tr-TR" sz="1800" dirty="0">
                <a:latin typeface="Times New Roman" pitchFamily="18" charset="0"/>
                <a:cs typeface="Times New Roman" pitchFamily="18" charset="0"/>
              </a:rPr>
              <a:t>ve Dünya Mutfakları Kültürü dersi kapsamında 2. sınıf bölüm öğrencilerimiz ile Beslenme İlkeleri Laboratuvarında Japon Mutfağı çalışması gerçekleştirilmiştir.</a:t>
            </a:r>
          </a:p>
          <a:p>
            <a:pPr>
              <a:lnSpc>
                <a:spcPct val="150000"/>
              </a:lnSpc>
            </a:pPr>
            <a:r>
              <a:rPr lang="tr-TR" sz="1800" dirty="0" smtClean="0">
                <a:latin typeface="Times New Roman" pitchFamily="18" charset="0"/>
                <a:cs typeface="Times New Roman" pitchFamily="18" charset="0"/>
              </a:rPr>
              <a:t>3</a:t>
            </a:r>
            <a:r>
              <a:rPr lang="tr-TR" sz="1800" dirty="0">
                <a:latin typeface="Times New Roman" pitchFamily="18" charset="0"/>
                <a:cs typeface="Times New Roman" pitchFamily="18" charset="0"/>
              </a:rPr>
              <a:t>. Sınıf öğrencilerine İHE Kartal üretim tesisleri gezisi düzenlenmiştir</a:t>
            </a:r>
            <a:r>
              <a:rPr lang="tr-TR" sz="1800" dirty="0" smtClean="0">
                <a:latin typeface="Times New Roman" pitchFamily="18" charset="0"/>
                <a:cs typeface="Times New Roman" pitchFamily="18" charset="0"/>
              </a:rPr>
              <a:t>.</a:t>
            </a:r>
          </a:p>
          <a:p>
            <a:pPr lvl="2" algn="just">
              <a:lnSpc>
                <a:spcPct val="100000"/>
              </a:lnSpc>
              <a:buFont typeface="Wingdings" panose="05000000000000000000" pitchFamily="2" charset="2"/>
              <a:buChar char="§"/>
            </a:pPr>
            <a:endParaRPr lang="tr-TR" sz="1800" dirty="0" smtClean="0">
              <a:latin typeface="Times New Roman" pitchFamily="18" charset="0"/>
              <a:cs typeface="Times New Roman"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2993335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4222380779"/>
              </p:ext>
            </p:extLst>
          </p:nvPr>
        </p:nvGraphicFramePr>
        <p:xfrm>
          <a:off x="1754956" y="2147112"/>
          <a:ext cx="7718982" cy="4159420"/>
        </p:xfrm>
        <a:graphic>
          <a:graphicData uri="http://schemas.openxmlformats.org/drawingml/2006/chart">
            <c:chart xmlns:c="http://schemas.openxmlformats.org/drawingml/2006/chart" xmlns:r="http://schemas.openxmlformats.org/officeDocument/2006/relationships" r:id="rId2"/>
          </a:graphicData>
        </a:graphic>
      </p:graphicFrame>
      <p:sp>
        <p:nvSpPr>
          <p:cNvPr id="5" name="Dikdörtgen 4"/>
          <p:cNvSpPr/>
          <p:nvPr/>
        </p:nvSpPr>
        <p:spPr>
          <a:xfrm>
            <a:off x="182252" y="1008339"/>
            <a:ext cx="11073352" cy="800219"/>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Akademik Faaliyetler Kapsamında Bölümlerin Gerçekleştirdiği Çalışmalar</a:t>
            </a:r>
          </a:p>
          <a:p>
            <a:pPr lvl="1"/>
            <a:endParaRPr lang="tr-TR" sz="500" b="1" dirty="0">
              <a:latin typeface="Times New Roman" panose="02020603050405020304" pitchFamily="18" charset="0"/>
              <a:cs typeface="Times New Roman" panose="02020603050405020304" pitchFamily="18" charset="0"/>
            </a:endParaRPr>
          </a:p>
          <a:p>
            <a:pPr lvl="1"/>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     Fakültemizce </a:t>
            </a:r>
            <a:r>
              <a:rPr lang="tr-TR" b="1" dirty="0">
                <a:latin typeface="Times New Roman" panose="02020603050405020304" pitchFamily="18" charset="0"/>
                <a:cs typeface="Times New Roman" panose="02020603050405020304" pitchFamily="18" charset="0"/>
              </a:rPr>
              <a:t>Düzenlenen Konferans/Sempozyum ve Diğer Bilimsel Toplantılar</a:t>
            </a:r>
          </a:p>
        </p:txBody>
      </p:sp>
      <p:sp>
        <p:nvSpPr>
          <p:cNvPr id="6"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333432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2252" y="876364"/>
            <a:ext cx="11073352" cy="446276"/>
          </a:xfrm>
          <a:prstGeom prst="rect">
            <a:avLst/>
          </a:prstGeom>
        </p:spPr>
        <p:txBody>
          <a:bodyPr wrap="square">
            <a:spAutoFit/>
          </a:bodyPr>
          <a:lstStyle/>
          <a:p>
            <a:pPr lvl="1"/>
            <a:endParaRPr lang="tr-TR" sz="500" b="1" dirty="0">
              <a:latin typeface="Times New Roman" panose="02020603050405020304" pitchFamily="18" charset="0"/>
              <a:cs typeface="Times New Roman" panose="02020603050405020304" pitchFamily="18" charset="0"/>
            </a:endParaRPr>
          </a:p>
          <a:p>
            <a:pPr lvl="1"/>
            <a:r>
              <a:rPr lang="tr-TR" b="1" dirty="0" smtClean="0">
                <a:latin typeface="Times New Roman" panose="02020603050405020304" pitchFamily="18" charset="0"/>
                <a:cs typeface="Times New Roman" panose="02020603050405020304" pitchFamily="18" charset="0"/>
              </a:rPr>
              <a:t>Fakültemizce </a:t>
            </a:r>
            <a:r>
              <a:rPr lang="tr-TR" b="1" dirty="0">
                <a:latin typeface="Times New Roman" panose="02020603050405020304" pitchFamily="18" charset="0"/>
                <a:cs typeface="Times New Roman" panose="02020603050405020304" pitchFamily="18" charset="0"/>
              </a:rPr>
              <a:t>Düzenlenen Konferans/Sempozyum ve Diğer Bilimsel Toplantılar</a:t>
            </a:r>
          </a:p>
        </p:txBody>
      </p:sp>
      <p:sp>
        <p:nvSpPr>
          <p:cNvPr id="2" name="Dikdörtgen 1"/>
          <p:cNvSpPr/>
          <p:nvPr/>
        </p:nvSpPr>
        <p:spPr>
          <a:xfrm>
            <a:off x="339364" y="1322640"/>
            <a:ext cx="11265032" cy="4764381"/>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HEMŞİRELİKTE İŞ GÜVENLİĞİ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HEMŞİRELİKTE ETİK</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KONSÜLTASYON LİYEZON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ORGAN TRANSPLANTASYONU VE TRANSPLANTASYON SÜRECİNDE HEM. ROLÜ</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HEMŞİRELİKTE PROFESYONELLEŞME SÜRECİ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EVDE BAKIM YÖNETİMİNDE HEMŞİRELER</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EVDE BAKIM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İLAÇ FİRMASINDA EĞİTİM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DİYABET EĞİTİM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ADLİ HEMŞİRELİK</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ASM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LİMERİK ÜNİVERSİTESİ YURTDIŞI DENEYİMLERİ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ENFEKSİYON KONTROL HEMŞİRESİ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SOSYAL HİZMETLER OTİSTİK ÇOCUK BAKIMEVİ HEMŞİRESİ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TOPLUM RUH SAĞLIĞI MERKEZİ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MS HASTALARI EĞİTİM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YOĞUN BAKIM HEMŞİRELİĞİ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BİOELEKTRİK İMPEDANS ANALİZİ YÖNTEMLERİ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DİZ EKLEMİ HASTALIKLARINDA MANUEL TERAPİ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NADİR HASTALIKLARDA YUTMA TEDAVİSİ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ALZHEMİER'DAN KORUNMA YOLLARI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VAZOVAGAL SENKOP TANILI HASTALARDA FİZYOTERAPİ VE </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REHABİLİTASYON</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313286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2252" y="876364"/>
            <a:ext cx="11073352" cy="446276"/>
          </a:xfrm>
          <a:prstGeom prst="rect">
            <a:avLst/>
          </a:prstGeom>
        </p:spPr>
        <p:txBody>
          <a:bodyPr wrap="square">
            <a:spAutoFit/>
          </a:bodyPr>
          <a:lstStyle/>
          <a:p>
            <a:pPr lvl="1"/>
            <a:endParaRPr lang="tr-TR" sz="500" b="1" dirty="0">
              <a:latin typeface="Times New Roman" panose="02020603050405020304" pitchFamily="18" charset="0"/>
              <a:cs typeface="Times New Roman" panose="02020603050405020304" pitchFamily="18" charset="0"/>
            </a:endParaRPr>
          </a:p>
          <a:p>
            <a:pPr lvl="1"/>
            <a:r>
              <a:rPr lang="tr-TR" b="1" dirty="0" smtClean="0">
                <a:latin typeface="Times New Roman" panose="02020603050405020304" pitchFamily="18" charset="0"/>
                <a:cs typeface="Times New Roman" panose="02020603050405020304" pitchFamily="18" charset="0"/>
              </a:rPr>
              <a:t>Fakültemizce </a:t>
            </a:r>
            <a:r>
              <a:rPr lang="tr-TR" b="1" dirty="0">
                <a:latin typeface="Times New Roman" panose="02020603050405020304" pitchFamily="18" charset="0"/>
                <a:cs typeface="Times New Roman" panose="02020603050405020304" pitchFamily="18" charset="0"/>
              </a:rPr>
              <a:t>Düzenlenen Konferans/Sempozyum ve Diğer Bilimsel Toplantılar</a:t>
            </a:r>
          </a:p>
        </p:txBody>
      </p:sp>
      <p:sp>
        <p:nvSpPr>
          <p:cNvPr id="2" name="Dikdörtgen 1"/>
          <p:cNvSpPr/>
          <p:nvPr/>
        </p:nvSpPr>
        <p:spPr>
          <a:xfrm>
            <a:off x="339364" y="1322640"/>
            <a:ext cx="11265032" cy="4552015"/>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KONUK:İNTERSTİSYEL AKCİĞER HASTALIKLARINDA PULMONER REHABİLİTASYON</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KAS-İSKELET SİSTEMİ PROBLEMLERİNDE MYOFASYAL YAKLAŞIMLAR</a:t>
            </a:r>
            <a:endParaRPr lang="tr-TR" sz="1200" dirty="0">
              <a:latin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FİZYOTERAPİ'DE </a:t>
            </a:r>
            <a:r>
              <a:rPr lang="tr-TR" sz="1200" dirty="0">
                <a:latin typeface="Times New Roman" panose="02020603050405020304" pitchFamily="18" charset="0"/>
                <a:ea typeface="Calibri" panose="020F0502020204030204" pitchFamily="34" charset="0"/>
                <a:cs typeface="Times New Roman" panose="02020603050405020304" pitchFamily="18" charset="0"/>
              </a:rPr>
              <a:t>BİR KONU BİR KONUK: FEMORAL ASETABULAR SIKIŞMA SENDROMUNDA FİZYOTERAPİ VE REHABİLİTASYON</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ÜST EKSTREMİTE TUZAK NÖROPATİLERİNDE FİZYOTERAPİ VE REHABİLİTASYON</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TELEREHABİLİTASYON</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ASTIM'DA FİZİKSEL AKTİVİTE</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KRANYOSAKRAL TEDAVİ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HEMŞİRELİK ÖĞRENCİLERİNİN BİLİME YOLCULUĞU : I.ULUSAL ÖĞRENCİ KONGRESİ: ÜRETEN HEMŞİRE VE GELİŞEN BAKIM</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PROPOLİSDEN GELEN SAĞLIK</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KADIN SAĞLIĞI AKRAN EĞİTİMİ PROJESİ(KSEP)</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KIRMIZI ETİN YOLCULUĞU</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KALİTE VE LABORATUVAR UYGULAMALARI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12 MAYIS HEMŞİRELİK HAFTASI: SAĞLIK HAKKINI SAVUNAN HEMŞİRELER</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I. FİZYOTERAPİ VE REHABİLİTASYON ÖĞRENCİ KONGRESİ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ERGOTERAPİ KARİYER GÜNLERİ: MESLEKİ REHABİLİTASYON: BİR OTOMOBİL FABRİKASINDA TERAPİSTİN BAKIŞ AÇISI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ERGOTERAPİ KARİYER GÜNLERİ: RESSAM ENGİN BEYAZ ''BİR SANATÇI GÖZÜYLE ENGELLİİ BİREYLERDE GÜZEL SANATLARIN KULLANIMI''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VESTİBÜLER DEĞERLENDİRME</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ALS FARKINDALIK BİLİMSEL PROGRAMI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DUYU BÜTÜNLEME TERAPİSİNİN NÖROGELİŞİMSEL BOZUKLUKLARDA YERİ: BİR TERAPİSTİN TECRÜBELERİ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DİYALİZ HASTALARINA AFET ANINDA DİYALİZ MAKİNESİNDEN AYRILMA  EĞİTİMİ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YAŞLILARDA PRE-OPERATİF </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DEĞERLENDRİME</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99774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2252" y="876364"/>
            <a:ext cx="11073352" cy="446276"/>
          </a:xfrm>
          <a:prstGeom prst="rect">
            <a:avLst/>
          </a:prstGeom>
        </p:spPr>
        <p:txBody>
          <a:bodyPr wrap="square">
            <a:spAutoFit/>
          </a:bodyPr>
          <a:lstStyle/>
          <a:p>
            <a:pPr lvl="1"/>
            <a:endParaRPr lang="tr-TR" sz="500" b="1" dirty="0">
              <a:latin typeface="Times New Roman" panose="02020603050405020304" pitchFamily="18" charset="0"/>
              <a:cs typeface="Times New Roman" panose="02020603050405020304" pitchFamily="18" charset="0"/>
            </a:endParaRPr>
          </a:p>
          <a:p>
            <a:pPr lvl="1"/>
            <a:r>
              <a:rPr lang="tr-TR" b="1" dirty="0" smtClean="0">
                <a:latin typeface="Times New Roman" panose="02020603050405020304" pitchFamily="18" charset="0"/>
                <a:cs typeface="Times New Roman" panose="02020603050405020304" pitchFamily="18" charset="0"/>
              </a:rPr>
              <a:t>Fakültemizce </a:t>
            </a:r>
            <a:r>
              <a:rPr lang="tr-TR" b="1" dirty="0">
                <a:latin typeface="Times New Roman" panose="02020603050405020304" pitchFamily="18" charset="0"/>
                <a:cs typeface="Times New Roman" panose="02020603050405020304" pitchFamily="18" charset="0"/>
              </a:rPr>
              <a:t>Düzenlenen Konferans/Sempozyum ve Diğer Bilimsel Toplantılar</a:t>
            </a:r>
          </a:p>
        </p:txBody>
      </p:sp>
      <p:sp>
        <p:nvSpPr>
          <p:cNvPr id="2" name="Dikdörtgen 1"/>
          <p:cNvSpPr/>
          <p:nvPr/>
        </p:nvSpPr>
        <p:spPr>
          <a:xfrm>
            <a:off x="339364" y="1520602"/>
            <a:ext cx="11265032" cy="4174476"/>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 DEMANSLILARDA FONKSİYONEL TIP YAKLAŞIMI VE FİZYOTERAPİ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KONUK:GÖZ HASTALIKLARINDA FİZYOTERAPİ VE REHABİLİTASYON</a:t>
            </a:r>
          </a:p>
          <a:p>
            <a:pPr marL="342900" lvl="0" indent="-342900" algn="just">
              <a:lnSpc>
                <a:spcPct val="115000"/>
              </a:lnSpc>
              <a:spcAft>
                <a:spcPts val="0"/>
              </a:spcAft>
              <a:buFont typeface="Symbol" panose="05050102010706020507" pitchFamily="18"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FİZYOTERAPİ'DE </a:t>
            </a:r>
            <a:r>
              <a:rPr lang="tr-TR" sz="1200" dirty="0">
                <a:latin typeface="Times New Roman" panose="02020603050405020304" pitchFamily="18" charset="0"/>
                <a:ea typeface="Calibri" panose="020F0502020204030204" pitchFamily="34" charset="0"/>
                <a:cs typeface="Times New Roman" panose="02020603050405020304" pitchFamily="18" charset="0"/>
              </a:rPr>
              <a:t>BİR KONU BİR KONUK:SEREBRAL PALSİLİ ÇOCUKLARDA SOLUNUM PROBLEMLERİ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KONUK:DONUK OMUZ REHABİLİTASYONU</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KONUK:PARKİNSON HASTALIĞINDA AEROBİK EGZERSİZ VE NÖROPROTEKTİF ETKİSİ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KONUK:FAZ III KARDİYAK REHABİLİTASYON</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KONUK:SKLERODERMA'DA FİZYOTERAPİ REHABİLİTASYON</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KONUK:SKOLYOZDA EGZERSİZ EĞİTİMİ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KONUK:DİKKAT EKSİKLİĞİ VE HİPERAKTİVİTE BOZUKLUĞUNDA FİZYOTERAPİ VE REHABİLİTASYON</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FİZYOTERAPİ'DE BİR KONU BİR KONUK:KRONİK SOLUNUM HASTALIKLARINDA POSTÜRAL KONTROLÜN ETKİLENİMİ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VESTİBÜLER DEĞERLENDİRME EĞİTİMİ:DENGE PROBLEMİNE YÖNELİK DEĞERLENDİRME YÖNTEMLERİ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BİLİM VE KARİYER GÜNLERİ: PHD.DUYGU SEZGİN YURTDIŞI DENEYİMİM</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HEMŞİRELİKTE KÜTÜPHANE HİZMETLERİNİN ETKİN KULLANIMI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BİLİM VE KARİYER GÜNLERİ: AŞILAMANIN REDDEDİLMESİ VE SONUÇLARI</a:t>
            </a:r>
          </a:p>
          <a:p>
            <a:pPr marL="342900" lvl="0" indent="-342900" algn="just">
              <a:lnSpc>
                <a:spcPct val="115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BİLİM VE KARİYER GÜNLERİ: HEMŞİRELİKTE SERTİFİKASYON  </a:t>
            </a:r>
            <a:endParaRPr lang="tr-TR"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BIA CİHAZI İLE ÖLÇÜM -BİOELEKTRİK İMPEDANS ANALİZİ YÖNTEMLERİ</a:t>
            </a:r>
            <a:endParaRPr lang="tr-TR" sz="1200" dirty="0">
              <a:latin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BİLİM </a:t>
            </a:r>
            <a:r>
              <a:rPr lang="tr-TR" sz="1200" dirty="0">
                <a:latin typeface="Times New Roman" panose="02020603050405020304" pitchFamily="18" charset="0"/>
                <a:ea typeface="Calibri" panose="020F0502020204030204" pitchFamily="34" charset="0"/>
                <a:cs typeface="Times New Roman" panose="02020603050405020304" pitchFamily="18" charset="0"/>
              </a:rPr>
              <a:t>VE KARİYER GÜNLERİ: HASTA BAKIM TARİHİ</a:t>
            </a:r>
          </a:p>
          <a:p>
            <a:pPr marL="342900" lvl="0" indent="-342900" algn="just">
              <a:spcAft>
                <a:spcPts val="80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KOKLEAR İMPLANT PARÇALARI, UYGULAMA VE </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AYARI</a:t>
            </a:r>
          </a:p>
          <a:p>
            <a:endParaRPr lang="tr-TR" sz="1200" dirty="0">
              <a:latin typeface="Times New Roman" panose="02020603050405020304" pitchFamily="18" charset="0"/>
              <a:cs typeface="Times New Roman" panose="02020603050405020304" pitchFamily="18" charset="0"/>
            </a:endParaRPr>
          </a:p>
        </p:txBody>
      </p:sp>
      <p:sp>
        <p:nvSpPr>
          <p:cNvPr id="6"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2258501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6837" y="998912"/>
            <a:ext cx="11469278" cy="800219"/>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Akademik Faaliyetler Kapsamında Gerçekleşen Çalışmalar</a:t>
            </a:r>
          </a:p>
          <a:p>
            <a:pPr lvl="1"/>
            <a:endParaRPr lang="tr-TR" sz="500" b="1" dirty="0">
              <a:latin typeface="Times New Roman" panose="02020603050405020304" pitchFamily="18" charset="0"/>
              <a:cs typeface="Times New Roman" panose="02020603050405020304" pitchFamily="18" charset="0"/>
            </a:endParaRPr>
          </a:p>
          <a:p>
            <a:pPr lvl="1"/>
            <a:r>
              <a:rPr lang="tr-TR" b="1" dirty="0">
                <a:latin typeface="Times New Roman" panose="02020603050405020304" pitchFamily="18" charset="0"/>
                <a:cs typeface="Times New Roman" panose="02020603050405020304" pitchFamily="18" charset="0"/>
              </a:rPr>
              <a:t>	</a:t>
            </a:r>
            <a:r>
              <a:rPr lang="tr-TR" b="1" dirty="0"/>
              <a:t> </a:t>
            </a:r>
            <a:r>
              <a:rPr lang="tr-TR" b="1" dirty="0">
                <a:latin typeface="Times New Roman" panose="02020603050405020304" pitchFamily="18" charset="0"/>
                <a:cs typeface="Times New Roman" panose="02020603050405020304" pitchFamily="18" charset="0"/>
              </a:rPr>
              <a:t>Fakültemiz Öğretim Üye ve Elemanlarının Kurum Dışı Bilimsel Toplantılara Katılım Sayıları</a:t>
            </a:r>
            <a:endParaRPr lang="tr-TR" dirty="0">
              <a:latin typeface="Times New Roman" panose="02020603050405020304" pitchFamily="18" charset="0"/>
              <a:cs typeface="Times New Roman" panose="02020603050405020304" pitchFamily="18" charset="0"/>
            </a:endParaRPr>
          </a:p>
        </p:txBody>
      </p:sp>
      <p:graphicFrame>
        <p:nvGraphicFramePr>
          <p:cNvPr id="8" name="Grafik 7"/>
          <p:cNvGraphicFramePr>
            <a:graphicFrameLocks/>
          </p:cNvGraphicFramePr>
          <p:nvPr>
            <p:extLst>
              <p:ext uri="{D42A27DB-BD31-4B8C-83A1-F6EECF244321}">
                <p14:modId xmlns:p14="http://schemas.microsoft.com/office/powerpoint/2010/main" val="3418530965"/>
              </p:ext>
            </p:extLst>
          </p:nvPr>
        </p:nvGraphicFramePr>
        <p:xfrm>
          <a:off x="1387312" y="2227082"/>
          <a:ext cx="8152614" cy="4107729"/>
        </p:xfrm>
        <a:graphic>
          <a:graphicData uri="http://schemas.openxmlformats.org/drawingml/2006/chart">
            <c:chart xmlns:c="http://schemas.openxmlformats.org/drawingml/2006/chart" xmlns:r="http://schemas.openxmlformats.org/officeDocument/2006/relationships" r:id="rId2"/>
          </a:graphicData>
        </a:graphic>
      </p:graphicFrame>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691663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6837" y="998912"/>
            <a:ext cx="11469278" cy="878895"/>
          </a:xfrm>
          <a:prstGeom prst="rect">
            <a:avLst/>
          </a:prstGeom>
        </p:spPr>
        <p:txBody>
          <a:bodyPr wrap="square">
            <a:spAutoFit/>
          </a:bodyPr>
          <a:lstStyle/>
          <a:p>
            <a:pPr lvl="1">
              <a:lnSpc>
                <a:spcPct val="150000"/>
              </a:lnSpc>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Akademik </a:t>
            </a:r>
            <a:r>
              <a:rPr lang="tr-TR" b="1" dirty="0">
                <a:latin typeface="Times New Roman" panose="02020603050405020304" pitchFamily="18" charset="0"/>
                <a:cs typeface="Times New Roman" panose="02020603050405020304" pitchFamily="18" charset="0"/>
              </a:rPr>
              <a:t>Faaliyetler Kapsamında Gerçekleşen Çalışmalar</a:t>
            </a:r>
          </a:p>
          <a:p>
            <a:pPr lvl="1">
              <a:lnSpc>
                <a:spcPct val="150000"/>
              </a:lnSpc>
            </a:pPr>
            <a:r>
              <a:rPr lang="tr-TR" b="1" dirty="0">
                <a:latin typeface="Times New Roman" panose="02020603050405020304" pitchFamily="18" charset="0"/>
                <a:cs typeface="Times New Roman" panose="02020603050405020304" pitchFamily="18" charset="0"/>
              </a:rPr>
              <a:t>	</a:t>
            </a:r>
            <a:r>
              <a:rPr lang="tr-TR" b="1" dirty="0"/>
              <a:t> </a:t>
            </a:r>
            <a:r>
              <a:rPr lang="tr-TR" b="1" dirty="0" smtClean="0">
                <a:latin typeface="Times New Roman" panose="02020603050405020304" pitchFamily="18" charset="0"/>
                <a:cs typeface="Times New Roman" panose="02020603050405020304" pitchFamily="18" charset="0"/>
              </a:rPr>
              <a:t>Makale, Kitap ve Yayınlar</a:t>
            </a:r>
            <a:endParaRPr lang="tr-TR"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698586233"/>
              </p:ext>
            </p:extLst>
          </p:nvPr>
        </p:nvGraphicFramePr>
        <p:xfrm>
          <a:off x="1123416" y="2137685"/>
          <a:ext cx="9945168" cy="4095255"/>
        </p:xfrm>
        <a:graphic>
          <a:graphicData uri="http://schemas.openxmlformats.org/drawingml/2006/table">
            <a:tbl>
              <a:tblPr firstRow="1" firstCol="1" bandRow="1">
                <a:tableStyleId>{5C22544A-7EE6-4342-B048-85BDC9FD1C3A}</a:tableStyleId>
              </a:tblPr>
              <a:tblGrid>
                <a:gridCol w="1716500"/>
                <a:gridCol w="1488872"/>
                <a:gridCol w="1168553"/>
                <a:gridCol w="1480008"/>
                <a:gridCol w="1390620"/>
                <a:gridCol w="1409016"/>
                <a:gridCol w="1291599"/>
              </a:tblGrid>
              <a:tr h="832637">
                <a:tc>
                  <a:txBody>
                    <a:bodyPr/>
                    <a:lstStyle/>
                    <a:p>
                      <a:pPr marL="457200" algn="l">
                        <a:lnSpc>
                          <a:spcPct val="115000"/>
                        </a:lnSpc>
                        <a:spcAft>
                          <a:spcPts val="0"/>
                        </a:spcAft>
                      </a:pPr>
                      <a:r>
                        <a:rPr lang="tr-TR" sz="1100" b="1" dirty="0">
                          <a:solidFill>
                            <a:srgbClr val="C00000"/>
                          </a:solidFill>
                          <a:effectLst/>
                          <a:latin typeface="Times New Roman" pitchFamily="18" charset="0"/>
                          <a:cs typeface="Times New Roman" pitchFamily="18" charset="0"/>
                        </a:rPr>
                        <a:t>Akademik Çalışmaların Türü</a:t>
                      </a:r>
                      <a:endParaRPr lang="tr-TR" sz="11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a:lnSpc>
                          <a:spcPct val="115000"/>
                        </a:lnSpc>
                        <a:spcAft>
                          <a:spcPts val="0"/>
                        </a:spcAft>
                      </a:pPr>
                      <a:r>
                        <a:rPr lang="tr-TR" sz="1100" b="1" dirty="0">
                          <a:solidFill>
                            <a:srgbClr val="C00000"/>
                          </a:solidFill>
                          <a:effectLst/>
                          <a:latin typeface="Times New Roman" pitchFamily="18" charset="0"/>
                          <a:cs typeface="Times New Roman" pitchFamily="18" charset="0"/>
                        </a:rPr>
                        <a:t>SCI, SSCI ve AHCI İndekslerine Giren Dergilerde Yayınlanan Makaleler</a:t>
                      </a:r>
                      <a:endParaRPr lang="tr-TR" sz="11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457200" algn="ctr">
                        <a:lnSpc>
                          <a:spcPct val="115000"/>
                        </a:lnSpc>
                        <a:spcAft>
                          <a:spcPts val="0"/>
                        </a:spcAft>
                      </a:pPr>
                      <a:r>
                        <a:rPr lang="tr-TR" sz="900" b="1" dirty="0">
                          <a:solidFill>
                            <a:srgbClr val="C00000"/>
                          </a:solidFill>
                          <a:effectLst/>
                          <a:latin typeface="Times New Roman" pitchFamily="18" charset="0"/>
                          <a:cs typeface="Times New Roman" pitchFamily="18" charset="0"/>
                        </a:rPr>
                        <a:t>Diğer Dergilerde Yayınlanan Makaleler</a:t>
                      </a:r>
                      <a:endParaRPr lang="tr-TR" sz="9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457200" algn="ctr">
                        <a:lnSpc>
                          <a:spcPct val="115000"/>
                        </a:lnSpc>
                        <a:spcAft>
                          <a:spcPts val="0"/>
                        </a:spcAft>
                      </a:pPr>
                      <a:r>
                        <a:rPr lang="tr-TR" sz="900" b="1" dirty="0">
                          <a:solidFill>
                            <a:srgbClr val="C00000"/>
                          </a:solidFill>
                          <a:effectLst/>
                          <a:latin typeface="Times New Roman" pitchFamily="18" charset="0"/>
                          <a:cs typeface="Times New Roman" pitchFamily="18" charset="0"/>
                        </a:rPr>
                        <a:t>Hakemli Kongre/ Sempozyumların Bildiri Kitaplarında </a:t>
                      </a:r>
                      <a:r>
                        <a:rPr lang="tr-TR" sz="900" b="1" dirty="0" err="1">
                          <a:solidFill>
                            <a:srgbClr val="C00000"/>
                          </a:solidFill>
                          <a:effectLst/>
                          <a:latin typeface="Times New Roman" pitchFamily="18" charset="0"/>
                          <a:cs typeface="Times New Roman" pitchFamily="18" charset="0"/>
                        </a:rPr>
                        <a:t>Yeralan</a:t>
                      </a:r>
                      <a:r>
                        <a:rPr lang="tr-TR" sz="900" b="1" dirty="0">
                          <a:solidFill>
                            <a:srgbClr val="C00000"/>
                          </a:solidFill>
                          <a:effectLst/>
                          <a:latin typeface="Times New Roman" pitchFamily="18" charset="0"/>
                          <a:cs typeface="Times New Roman" pitchFamily="18" charset="0"/>
                        </a:rPr>
                        <a:t> Yayınlar</a:t>
                      </a:r>
                      <a:endParaRPr lang="tr-TR" sz="9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457200" algn="ctr">
                        <a:lnSpc>
                          <a:spcPct val="115000"/>
                        </a:lnSpc>
                        <a:spcAft>
                          <a:spcPts val="0"/>
                        </a:spcAft>
                      </a:pPr>
                      <a:r>
                        <a:rPr lang="tr-TR" sz="1000" b="1" dirty="0">
                          <a:solidFill>
                            <a:srgbClr val="C00000"/>
                          </a:solidFill>
                          <a:effectLst/>
                          <a:latin typeface="Times New Roman" pitchFamily="18" charset="0"/>
                          <a:cs typeface="Times New Roman" pitchFamily="18" charset="0"/>
                        </a:rPr>
                        <a:t>Kitap ve Kitap Bölümleri</a:t>
                      </a:r>
                      <a:endParaRPr lang="tr-TR" sz="10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457200" algn="ctr">
                        <a:lnSpc>
                          <a:spcPct val="115000"/>
                        </a:lnSpc>
                        <a:spcAft>
                          <a:spcPts val="0"/>
                        </a:spcAft>
                      </a:pPr>
                      <a:r>
                        <a:rPr lang="tr-TR" sz="1000" b="1" dirty="0">
                          <a:solidFill>
                            <a:srgbClr val="C00000"/>
                          </a:solidFill>
                          <a:effectLst/>
                          <a:latin typeface="Times New Roman" pitchFamily="18" charset="0"/>
                          <a:cs typeface="Times New Roman" pitchFamily="18" charset="0"/>
                        </a:rPr>
                        <a:t>Diğer Yayınlar</a:t>
                      </a:r>
                      <a:endParaRPr lang="tr-TR" sz="10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457200" algn="ctr">
                        <a:lnSpc>
                          <a:spcPct val="115000"/>
                        </a:lnSpc>
                        <a:spcAft>
                          <a:spcPts val="0"/>
                        </a:spcAft>
                      </a:pPr>
                      <a:r>
                        <a:rPr lang="tr-TR" sz="1000" b="1" dirty="0">
                          <a:solidFill>
                            <a:srgbClr val="C00000"/>
                          </a:solidFill>
                          <a:effectLst/>
                          <a:latin typeface="Times New Roman" pitchFamily="18" charset="0"/>
                          <a:cs typeface="Times New Roman" pitchFamily="18" charset="0"/>
                        </a:rPr>
                        <a:t>Toplam</a:t>
                      </a:r>
                      <a:endParaRPr lang="tr-TR" sz="10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22169">
                <a:tc>
                  <a:txBody>
                    <a:bodyPr/>
                    <a:lstStyle/>
                    <a:p>
                      <a:pPr marL="457200" algn="ctr">
                        <a:lnSpc>
                          <a:spcPct val="115000"/>
                        </a:lnSpc>
                        <a:spcAft>
                          <a:spcPts val="0"/>
                        </a:spcAft>
                      </a:pPr>
                      <a:r>
                        <a:rPr lang="tr-TR" sz="1100" b="1" dirty="0">
                          <a:solidFill>
                            <a:srgbClr val="C00000"/>
                          </a:solidFill>
                          <a:effectLst/>
                          <a:latin typeface="Times New Roman" pitchFamily="18" charset="0"/>
                          <a:cs typeface="Times New Roman" pitchFamily="18" charset="0"/>
                        </a:rPr>
                        <a:t>Fakülte/Bölüm</a:t>
                      </a:r>
                      <a:endParaRPr lang="tr-TR" sz="1100" b="1" dirty="0">
                        <a:solidFill>
                          <a:srgbClr val="C00000"/>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86491">
                <a:tc>
                  <a:txBody>
                    <a:bodyPr/>
                    <a:lstStyle/>
                    <a:p>
                      <a:pPr marL="457200">
                        <a:lnSpc>
                          <a:spcPct val="115000"/>
                        </a:lnSpc>
                        <a:spcAft>
                          <a:spcPts val="0"/>
                        </a:spcAft>
                      </a:pPr>
                      <a:r>
                        <a:rPr lang="tr-TR" sz="900" b="1" dirty="0">
                          <a:solidFill>
                            <a:schemeClr val="tx1"/>
                          </a:solidFill>
                          <a:effectLst/>
                          <a:latin typeface="Times New Roman" pitchFamily="18" charset="0"/>
                          <a:cs typeface="Times New Roman" pitchFamily="18" charset="0"/>
                        </a:rPr>
                        <a:t>Beslenme ve Diyetetik Bölümü</a:t>
                      </a:r>
                      <a:endParaRPr lang="tr-TR" sz="900" b="1" dirty="0">
                        <a:solidFill>
                          <a:schemeClr val="tx1"/>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4</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1</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2</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1">
                          <a:effectLst/>
                          <a:latin typeface="Times New Roman" pitchFamily="18" charset="0"/>
                          <a:cs typeface="Times New Roman" pitchFamily="18" charset="0"/>
                        </a:rPr>
                        <a:t>7</a:t>
                      </a:r>
                      <a:endParaRPr lang="tr-TR" sz="1100" b="1">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9604">
                <a:tc>
                  <a:txBody>
                    <a:bodyPr/>
                    <a:lstStyle/>
                    <a:p>
                      <a:pPr marL="457200">
                        <a:lnSpc>
                          <a:spcPct val="115000"/>
                        </a:lnSpc>
                        <a:spcAft>
                          <a:spcPts val="0"/>
                        </a:spcAft>
                      </a:pPr>
                      <a:r>
                        <a:rPr lang="tr-TR" sz="900" b="1" dirty="0" err="1">
                          <a:solidFill>
                            <a:schemeClr val="tx1"/>
                          </a:solidFill>
                          <a:effectLst/>
                          <a:latin typeface="Times New Roman" pitchFamily="18" charset="0"/>
                          <a:cs typeface="Times New Roman" pitchFamily="18" charset="0"/>
                        </a:rPr>
                        <a:t>Ergoterapi</a:t>
                      </a:r>
                      <a:r>
                        <a:rPr lang="tr-TR" sz="900" b="1" dirty="0">
                          <a:solidFill>
                            <a:schemeClr val="tx1"/>
                          </a:solidFill>
                          <a:effectLst/>
                          <a:latin typeface="Times New Roman" pitchFamily="18" charset="0"/>
                          <a:cs typeface="Times New Roman" pitchFamily="18" charset="0"/>
                        </a:rPr>
                        <a:t> Bölümü</a:t>
                      </a:r>
                      <a:endParaRPr lang="tr-TR" sz="900" b="1" dirty="0">
                        <a:solidFill>
                          <a:schemeClr val="tx1"/>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1</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3</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18</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1">
                          <a:effectLst/>
                          <a:latin typeface="Times New Roman" pitchFamily="18" charset="0"/>
                          <a:cs typeface="Times New Roman" pitchFamily="18" charset="0"/>
                        </a:rPr>
                        <a:t>22</a:t>
                      </a:r>
                      <a:endParaRPr lang="tr-TR" sz="1100" b="1">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655">
                <a:tc>
                  <a:txBody>
                    <a:bodyPr/>
                    <a:lstStyle/>
                    <a:p>
                      <a:pPr marL="457200">
                        <a:lnSpc>
                          <a:spcPct val="115000"/>
                        </a:lnSpc>
                        <a:spcAft>
                          <a:spcPts val="0"/>
                        </a:spcAft>
                      </a:pPr>
                      <a:r>
                        <a:rPr lang="tr-TR" sz="900" b="1" dirty="0">
                          <a:solidFill>
                            <a:schemeClr val="tx1"/>
                          </a:solidFill>
                          <a:effectLst/>
                          <a:latin typeface="Times New Roman" pitchFamily="18" charset="0"/>
                          <a:cs typeface="Times New Roman" pitchFamily="18" charset="0"/>
                        </a:rPr>
                        <a:t>Fizyoterapi ve Rehabilitasyon Bölümü</a:t>
                      </a:r>
                      <a:endParaRPr lang="tr-TR" sz="900" b="1" dirty="0">
                        <a:solidFill>
                          <a:schemeClr val="tx1"/>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12</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141</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1">
                          <a:effectLst/>
                          <a:latin typeface="Times New Roman" pitchFamily="18" charset="0"/>
                          <a:cs typeface="Times New Roman" pitchFamily="18" charset="0"/>
                        </a:rPr>
                        <a:t>153</a:t>
                      </a:r>
                      <a:endParaRPr lang="tr-TR" sz="1100" b="1">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9604">
                <a:tc>
                  <a:txBody>
                    <a:bodyPr/>
                    <a:lstStyle/>
                    <a:p>
                      <a:pPr marL="457200">
                        <a:lnSpc>
                          <a:spcPct val="115000"/>
                        </a:lnSpc>
                        <a:spcAft>
                          <a:spcPts val="0"/>
                        </a:spcAft>
                      </a:pPr>
                      <a:r>
                        <a:rPr lang="tr-TR" sz="900" b="1" dirty="0">
                          <a:solidFill>
                            <a:schemeClr val="tx1"/>
                          </a:solidFill>
                          <a:effectLst/>
                          <a:latin typeface="Times New Roman" pitchFamily="18" charset="0"/>
                          <a:cs typeface="Times New Roman" pitchFamily="18" charset="0"/>
                        </a:rPr>
                        <a:t>Hemşirelik Bölümü</a:t>
                      </a:r>
                      <a:endParaRPr lang="tr-TR" sz="900" b="1" dirty="0">
                        <a:solidFill>
                          <a:schemeClr val="tx1"/>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6</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9</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4</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1">
                          <a:effectLst/>
                          <a:latin typeface="Times New Roman" pitchFamily="18" charset="0"/>
                          <a:cs typeface="Times New Roman" pitchFamily="18" charset="0"/>
                        </a:rPr>
                        <a:t>19</a:t>
                      </a:r>
                      <a:endParaRPr lang="tr-TR" sz="1100" b="1">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9604">
                <a:tc>
                  <a:txBody>
                    <a:bodyPr/>
                    <a:lstStyle/>
                    <a:p>
                      <a:pPr marL="457200">
                        <a:lnSpc>
                          <a:spcPct val="115000"/>
                        </a:lnSpc>
                        <a:spcAft>
                          <a:spcPts val="0"/>
                        </a:spcAft>
                      </a:pPr>
                      <a:r>
                        <a:rPr lang="tr-TR" sz="900" b="1" dirty="0" err="1">
                          <a:solidFill>
                            <a:schemeClr val="tx1"/>
                          </a:solidFill>
                          <a:effectLst/>
                          <a:latin typeface="Times New Roman" pitchFamily="18" charset="0"/>
                          <a:cs typeface="Times New Roman" pitchFamily="18" charset="0"/>
                        </a:rPr>
                        <a:t>Odyoloji</a:t>
                      </a:r>
                      <a:r>
                        <a:rPr lang="tr-TR" sz="900" b="1" dirty="0">
                          <a:solidFill>
                            <a:schemeClr val="tx1"/>
                          </a:solidFill>
                          <a:effectLst/>
                          <a:latin typeface="Times New Roman" pitchFamily="18" charset="0"/>
                          <a:cs typeface="Times New Roman" pitchFamily="18" charset="0"/>
                        </a:rPr>
                        <a:t> Bölümü</a:t>
                      </a:r>
                      <a:endParaRPr lang="tr-TR" sz="900" b="1" dirty="0">
                        <a:solidFill>
                          <a:schemeClr val="tx1"/>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2</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3</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1" dirty="0">
                          <a:effectLst/>
                          <a:latin typeface="Times New Roman" pitchFamily="18" charset="0"/>
                          <a:cs typeface="Times New Roman" pitchFamily="18" charset="0"/>
                        </a:rPr>
                        <a:t>5</a:t>
                      </a:r>
                      <a:endParaRPr lang="tr-TR" sz="1100" b="1"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6491">
                <a:tc>
                  <a:txBody>
                    <a:bodyPr/>
                    <a:lstStyle/>
                    <a:p>
                      <a:pPr marL="457200">
                        <a:lnSpc>
                          <a:spcPct val="115000"/>
                        </a:lnSpc>
                        <a:spcAft>
                          <a:spcPts val="0"/>
                        </a:spcAft>
                      </a:pPr>
                      <a:r>
                        <a:rPr lang="tr-TR" sz="900" b="1" dirty="0">
                          <a:solidFill>
                            <a:schemeClr val="tx1"/>
                          </a:solidFill>
                          <a:effectLst/>
                          <a:latin typeface="Times New Roman" pitchFamily="18" charset="0"/>
                          <a:cs typeface="Times New Roman" pitchFamily="18" charset="0"/>
                        </a:rPr>
                        <a:t>Sağlık Yönetimi Bölümü</a:t>
                      </a:r>
                      <a:endParaRPr lang="tr-TR" sz="900" b="1" dirty="0">
                        <a:solidFill>
                          <a:schemeClr val="tx1"/>
                        </a:solidFill>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1</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2</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a:effectLst/>
                          <a:latin typeface="Times New Roman" pitchFamily="18" charset="0"/>
                          <a:cs typeface="Times New Roman" pitchFamily="18" charset="0"/>
                        </a:rPr>
                        <a:t>-</a:t>
                      </a:r>
                      <a:endParaRPr lang="tr-TR" sz="1100" b="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0" dirty="0">
                          <a:effectLst/>
                          <a:latin typeface="Times New Roman" pitchFamily="18" charset="0"/>
                          <a:cs typeface="Times New Roman" pitchFamily="18" charset="0"/>
                        </a:rPr>
                        <a:t>-</a:t>
                      </a:r>
                      <a:endParaRPr lang="tr-TR" sz="1100" b="0"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100" b="1" dirty="0">
                          <a:effectLst/>
                          <a:latin typeface="Times New Roman" pitchFamily="18" charset="0"/>
                          <a:cs typeface="Times New Roman" pitchFamily="18" charset="0"/>
                        </a:rPr>
                        <a:t>3</a:t>
                      </a:r>
                      <a:endParaRPr lang="tr-TR" sz="1100" b="1" dirty="0">
                        <a:effectLst/>
                        <a:latin typeface="Times New Roman" pitchFamily="18" charset="0"/>
                        <a:ea typeface="Calibri" panose="020F0502020204030204" pitchFamily="34" charset="0"/>
                        <a:cs typeface="Times New Roman" pitchFamily="18" charset="0"/>
                      </a:endParaRPr>
                    </a:p>
                  </a:txBody>
                  <a:tcPr marL="62410" marR="62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28865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324" y="1368244"/>
            <a:ext cx="10931950" cy="4330416"/>
          </a:xfrm>
          <a:prstGeom prst="rect">
            <a:avLst/>
          </a:prstGeom>
        </p:spPr>
        <p:txBody>
          <a:bodyPr wrap="square">
            <a:spAutoFit/>
          </a:bodyPr>
          <a:lstStyle/>
          <a:p>
            <a:pPr indent="221615" algn="just">
              <a:lnSpc>
                <a:spcPct val="115000"/>
              </a:lnSpc>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b="1" dirty="0">
                <a:latin typeface="Times New Roman" panose="02020603050405020304" pitchFamily="18" charset="0"/>
                <a:ea typeface="Calibri" panose="020F0502020204030204" pitchFamily="34" charset="0"/>
                <a:cs typeface="Times New Roman" panose="02020603050405020304" pitchFamily="18" charset="0"/>
              </a:rPr>
              <a:t> Bölüm Başkanlığı Öğretim Üye ve Elemanlarınca;</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221615" algn="just">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Doç. Dr. Ümit Uğurlu</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err="1">
                <a:latin typeface="Times New Roman" panose="02020603050405020304" pitchFamily="18" charset="0"/>
                <a:ea typeface="Calibri" panose="020F0502020204030204" pitchFamily="34" charset="0"/>
                <a:cs typeface="Times New Roman" panose="02020603050405020304" pitchFamily="18" charset="0"/>
              </a:rPr>
              <a:t>Archives</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Physical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Medicine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dergisinde gelen “</a:t>
            </a:r>
            <a:r>
              <a:rPr lang="tr-TR" dirty="0" err="1">
                <a:latin typeface="Times New Roman" panose="02020603050405020304" pitchFamily="18" charset="0"/>
                <a:ea typeface="Calibri" panose="020F0502020204030204" pitchFamily="34" charset="0"/>
                <a:cs typeface="Times New Roman" panose="02020603050405020304" pitchFamily="18" charset="0"/>
              </a:rPr>
              <a:t>Effects</a:t>
            </a:r>
            <a:r>
              <a:rPr lang="tr-TR" dirty="0">
                <a:latin typeface="Times New Roman" panose="02020603050405020304" pitchFamily="18" charset="0"/>
                <a:ea typeface="Calibri" panose="020F0502020204030204" pitchFamily="34" charset="0"/>
                <a:cs typeface="Times New Roman" panose="02020603050405020304" pitchFamily="18" charset="0"/>
              </a:rPr>
              <a:t> of a </a:t>
            </a:r>
            <a:r>
              <a:rPr lang="tr-TR" dirty="0" err="1">
                <a:latin typeface="Times New Roman" panose="02020603050405020304" pitchFamily="18" charset="0"/>
                <a:ea typeface="Calibri" panose="020F0502020204030204" pitchFamily="34" charset="0"/>
                <a:cs typeface="Times New Roman" panose="02020603050405020304" pitchFamily="18" charset="0"/>
              </a:rPr>
              <a:t>Progressive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Resistance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Exercise</a:t>
            </a:r>
            <a:r>
              <a:rPr lang="tr-TR" dirty="0">
                <a:latin typeface="Times New Roman" panose="02020603050405020304" pitchFamily="18" charset="0"/>
                <a:ea typeface="Calibri" panose="020F0502020204030204" pitchFamily="34" charset="0"/>
                <a:cs typeface="Times New Roman" panose="02020603050405020304" pitchFamily="18" charset="0"/>
              </a:rPr>
              <a:t> Program in </a:t>
            </a:r>
            <a:r>
              <a:rPr lang="tr-TR"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with</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Hand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Osteoarthritis</a:t>
            </a:r>
            <a:r>
              <a:rPr lang="tr-TR" dirty="0">
                <a:latin typeface="Times New Roman" panose="02020603050405020304" pitchFamily="18" charset="0"/>
                <a:ea typeface="Calibri" panose="020F0502020204030204" pitchFamily="34" charset="0"/>
                <a:cs typeface="Times New Roman" panose="02020603050405020304" pitchFamily="18" charset="0"/>
              </a:rPr>
              <a:t>: a </a:t>
            </a:r>
            <a:r>
              <a:rPr lang="tr-TR" dirty="0" err="1">
                <a:latin typeface="Times New Roman" panose="02020603050405020304" pitchFamily="18" charset="0"/>
                <a:ea typeface="Calibri" panose="020F0502020204030204" pitchFamily="34" charset="0"/>
                <a:cs typeface="Times New Roman" panose="02020603050405020304" pitchFamily="18" charset="0"/>
              </a:rPr>
              <a:t>randomized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controlled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trial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with</a:t>
            </a:r>
            <a:r>
              <a:rPr lang="tr-TR" dirty="0">
                <a:latin typeface="Times New Roman" panose="02020603050405020304" pitchFamily="18" charset="0"/>
                <a:ea typeface="Calibri" panose="020F0502020204030204" pitchFamily="34" charset="0"/>
                <a:cs typeface="Times New Roman" panose="02020603050405020304" pitchFamily="18" charset="0"/>
              </a:rPr>
              <a:t> a </a:t>
            </a:r>
            <a:r>
              <a:rPr lang="tr-TR" dirty="0" err="1">
                <a:latin typeface="Times New Roman" panose="02020603050405020304" pitchFamily="18" charset="0"/>
                <a:ea typeface="Calibri" panose="020F0502020204030204" pitchFamily="34" charset="0"/>
                <a:cs typeface="Times New Roman" panose="02020603050405020304" pitchFamily="18" charset="0"/>
              </a:rPr>
              <a:t>blinded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assessor</a:t>
            </a:r>
            <a:r>
              <a:rPr lang="tr-TR" dirty="0">
                <a:latin typeface="Times New Roman" panose="02020603050405020304" pitchFamily="18" charset="0"/>
                <a:ea typeface="Calibri" panose="020F0502020204030204" pitchFamily="34" charset="0"/>
                <a:cs typeface="Times New Roman" panose="02020603050405020304" pitchFamily="18" charset="0"/>
              </a:rPr>
              <a:t>” başlıklı araştırma makalesi için hakemlik yapılmıştır.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err="1">
                <a:latin typeface="Times New Roman" panose="02020603050405020304" pitchFamily="18" charset="0"/>
                <a:ea typeface="Calibri" panose="020F0502020204030204" pitchFamily="34" charset="0"/>
                <a:cs typeface="Times New Roman" panose="02020603050405020304" pitchFamily="18" charset="0"/>
              </a:rPr>
              <a:t>Effects</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Serial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Casting</a:t>
            </a:r>
            <a:r>
              <a:rPr lang="tr-TR" dirty="0">
                <a:latin typeface="Times New Roman" panose="02020603050405020304" pitchFamily="18" charset="0"/>
                <a:ea typeface="Calibri" panose="020F0502020204030204" pitchFamily="34" charset="0"/>
                <a:cs typeface="Times New Roman" panose="02020603050405020304" pitchFamily="18" charset="0"/>
              </a:rPr>
              <a:t> in </a:t>
            </a:r>
            <a:r>
              <a:rPr lang="tr-TR" dirty="0" err="1">
                <a:latin typeface="Times New Roman" panose="02020603050405020304" pitchFamily="18" charset="0"/>
                <a:ea typeface="Calibri" panose="020F0502020204030204" pitchFamily="34" charset="0"/>
                <a:cs typeface="Times New Roman" panose="02020603050405020304" pitchFamily="18" charset="0"/>
              </a:rPr>
              <a:t>the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Treatment</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Flexion</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Contractures</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Proximal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Interpahalangeal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Joints</a:t>
            </a:r>
            <a:r>
              <a:rPr lang="tr-TR" dirty="0">
                <a:latin typeface="Times New Roman" panose="02020603050405020304" pitchFamily="18" charset="0"/>
                <a:ea typeface="Calibri" panose="020F0502020204030204" pitchFamily="34" charset="0"/>
                <a:cs typeface="Times New Roman" panose="02020603050405020304" pitchFamily="18" charset="0"/>
              </a:rPr>
              <a:t> in </a:t>
            </a:r>
            <a:r>
              <a:rPr lang="tr-TR"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with</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Systemic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Sclerosis</a:t>
            </a:r>
            <a:r>
              <a:rPr lang="tr-TR" dirty="0">
                <a:latin typeface="Times New Roman" panose="02020603050405020304" pitchFamily="18" charset="0"/>
                <a:ea typeface="Calibri" panose="020F0502020204030204" pitchFamily="34" charset="0"/>
                <a:cs typeface="Times New Roman" panose="02020603050405020304" pitchFamily="18" charset="0"/>
              </a:rPr>
              <a:t>: A </a:t>
            </a:r>
            <a:r>
              <a:rPr lang="tr-TR" dirty="0" err="1">
                <a:latin typeface="Times New Roman" panose="02020603050405020304" pitchFamily="18" charset="0"/>
                <a:ea typeface="Calibri" panose="020F0502020204030204" pitchFamily="34" charset="0"/>
                <a:cs typeface="Times New Roman" panose="02020603050405020304" pitchFamily="18" charset="0"/>
              </a:rPr>
              <a:t>Retrospective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Study</a:t>
            </a:r>
            <a:r>
              <a:rPr lang="tr-TR" dirty="0">
                <a:latin typeface="Times New Roman" panose="02020603050405020304" pitchFamily="18" charset="0"/>
                <a:ea typeface="Calibri" panose="020F0502020204030204" pitchFamily="34" charset="0"/>
                <a:cs typeface="Times New Roman" panose="02020603050405020304" pitchFamily="18" charset="0"/>
              </a:rPr>
              <a:t>” isimli makale </a:t>
            </a:r>
            <a:r>
              <a:rPr lang="tr-TR" dirty="0" err="1">
                <a:latin typeface="Times New Roman" panose="02020603050405020304" pitchFamily="18" charset="0"/>
                <a:ea typeface="Calibri" panose="020F0502020204030204" pitchFamily="34" charset="0"/>
                <a:cs typeface="Times New Roman" panose="02020603050405020304" pitchFamily="18" charset="0"/>
              </a:rPr>
              <a:t>Prosthetics</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Orthotics</a:t>
            </a:r>
            <a:r>
              <a:rPr lang="tr-TR" dirty="0">
                <a:latin typeface="Times New Roman" panose="02020603050405020304" pitchFamily="18" charset="0"/>
                <a:ea typeface="Calibri" panose="020F0502020204030204" pitchFamily="34" charset="0"/>
                <a:cs typeface="Times New Roman" panose="02020603050405020304" pitchFamily="18" charset="0"/>
              </a:rPr>
              <a:t> International (SCI-E) dergisine gönderilmek üzere hazırlanmaktadır.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“Diyaliz Hastalarında Hastalık Süresi ile Fonksiyonellik Düzeyi Arasındaki Bağıntının Analizi” isimli çalışma Bezmialem </a:t>
            </a:r>
            <a:r>
              <a:rPr lang="tr-TR" dirty="0" err="1">
                <a:latin typeface="Times New Roman" panose="02020603050405020304" pitchFamily="18" charset="0"/>
                <a:ea typeface="Calibri" panose="020F0502020204030204" pitchFamily="34" charset="0"/>
                <a:cs typeface="Times New Roman" panose="02020603050405020304" pitchFamily="18" charset="0"/>
              </a:rPr>
              <a:t>Science</a:t>
            </a:r>
            <a:r>
              <a:rPr lang="tr-TR" dirty="0">
                <a:latin typeface="Times New Roman" panose="02020603050405020304" pitchFamily="18" charset="0"/>
                <a:ea typeface="Calibri" panose="020F0502020204030204" pitchFamily="34" charset="0"/>
                <a:cs typeface="Times New Roman" panose="02020603050405020304" pitchFamily="18" charset="0"/>
              </a:rPr>
              <a:t> dergisinde yayımlanmak üzere hazırlanmaktadır.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Talar Cilacı, Şüheda Gözaydınoğlu ve Ümit Uğurlu'nun yazarı oldukları "</a:t>
            </a:r>
            <a:r>
              <a:rPr lang="tr-TR" dirty="0" err="1">
                <a:latin typeface="Times New Roman" panose="02020603050405020304" pitchFamily="18" charset="0"/>
                <a:ea typeface="Calibri" panose="020F0502020204030204" pitchFamily="34" charset="0"/>
                <a:cs typeface="Times New Roman" panose="02020603050405020304" pitchFamily="18" charset="0"/>
              </a:rPr>
              <a:t>Use</a:t>
            </a:r>
            <a:r>
              <a:rPr lang="tr-TR" dirty="0">
                <a:latin typeface="Times New Roman" panose="02020603050405020304" pitchFamily="18" charset="0"/>
                <a:ea typeface="Calibri" panose="020F0502020204030204" pitchFamily="34" charset="0"/>
                <a:cs typeface="Times New Roman" panose="02020603050405020304" pitchFamily="18" charset="0"/>
              </a:rPr>
              <a:t> of Smartphone Applications in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Area</a:t>
            </a:r>
            <a:r>
              <a:rPr lang="tr-TR" dirty="0">
                <a:latin typeface="Times New Roman" panose="02020603050405020304" pitchFamily="18" charset="0"/>
                <a:ea typeface="Calibri" panose="020F0502020204030204" pitchFamily="34" charset="0"/>
                <a:cs typeface="Times New Roman" panose="02020603050405020304" pitchFamily="18" charset="0"/>
              </a:rPr>
              <a:t> as </a:t>
            </a:r>
            <a:r>
              <a:rPr lang="tr-TR" dirty="0" err="1">
                <a:latin typeface="Times New Roman" panose="02020603050405020304" pitchFamily="18" charset="0"/>
                <a:ea typeface="Calibri" panose="020F0502020204030204" pitchFamily="34" charset="0"/>
                <a:cs typeface="Times New Roman" panose="02020603050405020304" pitchFamily="18" charset="0"/>
              </a:rPr>
              <a:t>Assessment</a:t>
            </a:r>
            <a:r>
              <a:rPr lang="tr-TR" dirty="0">
                <a:latin typeface="Times New Roman" panose="02020603050405020304" pitchFamily="18" charset="0"/>
                <a:ea typeface="Calibri" panose="020F0502020204030204" pitchFamily="34" charset="0"/>
                <a:cs typeface="Times New Roman" panose="02020603050405020304" pitchFamily="18" charset="0"/>
              </a:rPr>
              <a:t> Tools" başlıklı çalışma 9-11.04.2018 tarihinde İstanbul Gelişim Üniversitesi’nde yapılacak olan "1st International Conference on </a:t>
            </a:r>
            <a:r>
              <a:rPr lang="tr-TR" dirty="0" err="1">
                <a:latin typeface="Times New Roman" panose="02020603050405020304" pitchFamily="18" charset="0"/>
                <a:ea typeface="Calibri" panose="020F0502020204030204" pitchFamily="34" charset="0"/>
                <a:cs typeface="Times New Roman" panose="02020603050405020304" pitchFamily="18" charset="0"/>
              </a:rPr>
              <a:t>Robotic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Technology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başlıklı kongrede poster sunumu olarak kabul edilmiştir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43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itchFamily="18" charset="0"/>
                <a:cs typeface="Times New Roman" pitchFamily="18" charset="0"/>
              </a:rPr>
              <a:t>Misyon, Vizyon ve Temel Değerlerimiz</a:t>
            </a:r>
          </a:p>
        </p:txBody>
      </p:sp>
      <p:sp>
        <p:nvSpPr>
          <p:cNvPr id="3" name="İçerik Yer Tutucusu 2"/>
          <p:cNvSpPr>
            <a:spLocks noGrp="1"/>
          </p:cNvSpPr>
          <p:nvPr>
            <p:ph idx="1"/>
          </p:nvPr>
        </p:nvSpPr>
        <p:spPr>
          <a:xfrm>
            <a:off x="687371" y="1111743"/>
            <a:ext cx="5204381" cy="5295482"/>
          </a:xfrm>
        </p:spPr>
        <p:txBody>
          <a:bodyPr>
            <a:noAutofit/>
          </a:bodyPr>
          <a:lstStyle/>
          <a:p>
            <a:pPr>
              <a:buFont typeface="Wingdings" panose="05000000000000000000" pitchFamily="2" charset="2"/>
              <a:buChar char="Ø"/>
            </a:pPr>
            <a:r>
              <a:rPr lang="tr-TR" sz="2200" b="1" dirty="0">
                <a:latin typeface="Times New Roman" pitchFamily="18" charset="0"/>
                <a:cs typeface="Times New Roman" pitchFamily="18" charset="0"/>
              </a:rPr>
              <a:t>Temel </a:t>
            </a:r>
            <a:r>
              <a:rPr lang="tr-TR" sz="2200" b="1" dirty="0" smtClean="0">
                <a:latin typeface="Times New Roman" pitchFamily="18" charset="0"/>
                <a:cs typeface="Times New Roman" pitchFamily="18" charset="0"/>
              </a:rPr>
              <a:t>Değerlerimiz</a:t>
            </a:r>
          </a:p>
          <a:p>
            <a:pPr>
              <a:buFont typeface="Wingdings" panose="05000000000000000000" pitchFamily="2" charset="2"/>
              <a:buChar char="Ø"/>
            </a:pPr>
            <a:endParaRPr lang="tr-TR" sz="1800" b="1" dirty="0">
              <a:latin typeface="Times New Roman" pitchFamily="18" charset="0"/>
              <a:cs typeface="Times New Roman" pitchFamily="18" charset="0"/>
            </a:endParaRPr>
          </a:p>
          <a:p>
            <a:pPr lvl="1">
              <a:buFont typeface="Wingdings" panose="05000000000000000000" pitchFamily="2" charset="2"/>
              <a:buChar char="ü"/>
            </a:pPr>
            <a:r>
              <a:rPr lang="tr-TR" sz="1800" dirty="0" smtClean="0">
                <a:latin typeface="Times New Roman" pitchFamily="18" charset="0"/>
                <a:cs typeface="Times New Roman" pitchFamily="18" charset="0"/>
              </a:rPr>
              <a:t>Bilimsellik</a:t>
            </a:r>
            <a:endParaRPr lang="tr-TR" sz="1800" dirty="0">
              <a:latin typeface="Times New Roman" pitchFamily="18" charset="0"/>
              <a:cs typeface="Times New Roman" pitchFamily="18" charset="0"/>
            </a:endParaRPr>
          </a:p>
          <a:p>
            <a:pPr lvl="1">
              <a:buFont typeface="Wingdings" panose="05000000000000000000" pitchFamily="2" charset="2"/>
              <a:buChar char="ü"/>
            </a:pPr>
            <a:r>
              <a:rPr lang="tr-TR" sz="1800" dirty="0">
                <a:latin typeface="Times New Roman" pitchFamily="18" charset="0"/>
                <a:cs typeface="Times New Roman" pitchFamily="18" charset="0"/>
              </a:rPr>
              <a:t>Özgür Düşünce</a:t>
            </a:r>
          </a:p>
          <a:p>
            <a:pPr lvl="1">
              <a:buFont typeface="Wingdings" panose="05000000000000000000" pitchFamily="2" charset="2"/>
              <a:buChar char="ü"/>
            </a:pPr>
            <a:r>
              <a:rPr lang="tr-TR" sz="1800" dirty="0">
                <a:latin typeface="Times New Roman" pitchFamily="18" charset="0"/>
                <a:cs typeface="Times New Roman" pitchFamily="18" charset="0"/>
              </a:rPr>
              <a:t>Araştırmacı Ruh</a:t>
            </a:r>
          </a:p>
          <a:p>
            <a:pPr lvl="1">
              <a:buFont typeface="Wingdings" panose="05000000000000000000" pitchFamily="2" charset="2"/>
              <a:buChar char="ü"/>
            </a:pPr>
            <a:r>
              <a:rPr lang="tr-TR" sz="1800" dirty="0">
                <a:latin typeface="Times New Roman" pitchFamily="18" charset="0"/>
                <a:cs typeface="Times New Roman" pitchFamily="18" charset="0"/>
              </a:rPr>
              <a:t>Fırsat Eşitliği</a:t>
            </a:r>
          </a:p>
          <a:p>
            <a:pPr lvl="1">
              <a:buFont typeface="Wingdings" panose="05000000000000000000" pitchFamily="2" charset="2"/>
              <a:buChar char="ü"/>
            </a:pPr>
            <a:r>
              <a:rPr lang="tr-TR" sz="1800" dirty="0">
                <a:latin typeface="Times New Roman" pitchFamily="18" charset="0"/>
                <a:cs typeface="Times New Roman" pitchFamily="18" charset="0"/>
              </a:rPr>
              <a:t>Etik Değerlere Bağlılık</a:t>
            </a:r>
          </a:p>
          <a:p>
            <a:pPr lvl="1">
              <a:buFont typeface="Wingdings" panose="05000000000000000000" pitchFamily="2" charset="2"/>
              <a:buChar char="ü"/>
            </a:pPr>
            <a:r>
              <a:rPr lang="tr-TR" sz="1800" dirty="0">
                <a:latin typeface="Times New Roman" pitchFamily="18" charset="0"/>
                <a:cs typeface="Times New Roman" pitchFamily="18" charset="0"/>
              </a:rPr>
              <a:t>Evrensel Değerlerle Donanım</a:t>
            </a:r>
          </a:p>
          <a:p>
            <a:pPr lvl="1">
              <a:buFont typeface="Wingdings" panose="05000000000000000000" pitchFamily="2" charset="2"/>
              <a:buChar char="ü"/>
            </a:pPr>
            <a:r>
              <a:rPr lang="tr-TR" sz="1800" dirty="0">
                <a:latin typeface="Times New Roman" pitchFamily="18" charset="0"/>
                <a:cs typeface="Times New Roman" pitchFamily="18" charset="0"/>
              </a:rPr>
              <a:t>İnsan Odaklı, Herkese Sağlık </a:t>
            </a:r>
            <a:r>
              <a:rPr lang="tr-TR" sz="1800" dirty="0" smtClean="0">
                <a:latin typeface="Times New Roman" pitchFamily="18" charset="0"/>
                <a:cs typeface="Times New Roman" pitchFamily="18" charset="0"/>
              </a:rPr>
              <a:t>Anlayışı</a:t>
            </a:r>
            <a:endParaRPr lang="tr-TR" sz="1800" dirty="0">
              <a:latin typeface="Times New Roman" pitchFamily="18" charset="0"/>
              <a:cs typeface="Times New Roman" pitchFamily="18" charset="0"/>
            </a:endParaRPr>
          </a:p>
        </p:txBody>
      </p:sp>
      <p:sp>
        <p:nvSpPr>
          <p:cNvPr id="4" name="İçerik Yer Tutucusu 2"/>
          <p:cNvSpPr txBox="1">
            <a:spLocks/>
          </p:cNvSpPr>
          <p:nvPr/>
        </p:nvSpPr>
        <p:spPr>
          <a:xfrm>
            <a:off x="6004874" y="1111123"/>
            <a:ext cx="5204381" cy="5295482"/>
          </a:xfrm>
          <a:prstGeom prst="rect">
            <a:avLst/>
          </a:prstGeom>
        </p:spPr>
        <p:txBody>
          <a:bodyPr vert="horz" lIns="91440" tIns="45720" rIns="91440" bIns="45720" rtlCol="0">
            <a:noAutofit/>
          </a:bodyPr>
          <a:lstStyle>
            <a:lvl1pPr marL="228600" indent="-228600" algn="l" defTabSz="914400" rtl="0" eaLnBrk="1" latinLnBrk="0" hangingPunct="1">
              <a:lnSpc>
                <a:spcPts val="2800"/>
              </a:lnSpc>
              <a:spcBef>
                <a:spcPts val="1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8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2800"/>
              </a:lnSpc>
              <a:spcBef>
                <a:spcPts val="500"/>
              </a:spcBef>
              <a:buFont typeface="Arial" panose="020B0604020202020204" pitchFamily="34" charset="0"/>
              <a:buChar char="•"/>
              <a:defRPr sz="11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2800"/>
              </a:lnSpc>
              <a:spcBef>
                <a:spcPts val="500"/>
              </a:spcBef>
              <a:buFont typeface="Arial" panose="020B0604020202020204" pitchFamily="34" charset="0"/>
              <a:buChar char="•"/>
              <a:defRPr sz="105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ü"/>
            </a:pPr>
            <a:endParaRPr lang="tr-TR" sz="18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endParaRPr lang="tr-TR" sz="18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sz="1800" dirty="0" smtClean="0">
                <a:latin typeface="Times New Roman" panose="02020603050405020304" pitchFamily="18" charset="0"/>
                <a:cs typeface="Times New Roman" panose="02020603050405020304" pitchFamily="18" charset="0"/>
              </a:rPr>
              <a:t>Çalışma Disiplini</a:t>
            </a:r>
          </a:p>
          <a:p>
            <a:pPr lvl="1">
              <a:buFont typeface="Wingdings" panose="05000000000000000000" pitchFamily="2" charset="2"/>
              <a:buChar char="ü"/>
            </a:pPr>
            <a:r>
              <a:rPr lang="tr-TR" sz="1800" dirty="0" smtClean="0">
                <a:latin typeface="Times New Roman" panose="02020603050405020304" pitchFamily="18" charset="0"/>
                <a:cs typeface="Times New Roman" panose="02020603050405020304" pitchFamily="18" charset="0"/>
              </a:rPr>
              <a:t>Toplumsal Sorumluluk</a:t>
            </a:r>
          </a:p>
          <a:p>
            <a:pPr lvl="1">
              <a:buFont typeface="Wingdings" panose="05000000000000000000" pitchFamily="2" charset="2"/>
              <a:buChar char="ü"/>
            </a:pPr>
            <a:r>
              <a:rPr lang="tr-TR" sz="1800" dirty="0" smtClean="0">
                <a:latin typeface="Times New Roman" panose="02020603050405020304" pitchFamily="18" charset="0"/>
                <a:cs typeface="Times New Roman" panose="02020603050405020304" pitchFamily="18" charset="0"/>
              </a:rPr>
              <a:t>Karşılıklı Güven ve Saygı</a:t>
            </a:r>
          </a:p>
          <a:p>
            <a:pPr lvl="1">
              <a:buFont typeface="Wingdings" panose="05000000000000000000" pitchFamily="2" charset="2"/>
              <a:buChar char="ü"/>
            </a:pPr>
            <a:r>
              <a:rPr lang="tr-TR" sz="1800" dirty="0" smtClean="0">
                <a:latin typeface="Times New Roman" panose="02020603050405020304" pitchFamily="18" charset="0"/>
                <a:cs typeface="Times New Roman" panose="02020603050405020304" pitchFamily="18" charset="0"/>
              </a:rPr>
              <a:t>Yenilikçilik</a:t>
            </a:r>
          </a:p>
          <a:p>
            <a:pPr lvl="1">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Sürekli Gelişim</a:t>
            </a:r>
          </a:p>
          <a:p>
            <a:pPr lvl="1">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Kurumsal Gelişim ve Kurum Kimliği</a:t>
            </a:r>
          </a:p>
          <a:p>
            <a:pPr lvl="1">
              <a:buFont typeface="Wingdings" panose="05000000000000000000" pitchFamily="2" charset="2"/>
              <a:buChar char="ü"/>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27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324" y="1368244"/>
            <a:ext cx="10931950" cy="4870564"/>
          </a:xfrm>
          <a:prstGeom prst="rect">
            <a:avLst/>
          </a:prstGeom>
        </p:spPr>
        <p:txBody>
          <a:bodyPr wrap="square">
            <a:spAutoFit/>
          </a:bodyPr>
          <a:lstStyle/>
          <a:p>
            <a:pPr indent="221615" algn="just">
              <a:lnSpc>
                <a:spcPct val="115000"/>
              </a:lnSpc>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b="1" dirty="0">
                <a:latin typeface="Times New Roman" panose="02020603050405020304" pitchFamily="18" charset="0"/>
                <a:ea typeface="Calibri" panose="020F0502020204030204" pitchFamily="34" charset="0"/>
                <a:cs typeface="Times New Roman" panose="02020603050405020304" pitchFamily="18" charset="0"/>
              </a:rPr>
              <a:t> Bölüm Başkanlığı Öğretim Üye ve Elemanlarınca;</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9-11.04.2018 </a:t>
            </a:r>
            <a:r>
              <a:rPr lang="tr-TR" dirty="0">
                <a:latin typeface="Times New Roman" panose="02020603050405020304" pitchFamily="18" charset="0"/>
                <a:ea typeface="Calibri" panose="020F0502020204030204" pitchFamily="34" charset="0"/>
                <a:cs typeface="Times New Roman" panose="02020603050405020304" pitchFamily="18" charset="0"/>
              </a:rPr>
              <a:t>tarihinde İstanbul Gelişim Üniversitesi’nde yapılacak olan "1st International Conference on </a:t>
            </a:r>
            <a:r>
              <a:rPr lang="tr-TR" dirty="0" err="1">
                <a:latin typeface="Times New Roman" panose="02020603050405020304" pitchFamily="18" charset="0"/>
                <a:ea typeface="Calibri" panose="020F0502020204030204" pitchFamily="34" charset="0"/>
                <a:cs typeface="Times New Roman" panose="02020603050405020304" pitchFamily="18" charset="0"/>
              </a:rPr>
              <a:t>Robotic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Technology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başlıklı kongrede "Rehabilitasyon Mühendisliği" konulu konuşmayı gerçekleştirecektir.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International </a:t>
            </a:r>
            <a:r>
              <a:rPr lang="tr-TR" dirty="0" err="1">
                <a:latin typeface="Times New Roman" panose="02020603050405020304" pitchFamily="18" charset="0"/>
                <a:ea typeface="Calibri" panose="020F0502020204030204" pitchFamily="34" charset="0"/>
                <a:cs typeface="Times New Roman" panose="02020603050405020304" pitchFamily="18" charset="0"/>
              </a:rPr>
              <a:t>Journal</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Industrial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Ergonomics</a:t>
            </a:r>
            <a:r>
              <a:rPr lang="tr-TR" dirty="0">
                <a:latin typeface="Times New Roman" panose="02020603050405020304" pitchFamily="18" charset="0"/>
                <a:ea typeface="Calibri" panose="020F0502020204030204" pitchFamily="34" charset="0"/>
                <a:cs typeface="Times New Roman" panose="02020603050405020304" pitchFamily="18" charset="0"/>
              </a:rPr>
              <a:t> (SCI) dergisine gönderilen “</a:t>
            </a:r>
            <a:r>
              <a:rPr lang="tr-TR" dirty="0" err="1">
                <a:latin typeface="Times New Roman" panose="02020603050405020304" pitchFamily="18" charset="0"/>
                <a:ea typeface="Calibri" panose="020F0502020204030204" pitchFamily="34" charset="0"/>
                <a:cs typeface="Times New Roman" panose="02020603050405020304" pitchFamily="18" charset="0"/>
              </a:rPr>
              <a:t>The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Effect</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Shoulder</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Positions</a:t>
            </a:r>
            <a:r>
              <a:rPr lang="tr-TR" dirty="0">
                <a:latin typeface="Times New Roman" panose="02020603050405020304" pitchFamily="18" charset="0"/>
                <a:ea typeface="Calibri" panose="020F0502020204030204" pitchFamily="34" charset="0"/>
                <a:cs typeface="Times New Roman" panose="02020603050405020304" pitchFamily="18" charset="0"/>
              </a:rPr>
              <a:t> on Maximum Grip </a:t>
            </a:r>
            <a:r>
              <a:rPr lang="tr-TR" dirty="0" err="1">
                <a:latin typeface="Times New Roman" panose="02020603050405020304" pitchFamily="18" charset="0"/>
                <a:ea typeface="Calibri" panose="020F0502020204030204" pitchFamily="34" charset="0"/>
                <a:cs typeface="Times New Roman" panose="02020603050405020304" pitchFamily="18" charset="0"/>
              </a:rPr>
              <a:t>Strength</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Performance</a:t>
            </a:r>
            <a:r>
              <a:rPr lang="tr-TR" dirty="0">
                <a:latin typeface="Times New Roman" panose="02020603050405020304" pitchFamily="18" charset="0"/>
                <a:ea typeface="Calibri" panose="020F0502020204030204" pitchFamily="34" charset="0"/>
                <a:cs typeface="Times New Roman" panose="02020603050405020304" pitchFamily="18" charset="0"/>
              </a:rPr>
              <a:t>: A Cross-</a:t>
            </a:r>
            <a:r>
              <a:rPr lang="tr-TR" dirty="0" err="1">
                <a:latin typeface="Times New Roman" panose="02020603050405020304" pitchFamily="18" charset="0"/>
                <a:ea typeface="Calibri" panose="020F0502020204030204" pitchFamily="34" charset="0"/>
                <a:cs typeface="Times New Roman" panose="02020603050405020304" pitchFamily="18" charset="0"/>
              </a:rPr>
              <a:t>Sectional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Study</a:t>
            </a:r>
            <a:r>
              <a:rPr lang="tr-TR" dirty="0">
                <a:latin typeface="Times New Roman" panose="02020603050405020304" pitchFamily="18" charset="0"/>
                <a:ea typeface="Calibri" panose="020F0502020204030204" pitchFamily="34" charset="0"/>
                <a:cs typeface="Times New Roman" panose="02020603050405020304" pitchFamily="18" charset="0"/>
              </a:rPr>
              <a:t>” isimli makale 1 yıldan uzun süren hakem değerlendirmesinden dolayı geri çekilerek “Human </a:t>
            </a:r>
            <a:r>
              <a:rPr lang="tr-TR" dirty="0" err="1">
                <a:latin typeface="Times New Roman" panose="02020603050405020304" pitchFamily="18" charset="0"/>
                <a:ea typeface="Calibri" panose="020F0502020204030204" pitchFamily="34" charset="0"/>
                <a:cs typeface="Times New Roman" panose="02020603050405020304" pitchFamily="18" charset="0"/>
              </a:rPr>
              <a:t>Factors</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Ergonomics</a:t>
            </a:r>
            <a:r>
              <a:rPr lang="tr-TR" dirty="0">
                <a:latin typeface="Times New Roman" panose="02020603050405020304" pitchFamily="18" charset="0"/>
                <a:ea typeface="Calibri" panose="020F0502020204030204" pitchFamily="34" charset="0"/>
                <a:cs typeface="Times New Roman" panose="02020603050405020304" pitchFamily="18" charset="0"/>
              </a:rPr>
              <a:t> in </a:t>
            </a:r>
            <a:r>
              <a:rPr lang="tr-TR" dirty="0" err="1">
                <a:latin typeface="Times New Roman" panose="02020603050405020304" pitchFamily="18" charset="0"/>
                <a:ea typeface="Calibri" panose="020F0502020204030204" pitchFamily="34" charset="0"/>
                <a:cs typeface="Times New Roman" panose="02020603050405020304" pitchFamily="18" charset="0"/>
              </a:rPr>
              <a:t>Manifactoring</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Service </a:t>
            </a:r>
            <a:r>
              <a:rPr lang="tr-TR" dirty="0" err="1">
                <a:latin typeface="Times New Roman" panose="02020603050405020304" pitchFamily="18" charset="0"/>
                <a:ea typeface="Calibri" panose="020F0502020204030204" pitchFamily="34" charset="0"/>
                <a:cs typeface="Times New Roman" panose="02020603050405020304" pitchFamily="18" charset="0"/>
              </a:rPr>
              <a:t>Industries</a:t>
            </a:r>
            <a:r>
              <a:rPr lang="tr-TR" dirty="0">
                <a:latin typeface="Times New Roman" panose="02020603050405020304" pitchFamily="18" charset="0"/>
                <a:ea typeface="Calibri" panose="020F0502020204030204" pitchFamily="34" charset="0"/>
                <a:cs typeface="Times New Roman" panose="02020603050405020304" pitchFamily="18" charset="0"/>
              </a:rPr>
              <a:t>” dergisine gönderilmiştir.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“Hemodiyaliz Hastalarının Yaşam Kalitesi ve Fonksiyonel Durumlarıyla İlgili Özellikler: </a:t>
            </a:r>
            <a:r>
              <a:rPr lang="tr-TR" dirty="0" err="1">
                <a:latin typeface="Times New Roman" panose="02020603050405020304" pitchFamily="18" charset="0"/>
                <a:ea typeface="Calibri" panose="020F0502020204030204" pitchFamily="34" charset="0"/>
                <a:cs typeface="Times New Roman" panose="02020603050405020304" pitchFamily="18" charset="0"/>
              </a:rPr>
              <a:t>Multidisipliner</a:t>
            </a:r>
            <a:r>
              <a:rPr lang="tr-TR" dirty="0">
                <a:latin typeface="Times New Roman" panose="02020603050405020304" pitchFamily="18" charset="0"/>
                <a:ea typeface="Calibri" panose="020F0502020204030204" pitchFamily="34" charset="0"/>
                <a:cs typeface="Times New Roman" panose="02020603050405020304" pitchFamily="18" charset="0"/>
              </a:rPr>
              <a:t> Yaklaşımın Önemi” başlıklı çalışma </a:t>
            </a:r>
            <a:r>
              <a:rPr lang="tr-TR" dirty="0" err="1">
                <a:latin typeface="Times New Roman" panose="02020603050405020304" pitchFamily="18" charset="0"/>
                <a:ea typeface="Calibri" panose="020F0502020204030204" pitchFamily="34" charset="0"/>
                <a:cs typeface="Times New Roman" panose="02020603050405020304" pitchFamily="18" charset="0"/>
              </a:rPr>
              <a:t>Journal</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Exercise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Science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dergisine gönderilmek üzere hazırlanmaktadır.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6. Tıbbi Rehabilitasyon Kongresi kapsamında 3. sınıf öğrencileri ile birlikte hazırlanan “Günlük Yaşam Aktivitelerinde Problem Yaşayan Pediatrik Olgularda Aktivite Analizi: </a:t>
            </a:r>
            <a:r>
              <a:rPr lang="tr-TR"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dirty="0">
                <a:latin typeface="Times New Roman" panose="02020603050405020304" pitchFamily="18" charset="0"/>
                <a:ea typeface="Calibri" panose="020F0502020204030204" pitchFamily="34" charset="0"/>
                <a:cs typeface="Times New Roman" panose="02020603050405020304" pitchFamily="18" charset="0"/>
              </a:rPr>
              <a:t> Bakış Açısı” başlıklı çalışma sözel bildiri olarak sunulmuştur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54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324" y="1368244"/>
            <a:ext cx="11031662" cy="4961358"/>
          </a:xfrm>
          <a:prstGeom prst="rect">
            <a:avLst/>
          </a:prstGeom>
        </p:spPr>
        <p:txBody>
          <a:bodyPr wrap="square">
            <a:spAutoFit/>
          </a:bodyPr>
          <a:lstStyle/>
          <a:p>
            <a:pPr indent="221615" algn="just">
              <a:lnSpc>
                <a:spcPct val="115000"/>
              </a:lnSpc>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b="1" dirty="0">
                <a:latin typeface="Times New Roman" panose="02020603050405020304" pitchFamily="18" charset="0"/>
                <a:ea typeface="Calibri" panose="020F0502020204030204" pitchFamily="34" charset="0"/>
                <a:cs typeface="Times New Roman" panose="02020603050405020304" pitchFamily="18" charset="0"/>
              </a:rPr>
              <a:t> Bölüm Başkanlığı Öğretim Üye ve Elemanlarınca;</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15-16/11/2018 </a:t>
            </a:r>
            <a:r>
              <a:rPr lang="tr-TR" dirty="0">
                <a:latin typeface="Times New Roman" panose="02020603050405020304" pitchFamily="18" charset="0"/>
                <a:ea typeface="Calibri" panose="020F0502020204030204" pitchFamily="34" charset="0"/>
                <a:cs typeface="Times New Roman" panose="02020603050405020304" pitchFamily="18" charset="0"/>
              </a:rPr>
              <a:t>tarihlerinde İstanbul'da gerçekleştirilen olan Engellilik Araştırmaları Konferansı'na "Engelli çocuklarda sanatsal gelişim evrelerinin incelenmesi" başlıklı sözel bildiri sunulmuştur.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 Öğrencilerinde Stresle Başa Çıkma Yöntemleri Dersinin Etkinliğinin İncelenmesi” başlıklı çalışma için Etik Kurul onayı alınmıştır.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lnSpc>
                <a:spcPct val="115000"/>
              </a:lnSpc>
              <a:spcAft>
                <a:spcPts val="0"/>
              </a:spcAft>
            </a:pPr>
            <a:r>
              <a:rPr lang="tr-TR"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Öğr</a:t>
            </a:r>
            <a:r>
              <a:rPr lang="tr-TR" b="1" dirty="0">
                <a:latin typeface="Times New Roman" panose="02020603050405020304" pitchFamily="18" charset="0"/>
                <a:ea typeface="Calibri" panose="020F0502020204030204" pitchFamily="34" charset="0"/>
                <a:cs typeface="Times New Roman" panose="02020603050405020304" pitchFamily="18" charset="0"/>
              </a:rPr>
              <a:t>. Gör. </a:t>
            </a:r>
            <a:r>
              <a:rPr lang="tr-TR" b="1" dirty="0" err="1">
                <a:latin typeface="Times New Roman" panose="02020603050405020304" pitchFamily="18" charset="0"/>
                <a:ea typeface="Calibri" panose="020F0502020204030204" pitchFamily="34" charset="0"/>
                <a:cs typeface="Times New Roman" panose="02020603050405020304" pitchFamily="18" charset="0"/>
              </a:rPr>
              <a:t>Talar</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Cilacı</a:t>
            </a:r>
          </a:p>
          <a:p>
            <a:pPr marL="540385" indent="-180340" algn="just">
              <a:spcAft>
                <a:spcPts val="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err="1">
                <a:latin typeface="Times New Roman" panose="02020603050405020304" pitchFamily="18" charset="0"/>
                <a:ea typeface="Calibri" panose="020F0502020204030204" pitchFamily="34" charset="0"/>
                <a:cs typeface="Times New Roman" panose="02020603050405020304" pitchFamily="18" charset="0"/>
              </a:rPr>
              <a:t>Hipermobil</a:t>
            </a:r>
            <a:r>
              <a:rPr lang="tr-TR" dirty="0">
                <a:latin typeface="Times New Roman" panose="02020603050405020304" pitchFamily="18" charset="0"/>
                <a:ea typeface="Calibri" panose="020F0502020204030204" pitchFamily="34" charset="0"/>
                <a:cs typeface="Times New Roman" panose="02020603050405020304" pitchFamily="18" charset="0"/>
              </a:rPr>
              <a:t> Kişilerde </a:t>
            </a:r>
            <a:r>
              <a:rPr lang="tr-TR" dirty="0" err="1">
                <a:latin typeface="Times New Roman" panose="02020603050405020304" pitchFamily="18" charset="0"/>
                <a:ea typeface="Calibri" panose="020F0502020204030204" pitchFamily="34" charset="0"/>
                <a:cs typeface="Times New Roman" panose="02020603050405020304" pitchFamily="18" charset="0"/>
              </a:rPr>
              <a:t>Elektrogastrografi</a:t>
            </a:r>
            <a:r>
              <a:rPr lang="tr-TR" dirty="0">
                <a:latin typeface="Times New Roman" panose="02020603050405020304" pitchFamily="18" charset="0"/>
                <a:ea typeface="Calibri" panose="020F0502020204030204" pitchFamily="34" charset="0"/>
                <a:cs typeface="Times New Roman" panose="02020603050405020304" pitchFamily="18" charset="0"/>
              </a:rPr>
              <a:t> Sonuçlarının </a:t>
            </a:r>
            <a:r>
              <a:rPr lang="tr-TR" dirty="0" err="1">
                <a:latin typeface="Times New Roman" panose="02020603050405020304" pitchFamily="18" charset="0"/>
                <a:ea typeface="Calibri" panose="020F0502020204030204" pitchFamily="34" charset="0"/>
                <a:cs typeface="Times New Roman" panose="02020603050405020304" pitchFamily="18" charset="0"/>
              </a:rPr>
              <a:t>Gastrointestinal</a:t>
            </a:r>
            <a:r>
              <a:rPr lang="tr-TR" dirty="0">
                <a:latin typeface="Times New Roman" panose="02020603050405020304" pitchFamily="18" charset="0"/>
                <a:ea typeface="Calibri" panose="020F0502020204030204" pitchFamily="34" charset="0"/>
                <a:cs typeface="Times New Roman" panose="02020603050405020304" pitchFamily="18" charset="0"/>
              </a:rPr>
              <a:t> Sistem Semptomları ile İlişkisi’’ isimli Doktora Tez çalışmasına devam etmektedir.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err="1">
                <a:latin typeface="Times New Roman" panose="02020603050405020304" pitchFamily="18" charset="0"/>
                <a:ea typeface="Calibri" panose="020F0502020204030204" pitchFamily="34" charset="0"/>
                <a:cs typeface="Times New Roman" panose="02020603050405020304" pitchFamily="18" charset="0"/>
              </a:rPr>
              <a:t>Gastric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myoelectrical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activity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abnormalities</a:t>
            </a:r>
            <a:r>
              <a:rPr lang="tr-TR" dirty="0">
                <a:latin typeface="Times New Roman" panose="02020603050405020304" pitchFamily="18" charset="0"/>
                <a:ea typeface="Calibri" panose="020F0502020204030204" pitchFamily="34" charset="0"/>
                <a:cs typeface="Times New Roman" panose="02020603050405020304" pitchFamily="18" charset="0"/>
              </a:rPr>
              <a:t> in </a:t>
            </a:r>
            <a:r>
              <a:rPr lang="tr-TR" dirty="0" err="1">
                <a:latin typeface="Times New Roman" panose="02020603050405020304" pitchFamily="18" charset="0"/>
                <a:ea typeface="Calibri" panose="020F0502020204030204" pitchFamily="34" charset="0"/>
                <a:cs typeface="Times New Roman" panose="02020603050405020304" pitchFamily="18" charset="0"/>
              </a:rPr>
              <a:t>joint</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hypermobility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syndrome</a:t>
            </a:r>
            <a:r>
              <a:rPr lang="tr-TR" dirty="0">
                <a:latin typeface="Times New Roman" panose="02020603050405020304" pitchFamily="18" charset="0"/>
                <a:ea typeface="Calibri" panose="020F0502020204030204" pitchFamily="34" charset="0"/>
                <a:cs typeface="Times New Roman" panose="02020603050405020304" pitchFamily="18" charset="0"/>
              </a:rPr>
              <a:t>” başlıklı çalışma “</a:t>
            </a:r>
            <a:r>
              <a:rPr lang="tr-TR" dirty="0" err="1">
                <a:latin typeface="Times New Roman" panose="02020603050405020304" pitchFamily="18" charset="0"/>
                <a:ea typeface="Calibri" panose="020F0502020204030204" pitchFamily="34" charset="0"/>
                <a:cs typeface="Times New Roman" panose="02020603050405020304" pitchFamily="18" charset="0"/>
              </a:rPr>
              <a:t>The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Turkish</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Journal</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Gastroenterology</a:t>
            </a:r>
            <a:r>
              <a:rPr lang="tr-TR" dirty="0">
                <a:latin typeface="Times New Roman" panose="02020603050405020304" pitchFamily="18" charset="0"/>
                <a:ea typeface="Calibri" panose="020F0502020204030204" pitchFamily="34" charset="0"/>
                <a:cs typeface="Times New Roman" panose="02020603050405020304" pitchFamily="18" charset="0"/>
              </a:rPr>
              <a:t>” dergisine gönderilmek üzere hazırlanmaktadır.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Talar Cilacı, Şüheda Gözaydınoğlu ve Ümit Uğurlu'nun yazarı oldukları "</a:t>
            </a:r>
            <a:r>
              <a:rPr lang="tr-TR" dirty="0" err="1">
                <a:latin typeface="Times New Roman" panose="02020603050405020304" pitchFamily="18" charset="0"/>
                <a:ea typeface="Calibri" panose="020F0502020204030204" pitchFamily="34" charset="0"/>
                <a:cs typeface="Times New Roman" panose="02020603050405020304" pitchFamily="18" charset="0"/>
              </a:rPr>
              <a:t>Use</a:t>
            </a:r>
            <a:r>
              <a:rPr lang="tr-TR" dirty="0">
                <a:latin typeface="Times New Roman" panose="02020603050405020304" pitchFamily="18" charset="0"/>
                <a:ea typeface="Calibri" panose="020F0502020204030204" pitchFamily="34" charset="0"/>
                <a:cs typeface="Times New Roman" panose="02020603050405020304" pitchFamily="18" charset="0"/>
              </a:rPr>
              <a:t> of Smartphone Applications in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Area</a:t>
            </a:r>
            <a:r>
              <a:rPr lang="tr-TR" dirty="0">
                <a:latin typeface="Times New Roman" panose="02020603050405020304" pitchFamily="18" charset="0"/>
                <a:ea typeface="Calibri" panose="020F0502020204030204" pitchFamily="34" charset="0"/>
                <a:cs typeface="Times New Roman" panose="02020603050405020304" pitchFamily="18" charset="0"/>
              </a:rPr>
              <a:t> as </a:t>
            </a:r>
            <a:r>
              <a:rPr lang="tr-TR" dirty="0" err="1">
                <a:latin typeface="Times New Roman" panose="02020603050405020304" pitchFamily="18" charset="0"/>
                <a:ea typeface="Calibri" panose="020F0502020204030204" pitchFamily="34" charset="0"/>
                <a:cs typeface="Times New Roman" panose="02020603050405020304" pitchFamily="18" charset="0"/>
              </a:rPr>
              <a:t>Assessment</a:t>
            </a:r>
            <a:r>
              <a:rPr lang="tr-TR" dirty="0">
                <a:latin typeface="Times New Roman" panose="02020603050405020304" pitchFamily="18" charset="0"/>
                <a:ea typeface="Calibri" panose="020F0502020204030204" pitchFamily="34" charset="0"/>
                <a:cs typeface="Times New Roman" panose="02020603050405020304" pitchFamily="18" charset="0"/>
              </a:rPr>
              <a:t> Tools" başlıklı çalışma 9-11.04.2018 tarihinde İstanbul Gelişim Üniversitesi’nde yapılacak olan "1st International Conference on </a:t>
            </a:r>
            <a:r>
              <a:rPr lang="tr-TR" dirty="0" err="1">
                <a:latin typeface="Times New Roman" panose="02020603050405020304" pitchFamily="18" charset="0"/>
                <a:ea typeface="Calibri" panose="020F0502020204030204" pitchFamily="34" charset="0"/>
                <a:cs typeface="Times New Roman" panose="02020603050405020304" pitchFamily="18" charset="0"/>
              </a:rPr>
              <a:t>Robotic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Technology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başlıklı kongrede poster sunumu olarak kabul edilmiştir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254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324" y="1368244"/>
            <a:ext cx="10931950" cy="4905958"/>
          </a:xfrm>
          <a:prstGeom prst="rect">
            <a:avLst/>
          </a:prstGeom>
        </p:spPr>
        <p:txBody>
          <a:bodyPr wrap="square">
            <a:spAutoFit/>
          </a:bodyPr>
          <a:lstStyle/>
          <a:p>
            <a:pPr indent="221615" algn="just">
              <a:lnSpc>
                <a:spcPct val="115000"/>
              </a:lnSpc>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b="1" dirty="0">
                <a:latin typeface="Times New Roman" panose="02020603050405020304" pitchFamily="18" charset="0"/>
                <a:ea typeface="Calibri" panose="020F0502020204030204" pitchFamily="34" charset="0"/>
                <a:cs typeface="Times New Roman" panose="02020603050405020304" pitchFamily="18" charset="0"/>
              </a:rPr>
              <a:t> Bölüm Başkanlığı Öğretim Üye ve Elemanlarınca;</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9-11.04.2018 </a:t>
            </a:r>
            <a:r>
              <a:rPr lang="tr-TR" dirty="0">
                <a:latin typeface="Times New Roman" panose="02020603050405020304" pitchFamily="18" charset="0"/>
                <a:ea typeface="Calibri" panose="020F0502020204030204" pitchFamily="34" charset="0"/>
                <a:cs typeface="Times New Roman" panose="02020603050405020304" pitchFamily="18" charset="0"/>
              </a:rPr>
              <a:t>tarihinde İstanbul Gelişim Üniversitesi’nde yapılacak olan "1st International Conference on </a:t>
            </a:r>
            <a:r>
              <a:rPr lang="tr-TR" dirty="0" err="1">
                <a:latin typeface="Times New Roman" panose="02020603050405020304" pitchFamily="18" charset="0"/>
                <a:ea typeface="Calibri" panose="020F0502020204030204" pitchFamily="34" charset="0"/>
                <a:cs typeface="Times New Roman" panose="02020603050405020304" pitchFamily="18" charset="0"/>
              </a:rPr>
              <a:t>Robotic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Technology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başlıklı kongrede "Teknolojinin Engelli Yaşamındaki Yeri: Ev Adaptasyonları" konulu konuşmayı (sözlü bildiri) gerçekleştirmiştir.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8-10/11/2018 tarihlerinde KKTC-Magosa'da gerçekleştirilen Tıp Teknolojileri Kongresi'nde (TIPTEKNO'18) "Çocuklarda </a:t>
            </a:r>
            <a:r>
              <a:rPr lang="tr-TR" dirty="0" err="1">
                <a:latin typeface="Times New Roman" panose="02020603050405020304" pitchFamily="18" charset="0"/>
                <a:ea typeface="Calibri" panose="020F0502020204030204" pitchFamily="34" charset="0"/>
                <a:cs typeface="Times New Roman" panose="02020603050405020304" pitchFamily="18" charset="0"/>
              </a:rPr>
              <a:t>elektrogastrografi</a:t>
            </a:r>
            <a:r>
              <a:rPr lang="tr-TR" dirty="0">
                <a:latin typeface="Times New Roman" panose="02020603050405020304" pitchFamily="18" charset="0"/>
                <a:ea typeface="Calibri" panose="020F0502020204030204" pitchFamily="34" charset="0"/>
                <a:cs typeface="Times New Roman" panose="02020603050405020304" pitchFamily="18" charset="0"/>
              </a:rPr>
              <a:t> kullanımı ve uygulamaları" başlıklı sözel bildiri sunulmuştur.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6. Tıbbi Rehabilitasyon Kongresi kapsamında 3. sınıf öğrencileri ile birlikte hazırlanan “Günlük Yaşam Aktivitelerinde Problem Yaşayan Pediatrik Olgularda Aktivite Analizi: </a:t>
            </a:r>
            <a:r>
              <a:rPr lang="tr-TR"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dirty="0">
                <a:latin typeface="Times New Roman" panose="02020603050405020304" pitchFamily="18" charset="0"/>
                <a:ea typeface="Calibri" panose="020F0502020204030204" pitchFamily="34" charset="0"/>
                <a:cs typeface="Times New Roman" panose="02020603050405020304" pitchFamily="18" charset="0"/>
              </a:rPr>
              <a:t> Bakış Açısı” başlıklı çalışma sözel bildiri olarak sunulmuştur.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15-16/11/2018 tarihlerinde İstanbul'da gerçekleştirilen olan Engellilik Araştırmaları Konferansı'na "Engelli çocuklarda sanatsal gelişim evrelerinin incelenmesi" başlıklı sözel bildiri sunulmuştur.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 Öğrencilerinde Stresle Başa Çıkma Yöntemleri Dersinin Etkinliğinin İncelenmesi” başlıklı çalışma için Etik Kurul onayı alınmıştır.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lnSpc>
                <a:spcPct val="115000"/>
              </a:lnSpc>
              <a:spcAft>
                <a:spcPts val="0"/>
              </a:spcAft>
            </a:pPr>
            <a:r>
              <a:rPr lang="tr-TR"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tr-TR" dirty="0"/>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133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324" y="1368244"/>
            <a:ext cx="10931950" cy="4801314"/>
          </a:xfrm>
          <a:prstGeom prst="rect">
            <a:avLst/>
          </a:prstGeom>
        </p:spPr>
        <p:txBody>
          <a:bodyPr wrap="square">
            <a:spAutoFit/>
          </a:bodyPr>
          <a:lstStyle/>
          <a:p>
            <a:pPr indent="221615" algn="just">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b="1" dirty="0">
                <a:latin typeface="Times New Roman" panose="02020603050405020304" pitchFamily="18" charset="0"/>
                <a:ea typeface="Calibri" panose="020F0502020204030204" pitchFamily="34" charset="0"/>
                <a:cs typeface="Times New Roman" panose="02020603050405020304" pitchFamily="18" charset="0"/>
              </a:rPr>
              <a:t> Bölüm Başkanlığı Öğretim Üye ve Elemanlarınca</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p>
          <a:p>
            <a:pPr indent="221615" algn="just">
              <a:spcAft>
                <a:spcPts val="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spcAft>
                <a:spcPts val="0"/>
              </a:spcAf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Arş</a:t>
            </a:r>
            <a:r>
              <a:rPr lang="tr-TR" b="1" dirty="0">
                <a:latin typeface="Times New Roman" panose="02020603050405020304" pitchFamily="18" charset="0"/>
                <a:ea typeface="Calibri" panose="020F0502020204030204" pitchFamily="34" charset="0"/>
                <a:cs typeface="Times New Roman" panose="02020603050405020304" pitchFamily="18" charset="0"/>
              </a:rPr>
              <a:t>. Gör. Şüheda </a:t>
            </a:r>
            <a:r>
              <a:rPr lang="tr-TR" b="1" dirty="0" err="1" smtClean="0">
                <a:latin typeface="Times New Roman" panose="02020603050405020304" pitchFamily="18" charset="0"/>
                <a:ea typeface="Calibri" panose="020F0502020204030204" pitchFamily="34" charset="0"/>
                <a:cs typeface="Times New Roman" panose="02020603050405020304" pitchFamily="18" charset="0"/>
              </a:rPr>
              <a:t>Gözaydınoğlu</a:t>
            </a:r>
            <a:endParaRPr lang="tr-TR" b="1" dirty="0" smtClean="0">
              <a:latin typeface="Times New Roman" panose="02020603050405020304" pitchFamily="18" charset="0"/>
              <a:ea typeface="Calibri" panose="020F0502020204030204" pitchFamily="34" charset="0"/>
              <a:cs typeface="Times New Roman" panose="02020603050405020304" pitchFamily="18" charset="0"/>
            </a:endParaRPr>
          </a:p>
          <a:p>
            <a:pPr marL="540385" indent="-180340" algn="just">
              <a:spcAft>
                <a:spcPts val="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“Body </a:t>
            </a:r>
            <a:r>
              <a:rPr lang="tr-TR" dirty="0" err="1">
                <a:latin typeface="Times New Roman" panose="02020603050405020304" pitchFamily="18" charset="0"/>
                <a:ea typeface="Calibri" panose="020F0502020204030204" pitchFamily="34" charset="0"/>
                <a:cs typeface="Times New Roman" panose="02020603050405020304" pitchFamily="18" charset="0"/>
              </a:rPr>
              <a:t>image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perception</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compliance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with</a:t>
            </a:r>
            <a:r>
              <a:rPr lang="tr-TR" dirty="0">
                <a:latin typeface="Times New Roman" panose="02020603050405020304" pitchFamily="18" charset="0"/>
                <a:ea typeface="Calibri" panose="020F0502020204030204" pitchFamily="34" charset="0"/>
                <a:cs typeface="Times New Roman" panose="02020603050405020304" pitchFamily="18" charset="0"/>
              </a:rPr>
              <a:t> a </a:t>
            </a:r>
            <a:r>
              <a:rPr lang="tr-TR" dirty="0" err="1">
                <a:latin typeface="Times New Roman" panose="02020603050405020304" pitchFamily="18" charset="0"/>
                <a:ea typeface="Calibri" panose="020F0502020204030204" pitchFamily="34" charset="0"/>
                <a:cs typeface="Times New Roman" panose="02020603050405020304" pitchFamily="18" charset="0"/>
              </a:rPr>
              <a:t>prosthesis</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cognitive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performance</a:t>
            </a:r>
            <a:r>
              <a:rPr lang="tr-TR" dirty="0">
                <a:latin typeface="Times New Roman" panose="02020603050405020304" pitchFamily="18" charset="0"/>
                <a:ea typeface="Calibri" panose="020F0502020204030204" pitchFamily="34" charset="0"/>
                <a:cs typeface="Times New Roman" panose="02020603050405020304" pitchFamily="18" charset="0"/>
              </a:rPr>
              <a:t> in </a:t>
            </a:r>
            <a:r>
              <a:rPr lang="tr-TR" dirty="0" err="1">
                <a:latin typeface="Times New Roman" panose="02020603050405020304" pitchFamily="18" charset="0"/>
                <a:ea typeface="Calibri" panose="020F0502020204030204" pitchFamily="34" charset="0"/>
                <a:cs typeface="Times New Roman" panose="02020603050405020304" pitchFamily="18" charset="0"/>
              </a:rPr>
              <a:t>transfemoral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amputees</a:t>
            </a:r>
            <a:r>
              <a:rPr lang="tr-TR" dirty="0">
                <a:latin typeface="Times New Roman" panose="02020603050405020304" pitchFamily="18" charset="0"/>
                <a:ea typeface="Calibri" panose="020F0502020204030204" pitchFamily="34" charset="0"/>
                <a:cs typeface="Times New Roman" panose="02020603050405020304" pitchFamily="18" charset="0"/>
              </a:rPr>
              <a:t>” başlıklı çalışma </a:t>
            </a:r>
            <a:r>
              <a:rPr lang="tr-TR" dirty="0" err="1">
                <a:latin typeface="Times New Roman" panose="02020603050405020304" pitchFamily="18" charset="0"/>
                <a:ea typeface="Calibri" panose="020F0502020204030204" pitchFamily="34" charset="0"/>
                <a:cs typeface="Times New Roman" panose="02020603050405020304" pitchFamily="18" charset="0"/>
              </a:rPr>
              <a:t>Acta</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Orthopaedica</a:t>
            </a:r>
            <a:r>
              <a:rPr lang="tr-TR" dirty="0">
                <a:latin typeface="Times New Roman" panose="02020603050405020304" pitchFamily="18" charset="0"/>
                <a:ea typeface="Calibri" panose="020F0502020204030204" pitchFamily="34" charset="0"/>
                <a:cs typeface="Times New Roman" panose="02020603050405020304" pitchFamily="18" charset="0"/>
              </a:rPr>
              <a:t> et </a:t>
            </a:r>
            <a:r>
              <a:rPr lang="tr-TR" dirty="0" err="1">
                <a:latin typeface="Times New Roman" panose="02020603050405020304" pitchFamily="18" charset="0"/>
                <a:ea typeface="Calibri" panose="020F0502020204030204" pitchFamily="34" charset="0"/>
                <a:cs typeface="Times New Roman" panose="02020603050405020304" pitchFamily="18" charset="0"/>
              </a:rPr>
              <a:t>Traumatologica</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Turcica</a:t>
            </a:r>
            <a:r>
              <a:rPr lang="tr-TR" dirty="0">
                <a:latin typeface="Times New Roman" panose="02020603050405020304" pitchFamily="18" charset="0"/>
                <a:ea typeface="Calibri" panose="020F0502020204030204" pitchFamily="34" charset="0"/>
                <a:cs typeface="Times New Roman" panose="02020603050405020304" pitchFamily="18" charset="0"/>
              </a:rPr>
              <a:t> dergisine gönderilmiş olup hakemler tarafından değerlendirilmektedir.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Talar Cilacı, Şüheda Gözaydınoğlu ve Ümit Uğurlu'nun yazarı oldukları “</a:t>
            </a:r>
            <a:r>
              <a:rPr lang="tr-TR" dirty="0" err="1">
                <a:latin typeface="Times New Roman" panose="02020603050405020304" pitchFamily="18" charset="0"/>
                <a:ea typeface="Calibri" panose="020F0502020204030204" pitchFamily="34" charset="0"/>
                <a:cs typeface="Times New Roman" panose="02020603050405020304" pitchFamily="18" charset="0"/>
              </a:rPr>
              <a:t>Use</a:t>
            </a:r>
            <a:r>
              <a:rPr lang="tr-TR" dirty="0">
                <a:latin typeface="Times New Roman" panose="02020603050405020304" pitchFamily="18" charset="0"/>
                <a:ea typeface="Calibri" panose="020F0502020204030204" pitchFamily="34" charset="0"/>
                <a:cs typeface="Times New Roman" panose="02020603050405020304" pitchFamily="18" charset="0"/>
              </a:rPr>
              <a:t> of Smartphone Applications in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Area</a:t>
            </a:r>
            <a:r>
              <a:rPr lang="tr-TR" dirty="0">
                <a:latin typeface="Times New Roman" panose="02020603050405020304" pitchFamily="18" charset="0"/>
                <a:ea typeface="Calibri" panose="020F0502020204030204" pitchFamily="34" charset="0"/>
                <a:cs typeface="Times New Roman" panose="02020603050405020304" pitchFamily="18" charset="0"/>
              </a:rPr>
              <a:t> as </a:t>
            </a:r>
            <a:r>
              <a:rPr lang="tr-TR" dirty="0" err="1">
                <a:latin typeface="Times New Roman" panose="02020603050405020304" pitchFamily="18" charset="0"/>
                <a:ea typeface="Calibri" panose="020F0502020204030204" pitchFamily="34" charset="0"/>
                <a:cs typeface="Times New Roman" panose="02020603050405020304" pitchFamily="18" charset="0"/>
              </a:rPr>
              <a:t>Assessment</a:t>
            </a:r>
            <a:r>
              <a:rPr lang="tr-TR" dirty="0">
                <a:latin typeface="Times New Roman" panose="02020603050405020304" pitchFamily="18" charset="0"/>
                <a:ea typeface="Calibri" panose="020F0502020204030204" pitchFamily="34" charset="0"/>
                <a:cs typeface="Times New Roman" panose="02020603050405020304" pitchFamily="18" charset="0"/>
              </a:rPr>
              <a:t> Tools” başlıklı çalışma 9-11.04.2018 tarihinde İstanbul Gelişim Üniversitesi’nde yapılacak olan “1st International Conference on </a:t>
            </a:r>
            <a:r>
              <a:rPr lang="tr-TR" dirty="0" err="1">
                <a:latin typeface="Times New Roman" panose="02020603050405020304" pitchFamily="18" charset="0"/>
                <a:ea typeface="Calibri" panose="020F0502020204030204" pitchFamily="34" charset="0"/>
                <a:cs typeface="Times New Roman" panose="02020603050405020304" pitchFamily="18" charset="0"/>
              </a:rPr>
              <a:t>Robotic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Technology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dirty="0">
                <a:latin typeface="Times New Roman" panose="02020603050405020304" pitchFamily="18" charset="0"/>
                <a:ea typeface="Calibri" panose="020F0502020204030204" pitchFamily="34" charset="0"/>
                <a:cs typeface="Times New Roman" panose="02020603050405020304" pitchFamily="18" charset="0"/>
              </a:rPr>
              <a:t>” başlıklı kongrede poster sunumu olarak kabul edilmiştir.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Süleyman Demirel Sağlık Bilimleri dergisine gönderilen “Hastanede ve evde bakım merkezinde görev alan sağlık çalışanlarında </a:t>
            </a:r>
            <a:r>
              <a:rPr lang="tr-TR" dirty="0" err="1">
                <a:latin typeface="Times New Roman" panose="02020603050405020304" pitchFamily="18" charset="0"/>
                <a:ea typeface="Calibri" panose="020F0502020204030204" pitchFamily="34" charset="0"/>
                <a:cs typeface="Times New Roman" panose="02020603050405020304" pitchFamily="18" charset="0"/>
              </a:rPr>
              <a:t>non</a:t>
            </a:r>
            <a:r>
              <a:rPr lang="tr-TR" dirty="0">
                <a:latin typeface="Times New Roman" panose="02020603050405020304" pitchFamily="18" charset="0"/>
                <a:ea typeface="Calibri" panose="020F0502020204030204" pitchFamily="34" charset="0"/>
                <a:cs typeface="Times New Roman" panose="02020603050405020304" pitchFamily="18" charset="0"/>
              </a:rPr>
              <a:t>-spesifik bel ağrısının değerlendirilmesi” isimli makale hakemler tarafından değerlendirilmektedir.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6. Tıbbi Rehabilitasyon Kongresi kapsamında 3. sınıf öğrencileri ile birlikte hazırlanan “Günlük Yaşam Aktivitelerinde Problem Yaşayan Pediatrik Olgularda Aktivite Analizi: </a:t>
            </a:r>
            <a:r>
              <a:rPr lang="tr-TR"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dirty="0">
                <a:latin typeface="Times New Roman" panose="02020603050405020304" pitchFamily="18" charset="0"/>
                <a:ea typeface="Calibri" panose="020F0502020204030204" pitchFamily="34" charset="0"/>
                <a:cs typeface="Times New Roman" panose="02020603050405020304" pitchFamily="18" charset="0"/>
              </a:rPr>
              <a:t> Bakış Açısı” başlıklı çalışma sözel bildiri olarak sunulmuştur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dirty="0"/>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36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324" y="1368244"/>
            <a:ext cx="10931950" cy="4870564"/>
          </a:xfrm>
          <a:prstGeom prst="rect">
            <a:avLst/>
          </a:prstGeom>
        </p:spPr>
        <p:txBody>
          <a:bodyPr wrap="square">
            <a:spAutoFit/>
          </a:bodyPr>
          <a:lstStyle/>
          <a:p>
            <a:pPr indent="221615" algn="just">
              <a:lnSpc>
                <a:spcPct val="115000"/>
              </a:lnSpc>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b="1" dirty="0">
                <a:latin typeface="Times New Roman" panose="02020603050405020304" pitchFamily="18" charset="0"/>
                <a:ea typeface="Calibri" panose="020F0502020204030204" pitchFamily="34" charset="0"/>
                <a:cs typeface="Times New Roman" panose="02020603050405020304" pitchFamily="18" charset="0"/>
              </a:rPr>
              <a:t> Bölüm Başkanlığı Öğretim Üye ve Elemanlarınca</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15-16/11/2018 </a:t>
            </a:r>
            <a:r>
              <a:rPr lang="tr-TR" dirty="0">
                <a:latin typeface="Times New Roman" panose="02020603050405020304" pitchFamily="18" charset="0"/>
                <a:ea typeface="Calibri" panose="020F0502020204030204" pitchFamily="34" charset="0"/>
                <a:cs typeface="Times New Roman" panose="02020603050405020304" pitchFamily="18" charset="0"/>
              </a:rPr>
              <a:t>tarihlerinde İstanbul'da gerçekleştirilen olan Engellilik Araştırmaları Konferansı'na "Engelli çocuklarda sanatsal gelişim evrelerinin incelenmesi" başlıklı sözel bildiri sunulmuştur.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 Öğrencilerinde Stresle Başa Çıkma Yöntemleri Dersinin Etkinliğinin İncelenmesi” başlıklı çalışma için Etik Kurul onayı alınmıştır.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err="1">
                <a:latin typeface="Times New Roman" panose="02020603050405020304" pitchFamily="18" charset="0"/>
                <a:ea typeface="Calibri" panose="020F0502020204030204" pitchFamily="34" charset="0"/>
                <a:cs typeface="Times New Roman" panose="02020603050405020304" pitchFamily="18" charset="0"/>
              </a:rPr>
              <a:t>Genoplasticity</a:t>
            </a:r>
            <a:r>
              <a:rPr lang="tr-TR" dirty="0">
                <a:latin typeface="Times New Roman" panose="02020603050405020304" pitchFamily="18" charset="0"/>
                <a:ea typeface="Calibri" panose="020F0502020204030204" pitchFamily="34" charset="0"/>
                <a:cs typeface="Times New Roman" panose="02020603050405020304" pitchFamily="18" charset="0"/>
              </a:rPr>
              <a:t> in </a:t>
            </a:r>
            <a:r>
              <a:rPr lang="tr-TR" dirty="0" err="1">
                <a:latin typeface="Times New Roman" panose="02020603050405020304" pitchFamily="18" charset="0"/>
                <a:ea typeface="Calibri" panose="020F0502020204030204" pitchFamily="34" charset="0"/>
                <a:cs typeface="Times New Roman" panose="02020603050405020304" pitchFamily="18" charset="0"/>
              </a:rPr>
              <a:t>brain</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and</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its</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importance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for</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neuropsychiatric</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diseases</a:t>
            </a:r>
            <a:r>
              <a:rPr lang="tr-TR" dirty="0">
                <a:latin typeface="Times New Roman" panose="02020603050405020304" pitchFamily="18" charset="0"/>
                <a:ea typeface="Calibri" panose="020F0502020204030204" pitchFamily="34" charset="0"/>
                <a:cs typeface="Times New Roman" panose="02020603050405020304" pitchFamily="18" charset="0"/>
              </a:rPr>
              <a:t>” başlıklı çalışmasına devam etmektedir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Wingdings" panose="05000000000000000000" pitchFamily="2"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Arş. Gör. Zeynep </a:t>
            </a:r>
            <a:r>
              <a:rPr lang="tr-TR" b="1" dirty="0" err="1" smtClean="0">
                <a:latin typeface="Times New Roman" panose="02020603050405020304" pitchFamily="18" charset="0"/>
                <a:ea typeface="Calibri" panose="020F0502020204030204" pitchFamily="34" charset="0"/>
                <a:cs typeface="Times New Roman" panose="02020603050405020304" pitchFamily="18" charset="0"/>
              </a:rPr>
              <a:t>Çorakcı</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“Parkinson hastalarında </a:t>
            </a:r>
            <a:r>
              <a:rPr lang="tr-TR" dirty="0" err="1">
                <a:latin typeface="Times New Roman" panose="02020603050405020304" pitchFamily="18" charset="0"/>
                <a:ea typeface="Calibri" panose="020F0502020204030204" pitchFamily="34" charset="0"/>
                <a:cs typeface="Times New Roman" panose="02020603050405020304" pitchFamily="18" charset="0"/>
              </a:rPr>
              <a:t>nöropsikometrik</a:t>
            </a:r>
            <a:r>
              <a:rPr lang="tr-TR" dirty="0">
                <a:latin typeface="Times New Roman" panose="02020603050405020304" pitchFamily="18" charset="0"/>
                <a:ea typeface="Calibri" panose="020F0502020204030204" pitchFamily="34" charset="0"/>
                <a:cs typeface="Times New Roman" panose="02020603050405020304" pitchFamily="18" charset="0"/>
              </a:rPr>
              <a:t> profilin duyu bütünleme değerlendirme yöntemleri ile incelenmesi ve sağlıklı </a:t>
            </a:r>
            <a:r>
              <a:rPr lang="tr-TR" dirty="0" err="1">
                <a:latin typeface="Times New Roman" panose="02020603050405020304" pitchFamily="18" charset="0"/>
                <a:ea typeface="Calibri" panose="020F0502020204030204" pitchFamily="34" charset="0"/>
                <a:cs typeface="Times New Roman" panose="02020603050405020304" pitchFamily="18" charset="0"/>
              </a:rPr>
              <a:t>geriatrik</a:t>
            </a:r>
            <a:r>
              <a:rPr lang="tr-TR" dirty="0">
                <a:latin typeface="Times New Roman" panose="02020603050405020304" pitchFamily="18" charset="0"/>
                <a:ea typeface="Calibri" panose="020F0502020204030204" pitchFamily="34" charset="0"/>
                <a:cs typeface="Times New Roman" panose="02020603050405020304" pitchFamily="18" charset="0"/>
              </a:rPr>
              <a:t> grupla karşılaştırılması” başlıklı Yüksek Lisans Tezi için Parkinson grubu hastalara </a:t>
            </a:r>
            <a:r>
              <a:rPr lang="tr-TR" dirty="0" err="1">
                <a:latin typeface="Times New Roman" panose="02020603050405020304" pitchFamily="18" charset="0"/>
                <a:ea typeface="Calibri" panose="020F0502020204030204" pitchFamily="34" charset="0"/>
                <a:cs typeface="Times New Roman" panose="02020603050405020304" pitchFamily="18" charset="0"/>
              </a:rPr>
              <a:t>nöropsikometrik</a:t>
            </a:r>
            <a:r>
              <a:rPr lang="tr-TR" dirty="0">
                <a:latin typeface="Times New Roman" panose="02020603050405020304" pitchFamily="18" charset="0"/>
                <a:ea typeface="Calibri" panose="020F0502020204030204" pitchFamily="34" charset="0"/>
                <a:cs typeface="Times New Roman" panose="02020603050405020304" pitchFamily="18" charset="0"/>
              </a:rPr>
              <a:t> değerlendirme uygulamaları başlamıştır.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Nadir Hastalıklar Günü kapsamında düzenlenen yarışma için öğrencilerimizin aktif katılımlarıyla hazırlanan “</a:t>
            </a:r>
            <a:r>
              <a:rPr lang="tr-TR" dirty="0" err="1">
                <a:latin typeface="Times New Roman" panose="02020603050405020304" pitchFamily="18" charset="0"/>
                <a:ea typeface="Calibri" panose="020F0502020204030204" pitchFamily="34" charset="0"/>
                <a:cs typeface="Times New Roman" panose="02020603050405020304" pitchFamily="18" charset="0"/>
              </a:rPr>
              <a:t>Prader</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Willi</a:t>
            </a:r>
            <a:r>
              <a:rPr lang="tr-TR" dirty="0">
                <a:latin typeface="Times New Roman" panose="02020603050405020304" pitchFamily="18" charset="0"/>
                <a:ea typeface="Calibri" panose="020F0502020204030204" pitchFamily="34" charset="0"/>
                <a:cs typeface="Times New Roman" panose="02020603050405020304" pitchFamily="18" charset="0"/>
              </a:rPr>
              <a:t> Sendromlu Vakada Günlük Yaşam Aktivitelerine Katılımı Artırmaya Yönelik Uygulanan </a:t>
            </a:r>
            <a:r>
              <a:rPr lang="tr-TR"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dirty="0">
                <a:latin typeface="Times New Roman" panose="02020603050405020304" pitchFamily="18" charset="0"/>
                <a:ea typeface="Calibri" panose="020F0502020204030204" pitchFamily="34" charset="0"/>
                <a:cs typeface="Times New Roman" panose="02020603050405020304" pitchFamily="18" charset="0"/>
              </a:rPr>
              <a:t> Yaklaşımları” ve “Sosyal Katılım ve İletişim Problemleri Yaşayan, Tanı Almamış Vakada Duyu Bütünleme Çalışmalarının Etkinliği” başlıklı bildiriler ilk 20 arasına girmiş ve ilgili bildiriler poster haline dönüştürülmüştür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057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324" y="1368244"/>
            <a:ext cx="10931950" cy="5299912"/>
          </a:xfrm>
          <a:prstGeom prst="rect">
            <a:avLst/>
          </a:prstGeom>
        </p:spPr>
        <p:txBody>
          <a:bodyPr wrap="square">
            <a:spAutoFit/>
          </a:bodyPr>
          <a:lstStyle/>
          <a:p>
            <a:pPr indent="221615" algn="just">
              <a:lnSpc>
                <a:spcPct val="115000"/>
              </a:lnSpc>
              <a:spcAft>
                <a:spcPts val="0"/>
              </a:spcAft>
            </a:pPr>
            <a:r>
              <a:rPr lang="tr-TR" b="1"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b="1" dirty="0">
                <a:latin typeface="Times New Roman" panose="02020603050405020304" pitchFamily="18" charset="0"/>
                <a:ea typeface="Calibri" panose="020F0502020204030204" pitchFamily="34" charset="0"/>
                <a:cs typeface="Times New Roman" panose="02020603050405020304" pitchFamily="18" charset="0"/>
              </a:rPr>
              <a:t> Bölüm Başkanlığı Öğretim Üye ve Elemanlarınca;</a:t>
            </a:r>
            <a:endParaRPr lang="tr-TR"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dirty="0" err="1" smtClean="0">
                <a:latin typeface="Times New Roman" panose="02020603050405020304" pitchFamily="18" charset="0"/>
                <a:ea typeface="Calibri" panose="020F0502020204030204" pitchFamily="34" charset="0"/>
                <a:cs typeface="Times New Roman" panose="02020603050405020304" pitchFamily="18" charset="0"/>
              </a:rPr>
              <a:t>Esansiyel</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Tremor hastalarının </a:t>
            </a:r>
            <a:r>
              <a:rPr lang="tr-TR" dirty="0" err="1">
                <a:latin typeface="Times New Roman" panose="02020603050405020304" pitchFamily="18" charset="0"/>
                <a:ea typeface="Calibri" panose="020F0502020204030204" pitchFamily="34" charset="0"/>
                <a:cs typeface="Times New Roman" panose="02020603050405020304" pitchFamily="18" charset="0"/>
              </a:rPr>
              <a:t>non</a:t>
            </a:r>
            <a:r>
              <a:rPr lang="tr-TR" dirty="0">
                <a:latin typeface="Times New Roman" panose="02020603050405020304" pitchFamily="18" charset="0"/>
                <a:ea typeface="Calibri" panose="020F0502020204030204" pitchFamily="34" charset="0"/>
                <a:cs typeface="Times New Roman" panose="02020603050405020304" pitchFamily="18" charset="0"/>
              </a:rPr>
              <a:t>-motor semptomlarını tespit etmeye yönelik </a:t>
            </a:r>
            <a:r>
              <a:rPr lang="tr-TR" dirty="0" err="1">
                <a:latin typeface="Times New Roman" panose="02020603050405020304" pitchFamily="18" charset="0"/>
                <a:ea typeface="Calibri" panose="020F0502020204030204" pitchFamily="34" charset="0"/>
                <a:cs typeface="Times New Roman" panose="02020603050405020304" pitchFamily="18" charset="0"/>
              </a:rPr>
              <a:t>nöropsikometrik</a:t>
            </a:r>
            <a:r>
              <a:rPr lang="tr-TR" dirty="0">
                <a:latin typeface="Times New Roman" panose="02020603050405020304" pitchFamily="18" charset="0"/>
                <a:ea typeface="Calibri" panose="020F0502020204030204" pitchFamily="34" charset="0"/>
                <a:cs typeface="Times New Roman" panose="02020603050405020304" pitchFamily="18" charset="0"/>
              </a:rPr>
              <a:t> değerlendirme çalışmaları başlatılmıştır.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6. Tıbbi Rehabilitasyon Kongresi kapsamında 3. sınıf öğrencileri ile birlikte hazırlanan “Günlük Yaşam Aktivitelerinde Problem Yaşayan Pediatrik Olgularda Aktivite Analizi: </a:t>
            </a:r>
            <a:r>
              <a:rPr lang="tr-TR"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dirty="0">
                <a:latin typeface="Times New Roman" panose="02020603050405020304" pitchFamily="18" charset="0"/>
                <a:ea typeface="Calibri" panose="020F0502020204030204" pitchFamily="34" charset="0"/>
                <a:cs typeface="Times New Roman" panose="02020603050405020304" pitchFamily="18" charset="0"/>
              </a:rPr>
              <a:t> Bakış Açısı” başlıklı çalışma sözel bildiri olarak sunulmuştur.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15-16/11/2018 tarihlerinde İstanbul'da gerçekleştirilen olan Engellilik Araştırmaları Konferansı'na "Engelli çocuklarda sanatsal gelişim evrelerinin incelenmesi" başlıklı sözel bildiri sunulmuştur.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Etik kurul kararı onaylanan, "Parkinson Hastalarında Kognitif Etkilenme ve </a:t>
            </a:r>
            <a:r>
              <a:rPr lang="tr-TR" dirty="0" err="1">
                <a:latin typeface="Times New Roman" panose="02020603050405020304" pitchFamily="18" charset="0"/>
                <a:ea typeface="Calibri" panose="020F0502020204030204" pitchFamily="34" charset="0"/>
                <a:cs typeface="Times New Roman" panose="02020603050405020304" pitchFamily="18" charset="0"/>
              </a:rPr>
              <a:t>Nöropsikiyatrik</a:t>
            </a:r>
            <a:r>
              <a:rPr lang="tr-TR" dirty="0">
                <a:latin typeface="Times New Roman" panose="02020603050405020304" pitchFamily="18" charset="0"/>
                <a:ea typeface="Calibri" panose="020F0502020204030204" pitchFamily="34" charset="0"/>
                <a:cs typeface="Times New Roman" panose="02020603050405020304" pitchFamily="18" charset="0"/>
              </a:rPr>
              <a:t> Bulguların </a:t>
            </a:r>
            <a:r>
              <a:rPr lang="tr-TR" dirty="0" err="1">
                <a:latin typeface="Times New Roman" panose="02020603050405020304" pitchFamily="18" charset="0"/>
                <a:ea typeface="Calibri" panose="020F0502020204030204" pitchFamily="34" charset="0"/>
                <a:cs typeface="Times New Roman" panose="02020603050405020304" pitchFamily="18" charset="0"/>
              </a:rPr>
              <a:t>Aleksitimi</a:t>
            </a:r>
            <a:r>
              <a:rPr lang="tr-TR" dirty="0">
                <a:latin typeface="Times New Roman" panose="02020603050405020304" pitchFamily="18" charset="0"/>
                <a:ea typeface="Calibri" panose="020F0502020204030204" pitchFamily="34" charset="0"/>
                <a:cs typeface="Times New Roman" panose="02020603050405020304" pitchFamily="18" charset="0"/>
              </a:rPr>
              <a:t> ile İlişkisi'' adlı çalışmanın hasta takibine </a:t>
            </a:r>
            <a:r>
              <a:rPr lang="tr-TR" dirty="0" smtClean="0">
                <a:latin typeface="Times New Roman" panose="02020603050405020304" pitchFamily="18" charset="0"/>
                <a:ea typeface="Calibri" panose="020F0502020204030204" pitchFamily="34" charset="0"/>
                <a:cs typeface="Times New Roman" panose="02020603050405020304" pitchFamily="18" charset="0"/>
              </a:rPr>
              <a:t>başlanmıştır.</a:t>
            </a:r>
          </a:p>
          <a:p>
            <a:pPr marL="342900" lvl="0" indent="-342900" algn="just">
              <a:lnSpc>
                <a:spcPct val="150000"/>
              </a:lnSpc>
              <a:spcAft>
                <a:spcPts val="0"/>
              </a:spcAft>
              <a:buFont typeface="Wingdings" panose="05000000000000000000" pitchFamily="2" charset="2"/>
              <a:buChar char=""/>
            </a:pPr>
            <a:r>
              <a:rPr lang="tr-TR" b="1" dirty="0" err="1" smtClean="0">
                <a:latin typeface="Times New Roman" panose="02020603050405020304" pitchFamily="18" charset="0"/>
                <a:ea typeface="Calibri" panose="020F0502020204030204" pitchFamily="34" charset="0"/>
                <a:cs typeface="Times New Roman" panose="02020603050405020304" pitchFamily="18" charset="0"/>
              </a:rPr>
              <a:t>Ergoterapist</a:t>
            </a:r>
            <a:r>
              <a:rPr lang="tr-TR" b="1" dirty="0" smtClean="0">
                <a:latin typeface="Times New Roman" panose="02020603050405020304" pitchFamily="18" charset="0"/>
                <a:ea typeface="Calibri" panose="020F0502020204030204" pitchFamily="34" charset="0"/>
                <a:cs typeface="Times New Roman" panose="02020603050405020304" pitchFamily="18" charset="0"/>
              </a:rPr>
              <a:t> </a:t>
            </a:r>
            <a:r>
              <a:rPr lang="tr-TR" b="1" dirty="0">
                <a:latin typeface="Times New Roman" panose="02020603050405020304" pitchFamily="18" charset="0"/>
                <a:ea typeface="Calibri" panose="020F0502020204030204" pitchFamily="34" charset="0"/>
                <a:cs typeface="Times New Roman" panose="02020603050405020304" pitchFamily="18" charset="0"/>
              </a:rPr>
              <a:t>Emine Nur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Fayda</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rPr>
              <a:t>“Okul </a:t>
            </a:r>
            <a:r>
              <a:rPr lang="tr-TR" dirty="0">
                <a:latin typeface="Times New Roman" panose="02020603050405020304" pitchFamily="18" charset="0"/>
                <a:ea typeface="Calibri" panose="020F0502020204030204" pitchFamily="34" charset="0"/>
              </a:rPr>
              <a:t>öncesi otizmli çocuklarda, duyusal </a:t>
            </a:r>
            <a:r>
              <a:rPr lang="tr-TR" dirty="0" err="1">
                <a:latin typeface="Times New Roman" panose="02020603050405020304" pitchFamily="18" charset="0"/>
                <a:ea typeface="Calibri" panose="020F0502020204030204" pitchFamily="34" charset="0"/>
              </a:rPr>
              <a:t>işlemleme</a:t>
            </a:r>
            <a:r>
              <a:rPr lang="tr-TR" dirty="0">
                <a:latin typeface="Times New Roman" panose="02020603050405020304" pitchFamily="18" charset="0"/>
                <a:ea typeface="Calibri" panose="020F0502020204030204" pitchFamily="34" charset="0"/>
              </a:rPr>
              <a:t> ve aktivite performansı arasındaki ilişki” başlıklı Yüksek Lisans Tez çalışmasına devam </a:t>
            </a:r>
            <a:r>
              <a:rPr lang="tr-TR" dirty="0" smtClean="0">
                <a:latin typeface="Times New Roman" panose="02020603050405020304" pitchFamily="18" charset="0"/>
                <a:ea typeface="Calibri" panose="020F0502020204030204" pitchFamily="34" charset="0"/>
              </a:rPr>
              <a:t>etmektedir.</a:t>
            </a:r>
            <a:endParaRPr lang="tr-TR" dirty="0"/>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1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837" y="1501548"/>
            <a:ext cx="11701805" cy="4696157"/>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Sağlık Yönetimi Bölüm Başkanlığı Öğretim Üye ve Elemanlarınca</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p>
          <a:p>
            <a:pPr marL="540385" indent="-180340" algn="just">
              <a:lnSpc>
                <a:spcPct val="115000"/>
              </a:lnSpc>
              <a:spcAft>
                <a:spcPts val="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Prof. Dr. Erdal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TEKARSLAN</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Prof. Dr. Erdal Tekarslan tarafından Muğla’da Muğla Sıtkı Koçman Üniversitesi tarafından 11-13 Ekim 2018’de düzenlenmiş olan “2. Uluslararası 12. Ulusal Sağlık ve Hastane İdaresi Kongresinde oturum başkanlığı yapılmıştır.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Dr. Kerem TOKER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Dr. Kerem Toker tarafından; SCI-</a:t>
            </a:r>
            <a:r>
              <a:rPr lang="tr-TR" dirty="0" err="1">
                <a:latin typeface="Times New Roman" panose="02020603050405020304" pitchFamily="18" charset="0"/>
                <a:ea typeface="Calibri" panose="020F0502020204030204" pitchFamily="34" charset="0"/>
                <a:cs typeface="Times New Roman" panose="02020603050405020304" pitchFamily="18" charset="0"/>
              </a:rPr>
              <a:t>Expendad’da</a:t>
            </a:r>
            <a:r>
              <a:rPr lang="tr-TR" dirty="0">
                <a:latin typeface="Times New Roman" panose="02020603050405020304" pitchFamily="18" charset="0"/>
                <a:ea typeface="Calibri" panose="020F0502020204030204" pitchFamily="34" charset="0"/>
                <a:cs typeface="Times New Roman" panose="02020603050405020304" pitchFamily="18" charset="0"/>
              </a:rPr>
              <a:t> taranan </a:t>
            </a:r>
            <a:r>
              <a:rPr lang="tr-TR" dirty="0" err="1">
                <a:latin typeface="Times New Roman" panose="02020603050405020304" pitchFamily="18" charset="0"/>
                <a:ea typeface="Calibri" panose="020F0502020204030204" pitchFamily="34" charset="0"/>
                <a:cs typeface="Times New Roman" panose="02020603050405020304" pitchFamily="18" charset="0"/>
              </a:rPr>
              <a:t>Chinese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Medical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Journal’a</a:t>
            </a:r>
            <a:r>
              <a:rPr lang="tr-TR" dirty="0">
                <a:latin typeface="Times New Roman" panose="02020603050405020304" pitchFamily="18" charset="0"/>
                <a:ea typeface="Calibri" panose="020F0502020204030204" pitchFamily="34" charset="0"/>
                <a:cs typeface="Times New Roman" panose="02020603050405020304" pitchFamily="18" charset="0"/>
              </a:rPr>
              <a:t> gönderilen '</a:t>
            </a:r>
            <a:r>
              <a:rPr lang="tr-TR" dirty="0" err="1">
                <a:latin typeface="Times New Roman" panose="02020603050405020304" pitchFamily="18" charset="0"/>
                <a:ea typeface="Calibri" panose="020F0502020204030204" pitchFamily="34" charset="0"/>
                <a:cs typeface="Times New Roman" panose="02020603050405020304" pitchFamily="18" charset="0"/>
              </a:rPr>
              <a:t>The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Examination</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the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Effect</a:t>
            </a:r>
            <a:r>
              <a:rPr lang="tr-TR" dirty="0">
                <a:latin typeface="Times New Roman" panose="02020603050405020304" pitchFamily="18" charset="0"/>
                <a:ea typeface="Calibri" panose="020F0502020204030204" pitchFamily="34" charset="0"/>
                <a:cs typeface="Times New Roman" panose="02020603050405020304" pitchFamily="18" charset="0"/>
              </a:rPr>
              <a:t> of </a:t>
            </a:r>
            <a:r>
              <a:rPr lang="tr-TR" dirty="0" err="1">
                <a:latin typeface="Times New Roman" panose="02020603050405020304" pitchFamily="18" charset="0"/>
                <a:ea typeface="Calibri" panose="020F0502020204030204" pitchFamily="34" charset="0"/>
                <a:cs typeface="Times New Roman" panose="02020603050405020304" pitchFamily="18" charset="0"/>
              </a:rPr>
              <a:t>Loneliness</a:t>
            </a:r>
            <a:r>
              <a:rPr lang="tr-TR" dirty="0">
                <a:latin typeface="Times New Roman" panose="02020603050405020304" pitchFamily="18" charset="0"/>
                <a:ea typeface="Calibri" panose="020F0502020204030204" pitchFamily="34" charset="0"/>
                <a:cs typeface="Times New Roman" panose="02020603050405020304" pitchFamily="18" charset="0"/>
              </a:rPr>
              <a:t> on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Innovative</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Behaviorof</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Health</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Science</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Faculty</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Student</a:t>
            </a:r>
            <a:r>
              <a:rPr lang="tr-TR" dirty="0">
                <a:latin typeface="Times New Roman" panose="02020603050405020304" pitchFamily="18" charset="0"/>
                <a:ea typeface="Calibri" panose="020F0502020204030204" pitchFamily="34" charset="0"/>
                <a:cs typeface="Times New Roman" panose="02020603050405020304" pitchFamily="18" charset="0"/>
              </a:rPr>
              <a:t>” isimli makale için gelen majör revizyonlar tamamlanmıştır.</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tr-TR" dirty="0">
                <a:latin typeface="Times New Roman" panose="02020603050405020304" pitchFamily="18" charset="0"/>
              </a:rPr>
              <a:t>Dr. Kerem Toker tarafından; Prof. Dr. Işıl </a:t>
            </a:r>
            <a:r>
              <a:rPr lang="tr-TR" dirty="0" err="1">
                <a:latin typeface="Times New Roman" panose="02020603050405020304" pitchFamily="18" charset="0"/>
              </a:rPr>
              <a:t>Mendeş</a:t>
            </a:r>
            <a:r>
              <a:rPr lang="tr-TR" dirty="0">
                <a:latin typeface="Times New Roman" panose="02020603050405020304" pitchFamily="18" charset="0"/>
              </a:rPr>
              <a:t> Pekdemir editörlüğünde hazırlanan “Dijitalleşme Yolunda” isimli kitap için “Bir Simülasyon Evreni Olarak Akıllı İşletme” başlıklı bölümün majör revizyonları tamamlanmıştır.</a:t>
            </a:r>
            <a:endParaRPr lang="tr-TR" dirty="0">
              <a:effectLst/>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251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361168"/>
            <a:ext cx="11481847" cy="5047536"/>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11-Haziran 2018 tarihinde, İstanbul Üniversitesi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 Çocuk Sağlığı ve Hastalıkları Hemşireliği Anabilim Dalında, Dr. Öğretim Üyesi Serap Balcı danışmanlığında Doktora eğitimine devam eden Özlem Altıok Öz’ün Yeterlik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12-Haziran 2018 tarihinde, İstanbul Üniversitesi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 Hemşirelik Esasları Anabilim Dalında, Prof. Dr. Hatice Kaya danışmanlığında Doktora eğitimine devam eden Şeyda Can’ın Doktora Tez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19-Haziran 2018 tarihinde, İstanbul Üniversitesi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 Hemşirelikte Yönetim Anabilim Dalında, Dr. Öğretim Üyesi Betül Sönmez danışmanlığında Yüksek Lisans eğitimine devam eden Ayşe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Akgerman’ın</a:t>
            </a:r>
            <a:r>
              <a:rPr lang="tr-TR" sz="1200" dirty="0">
                <a:latin typeface="Times New Roman" panose="02020603050405020304" pitchFamily="18" charset="0"/>
                <a:ea typeface="Calibri" panose="020F0502020204030204" pitchFamily="34" charset="0"/>
                <a:cs typeface="Times New Roman" panose="02020603050405020304" pitchFamily="18" charset="0"/>
              </a:rPr>
              <a:t> Tez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20-Haziran 2018 tarihinde, İstanbul Bilim Üniversitesi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Hastanesi Hemşirelik Yüksekokulu “Hemşirelik Doktora Programı” öğrencisi Gamze Oğuz’un Doktora Yeterlilik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22-Haziran 2018 tarihinde, İstanbul Üniversitesi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 Kadın Sağlığı ve Hastalıkları Anabilim Dalında, Doktora öğrencileri; Mehtap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Gümüşay</a:t>
            </a:r>
            <a:r>
              <a:rPr lang="tr-TR" sz="1200" dirty="0">
                <a:latin typeface="Times New Roman" panose="02020603050405020304" pitchFamily="18" charset="0"/>
                <a:ea typeface="Calibri" panose="020F0502020204030204" pitchFamily="34" charset="0"/>
                <a:cs typeface="Times New Roman" panose="02020603050405020304" pitchFamily="18" charset="0"/>
              </a:rPr>
              <a:t>, Esra Sarı, Gözde Küçümen’in Doktora Yeterlilik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26 -Haziran 2018 tarihinde, İ.Ü.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Fakültesinde Doç. Dr. Funda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Büyükyılmaz’ın</a:t>
            </a:r>
            <a:r>
              <a:rPr lang="tr-TR" sz="1200" dirty="0">
                <a:latin typeface="Times New Roman" panose="02020603050405020304" pitchFamily="18" charset="0"/>
                <a:ea typeface="Calibri" panose="020F0502020204030204" pitchFamily="34" charset="0"/>
                <a:cs typeface="Times New Roman" panose="02020603050405020304" pitchFamily="18" charset="0"/>
              </a:rPr>
              <a:t> danışmanlığında Doktora Tez çalışmasını tamamlayan Betül Kuş’ un tez savunma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27 -Haziran 2018 tarihinde, Bezmialem Vakıf Üniversitesi Sağlık Bilimleri Fakültesi Hemşirelik Bölümünde, Dr. Öğretim Üyesi Nesrin İlhan danışmanlığında Yüksek Lisans Tez çalışmasını tamamlayan Fatma Gökçe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Ertav’ın</a:t>
            </a:r>
            <a:r>
              <a:rPr lang="tr-TR" sz="1200" dirty="0">
                <a:latin typeface="Times New Roman" panose="02020603050405020304" pitchFamily="18" charset="0"/>
                <a:ea typeface="Calibri" panose="020F0502020204030204" pitchFamily="34" charset="0"/>
                <a:cs typeface="Times New Roman" panose="02020603050405020304" pitchFamily="18" charset="0"/>
              </a:rPr>
              <a:t> tez savunma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28 -Haziran 2018 tarihinde, İ.Ü.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Fakültesinde Prof. Dr. Hatice Kaya’nın danışmanlığında Doktora Tez çalışmasını tamamlayan Gülsün Özdemir Aydın’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ın</a:t>
            </a:r>
            <a:r>
              <a:rPr lang="tr-TR" sz="1200" dirty="0">
                <a:latin typeface="Times New Roman" panose="02020603050405020304" pitchFamily="18" charset="0"/>
                <a:ea typeface="Calibri" panose="020F0502020204030204" pitchFamily="34" charset="0"/>
                <a:cs typeface="Times New Roman" panose="02020603050405020304" pitchFamily="18" charset="0"/>
              </a:rPr>
              <a:t> tez savunma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29 -Haziran 2018 tarihinde, İ.Ü.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Fakültesinde 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Aytolan</a:t>
            </a:r>
            <a:r>
              <a:rPr lang="tr-TR" sz="1200" dirty="0">
                <a:latin typeface="Times New Roman" panose="02020603050405020304" pitchFamily="18" charset="0"/>
                <a:ea typeface="Calibri" panose="020F0502020204030204" pitchFamily="34" charset="0"/>
                <a:cs typeface="Times New Roman" panose="02020603050405020304" pitchFamily="18" charset="0"/>
              </a:rPr>
              <a:t> Yıldırım’ın danışmanlığında Doktora Tez çalışmasını tamamlayan Öğrenci Hanife Tiryaki Şen ’in tez savunma sınavında asil jüri üyesi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12-13 Ekim 2018 tarihlerinde İzmir Katip Çelebi Üniversitesi’nin düzenlediği VIII. Hemşirelik Esasları Beceri Öğretim Teknikleri ve Değerlendirme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Çalıştayı’na</a:t>
            </a:r>
            <a:r>
              <a:rPr lang="tr-TR" sz="1200" dirty="0">
                <a:latin typeface="Times New Roman" panose="02020603050405020304" pitchFamily="18" charset="0"/>
                <a:ea typeface="Calibri" panose="020F0502020204030204" pitchFamily="34" charset="0"/>
                <a:cs typeface="Times New Roman" panose="02020603050405020304" pitchFamily="18" charset="0"/>
              </a:rPr>
              <a:t> katılmıştır.  </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31 Ekim 2018 tarihinde İstanbul Üniversitesi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Fakültesinde Prof. Dr. Hatice Kaya danışmanlığındaki Berna Köktürk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Dalcalı’nın</a:t>
            </a:r>
            <a:r>
              <a:rPr lang="tr-TR" sz="1200" dirty="0">
                <a:latin typeface="Times New Roman" panose="02020603050405020304" pitchFamily="18" charset="0"/>
                <a:ea typeface="Calibri" panose="020F0502020204030204" pitchFamily="34" charset="0"/>
                <a:cs typeface="Times New Roman" panose="02020603050405020304" pitchFamily="18" charset="0"/>
              </a:rPr>
              <a:t> doktora tez sınavında, asil jüri üyesi olarak görev almıştır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731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361168"/>
            <a:ext cx="11481847" cy="5047536"/>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Prof</a:t>
            </a:r>
            <a:r>
              <a:rPr lang="tr-TR" sz="1200" dirty="0">
                <a:latin typeface="Times New Roman" panose="02020603050405020304" pitchFamily="18" charset="0"/>
                <a:ea typeface="Calibri" panose="020F0502020204030204" pitchFamily="34" charset="0"/>
                <a:cs typeface="Times New Roman" panose="02020603050405020304" pitchFamily="18" charset="0"/>
              </a:rPr>
              <a:t>.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23.10.2018 tarihinde İnönü Üniversitesi Hemşirelik Anabilim Dalı Doktora Programı öğrencisi Zeliha Cengiz’in Doktora tez savunma sınavına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15-16 Kasım 2018 tarihinde Sakarya Üniversitesi Sağlık Bilimleri Fakültesi Hemşirelik Bölümü’nün düzenlemiş olduğu, 5. Ulusal 1.Uluslararası Hemşirelikte Güncel Yaklaşımlar Kongresi’nde “Meslektaş Dayanışması” konulu konferans sunumunu gerçekleştirmiştir.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Türkinaz</a:t>
            </a:r>
            <a:r>
              <a:rPr lang="tr-TR" sz="1200" dirty="0">
                <a:latin typeface="Times New Roman" panose="02020603050405020304" pitchFamily="18" charset="0"/>
                <a:ea typeface="Calibri" panose="020F0502020204030204" pitchFamily="34" charset="0"/>
                <a:cs typeface="Times New Roman" panose="02020603050405020304" pitchFamily="18" charset="0"/>
              </a:rPr>
              <a:t> Aştı 15-16 Kasım 2018 tarihinde Sakarya Üniversitesi Sağlık Bilimleri Fakültesi Hemşirelik Bölümü’nün düzenlemiş olduğu, 5. Ulusal 1.Uluslararası Hemşirelikte Güncel Yaklaşımlar Kongresi’nde” Hemşirelerin Basınç Yaralanması Konusundaki Bilgi ve Tutumları” Konulu sözel bildiri ile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Anahit</a:t>
            </a:r>
            <a:r>
              <a:rPr lang="tr-TR" sz="1200" dirty="0">
                <a:latin typeface="Times New Roman" panose="02020603050405020304" pitchFamily="18" charset="0"/>
                <a:ea typeface="Calibri" panose="020F0502020204030204" pitchFamily="34" charset="0"/>
                <a:cs typeface="Times New Roman" panose="02020603050405020304" pitchFamily="18" charset="0"/>
              </a:rPr>
              <a:t> Coşkun,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Yeliz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Varışoğlu</a:t>
            </a:r>
            <a:r>
              <a:rPr lang="tr-TR" sz="1200" dirty="0">
                <a:latin typeface="Times New Roman" panose="02020603050405020304" pitchFamily="18" charset="0"/>
                <a:ea typeface="Calibri" panose="020F0502020204030204" pitchFamily="34" charset="0"/>
                <a:cs typeface="Times New Roman" panose="02020603050405020304" pitchFamily="18" charset="0"/>
              </a:rPr>
              <a:t> ve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Kadın Sağlığı ve Hastalıkları Hemşireliği Stajı sürecinde, öğrencilerle birlikte “Kadın Sağlığı Eğitim Programı” oluşturmuşlardır. Bu kapsamında 13 Aralık 2017- 04 Ocak 2018 tarihleri arasında,  çarşamba ve perşembe günleri Eyüp polikliniğine gelen hastalara öğrenciler tarafından eğitimler yapılmıştır.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Anahit</a:t>
            </a:r>
            <a:r>
              <a:rPr lang="tr-TR" sz="1200" dirty="0">
                <a:latin typeface="Times New Roman" panose="02020603050405020304" pitchFamily="18" charset="0"/>
                <a:ea typeface="Calibri" panose="020F0502020204030204" pitchFamily="34" charset="0"/>
                <a:cs typeface="Times New Roman" panose="02020603050405020304" pitchFamily="18" charset="0"/>
              </a:rPr>
              <a:t> Coşkun,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Yeliz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Varışoğlu</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ve BVU Sağlık Bilimleri Fakültesi Hemşirelik Bölümü 3. Sınıf öğrencileri tarafından; Sağlık Hizmetleri Meslek Yüksek Okulu öğrencilerine “Kadın Sağlığı Akran Eğitimi Projesi” kapsamında Mart- Mayıs 2018 tarihleri arasında eğitimler gerçekleştirilmiştir.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ve Doç. Dr. Yazile Sayın’ın eş başkan, düzenleme kurulu üyeleri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Yeliz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Varışoğlu</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Arş. Gör. Mahmut Dağcı (Kongre Sekreteri) ve hemşirelik öğrencilerinin düzenlediği (Kongre Öğrenci Başkanı Güzin Ünlü ve Kongre Öğrenci Sekreteri Ecrin Necla Çolpa) “I. Ulusal Hemşirelik Öğrencilerinin Bilime Yolculuğu Kongresi”,  22-23 Ekim 2018 tarihlerinde Abdülhamit Han Oditoryumu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Erich</a:t>
            </a:r>
            <a:r>
              <a:rPr lang="tr-TR" sz="1200" dirty="0">
                <a:latin typeface="Times New Roman" panose="02020603050405020304" pitchFamily="18" charset="0"/>
                <a:ea typeface="Calibri" panose="020F0502020204030204" pitchFamily="34" charset="0"/>
                <a:cs typeface="Times New Roman" panose="02020603050405020304" pitchFamily="18" charset="0"/>
              </a:rPr>
              <a:t> Frank Kongre Salonu’nda gerçekleşmiştir. Kongreye İstanbul, İzmir, Ankara, Antalya’da bulunan çeşitli üniversitelerden hemşirelik öğrencileri konuşmacı ve oturum başkanı olarak görev almıştır. Ayrıca birçok şehirden öğrenciler kongreye bildirileri ile katılmış bulunmaktadır. Bezmialem Üniversitesi Sağlık Bilimleri Fakültesi Hemşirelik Bölümü tüm öğretim üye ve elemanları katılım göstermiştir. Kongre Bilimsel Programı EK-2’de bulunmaktadır. Kongre Bildiri Özeti Kitabı 12.12.2018 tarihinde yayınlanmıştır (http://kongre.bezmialem.edu.tr/</a:t>
            </a:r>
            <a:r>
              <a:rPr lang="tr-TR" sz="1200" dirty="0" err="1">
                <a:latin typeface="Times New Roman" panose="02020603050405020304" pitchFamily="18" charset="0"/>
                <a:ea typeface="Calibri" panose="020F0502020204030204" pitchFamily="34" charset="0"/>
                <a:cs typeface="Times New Roman" panose="02020603050405020304" pitchFamily="18" charset="0"/>
              </a:rPr>
              <a:t>images</a:t>
            </a:r>
            <a:r>
              <a:rPr lang="tr-TR" sz="1200" dirty="0">
                <a:latin typeface="Times New Roman" panose="02020603050405020304" pitchFamily="18" charset="0"/>
                <a:ea typeface="Calibri" panose="020F0502020204030204" pitchFamily="34" charset="0"/>
                <a:cs typeface="Times New Roman" panose="02020603050405020304" pitchFamily="18" charset="0"/>
              </a:rPr>
              <a:t>/bildiri-kitapcigi.pdf).</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9-11 Mart 2018 tarihlerinde gerçekleşen Uluslararası Katılımlı Palyatif Bakım ve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Hospis</a:t>
            </a:r>
            <a:r>
              <a:rPr lang="tr-TR" sz="1200" dirty="0">
                <a:latin typeface="Times New Roman" panose="02020603050405020304" pitchFamily="18" charset="0"/>
                <a:ea typeface="Calibri" panose="020F0502020204030204" pitchFamily="34" charset="0"/>
                <a:cs typeface="Times New Roman" panose="02020603050405020304" pitchFamily="18" charset="0"/>
              </a:rPr>
              <a:t> Kongresi’nde Oturum Başkanlığı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22-24 Mart 2018 tarihlerinde gerçekleşen I. Uluslararası ve II. Ulusal Kadın Sağlığı Hemşireliği Kongresi’nde Oturum Başkanlığı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26-28 Mart 2018 tarihlerinde gerçekleşen I. Ulusal İstanbul Ebelik Günleri Kongresi’nde Oturum Başkanlığı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 Prof. Dr. Anayit Coşkun 4-5 Mayıs 2018 tarihlerinde gerçekleşen I. Uluslararası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İnovatif</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Kongresi’nde Oturum Başkanlığı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14 Mayıs 2018 tarihlerinde gerçekleşen BVÜ Hemşirelik Haftası Kutlama Programı kapsamında “Kadın Sağlığı ve Hakları” başlıklı sunumunu gerçekleştirmiştir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88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243601"/>
            <a:ext cx="11481847" cy="5259901"/>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Prof</a:t>
            </a:r>
            <a:r>
              <a:rPr lang="tr-TR" sz="1200" dirty="0">
                <a:latin typeface="Times New Roman" panose="02020603050405020304" pitchFamily="18" charset="0"/>
                <a:ea typeface="Calibri" panose="020F0502020204030204" pitchFamily="34" charset="0"/>
                <a:cs typeface="Times New Roman" panose="02020603050405020304" pitchFamily="18" charset="0"/>
              </a:rPr>
              <a:t>. Dr. Anayit Coşkun 19-21 Eylül 2018 tarihlerinde gerçekleşen 36. Zeynep Kamil </a:t>
            </a:r>
            <a:r>
              <a:rPr lang="tr-TR" sz="1200" dirty="0" err="1">
                <a:latin typeface="Times New Roman" panose="02020603050405020304" pitchFamily="18" charset="0"/>
                <a:ea typeface="Calibri" panose="020F0502020204030204" pitchFamily="34" charset="0"/>
                <a:cs typeface="Times New Roman" panose="02020603050405020304" pitchFamily="18" charset="0"/>
              </a:rPr>
              <a:t>Jineko</a:t>
            </a:r>
            <a:r>
              <a:rPr lang="tr-TR" sz="1200" dirty="0">
                <a:latin typeface="Times New Roman" panose="02020603050405020304" pitchFamily="18" charset="0"/>
                <a:ea typeface="Calibri" panose="020F0502020204030204" pitchFamily="34" charset="0"/>
                <a:cs typeface="Times New Roman" panose="02020603050405020304" pitchFamily="18" charset="0"/>
              </a:rPr>
              <a:t>-Patoloji Kongresine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7 Kasım 2018 tarihinde Kayseri Erciyes Üniversitesi Sağlık Bilimleri Enstitüsü Hemşirelik Anabilim Dalı Doktora tez jüri üyeliği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13 Kasım 2018 tarihinde Kayseri Erciyes Üniversitesi Sağlık Bilimleri Enstitüsü Hemşirelik Anabilim Dalı Doktora Yeterlilik jüri üyeliği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23-25 Kasın 2018 tarihlerinde gerçekleşen 26th World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Congress</a:t>
            </a:r>
            <a:r>
              <a:rPr lang="tr-TR" sz="1200" dirty="0">
                <a:latin typeface="Times New Roman" panose="02020603050405020304" pitchFamily="18" charset="0"/>
                <a:ea typeface="Calibri" panose="020F0502020204030204" pitchFamily="34" charset="0"/>
                <a:cs typeface="Times New Roman" panose="02020603050405020304" pitchFamily="18" charset="0"/>
              </a:rPr>
              <a:t> on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Controversies</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Obstetrics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Gynecology</a:t>
            </a:r>
            <a:r>
              <a:rPr lang="tr-TR" sz="1200" dirty="0">
                <a:latin typeface="Times New Roman" panose="02020603050405020304" pitchFamily="18" charset="0"/>
                <a:ea typeface="Calibri" panose="020F0502020204030204" pitchFamily="34" charset="0"/>
                <a:cs typeface="Times New Roman" panose="02020603050405020304" pitchFamily="18" charset="0"/>
              </a:rPr>
              <a:t> &amp;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Infertility</a:t>
            </a:r>
            <a:r>
              <a:rPr lang="tr-TR" sz="1200" dirty="0">
                <a:latin typeface="Times New Roman" panose="02020603050405020304" pitchFamily="18" charset="0"/>
                <a:ea typeface="Calibri" panose="020F0502020204030204" pitchFamily="34" charset="0"/>
                <a:cs typeface="Times New Roman" panose="02020603050405020304" pitchFamily="18" charset="0"/>
              </a:rPr>
              <a:t> (COGI) Kongresi “An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Analysıs</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Pregnancy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Perceptıon</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Pregnant</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Women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Terms</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Stress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Demographıc</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Obstetrıc</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Characterıstıcs</a:t>
            </a:r>
            <a:r>
              <a:rPr lang="tr-TR" sz="1200" dirty="0">
                <a:latin typeface="Times New Roman" panose="02020603050405020304" pitchFamily="18" charset="0"/>
                <a:ea typeface="Calibri" panose="020F0502020204030204" pitchFamily="34" charset="0"/>
                <a:cs typeface="Times New Roman" panose="02020603050405020304" pitchFamily="18" charset="0"/>
              </a:rPr>
              <a:t>” başlıklı çalışmasını sözlü bildiri olarak sunmuştur.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Prof. Dr. Anayit Coşkun 28-30 Kasım 2018 tarihlerinde gerçekleşen Adana Çukurova Kadın Çalışmaları Kongresi’nde (KADAUM) “Din ve Ataerki Etkisindeki Adet Kanaması: Kirlilik Mi, Doğal Güç Mü?” başlıklı sözlü sunumunu gerçekleştirmiştir.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Sayın’ın makalelerine yapılan atıflar;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Yilmaz M,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Sayin</a:t>
            </a:r>
            <a:r>
              <a:rPr lang="tr-TR" sz="1200" dirty="0">
                <a:latin typeface="Times New Roman" panose="02020603050405020304" pitchFamily="18" charset="0"/>
                <a:ea typeface="Calibri" panose="020F0502020204030204" pitchFamily="34" charset="0"/>
                <a:cs typeface="Times New Roman" panose="02020603050405020304" pitchFamily="18" charset="0"/>
              </a:rPr>
              <a:t> Y,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Gurler</a:t>
            </a:r>
            <a:r>
              <a:rPr lang="tr-TR" sz="1200" dirty="0">
                <a:latin typeface="Times New Roman" panose="02020603050405020304" pitchFamily="18" charset="0"/>
                <a:ea typeface="Calibri" panose="020F0502020204030204" pitchFamily="34" charset="0"/>
                <a:cs typeface="Times New Roman" panose="02020603050405020304" pitchFamily="18" charset="0"/>
              </a:rPr>
              <a:t> H. (2012).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quality</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hospitalized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surgical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units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Forum, 47(3): 183-192.</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2"/>
              </a:rPr>
              <a:t>Hilde M.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2"/>
              </a:rPr>
              <a:t>Wesselius</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2"/>
              </a:rPr>
              <a:t>, </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3"/>
              </a:rPr>
              <a:t>Eva S.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3"/>
              </a:rPr>
              <a:t>van</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3"/>
              </a:rPr>
              <a:t> den Ende, </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4"/>
              </a:rPr>
              <a:t>Jelmer</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4"/>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4"/>
              </a:rPr>
              <a:t>Alsma</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4"/>
              </a:rPr>
              <a:t>,</a:t>
            </a:r>
            <a:r>
              <a:rPr lang="tr-TR" sz="1200" dirty="0">
                <a:latin typeface="Times New Roman" panose="02020603050405020304" pitchFamily="18" charset="0"/>
                <a:ea typeface="Calibri" panose="020F0502020204030204" pitchFamily="34" charset="0"/>
                <a:cs typeface="Times New Roman" panose="02020603050405020304" pitchFamily="18" charset="0"/>
              </a:rPr>
              <a:t> et al. (2018). </a:t>
            </a:r>
            <a:r>
              <a:rPr lang="tr-TR" sz="1200" dirty="0" err="1">
                <a:latin typeface="Times New Roman" panose="02020603050405020304" pitchFamily="18" charset="0"/>
                <a:ea typeface="Calibri" panose="020F0502020204030204" pitchFamily="34" charset="0"/>
                <a:cs typeface="Times New Roman" panose="02020603050405020304" pitchFamily="18" charset="0"/>
              </a:rPr>
              <a:t>Quality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Quantity</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Factors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Associated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Disturbance</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Hospitalized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200" dirty="0">
                <a:latin typeface="Times New Roman" panose="02020603050405020304" pitchFamily="18" charset="0"/>
                <a:ea typeface="Calibri" panose="020F0502020204030204" pitchFamily="34" charset="0"/>
                <a:cs typeface="Times New Roman" panose="02020603050405020304" pitchFamily="18" charset="0"/>
              </a:rPr>
              <a:t>. JAMA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Intern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Med</a:t>
            </a:r>
            <a:r>
              <a:rPr lang="tr-TR" sz="1200" dirty="0">
                <a:latin typeface="Times New Roman" panose="02020603050405020304" pitchFamily="18" charset="0"/>
                <a:ea typeface="Calibri" panose="020F0502020204030204" pitchFamily="34" charset="0"/>
                <a:cs typeface="Times New Roman" panose="02020603050405020304" pitchFamily="18" charset="0"/>
              </a:rPr>
              <a:t>. 2018; 178(9):1201-1208. doi:10.1001/jamainternmed.2018.2669 (SCI)</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Chauny</a:t>
            </a:r>
            <a:r>
              <a:rPr lang="tr-TR" sz="1200" dirty="0">
                <a:latin typeface="Times New Roman" panose="02020603050405020304" pitchFamily="18" charset="0"/>
                <a:ea typeface="Calibri" panose="020F0502020204030204" pitchFamily="34" charset="0"/>
                <a:cs typeface="Times New Roman" panose="02020603050405020304" pitchFamily="18" charset="0"/>
              </a:rPr>
              <a:t> JM,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Paquet</a:t>
            </a:r>
            <a:r>
              <a:rPr lang="tr-TR" sz="1200" dirty="0">
                <a:latin typeface="Times New Roman" panose="02020603050405020304" pitchFamily="18" charset="0"/>
                <a:ea typeface="Calibri" panose="020F0502020204030204" pitchFamily="34" charset="0"/>
                <a:cs typeface="Times New Roman" panose="02020603050405020304" pitchFamily="18" charset="0"/>
              </a:rPr>
              <a:t> J, </a:t>
            </a:r>
            <a:r>
              <a:rPr lang="tr-TR" sz="1200" dirty="0" err="1">
                <a:latin typeface="Times New Roman" panose="02020603050405020304" pitchFamily="18" charset="0"/>
                <a:ea typeface="Calibri" panose="020F0502020204030204" pitchFamily="34" charset="0"/>
                <a:cs typeface="Times New Roman" panose="02020603050405020304" pitchFamily="18" charset="0"/>
              </a:rPr>
              <a:t>lie</a:t>
            </a:r>
            <a:r>
              <a:rPr lang="tr-TR" sz="1200" dirty="0">
                <a:latin typeface="Times New Roman" panose="02020603050405020304" pitchFamily="18" charset="0"/>
                <a:ea typeface="Calibri" panose="020F0502020204030204" pitchFamily="34" charset="0"/>
                <a:cs typeface="Times New Roman" panose="02020603050405020304" pitchFamily="18" charset="0"/>
              </a:rPr>
              <a:t> Carrier J, et al., (2018).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Subjective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quality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its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etiology</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emergency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department</a:t>
            </a:r>
            <a:r>
              <a:rPr lang="tr-TR" sz="1200" dirty="0">
                <a:latin typeface="Times New Roman" panose="02020603050405020304" pitchFamily="18" charset="0"/>
                <a:ea typeface="Calibri" panose="020F0502020204030204" pitchFamily="34" charset="0"/>
                <a:cs typeface="Times New Roman" panose="02020603050405020304" pitchFamily="18" charset="0"/>
              </a:rPr>
              <a:t>. CJEM 2018: 1–4. DOI 10.1017/cem.2018.394 (SCI)</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5"/>
              </a:rPr>
              <a:t>Karaman Özlü Z,</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5"/>
              </a:rPr>
              <a:t>Şahin Altun Ö, </a:t>
            </a:r>
            <a:r>
              <a:rPr lang="tr-TR" sz="1200" dirty="0" err="1">
                <a:latin typeface="Times New Roman" panose="02020603050405020304" pitchFamily="18" charset="0"/>
                <a:ea typeface="Calibri" panose="020F0502020204030204" pitchFamily="34" charset="0"/>
                <a:cs typeface="Times New Roman" panose="02020603050405020304" pitchFamily="18" charset="0"/>
              </a:rPr>
              <a:t>olçunZ</a:t>
            </a:r>
            <a:r>
              <a:rPr lang="tr-TR" sz="1200" dirty="0">
                <a:latin typeface="Times New Roman" panose="02020603050405020304" pitchFamily="18" charset="0"/>
                <a:ea typeface="Calibri" panose="020F0502020204030204" pitchFamily="34" charset="0"/>
                <a:cs typeface="Times New Roman" panose="02020603050405020304" pitchFamily="18" charset="0"/>
              </a:rPr>
              <a:t>, et al. (2018).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Examination</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Relationship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Between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Elective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Surgical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Methods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for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Coping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Stress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Status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Before</a:t>
            </a:r>
            <a:r>
              <a:rPr lang="tr-TR" sz="1200" dirty="0">
                <a:latin typeface="Times New Roman" panose="02020603050405020304" pitchFamily="18" charset="0"/>
                <a:ea typeface="Calibri" panose="020F0502020204030204" pitchFamily="34" charset="0"/>
                <a:cs typeface="Times New Roman" panose="02020603050405020304" pitchFamily="18" charset="0"/>
              </a:rPr>
              <a:t> 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Operation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6" tooltip="Go to Journal of PeriAnesthesia Nursing on ScienceDirect"/>
              </a:rPr>
              <a:t>Journal</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6" tooltip="Go to Journal of PeriAnesthesia Nursing on ScienceDirect"/>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6" tooltip="Go to Journal of PeriAnesthesia Nursing on ScienceDirect"/>
              </a:rPr>
              <a:t>PeriAnesthesia</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6" tooltip="Go to Journal of PeriAnesthesia Nursing on ScienceDirect"/>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6" tooltip="Go to Journal of PeriAnesthesia Nursing on ScienceDirect"/>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33(6): </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7" tooltip="Persistent link using digital object identifier"/>
              </a:rPr>
              <a:t>https://doi.org/10.1016/j.jopan.2017.08.002</a:t>
            </a:r>
            <a:r>
              <a:rPr lang="tr-TR" sz="1200" dirty="0">
                <a:latin typeface="Times New Roman" panose="02020603050405020304" pitchFamily="18" charset="0"/>
                <a:ea typeface="Calibri" panose="020F0502020204030204" pitchFamily="34" charset="0"/>
                <a:cs typeface="Times New Roman" panose="02020603050405020304" pitchFamily="18" charset="0"/>
              </a:rPr>
              <a:t> (SCI)</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Rikke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Terp</a:t>
            </a:r>
            <a:r>
              <a:rPr lang="tr-TR" sz="1200" dirty="0">
                <a:latin typeface="Times New Roman" panose="02020603050405020304" pitchFamily="18" charset="0"/>
                <a:ea typeface="Calibri" panose="020F0502020204030204" pitchFamily="34" charset="0"/>
                <a:cs typeface="Times New Roman" panose="02020603050405020304" pitchFamily="18" charset="0"/>
              </a:rPr>
              <a:t> , Maria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Daniella</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Bergholt</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Gitte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Harboe</a:t>
            </a:r>
            <a:r>
              <a:rPr lang="tr-TR" sz="1200" dirty="0">
                <a:latin typeface="Times New Roman" panose="02020603050405020304" pitchFamily="18" charset="0"/>
                <a:ea typeface="Calibri" panose="020F0502020204030204" pitchFamily="34" charset="0"/>
                <a:cs typeface="Times New Roman" panose="02020603050405020304" pitchFamily="18" charset="0"/>
              </a:rPr>
              <a:t>, et al, (2018).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To</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or</a:t>
            </a:r>
            <a:r>
              <a:rPr lang="tr-TR" sz="1200" dirty="0">
                <a:latin typeface="Times New Roman" panose="02020603050405020304" pitchFamily="18" charset="0"/>
                <a:ea typeface="Calibri" panose="020F0502020204030204" pitchFamily="34" charset="0"/>
                <a:cs typeface="Times New Roman" panose="02020603050405020304" pitchFamily="18" charset="0"/>
              </a:rPr>
              <a:t> not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to</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during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hospitalization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8"/>
              </a:rPr>
              <a:t>Nordisk</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8"/>
              </a:rPr>
              <a:t> sygeplejeforskning</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9"/>
              </a:rPr>
              <a:t>01 / 2018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9"/>
              </a:rPr>
              <a:t>Volum</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9"/>
              </a:rPr>
              <a:t> 8)</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0"/>
              </a:rPr>
              <a:t>Melinda</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0"/>
              </a:rPr>
              <a:t>M.Patterson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0"/>
              </a:rPr>
              <a:t>Courtney</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0"/>
              </a:rPr>
              <a:t>L.Scaife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0"/>
              </a:rPr>
              <a:t>Alexa</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0"/>
              </a:rPr>
              <a:t>K.Doig</a:t>
            </a:r>
            <a:r>
              <a:rPr lang="tr-TR" sz="1200" dirty="0">
                <a:latin typeface="Times New Roman" panose="02020603050405020304" pitchFamily="18" charset="0"/>
                <a:ea typeface="Calibri" panose="020F0502020204030204" pitchFamily="34" charset="0"/>
                <a:cs typeface="Times New Roman" panose="02020603050405020304" pitchFamily="18" charset="0"/>
              </a:rPr>
              <a:t>. (2018).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Safety</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implementing</a:t>
            </a:r>
            <a:r>
              <a:rPr lang="tr-TR" sz="1200" dirty="0">
                <a:latin typeface="Times New Roman" panose="02020603050405020304" pitchFamily="18" charset="0"/>
                <a:ea typeface="Calibri" panose="020F0502020204030204" pitchFamily="34" charset="0"/>
                <a:cs typeface="Times New Roman" panose="02020603050405020304" pitchFamily="18" charset="0"/>
              </a:rPr>
              <a:t> 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sleep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protocol</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hospitalized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American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Journal</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Surgery</a:t>
            </a:r>
            <a:r>
              <a:rPr lang="tr-TR" sz="1200" dirty="0">
                <a:latin typeface="Times New Roman" panose="02020603050405020304" pitchFamily="18" charset="0"/>
                <a:ea typeface="Calibri" panose="020F0502020204030204" pitchFamily="34" charset="0"/>
                <a:cs typeface="Times New Roman" panose="02020603050405020304" pitchFamily="18" charset="0"/>
              </a:rPr>
              <a:t> xxx (2018) 1-4 (SCI )</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Sayin</a:t>
            </a:r>
            <a:r>
              <a:rPr lang="tr-TR" sz="1200" dirty="0">
                <a:latin typeface="Times New Roman" panose="02020603050405020304" pitchFamily="18" charset="0"/>
                <a:ea typeface="Calibri" panose="020F0502020204030204" pitchFamily="34" charset="0"/>
                <a:cs typeface="Times New Roman" panose="02020603050405020304" pitchFamily="18" charset="0"/>
              </a:rPr>
              <a:t> Y, Aksoy G.  (2012).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effect</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analgesia</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education</a:t>
            </a:r>
            <a:r>
              <a:rPr lang="tr-TR" sz="1200" dirty="0">
                <a:latin typeface="Times New Roman" panose="02020603050405020304" pitchFamily="18" charset="0"/>
                <a:ea typeface="Calibri" panose="020F0502020204030204" pitchFamily="34" charset="0"/>
                <a:cs typeface="Times New Roman" panose="02020603050405020304" pitchFamily="18" charset="0"/>
              </a:rPr>
              <a:t> on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undergoing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breast</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surgery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within</a:t>
            </a:r>
            <a:r>
              <a:rPr lang="tr-TR" sz="1200" dirty="0">
                <a:latin typeface="Times New Roman" panose="02020603050405020304" pitchFamily="18" charset="0"/>
                <a:ea typeface="Calibri" panose="020F0502020204030204" pitchFamily="34" charset="0"/>
                <a:cs typeface="Times New Roman" panose="02020603050405020304" pitchFamily="18" charset="0"/>
              </a:rPr>
              <a:t> 24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hours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after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operation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Journal</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Clinical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21(9-10): 1244-53</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1"/>
              </a:rPr>
              <a:t>Schoenwald</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1"/>
              </a:rPr>
              <a:t> A</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2"/>
              </a:rPr>
              <a:t>Windsor</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2"/>
              </a:rPr>
              <a:t> C</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3"/>
              </a:rPr>
              <a:t>Gosden</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3"/>
              </a:rPr>
              <a:t> 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4"/>
              </a:rPr>
              <a:t>Douglas C</a:t>
            </a:r>
            <a:r>
              <a:rPr lang="tr-TR" sz="1200" dirty="0">
                <a:latin typeface="Times New Roman" panose="02020603050405020304" pitchFamily="18" charset="0"/>
                <a:ea typeface="Calibri" panose="020F0502020204030204" pitchFamily="34" charset="0"/>
                <a:cs typeface="Times New Roman" panose="02020603050405020304" pitchFamily="18" charset="0"/>
              </a:rPr>
              <a:t>. (2018).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practitioner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led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management</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day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after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caesarean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section</a:t>
            </a:r>
            <a:r>
              <a:rPr lang="tr-TR" sz="1200" dirty="0">
                <a:latin typeface="Times New Roman" panose="02020603050405020304" pitchFamily="18" charset="0"/>
                <a:ea typeface="Calibri" panose="020F0502020204030204" pitchFamily="34" charset="0"/>
                <a:cs typeface="Times New Roman" panose="02020603050405020304" pitchFamily="18" charset="0"/>
              </a:rPr>
              <a:t>: 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randomised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controlled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trial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follow-up</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study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5" tooltip="International journal of nursing studies."/>
              </a:rPr>
              <a:t>Int</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5" tooltip="International journal of nursing studies."/>
              </a:rPr>
              <a:t> J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5" tooltip="International journal of nursing studies."/>
              </a:rPr>
              <a:t>Nurs</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5" tooltip="International journal of nursing studies."/>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hlinkClick r:id="rId15" tooltip="International journal of nursing studies."/>
              </a:rPr>
              <a:t>Stud</a:t>
            </a:r>
            <a:r>
              <a:rPr lang="tr-TR" sz="1200" dirty="0">
                <a:latin typeface="Times New Roman" panose="02020603050405020304" pitchFamily="18" charset="0"/>
                <a:ea typeface="Calibri" panose="020F0502020204030204" pitchFamily="34" charset="0"/>
                <a:cs typeface="Times New Roman" panose="02020603050405020304" pitchFamily="18" charset="0"/>
                <a:hlinkClick r:id="rId15" tooltip="International journal of nursing studies."/>
              </a:rPr>
              <a:t>.</a:t>
            </a:r>
            <a:r>
              <a:rPr lang="tr-TR" sz="1200" dirty="0">
                <a:latin typeface="Times New Roman" panose="02020603050405020304" pitchFamily="18" charset="0"/>
                <a:ea typeface="Calibri" panose="020F0502020204030204" pitchFamily="34" charset="0"/>
                <a:cs typeface="Times New Roman" panose="02020603050405020304" pitchFamily="18" charset="0"/>
              </a:rPr>
              <a:t> 2018 Feb;78:1-9.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doi</a:t>
            </a:r>
            <a:r>
              <a:rPr lang="tr-TR" sz="1200" dirty="0">
                <a:latin typeface="Times New Roman" panose="02020603050405020304" pitchFamily="18" charset="0"/>
                <a:ea typeface="Calibri" panose="020F0502020204030204" pitchFamily="34" charset="0"/>
                <a:cs typeface="Times New Roman" panose="02020603050405020304" pitchFamily="18" charset="0"/>
              </a:rPr>
              <a:t>: 10.1016/</a:t>
            </a:r>
            <a:r>
              <a:rPr lang="tr-TR" sz="1200" dirty="0" err="1">
                <a:latin typeface="Times New Roman" panose="02020603050405020304" pitchFamily="18" charset="0"/>
                <a:ea typeface="Calibri" panose="020F0502020204030204" pitchFamily="34" charset="0"/>
                <a:cs typeface="Times New Roman" panose="02020603050405020304" pitchFamily="18" charset="0"/>
              </a:rPr>
              <a:t>j.ijnurstu</a:t>
            </a:r>
            <a:r>
              <a:rPr lang="tr-TR" sz="1200" dirty="0">
                <a:latin typeface="Times New Roman" panose="02020603050405020304" pitchFamily="18" charset="0"/>
                <a:ea typeface="Calibri" panose="020F0502020204030204" pitchFamily="34" charset="0"/>
                <a:cs typeface="Times New Roman" panose="02020603050405020304" pitchFamily="18" charset="0"/>
              </a:rPr>
              <a:t> (SCI)</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Sayin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Yazici</a:t>
            </a:r>
            <a:r>
              <a:rPr lang="tr-TR" sz="1200" dirty="0">
                <a:latin typeface="Times New Roman" panose="02020603050405020304" pitchFamily="18" charset="0"/>
                <a:ea typeface="Calibri" panose="020F0502020204030204" pitchFamily="34" charset="0"/>
                <a:cs typeface="Times New Roman" panose="02020603050405020304" pitchFamily="18" charset="0"/>
              </a:rPr>
              <a:t> Y,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Akyolcu</a:t>
            </a:r>
            <a:r>
              <a:rPr lang="tr-TR" sz="1200" dirty="0">
                <a:latin typeface="Times New Roman" panose="02020603050405020304" pitchFamily="18" charset="0"/>
                <a:ea typeface="Calibri" panose="020F0502020204030204" pitchFamily="34" charset="0"/>
                <a:cs typeface="Times New Roman" panose="02020603050405020304" pitchFamily="18" charset="0"/>
              </a:rPr>
              <a:t> N. (2012).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Comparison</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scale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preferences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ıntensity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according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to</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scales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among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Turkish</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200" dirty="0">
                <a:latin typeface="Times New Roman" panose="02020603050405020304" pitchFamily="18" charset="0"/>
                <a:ea typeface="Calibri" panose="020F0502020204030204" pitchFamily="34" charset="0"/>
                <a:cs typeface="Times New Roman" panose="02020603050405020304" pitchFamily="18" charset="0"/>
              </a:rPr>
              <a:t>: 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descriptive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study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200" dirty="0">
                <a:latin typeface="Times New Roman" panose="02020603050405020304" pitchFamily="18" charset="0"/>
                <a:ea typeface="Calibri" panose="020F0502020204030204" pitchFamily="34" charset="0"/>
                <a:cs typeface="Times New Roman" panose="02020603050405020304" pitchFamily="18" charset="0"/>
              </a:rPr>
              <a:t> Management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15(1); </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156-64</a:t>
            </a:r>
            <a:endParaRPr lang="tr-TR" sz="1200"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232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190"/>
            <a:ext cx="9591989" cy="904352"/>
          </a:xfrm>
        </p:spPr>
        <p:txBody>
          <a:bodyPr>
            <a:noAutofit/>
          </a:bodyPr>
          <a:lstStyle/>
          <a:p>
            <a:r>
              <a:rPr lang="tr-TR" sz="2500" dirty="0" smtClean="0">
                <a:latin typeface="Times New Roman" pitchFamily="18" charset="0"/>
                <a:cs typeface="Times New Roman" pitchFamily="18" charset="0"/>
              </a:rPr>
              <a:t>Stratejik Hedefler, Organizasyon Yapıları </a:t>
            </a:r>
            <a:r>
              <a:rPr lang="tr-TR" sz="2500" dirty="0" smtClean="0">
                <a:latin typeface="Times New Roman" pitchFamily="18" charset="0"/>
                <a:cs typeface="Times New Roman" pitchFamily="18" charset="0"/>
              </a:rPr>
              <a:t>ve </a:t>
            </a:r>
            <a:r>
              <a:rPr lang="tr-TR" sz="2500" dirty="0" smtClean="0">
                <a:latin typeface="Times New Roman" pitchFamily="18" charset="0"/>
                <a:cs typeface="Times New Roman" pitchFamily="18" charset="0"/>
              </a:rPr>
              <a:t>Ana Faaliyet Konuları</a:t>
            </a:r>
            <a:endParaRPr lang="tr-TR" sz="2500" dirty="0">
              <a:latin typeface="Times New Roman" pitchFamily="18" charset="0"/>
              <a:cs typeface="Times New Roman" pitchFamily="18" charset="0"/>
            </a:endParaRPr>
          </a:p>
        </p:txBody>
      </p:sp>
      <p:sp>
        <p:nvSpPr>
          <p:cNvPr id="4" name="İçerik Yer Tutucusu 2"/>
          <p:cNvSpPr txBox="1">
            <a:spLocks/>
          </p:cNvSpPr>
          <p:nvPr/>
        </p:nvSpPr>
        <p:spPr>
          <a:xfrm>
            <a:off x="373858" y="1021946"/>
            <a:ext cx="11377264" cy="5171465"/>
          </a:xfrm>
          <a:prstGeom prst="rect">
            <a:avLst/>
          </a:prstGeom>
        </p:spPr>
        <p:txBody>
          <a:bodyPr vert="horz" lIns="91440" tIns="45720" rIns="91440" bIns="45720" rtlCol="0">
            <a:noAutofit/>
          </a:bodyPr>
          <a:lstStyle>
            <a:lvl1pPr marL="228600" indent="-228600" algn="l" defTabSz="914400" rtl="0" eaLnBrk="1" latinLnBrk="0" hangingPunct="1">
              <a:lnSpc>
                <a:spcPts val="2800"/>
              </a:lnSpc>
              <a:spcBef>
                <a:spcPts val="1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8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2800"/>
              </a:lnSpc>
              <a:spcBef>
                <a:spcPts val="500"/>
              </a:spcBef>
              <a:buFont typeface="Arial" panose="020B0604020202020204" pitchFamily="34" charset="0"/>
              <a:buChar char="•"/>
              <a:defRPr sz="11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2800"/>
              </a:lnSpc>
              <a:spcBef>
                <a:spcPts val="500"/>
              </a:spcBef>
              <a:buFont typeface="Arial" panose="020B0604020202020204" pitchFamily="34" charset="0"/>
              <a:buChar char="•"/>
              <a:defRPr sz="105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tr-TR" sz="2200" b="1" dirty="0" smtClean="0">
                <a:latin typeface="Times New Roman" panose="02020603050405020304" pitchFamily="18" charset="0"/>
                <a:cs typeface="Times New Roman" panose="02020603050405020304" pitchFamily="18" charset="0"/>
              </a:rPr>
              <a:t>Stratejik Hedeflerimiz</a:t>
            </a:r>
            <a:endParaRPr lang="tr-TR" sz="1200" b="1" dirty="0" smtClean="0">
              <a:latin typeface="Times New Roman" panose="02020603050405020304" pitchFamily="18" charset="0"/>
              <a:cs typeface="Times New Roman" panose="02020603050405020304" pitchFamily="18" charset="0"/>
            </a:endParaRPr>
          </a:p>
          <a:p>
            <a:pPr lvl="0">
              <a:lnSpc>
                <a:spcPct val="100000"/>
              </a:lnSpc>
            </a:pPr>
            <a:endParaRPr lang="tr-TR" sz="500" dirty="0" smtClean="0">
              <a:latin typeface="Times New Roman" panose="02020603050405020304" pitchFamily="18" charset="0"/>
              <a:cs typeface="Times New Roman" panose="02020603050405020304" pitchFamily="18" charset="0"/>
            </a:endParaRPr>
          </a:p>
          <a:p>
            <a:pPr lvl="0">
              <a:lnSpc>
                <a:spcPct val="100000"/>
              </a:lnSpc>
            </a:pPr>
            <a:r>
              <a:rPr lang="tr-TR" sz="1800" dirty="0" smtClean="0">
                <a:latin typeface="Times New Roman" panose="02020603050405020304" pitchFamily="18" charset="0"/>
                <a:cs typeface="Times New Roman" panose="02020603050405020304" pitchFamily="18" charset="0"/>
              </a:rPr>
              <a:t>Fakültemiz </a:t>
            </a:r>
            <a:r>
              <a:rPr lang="tr-TR" sz="1800" dirty="0">
                <a:latin typeface="Times New Roman" panose="02020603050405020304" pitchFamily="18" charset="0"/>
                <a:cs typeface="Times New Roman" panose="02020603050405020304" pitchFamily="18" charset="0"/>
              </a:rPr>
              <a:t>eğitim ve öğretimin kalitesinin artırılmasını sağlamak.</a:t>
            </a:r>
          </a:p>
          <a:p>
            <a:pPr lvl="0">
              <a:lnSpc>
                <a:spcPct val="100000"/>
              </a:lnSpc>
            </a:pPr>
            <a:r>
              <a:rPr lang="tr-TR" sz="1800" dirty="0">
                <a:latin typeface="Times New Roman" panose="02020603050405020304" pitchFamily="18" charset="0"/>
                <a:cs typeface="Times New Roman" panose="02020603050405020304" pitchFamily="18" charset="0"/>
              </a:rPr>
              <a:t>Fakültemiz bölümlerinin </a:t>
            </a:r>
            <a:r>
              <a:rPr lang="tr-TR" sz="1800" dirty="0" smtClean="0">
                <a:latin typeface="Times New Roman" panose="02020603050405020304" pitchFamily="18" charset="0"/>
                <a:cs typeface="Times New Roman" panose="02020603050405020304" pitchFamily="18" charset="0"/>
              </a:rPr>
              <a:t>bilinilirliğinin </a:t>
            </a:r>
            <a:r>
              <a:rPr lang="tr-TR" sz="1800" dirty="0">
                <a:latin typeface="Times New Roman" panose="02020603050405020304" pitchFamily="18" charset="0"/>
                <a:cs typeface="Times New Roman" panose="02020603050405020304" pitchFamily="18" charset="0"/>
              </a:rPr>
              <a:t>arttırılması, başarı sıralamalarının yükseltilerek daha başarılı öğrencilerin kazanılmasını sağlamak.</a:t>
            </a:r>
          </a:p>
          <a:p>
            <a:pPr lvl="0">
              <a:lnSpc>
                <a:spcPct val="100000"/>
              </a:lnSpc>
            </a:pPr>
            <a:r>
              <a:rPr lang="tr-TR" sz="1800" dirty="0">
                <a:latin typeface="Times New Roman" panose="02020603050405020304" pitchFamily="18" charset="0"/>
                <a:cs typeface="Times New Roman" panose="02020603050405020304" pitchFamily="18" charset="0"/>
              </a:rPr>
              <a:t>Fakültemiz öğrencileri, idari ve akademik personeli için yeni ERASMUS ve diğer Uluslararası anlaşmaların yapılmasını sağlamak.</a:t>
            </a:r>
          </a:p>
          <a:p>
            <a:pPr lvl="0">
              <a:lnSpc>
                <a:spcPct val="100000"/>
              </a:lnSpc>
            </a:pPr>
            <a:r>
              <a:rPr lang="tr-TR" sz="1800" dirty="0">
                <a:latin typeface="Times New Roman" panose="02020603050405020304" pitchFamily="18" charset="0"/>
                <a:cs typeface="Times New Roman" panose="02020603050405020304" pitchFamily="18" charset="0"/>
              </a:rPr>
              <a:t>Uluslararası ve Ulusal bilimsel etkinlik ve yayınların sayısını ve kalitesini artırmak.</a:t>
            </a:r>
          </a:p>
          <a:p>
            <a:pPr lvl="0">
              <a:lnSpc>
                <a:spcPct val="100000"/>
              </a:lnSpc>
            </a:pPr>
            <a:r>
              <a:rPr lang="tr-TR" sz="1800" dirty="0" smtClean="0">
                <a:latin typeface="Times New Roman" panose="02020603050405020304" pitchFamily="18" charset="0"/>
                <a:cs typeface="Times New Roman" panose="02020603050405020304" pitchFamily="18" charset="0"/>
              </a:rPr>
              <a:t>Fakültemiz </a:t>
            </a:r>
            <a:r>
              <a:rPr lang="tr-TR" sz="1800" dirty="0">
                <a:latin typeface="Times New Roman" panose="02020603050405020304" pitchFamily="18" charset="0"/>
                <a:cs typeface="Times New Roman" panose="02020603050405020304" pitchFamily="18" charset="0"/>
              </a:rPr>
              <a:t>bölümlerine bağlı kademeli olarak yeni yüksek lisans </a:t>
            </a:r>
            <a:r>
              <a:rPr lang="tr-TR" sz="1800" dirty="0" smtClean="0">
                <a:latin typeface="Times New Roman" panose="02020603050405020304" pitchFamily="18" charset="0"/>
                <a:cs typeface="Times New Roman" panose="02020603050405020304" pitchFamily="18" charset="0"/>
              </a:rPr>
              <a:t>ve doktora programları </a:t>
            </a:r>
            <a:r>
              <a:rPr lang="tr-TR" sz="1800" dirty="0">
                <a:latin typeface="Times New Roman" panose="02020603050405020304" pitchFamily="18" charset="0"/>
                <a:cs typeface="Times New Roman" panose="02020603050405020304" pitchFamily="18" charset="0"/>
              </a:rPr>
              <a:t>açmak.</a:t>
            </a:r>
          </a:p>
          <a:p>
            <a:pPr lvl="0">
              <a:lnSpc>
                <a:spcPct val="100000"/>
              </a:lnSpc>
            </a:pPr>
            <a:r>
              <a:rPr lang="tr-TR" sz="1800" dirty="0" smtClean="0">
                <a:latin typeface="Times New Roman" panose="02020603050405020304" pitchFamily="18" charset="0"/>
                <a:cs typeface="Times New Roman" panose="02020603050405020304" pitchFamily="18" charset="0"/>
              </a:rPr>
              <a:t>Mevcutta </a:t>
            </a:r>
            <a:r>
              <a:rPr lang="tr-TR" sz="1800" dirty="0">
                <a:latin typeface="Times New Roman" panose="02020603050405020304" pitchFamily="18" charset="0"/>
                <a:cs typeface="Times New Roman" panose="02020603050405020304" pitchFamily="18" charset="0"/>
              </a:rPr>
              <a:t>var olan Lisans, Yüksek lisans ve Doktora eğitiminin sürdürülebilir olmasını sağlamak.</a:t>
            </a:r>
          </a:p>
          <a:p>
            <a:pPr lvl="0">
              <a:lnSpc>
                <a:spcPct val="100000"/>
              </a:lnSpc>
            </a:pPr>
            <a:r>
              <a:rPr lang="tr-TR" sz="1800" dirty="0">
                <a:latin typeface="Times New Roman" panose="02020603050405020304" pitchFamily="18" charset="0"/>
                <a:cs typeface="Times New Roman" panose="02020603050405020304" pitchFamily="18" charset="0"/>
              </a:rPr>
              <a:t>Toplum sağlığını ilgilendiren konularda, sivil toplum örgütleriyle ve belediyelerle işbirliği içinde projeler üretmek.</a:t>
            </a:r>
          </a:p>
          <a:p>
            <a:pPr lvl="0">
              <a:lnSpc>
                <a:spcPct val="100000"/>
              </a:lnSpc>
            </a:pPr>
            <a:r>
              <a:rPr lang="tr-TR" sz="1800" dirty="0">
                <a:latin typeface="Times New Roman" panose="02020603050405020304" pitchFamily="18" charset="0"/>
                <a:cs typeface="Times New Roman" panose="02020603050405020304" pitchFamily="18" charset="0"/>
              </a:rPr>
              <a:t>Eğitim ve araştırma faaliyetlerinde kullanılmak üzere yeni ünitelerin açılarak yeni modüllerin kurulmasını sağlamak.</a:t>
            </a:r>
          </a:p>
          <a:p>
            <a:pPr lvl="0">
              <a:lnSpc>
                <a:spcPct val="100000"/>
              </a:lnSpc>
            </a:pPr>
            <a:r>
              <a:rPr lang="tr-TR" sz="1800" dirty="0">
                <a:latin typeface="Times New Roman" panose="02020603050405020304" pitchFamily="18" charset="0"/>
                <a:cs typeface="Times New Roman" panose="02020603050405020304" pitchFamily="18" charset="0"/>
              </a:rPr>
              <a:t>Fakültemiz Bölümleri ile ilgili basılı ve e-kitap şeklinde yazılı kaynaklar üretmek.</a:t>
            </a:r>
          </a:p>
          <a:p>
            <a:pPr>
              <a:lnSpc>
                <a:spcPct val="100000"/>
              </a:lnSpc>
            </a:pPr>
            <a:r>
              <a:rPr lang="tr-TR" sz="1800" dirty="0">
                <a:latin typeface="Times New Roman" panose="02020603050405020304" pitchFamily="18" charset="0"/>
                <a:cs typeface="Times New Roman" panose="02020603050405020304" pitchFamily="18" charset="0"/>
              </a:rPr>
              <a:t>Kuruma aidiyet duygusunu </a:t>
            </a:r>
            <a:r>
              <a:rPr lang="tr-TR" sz="1800" dirty="0" smtClean="0">
                <a:latin typeface="Times New Roman" panose="02020603050405020304" pitchFamily="18" charset="0"/>
                <a:cs typeface="Times New Roman" panose="02020603050405020304" pitchFamily="18" charset="0"/>
              </a:rPr>
              <a:t>artırmak.</a:t>
            </a:r>
          </a:p>
        </p:txBody>
      </p:sp>
    </p:spTree>
    <p:extLst>
      <p:ext uri="{BB962C8B-B14F-4D97-AF65-F5344CB8AC3E}">
        <p14:creationId xmlns:p14="http://schemas.microsoft.com/office/powerpoint/2010/main" val="267882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9387" y="991836"/>
            <a:ext cx="11469278" cy="369332"/>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endParaRPr lang="tr-TR" dirty="0">
              <a:latin typeface="Times New Roman" panose="02020603050405020304" pitchFamily="18" charset="0"/>
              <a:cs typeface="Times New Roman" panose="02020603050405020304" pitchFamily="18" charset="0"/>
            </a:endParaRPr>
          </a:p>
        </p:txBody>
      </p:sp>
      <p:sp>
        <p:nvSpPr>
          <p:cNvPr id="2" name="Dikdörtgen 1"/>
          <p:cNvSpPr/>
          <p:nvPr/>
        </p:nvSpPr>
        <p:spPr>
          <a:xfrm>
            <a:off x="226243" y="1361168"/>
            <a:ext cx="11481847" cy="5079339"/>
          </a:xfrm>
          <a:prstGeom prst="rect">
            <a:avLst/>
          </a:prstGeom>
        </p:spPr>
        <p:txBody>
          <a:bodyPr wrap="square">
            <a:spAutoFit/>
          </a:bodyPr>
          <a:lstStyle/>
          <a:p>
            <a:pPr marL="540385" indent="-180340" algn="just">
              <a:lnSpc>
                <a:spcPct val="115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200"/>
              </a:spcBef>
              <a:spcAft>
                <a:spcPts val="0"/>
              </a:spcAft>
              <a:buFont typeface="Wingdings" panose="05000000000000000000" pitchFamily="2" charset="2"/>
              <a:buChar char=""/>
            </a:pPr>
            <a:r>
              <a:rPr lang="tr-TR" sz="1200" b="1" dirty="0" err="1" smtClean="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2"/>
              </a:rPr>
              <a:t>Karcioglu</a:t>
            </a:r>
            <a:r>
              <a:rPr lang="tr-TR" sz="1200" b="1" dirty="0" smtClean="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2"/>
              </a:rPr>
              <a:t>O</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3"/>
              </a:rPr>
              <a:t>Topacoglu</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3"/>
              </a:rPr>
              <a:t> H</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4"/>
              </a:rPr>
              <a:t>Dikme O</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4"/>
              </a:rPr>
              <a:t>Dikme O</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.(2018). A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systematic</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review</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of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the</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scales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in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adults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Which</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to</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use</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5" tooltip="The American journal of emergency medicine."/>
              </a:rPr>
              <a:t>Am</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5" tooltip="The American journal of emergency medicine."/>
              </a:rPr>
              <a:t> J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5" tooltip="The American journal of emergency medicine."/>
              </a:rPr>
              <a:t>Emerg</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5" tooltip="The American journal of emergency medicine."/>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5" tooltip="The American journal of emergency medicine."/>
              </a:rPr>
              <a:t>Med</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5" tooltip="The American journal of emergency medicine."/>
              </a:rPr>
              <a:t>.</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2018 Apr;36(4):707-714.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doi</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10.1016/</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j.ajem</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a:t>
            </a:r>
            <a:endParaRPr lang="tr-TR" sz="12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200"/>
              </a:spcBef>
              <a:spcAft>
                <a:spcPts val="0"/>
              </a:spcAft>
              <a:buFont typeface="Wingdings" panose="05000000000000000000" pitchFamily="2" charset="2"/>
              <a:buChar char=""/>
            </a:pP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Pathak</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Anupa</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Sharma</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Saurab</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Jensen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Mark (2018).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The</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utility</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and</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validity</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of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intensity</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rating</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scales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for</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use</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in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developing</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countries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PAIN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Reports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e672: 1-8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doi</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10.1097/PR9.0000000000000672</a:t>
            </a:r>
            <a:endParaRPr lang="tr-TR" sz="12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200"/>
              </a:spcBef>
              <a:spcAft>
                <a:spcPts val="0"/>
              </a:spcAft>
              <a:buFont typeface="Wingdings" panose="05000000000000000000" pitchFamily="2" charset="2"/>
              <a:buChar char=""/>
            </a:pP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Philipp</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Johannes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Köppen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 Thomas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Ernst</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Dorner</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Katharina</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Viktoria</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Stein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Judit</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Simon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 Richard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Crevenna</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(2018).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Health</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literacy</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intensity</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and</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perception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in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patients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with</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chronic</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Wien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Klin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Wochenschr</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(2018) 130:23–30 </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6"/>
              </a:rPr>
              <a:t>https://doi.org/10.1007/s00508-017-1309-5</a:t>
            </a:r>
            <a:endParaRPr lang="tr-TR" sz="12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200"/>
              </a:spcBef>
              <a:spcAft>
                <a:spcPts val="0"/>
              </a:spcAft>
              <a:buFont typeface="Wingdings" panose="05000000000000000000" pitchFamily="2" charset="2"/>
              <a:buChar char=""/>
            </a:pP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7"/>
              </a:rPr>
              <a:t>Erden 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8"/>
              </a:rPr>
              <a:t>Demir 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9"/>
              </a:rPr>
              <a:t>Ugras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9"/>
              </a:rPr>
              <a:t> GA</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0"/>
              </a:rPr>
              <a:t>Arslan U</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1"/>
              </a:rPr>
              <a:t>Arslan 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(2018).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Vital</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signs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Valid</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indicators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to</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assess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pain</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in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intensive</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care</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unit</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patients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An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observational</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descriptive</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study</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2" tooltip="Nursing &amp; health sciences."/>
              </a:rPr>
              <a:t>Nurs</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2" tooltip="Nursing &amp; health sciences."/>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2" tooltip="Nursing &amp; health sciences."/>
              </a:rPr>
              <a:t>Health</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2" tooltip="Nursing &amp; health sciences."/>
              </a:rPr>
              <a:t>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2" tooltip="Nursing &amp; health sciences."/>
              </a:rPr>
              <a:t>Sci</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hlinkClick r:id="rId12" tooltip="Nursing &amp; health sciences."/>
              </a:rPr>
              <a:t>.</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2018 Dec;20(4):502-508. </a:t>
            </a:r>
            <a:r>
              <a:rPr lang="tr-TR" sz="1200" b="1" dirty="0" err="1">
                <a:solidFill>
                  <a:srgbClr val="1F4D78"/>
                </a:solidFill>
                <a:latin typeface="Times New Roman" panose="02020603050405020304" pitchFamily="18" charset="0"/>
                <a:ea typeface="Calibri" panose="020F0502020204030204" pitchFamily="34" charset="0"/>
                <a:cs typeface="Times New Roman" panose="02020603050405020304" pitchFamily="18" charset="0"/>
              </a:rPr>
              <a:t>doi</a:t>
            </a:r>
            <a:r>
              <a:rPr lang="tr-TR" sz="1200" b="1" dirty="0">
                <a:solidFill>
                  <a:srgbClr val="1F4D78"/>
                </a:solidFill>
                <a:latin typeface="Times New Roman" panose="02020603050405020304" pitchFamily="18" charset="0"/>
                <a:ea typeface="Calibri" panose="020F0502020204030204" pitchFamily="34" charset="0"/>
                <a:cs typeface="Times New Roman" panose="02020603050405020304" pitchFamily="18" charset="0"/>
              </a:rPr>
              <a:t>: 10.1111/nhs.12543. (SCI)</a:t>
            </a:r>
            <a:endParaRPr lang="tr-TR" sz="12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Fatma ETI ASLAN,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Sennur</a:t>
            </a:r>
            <a:r>
              <a:rPr lang="tr-TR" sz="1200" dirty="0">
                <a:latin typeface="Times New Roman" panose="02020603050405020304" pitchFamily="18" charset="0"/>
                <a:ea typeface="Calibri" panose="020F0502020204030204" pitchFamily="34" charset="0"/>
                <a:cs typeface="Times New Roman" panose="02020603050405020304" pitchFamily="18" charset="0"/>
              </a:rPr>
              <a:t> KULA ŞAHIN, Selda SECGINLI, Semra BÜLBÜLOĞLU. (2018). Hastaların, ameliyat sonrası ağrı yönetimine ilişkin hemşirelik uygulamalarından memnuniyet düzeyleri: Bir sistematik derleme.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Agri</a:t>
            </a:r>
            <a:r>
              <a:rPr lang="tr-TR" sz="1200" dirty="0">
                <a:latin typeface="Times New Roman" panose="02020603050405020304" pitchFamily="18" charset="0"/>
                <a:ea typeface="Calibri" panose="020F0502020204030204" pitchFamily="34" charset="0"/>
                <a:cs typeface="Times New Roman" panose="02020603050405020304" pitchFamily="18" charset="0"/>
              </a:rPr>
              <a:t> 2018;30(3):105–115.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doi</a:t>
            </a:r>
            <a:r>
              <a:rPr lang="tr-TR" sz="1200" dirty="0">
                <a:latin typeface="Times New Roman" panose="02020603050405020304" pitchFamily="18" charset="0"/>
                <a:ea typeface="Calibri" panose="020F0502020204030204" pitchFamily="34" charset="0"/>
                <a:cs typeface="Times New Roman" panose="02020603050405020304" pitchFamily="18" charset="0"/>
              </a:rPr>
              <a:t>: 10.5505/agri.2018.96720</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Sayin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Yazici</a:t>
            </a:r>
            <a:r>
              <a:rPr lang="tr-TR" sz="1200" dirty="0">
                <a:latin typeface="Times New Roman" panose="02020603050405020304" pitchFamily="18" charset="0"/>
                <a:ea typeface="Calibri" panose="020F0502020204030204" pitchFamily="34" charset="0"/>
                <a:cs typeface="Times New Roman" panose="02020603050405020304" pitchFamily="18" charset="0"/>
              </a:rPr>
              <a:t> Y. Kanan N. (2010).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Reasons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for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telephone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counseling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from</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individuals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discharged</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early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postoperative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period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after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breast</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surgery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Forum, 45(2): 87-96</a:t>
            </a:r>
          </a:p>
          <a:p>
            <a:pPr marL="342900" lvl="0" indent="-342900" algn="just">
              <a:lnSpc>
                <a:spcPct val="115000"/>
              </a:lnSpc>
              <a:spcAft>
                <a:spcPts val="0"/>
              </a:spcAft>
              <a:buFont typeface="Wingdings" panose="05000000000000000000" pitchFamily="2"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r>
              <a:rPr lang="tr-TR" sz="1200" dirty="0" err="1">
                <a:latin typeface="Times New Roman" panose="02020603050405020304" pitchFamily="18" charset="0"/>
                <a:ea typeface="Calibri" panose="020F0502020204030204" pitchFamily="34" charset="0"/>
                <a:cs typeface="Times New Roman" panose="02020603050405020304" pitchFamily="18" charset="0"/>
              </a:rPr>
              <a:t>Toxic</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Effects</a:t>
            </a:r>
            <a:r>
              <a:rPr lang="tr-TR" sz="1200" dirty="0">
                <a:latin typeface="Times New Roman" panose="02020603050405020304" pitchFamily="18" charset="0"/>
                <a:ea typeface="Calibri" panose="020F0502020204030204" pitchFamily="34" charset="0"/>
                <a:cs typeface="Times New Roman" panose="02020603050405020304" pitchFamily="18" charset="0"/>
              </a:rPr>
              <a:t> of Bone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Cement</a:t>
            </a:r>
            <a:r>
              <a:rPr lang="tr-TR" sz="1200" dirty="0">
                <a:latin typeface="Times New Roman" panose="02020603050405020304" pitchFamily="18" charset="0"/>
                <a:ea typeface="Calibri" panose="020F0502020204030204" pitchFamily="34" charset="0"/>
                <a:cs typeface="Times New Roman" panose="02020603050405020304" pitchFamily="18" charset="0"/>
              </a:rPr>
              <a:t> on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Operating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Room</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Health</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Workers</a:t>
            </a:r>
            <a:r>
              <a:rPr lang="tr-TR" sz="1200" dirty="0">
                <a:latin typeface="Times New Roman" panose="02020603050405020304" pitchFamily="18" charset="0"/>
                <a:ea typeface="Calibri" panose="020F0502020204030204" pitchFamily="34" charset="0"/>
                <a:cs typeface="Times New Roman" panose="02020603050405020304" pitchFamily="18" charset="0"/>
              </a:rPr>
              <a:t>: 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Systematic</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Review</a:t>
            </a:r>
            <a:r>
              <a:rPr lang="tr-TR" sz="1200" dirty="0">
                <a:latin typeface="Times New Roman" panose="02020603050405020304" pitchFamily="18" charset="0"/>
                <a:ea typeface="Calibri" panose="020F0502020204030204" pitchFamily="34" charset="0"/>
                <a:cs typeface="Times New Roman" panose="02020603050405020304" pitchFamily="18" charset="0"/>
              </a:rPr>
              <a:t>” isimli çalışma hazırlanarak 16 Mayıs 2019’da Haag’da yapılacak olan 9th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Europan</a:t>
            </a:r>
            <a:r>
              <a:rPr lang="tr-TR" sz="1200" dirty="0">
                <a:latin typeface="Times New Roman" panose="02020603050405020304" pitchFamily="18" charset="0"/>
                <a:ea typeface="Calibri" panose="020F0502020204030204" pitchFamily="34" charset="0"/>
                <a:cs typeface="Times New Roman" panose="02020603050405020304" pitchFamily="18" charset="0"/>
              </a:rPr>
              <a:t> Operating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Room</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Nurses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Association</a:t>
            </a:r>
            <a:r>
              <a:rPr lang="tr-TR" sz="1200" dirty="0">
                <a:latin typeface="Times New Roman" panose="02020603050405020304" pitchFamily="18" charset="0"/>
                <a:ea typeface="Calibri" panose="020F0502020204030204" pitchFamily="34" charset="0"/>
                <a:cs typeface="Times New Roman" panose="02020603050405020304" pitchFamily="18" charset="0"/>
              </a:rPr>
              <a:t> (EORNA) Kongresine sözel bildiri olarak gönderilmiştir.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SAYIN Akdeniz Üniversitesi Bilimsel Araştırma Projeleri (BAP)Proje Başlığı: Türkiye’deki Ameliyathane Hemşirelerinin Robotik Cerrahi Deneyimlerinin ve Bireysel Yenilikçilik Özelliklerinin İncelenmesi adlı bir TÜBİTAK proje incelemesinde yer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SAYIN, Gazi Üniversitesi’nden gelen bir tezin uzman öğretim üyesi olarak “Kalça ve Diz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Artroplastisi</a:t>
            </a:r>
            <a:r>
              <a:rPr lang="tr-TR" sz="1200" dirty="0">
                <a:latin typeface="Times New Roman" panose="02020603050405020304" pitchFamily="18" charset="0"/>
                <a:ea typeface="Calibri" panose="020F0502020204030204" pitchFamily="34" charset="0"/>
                <a:cs typeface="Times New Roman" panose="02020603050405020304" pitchFamily="18" charset="0"/>
              </a:rPr>
              <a:t> Uygulanan Hastalarda Ameliyat Sonrası Ağrı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Prevalansı</a:t>
            </a:r>
            <a:r>
              <a:rPr lang="tr-TR" sz="1200" dirty="0">
                <a:latin typeface="Times New Roman" panose="02020603050405020304" pitchFamily="18" charset="0"/>
                <a:ea typeface="Calibri" panose="020F0502020204030204" pitchFamily="34" charset="0"/>
                <a:cs typeface="Times New Roman" panose="02020603050405020304" pitchFamily="18" charset="0"/>
              </a:rPr>
              <a:t> Ve Etkileyen Faktörler”​  kapsam geçerliliğini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SAYIN Dergi Park ve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200" dirty="0">
                <a:latin typeface="Times New Roman" panose="02020603050405020304" pitchFamily="18" charset="0"/>
                <a:ea typeface="Calibri" panose="020F0502020204030204" pitchFamily="34" charset="0"/>
                <a:cs typeface="Times New Roman" panose="02020603050405020304" pitchFamily="18" charset="0"/>
              </a:rPr>
              <a:t> Management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dergilerinden den gelen toplam dört adet makalenin hakem değerlendirmesini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SAYIN tarafından Yozgat Bozok Üniversitesi ve Nevşehir Hacı Bektaş Veli Üniversitesi’nden gelen iki adet Doktor Öğretim Üyesi atama dosyaları incelenerek raporları yazılmıştır.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SAYIN 3-6 Ekim Gaziantep’te yapılan SAD ( Sterilizasyon Ameliyathane Dezenfeksiyon) Sempozyumunun bilimsel kurul üyesi olarak görev almıştır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287847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269727"/>
            <a:ext cx="11481847" cy="5259901"/>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Doç</a:t>
            </a:r>
            <a:r>
              <a:rPr lang="tr-TR" sz="1200" dirty="0">
                <a:latin typeface="Times New Roman" panose="02020603050405020304" pitchFamily="18" charset="0"/>
                <a:ea typeface="Calibri" panose="020F0502020204030204" pitchFamily="34" charset="0"/>
                <a:cs typeface="Times New Roman" panose="02020603050405020304" pitchFamily="18" charset="0"/>
              </a:rPr>
              <a:t>. Dr. Yazile Sayın’ın sorumlu araştırmacı ve Arş. Gör. Mahmut Dağcı’nın yardımcı araştırmacı olduğu “Yoğun Bakım Hemşirelerinin Organ Bağışı Konusunda Bilgi ve Tutumları” adlı çalışma devam etmektedir.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Sayın’ın sorumlu araştırmacı ve Arş. Gör. Mahmut Dağcı’nın  yardımcı araştırmacı “Özel bir Üniversitede Okuyan Hemşirelik Öğrencilerinin Organ Bağışı Konusundaki Bilgi ve Tutumları” başlıklı çalışması devam etmektedir.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Doç. Dr. Yazile Sayın’ın danışmanlığında Elif Biçer, Sena Şükran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Gura</a:t>
            </a:r>
            <a:r>
              <a:rPr lang="tr-TR" sz="1200" dirty="0">
                <a:latin typeface="Times New Roman" panose="02020603050405020304" pitchFamily="18" charset="0"/>
                <a:ea typeface="Calibri" panose="020F0502020204030204" pitchFamily="34" charset="0"/>
                <a:cs typeface="Times New Roman" panose="02020603050405020304" pitchFamily="18" charset="0"/>
              </a:rPr>
              <a:t> ve Cemile Alkan'ın tez çalışmaları devam etmektedir.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Özlem Işıl’ın 09-13 Mayıs tarihleri arasında Mardin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Artuklu</a:t>
            </a:r>
            <a:r>
              <a:rPr lang="tr-TR" sz="1200" dirty="0">
                <a:latin typeface="Times New Roman" panose="02020603050405020304" pitchFamily="18" charset="0"/>
                <a:ea typeface="Calibri" panose="020F0502020204030204" pitchFamily="34" charset="0"/>
                <a:cs typeface="Times New Roman" panose="02020603050405020304" pitchFamily="18" charset="0"/>
              </a:rPr>
              <a:t> Üniversitesinde gerçekleştirilen Uluslararası Bilimsel Araştırmalar Kongresi (UBAK)’ne göndermiş olduğu “Ruhsal Hastalığı Olanlara Yönelik Önyargı ve Ayırımcılık: Damgalama” başlıklı çalışmasını sözel bildiri olarak sunmuştur.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Özlem Işıl, 09-13 Mayıs 2018 tarihleri arasında Mardin’de düzenlenen 2. Uluslararası Bilimsel Araştırmalar Kongresi'nde (UBAK) oturum başkanlığı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Özlem Işıl,  24 Mayıs 2018 tarihinde BVU Eyüp Yerleşkesi SBF de gerçekleştirilen,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ALS’de</a:t>
            </a:r>
            <a:r>
              <a:rPr lang="tr-TR" sz="1200" dirty="0">
                <a:latin typeface="Times New Roman" panose="02020603050405020304" pitchFamily="18" charset="0"/>
                <a:ea typeface="Calibri" panose="020F0502020204030204" pitchFamily="34" charset="0"/>
                <a:cs typeface="Times New Roman" panose="02020603050405020304" pitchFamily="18" charset="0"/>
              </a:rPr>
              <a:t> Bütüncül Yaklaşımlar Sempozyumunda “ALS Tanısı Alan Hastalarda Psikolojik Yaklaşımlar” başlıklı panel konusunu sunmuştur.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Özlem Işıl’ın, 20-23 Kasım 2018 tarihleri arasında Antalya’da gerçekleşen “V. Uluslararası IX. Ulusal Psikiyatri Hemşireliği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Kongresi”ne</a:t>
            </a:r>
            <a:r>
              <a:rPr lang="tr-TR" sz="1200" dirty="0">
                <a:latin typeface="Times New Roman" panose="02020603050405020304" pitchFamily="18" charset="0"/>
                <a:ea typeface="Calibri" panose="020F0502020204030204" pitchFamily="34" charset="0"/>
                <a:cs typeface="Times New Roman" panose="02020603050405020304" pitchFamily="18" charset="0"/>
              </a:rPr>
              <a:t> lisans öğrencileri ile birlikte planladığı “Sağlık Bilimleri Fakültesi Öğrencilerinin Ruhsal Bozukluğu Olan Bireylere Yönelik Düşünce ve İnançları” başlıklı çalışması sözlü bildiri olarak sunulmuştur.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Özlem IŞIL, 22-23 Ekim 2018 tarihlerinde gerçekleşen I. Ulusal  Hemşirelik Öğrencilerinin Bilime Yolculuğu Kongresi’nde Sözel bildiri Oturum Başkanı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Yrd. Doç. Dr. Özcan Erdoğan’ın Afet Tıbbı Anabilim Dalı Doktora öğrencilerinden Miraç Karakoç’a ait “Afet Tıbbı Açısından Yeraltı Hastaneleri Modelinin Geliştirilmesi: Bezmialem Vakıf Üniversitesi Tıp Fakültesi Araştırma ve Uygulama Hastanesi Örneği” konulu doktora tezinin danışmanlığını yürütmektedir. </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Afet Yönetimi Bölümü Yüksek Lisans öğrencileri ile 03.04.2018 tarihinde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AFAD’a</a:t>
            </a:r>
            <a:r>
              <a:rPr lang="tr-TR" sz="1200" dirty="0">
                <a:latin typeface="Times New Roman" panose="02020603050405020304" pitchFamily="18" charset="0"/>
                <a:ea typeface="Calibri" panose="020F0502020204030204" pitchFamily="34" charset="0"/>
                <a:cs typeface="Times New Roman" panose="02020603050405020304" pitchFamily="18" charset="0"/>
              </a:rPr>
              <a:t> giderek teorik derslerin uygulamalarını yapmıştır. </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tarafından 3. Sınıf hemşirelik bölümü öğrencilerine verilen Afet hemşireliği dersi kapsamında 20 Nisan 2018 tarihinde UMKE ekipleri tarafından afet farkındalık eğitimi verilmiş ve 27-28 Nisan 2018 tarihinde Bakırköy UMKE Merkezinde uygulamalı tatbikat yaptırılmıştır.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tarafından yapılan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Nozokomiyal</a:t>
            </a:r>
            <a:r>
              <a:rPr lang="tr-TR" sz="1200" dirty="0">
                <a:latin typeface="Times New Roman" panose="02020603050405020304" pitchFamily="18" charset="0"/>
                <a:ea typeface="Calibri" panose="020F0502020204030204" pitchFamily="34" charset="0"/>
                <a:cs typeface="Times New Roman" panose="02020603050405020304" pitchFamily="18" charset="0"/>
              </a:rPr>
              <a:t> enfeksiyon etkeni bakterilerde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Ankaferd</a:t>
            </a:r>
            <a:r>
              <a:rPr lang="tr-TR" sz="1200" dirty="0">
                <a:latin typeface="Times New Roman" panose="02020603050405020304" pitchFamily="18" charset="0"/>
                <a:ea typeface="Calibri" panose="020F0502020204030204" pitchFamily="34" charset="0"/>
                <a:cs typeface="Times New Roman" panose="02020603050405020304" pitchFamily="18" charset="0"/>
              </a:rPr>
              <a:t> Blood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Stopper</a:t>
            </a:r>
            <a:r>
              <a:rPr lang="tr-TR" sz="1200" dirty="0">
                <a:latin typeface="Times New Roman" panose="02020603050405020304" pitchFamily="18" charset="0"/>
                <a:ea typeface="Calibri" panose="020F0502020204030204" pitchFamily="34" charset="0"/>
                <a:cs typeface="Times New Roman" panose="02020603050405020304" pitchFamily="18" charset="0"/>
              </a:rPr>
              <a:t>®'</a:t>
            </a:r>
            <a:r>
              <a:rPr lang="tr-TR" sz="1200" dirty="0" err="1">
                <a:latin typeface="Times New Roman" panose="02020603050405020304" pitchFamily="18" charset="0"/>
                <a:ea typeface="Calibri" panose="020F0502020204030204" pitchFamily="34" charset="0"/>
                <a:cs typeface="Times New Roman" panose="02020603050405020304" pitchFamily="18" charset="0"/>
              </a:rPr>
              <a:t>ın</a:t>
            </a:r>
            <a:r>
              <a:rPr lang="tr-TR" sz="1200" dirty="0">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vitro</a:t>
            </a:r>
            <a:r>
              <a:rPr lang="tr-TR" sz="1200" dirty="0">
                <a:latin typeface="Times New Roman" panose="02020603050405020304" pitchFamily="18" charset="0"/>
                <a:ea typeface="Calibri" panose="020F0502020204030204" pitchFamily="34" charset="0"/>
                <a:cs typeface="Times New Roman" panose="02020603050405020304" pitchFamily="18" charset="0"/>
              </a:rPr>
              <a:t> etkinliğinin araştırılması” konulu araştırma 3-6 Mayıs 2018 tarihinde İzmir’de yapılan Ulusal Diyabetik Ayak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İnfeksiyonları</a:t>
            </a:r>
            <a:r>
              <a:rPr lang="tr-TR" sz="1200" dirty="0">
                <a:latin typeface="Times New Roman" panose="02020603050405020304" pitchFamily="18" charset="0"/>
                <a:ea typeface="Calibri" panose="020F0502020204030204" pitchFamily="34" charset="0"/>
                <a:cs typeface="Times New Roman" panose="02020603050405020304" pitchFamily="18" charset="0"/>
              </a:rPr>
              <a:t> Sempozyumunda sözel bildiri olarak sunulmuş ve sözel bildiri üçüncülüğüne layık görülmüştür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844724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361168"/>
            <a:ext cx="11481847" cy="4835170"/>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Dr</a:t>
            </a:r>
            <a:r>
              <a:rPr lang="tr-TR" sz="1200" dirty="0">
                <a:latin typeface="Times New Roman" panose="02020603050405020304" pitchFamily="18" charset="0"/>
                <a:ea typeface="Calibri" panose="020F0502020204030204" pitchFamily="34" charset="0"/>
                <a:cs typeface="Times New Roman" panose="02020603050405020304" pitchFamily="18" charset="0"/>
              </a:rPr>
              <a:t>. Öğretim Üyesi Özcan Erdoğan tarafından yapılan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Helicobacter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pylori</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Ekstraintestinal</a:t>
            </a:r>
            <a:r>
              <a:rPr lang="tr-TR" sz="1200" dirty="0">
                <a:latin typeface="Times New Roman" panose="02020603050405020304" pitchFamily="18" charset="0"/>
                <a:ea typeface="Calibri" panose="020F0502020204030204" pitchFamily="34" charset="0"/>
                <a:cs typeface="Times New Roman" panose="02020603050405020304" pitchFamily="18" charset="0"/>
              </a:rPr>
              <a:t> Rolü” konulu derleme 09-13 Mayıs 2018 tarihleri arasında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MARDİN’de</a:t>
            </a:r>
            <a:r>
              <a:rPr lang="tr-TR" sz="1200" dirty="0">
                <a:latin typeface="Times New Roman" panose="02020603050405020304" pitchFamily="18" charset="0"/>
                <a:ea typeface="Calibri" panose="020F0502020204030204" pitchFamily="34" charset="0"/>
                <a:cs typeface="Times New Roman" panose="02020603050405020304" pitchFamily="18" charset="0"/>
              </a:rPr>
              <a:t> düzenlenen 2. Uluslararası Bilimsel Araştırmalar Kongresi'ne (UBAK) sözel bildiri olarak sunulmuştur.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09-13 Mayıs 2018 tarihleri arasında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MARDİN’de</a:t>
            </a:r>
            <a:r>
              <a:rPr lang="tr-TR" sz="1200" dirty="0">
                <a:latin typeface="Times New Roman" panose="02020603050405020304" pitchFamily="18" charset="0"/>
                <a:ea typeface="Calibri" panose="020F0502020204030204" pitchFamily="34" charset="0"/>
                <a:cs typeface="Times New Roman" panose="02020603050405020304" pitchFamily="18" charset="0"/>
              </a:rPr>
              <a:t> düzenlenen 2. Uluslararası Bilimsel Araştırmalar Kongresi'nde (UBAK) oturum başkanlığı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8 Mayıs 2018 tarihinde yapılan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Cupping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Theraphy</a:t>
            </a:r>
            <a:r>
              <a:rPr lang="tr-TR" sz="1200" dirty="0">
                <a:latin typeface="Times New Roman" panose="02020603050405020304" pitchFamily="18" charset="0"/>
                <a:ea typeface="Calibri" panose="020F0502020204030204" pitchFamily="34" charset="0"/>
                <a:cs typeface="Times New Roman" panose="02020603050405020304" pitchFamily="18" charset="0"/>
              </a:rPr>
              <a:t>” eğitimine katılmış ve eğitimi başarıyla tamamlamıştır.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tarafından yapılan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Psychology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after</a:t>
            </a:r>
            <a:r>
              <a:rPr lang="tr-TR" sz="1200" dirty="0">
                <a:latin typeface="Times New Roman" panose="02020603050405020304" pitchFamily="18" charset="0"/>
                <a:ea typeface="Calibri" panose="020F0502020204030204" pitchFamily="34" charset="0"/>
                <a:cs typeface="Times New Roman" panose="02020603050405020304" pitchFamily="18" charset="0"/>
              </a:rPr>
              <a:t> CBRN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Attacks</a:t>
            </a:r>
            <a:r>
              <a:rPr lang="tr-TR" sz="1200" dirty="0">
                <a:latin typeface="Times New Roman" panose="02020603050405020304" pitchFamily="18" charset="0"/>
                <a:ea typeface="Calibri" panose="020F0502020204030204" pitchFamily="34" charset="0"/>
                <a:cs typeface="Times New Roman" panose="02020603050405020304" pitchFamily="18" charset="0"/>
              </a:rPr>
              <a:t>” konulu derleme sözel bildiri olarak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Radioactive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Waste</a:t>
            </a:r>
            <a:r>
              <a:rPr lang="tr-TR" sz="1200" dirty="0">
                <a:latin typeface="Times New Roman" panose="02020603050405020304" pitchFamily="18" charset="0"/>
                <a:ea typeface="Calibri" panose="020F0502020204030204" pitchFamily="34" charset="0"/>
                <a:cs typeface="Times New Roman" panose="02020603050405020304" pitchFamily="18" charset="0"/>
              </a:rPr>
              <a:t> Management” konulu derleme de poster bildiri olarak 3-5 Eylül 2018 tarihleri arasında Berlin/Almanya’da düzenlenecek olan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4th International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Symposium</a:t>
            </a:r>
            <a:r>
              <a:rPr lang="tr-TR" sz="1200" dirty="0">
                <a:latin typeface="Times New Roman" panose="02020603050405020304" pitchFamily="18" charset="0"/>
                <a:ea typeface="Calibri" panose="020F0502020204030204" pitchFamily="34" charset="0"/>
                <a:cs typeface="Times New Roman" panose="02020603050405020304" pitchFamily="18" charset="0"/>
              </a:rPr>
              <a:t> on Development of CBRN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Protection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Capabilities’de</a:t>
            </a:r>
            <a:r>
              <a:rPr lang="tr-TR" sz="1200" dirty="0">
                <a:latin typeface="Times New Roman" panose="02020603050405020304" pitchFamily="18" charset="0"/>
                <a:ea typeface="Calibri" panose="020F0502020204030204" pitchFamily="34" charset="0"/>
                <a:cs typeface="Times New Roman" panose="02020603050405020304" pitchFamily="18" charset="0"/>
              </a:rPr>
              <a:t> sunulmuştur.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Erdoğan’ın " Tıpta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İnovasyon</a:t>
            </a:r>
            <a:r>
              <a:rPr lang="tr-TR" sz="1200" dirty="0">
                <a:latin typeface="Times New Roman" panose="02020603050405020304" pitchFamily="18" charset="0"/>
                <a:ea typeface="Calibri" panose="020F0502020204030204" pitchFamily="34" charset="0"/>
                <a:cs typeface="Times New Roman" panose="02020603050405020304" pitchFamily="18" charset="0"/>
              </a:rPr>
              <a:t> ve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Renovasyon</a:t>
            </a:r>
            <a:r>
              <a:rPr lang="tr-TR" sz="1200" dirty="0">
                <a:latin typeface="Times New Roman" panose="02020603050405020304" pitchFamily="18" charset="0"/>
                <a:ea typeface="Calibri" panose="020F0502020204030204" pitchFamily="34" charset="0"/>
                <a:cs typeface="Times New Roman" panose="02020603050405020304" pitchFamily="18" charset="0"/>
              </a:rPr>
              <a:t> Mozaiği " isimli kitapta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Helicobacter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Pylorinin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Ekstraintestinal</a:t>
            </a:r>
            <a:r>
              <a:rPr lang="tr-TR" sz="1200" dirty="0">
                <a:latin typeface="Times New Roman" panose="02020603050405020304" pitchFamily="18" charset="0"/>
                <a:ea typeface="Calibri" panose="020F0502020204030204" pitchFamily="34" charset="0"/>
                <a:cs typeface="Times New Roman" panose="02020603050405020304" pitchFamily="18" charset="0"/>
              </a:rPr>
              <a:t> Rolü” başlıklı bölümünü yayınlanmıştır.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Erdoğan’ın başkan yardımcısı olduğu ve oturum başkanı olarak da görev aldığı “Suda Boğulmalar ve Çeken Akıntılar”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Çalıştay’ı</a:t>
            </a:r>
            <a:r>
              <a:rPr lang="tr-TR" sz="1200" dirty="0">
                <a:latin typeface="Times New Roman" panose="02020603050405020304" pitchFamily="18" charset="0"/>
                <a:ea typeface="Calibri" panose="020F0502020204030204" pitchFamily="34" charset="0"/>
                <a:cs typeface="Times New Roman" panose="02020603050405020304" pitchFamily="18" charset="0"/>
              </a:rPr>
              <a:t> 20 Haziran 2018 tarihinde gerçekleştirilmiştir. </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tarafından yapılan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Psychology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after</a:t>
            </a:r>
            <a:r>
              <a:rPr lang="tr-TR" sz="1200" dirty="0">
                <a:latin typeface="Times New Roman" panose="02020603050405020304" pitchFamily="18" charset="0"/>
                <a:ea typeface="Calibri" panose="020F0502020204030204" pitchFamily="34" charset="0"/>
                <a:cs typeface="Times New Roman" panose="02020603050405020304" pitchFamily="18" charset="0"/>
              </a:rPr>
              <a:t> CBRN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Attacks</a:t>
            </a:r>
            <a:r>
              <a:rPr lang="tr-TR" sz="1200" dirty="0">
                <a:latin typeface="Times New Roman" panose="02020603050405020304" pitchFamily="18" charset="0"/>
                <a:ea typeface="Calibri" panose="020F0502020204030204" pitchFamily="34" charset="0"/>
                <a:cs typeface="Times New Roman" panose="02020603050405020304" pitchFamily="18" charset="0"/>
              </a:rPr>
              <a:t>” konulu derleme sözel bildiri olarak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Radioactive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Waste</a:t>
            </a:r>
            <a:r>
              <a:rPr lang="tr-TR" sz="1200" dirty="0">
                <a:latin typeface="Times New Roman" panose="02020603050405020304" pitchFamily="18" charset="0"/>
                <a:ea typeface="Calibri" panose="020F0502020204030204" pitchFamily="34" charset="0"/>
                <a:cs typeface="Times New Roman" panose="02020603050405020304" pitchFamily="18" charset="0"/>
              </a:rPr>
              <a:t> Management” konulu derleme de poster bildiri olarak 3-5 Eylül 2018 tarihleri arasında Berlin/Almanya’da düzenlenen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4th International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Symposium</a:t>
            </a:r>
            <a:r>
              <a:rPr lang="tr-TR" sz="1200" dirty="0">
                <a:latin typeface="Times New Roman" panose="02020603050405020304" pitchFamily="18" charset="0"/>
                <a:ea typeface="Calibri" panose="020F0502020204030204" pitchFamily="34" charset="0"/>
                <a:cs typeface="Times New Roman" panose="02020603050405020304" pitchFamily="18" charset="0"/>
              </a:rPr>
              <a:t> on Development of CBRN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Protection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Capabilities’de</a:t>
            </a:r>
            <a:r>
              <a:rPr lang="tr-TR" sz="1200" dirty="0">
                <a:latin typeface="Times New Roman" panose="02020603050405020304" pitchFamily="18" charset="0"/>
                <a:ea typeface="Calibri" panose="020F0502020204030204" pitchFamily="34" charset="0"/>
                <a:cs typeface="Times New Roman" panose="02020603050405020304" pitchFamily="18" charset="0"/>
              </a:rPr>
              <a:t> sunulmuştur.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13 Eylül 2018’de Sağlık Bilimleri Enstitüsü Danışmanlık Eğitimi ve ORPHEUS Standartları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Çalıştayı’na</a:t>
            </a:r>
            <a:r>
              <a:rPr lang="tr-TR" sz="1200" dirty="0">
                <a:latin typeface="Times New Roman" panose="02020603050405020304" pitchFamily="18" charset="0"/>
                <a:ea typeface="Calibri" panose="020F0502020204030204" pitchFamily="34" charset="0"/>
                <a:cs typeface="Times New Roman" panose="02020603050405020304" pitchFamily="18" charset="0"/>
              </a:rPr>
              <a:t>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2018-19 Eğitim Yılı Afet Yönetimi Yüksek Lisans Programına 10 yeni öğrenci ile eğitimlere başlamıştır.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AFAD in düzenleyeceği sığınaklar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Çalıştayı’na</a:t>
            </a:r>
            <a:r>
              <a:rPr lang="tr-TR" sz="1200" dirty="0">
                <a:latin typeface="Times New Roman" panose="02020603050405020304" pitchFamily="18" charset="0"/>
                <a:ea typeface="Calibri" panose="020F0502020204030204" pitchFamily="34" charset="0"/>
                <a:cs typeface="Times New Roman" panose="02020603050405020304" pitchFamily="18" charset="0"/>
              </a:rPr>
              <a:t> paydaş olarak katılım sağlanacak olup 28 Eylül de Ankara’daki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a:t>
            </a:r>
            <a:r>
              <a:rPr lang="tr-TR" sz="1200" dirty="0">
                <a:latin typeface="Times New Roman" panose="02020603050405020304" pitchFamily="18" charset="0"/>
                <a:ea typeface="Calibri" panose="020F0502020204030204" pitchFamily="34" charset="0"/>
                <a:cs typeface="Times New Roman" panose="02020603050405020304" pitchFamily="18" charset="0"/>
              </a:rPr>
              <a:t> koordinasyon toplantısına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Eğitim-Öğretim Yılı Afet Yönetimi Yüksek Lisans Programı devam etmektedir.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22-23 Ekim 2018 tarihlerinde gerçekleşen I. Ulusal  Hemşirelik Öğrencilerinin Bilime Yolculuğu Kongresi’nde Sözel bildiri Oturum Başkanı olarak görev almıştır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312327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361168"/>
            <a:ext cx="11481847" cy="5047536"/>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smtClean="0">
                <a:latin typeface="Times New Roman" panose="02020603050405020304" pitchFamily="18" charset="0"/>
                <a:ea typeface="Calibri" panose="020F0502020204030204" pitchFamily="34" charset="0"/>
                <a:cs typeface="Times New Roman" panose="02020603050405020304" pitchFamily="18" charset="0"/>
              </a:rPr>
              <a:t>Dr</a:t>
            </a:r>
            <a:r>
              <a:rPr lang="tr-TR" sz="1200" dirty="0">
                <a:latin typeface="Times New Roman" panose="02020603050405020304" pitchFamily="18" charset="0"/>
                <a:ea typeface="Calibri" panose="020F0502020204030204" pitchFamily="34" charset="0"/>
                <a:cs typeface="Times New Roman" panose="02020603050405020304" pitchFamily="18" charset="0"/>
              </a:rPr>
              <a:t>. Öğretim Üyesi Özcan Erdoğan, 22-23 Ekim 2018 tarihlerinde gerçekleşen 1. Ulusal  Hemşirelik Öğrencilerinin Bilime Yolculuğu Kongresi’ne katılım sağlayan öğrencilere danışmanlık yapmıştır. Öğrencilerimizin;</a:t>
            </a:r>
          </a:p>
          <a:p>
            <a:pPr marL="1143000" lvl="2" indent="-2286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“Sağlık turizmi ve enfeksiyonlar” konulu çalışması sözlü bildiri </a:t>
            </a:r>
          </a:p>
          <a:p>
            <a:pPr marL="1143000" lvl="2" indent="-2286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İnovasyon</a:t>
            </a:r>
            <a:r>
              <a:rPr lang="tr-TR" sz="1200" dirty="0">
                <a:latin typeface="Times New Roman" panose="02020603050405020304" pitchFamily="18" charset="0"/>
                <a:ea typeface="Calibri" panose="020F0502020204030204" pitchFamily="34" charset="0"/>
                <a:cs typeface="Times New Roman" panose="02020603050405020304" pitchFamily="18" charset="0"/>
              </a:rPr>
              <a:t> yolundaki hikayem” konulu çalışması poster bildiri </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7 Kasım 2018 tarihinde Ankara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AFAD'da</a:t>
            </a:r>
            <a:r>
              <a:rPr lang="tr-TR" sz="1200" dirty="0">
                <a:latin typeface="Times New Roman" panose="02020603050405020304" pitchFamily="18" charset="0"/>
                <a:ea typeface="Calibri" panose="020F0502020204030204" pitchFamily="34" charset="0"/>
                <a:cs typeface="Times New Roman" panose="02020603050405020304" pitchFamily="18" charset="0"/>
              </a:rPr>
              <a:t> yapılan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Türkiyenin</a:t>
            </a:r>
            <a:r>
              <a:rPr lang="tr-TR" sz="1200" dirty="0">
                <a:latin typeface="Times New Roman" panose="02020603050405020304" pitchFamily="18" charset="0"/>
                <a:ea typeface="Calibri" panose="020F0502020204030204" pitchFamily="34" charset="0"/>
                <a:cs typeface="Times New Roman" panose="02020603050405020304" pitchFamily="18" charset="0"/>
              </a:rPr>
              <a:t> Sığınak Politikasının geliştirilmesine yönelik yapılacak olan "Sığınak ve Ulusal Erken Uyarı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Çalıştayı</a:t>
            </a:r>
            <a:r>
              <a:rPr lang="tr-TR" sz="1200" dirty="0">
                <a:latin typeface="Times New Roman" panose="02020603050405020304" pitchFamily="18" charset="0"/>
                <a:ea typeface="Calibri" panose="020F0502020204030204" pitchFamily="34" charset="0"/>
                <a:cs typeface="Times New Roman" panose="02020603050405020304" pitchFamily="18" charset="0"/>
              </a:rPr>
              <a:t>" hazırlık toplantısına danışman olarak katılım sağlamıştır.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22-23 Kasım tarihlerinde düzenlenen 1. Sağlıkta Bilgi ve Belge Yönetimi Sempozyumuna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Özcan Erdoğan 26-30 Kasım 2018 tarihlerinde Antalya'da düzenlenen "Sığınak ve Ulusal Erken Uyarı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Çalıştayı</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a:t>
            </a:r>
            <a:r>
              <a:rPr lang="tr-TR" sz="1200" dirty="0">
                <a:latin typeface="Times New Roman" panose="02020603050405020304" pitchFamily="18" charset="0"/>
                <a:ea typeface="Calibri" panose="020F0502020204030204" pitchFamily="34" charset="0"/>
                <a:cs typeface="Times New Roman" panose="02020603050405020304" pitchFamily="18" charset="0"/>
              </a:rPr>
              <a:t> danışman olarak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  23 - 26 Nisan 2018 tarihleri arasında Ankara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Litai</a:t>
            </a:r>
            <a:r>
              <a:rPr lang="tr-TR" sz="1200" dirty="0">
                <a:latin typeface="Times New Roman" panose="02020603050405020304" pitchFamily="18" charset="0"/>
                <a:ea typeface="Calibri" panose="020F0502020204030204" pitchFamily="34" charset="0"/>
                <a:cs typeface="Times New Roman" panose="02020603050405020304" pitchFamily="18" charset="0"/>
              </a:rPr>
              <a:t> Hotel Kongre ve Kültür Merkezi’nde gerçekleşen “1. Uluslararası 2. Ulusal Halk Sağlığı Hemşireliği Kongresi’nde “Kadınların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Serviks</a:t>
            </a:r>
            <a:r>
              <a:rPr lang="tr-TR" sz="1200" dirty="0">
                <a:latin typeface="Times New Roman" panose="02020603050405020304" pitchFamily="18" charset="0"/>
                <a:ea typeface="Calibri" panose="020F0502020204030204" pitchFamily="34" charset="0"/>
                <a:cs typeface="Times New Roman" panose="02020603050405020304" pitchFamily="18" charset="0"/>
              </a:rPr>
              <a:t> Kanseri ve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Pap-Smear</a:t>
            </a:r>
            <a:r>
              <a:rPr lang="tr-TR" sz="1200" dirty="0">
                <a:latin typeface="Times New Roman" panose="02020603050405020304" pitchFamily="18" charset="0"/>
                <a:ea typeface="Calibri" panose="020F0502020204030204" pitchFamily="34" charset="0"/>
                <a:cs typeface="Times New Roman" panose="02020603050405020304" pitchFamily="18" charset="0"/>
              </a:rPr>
              <a:t> Testi Yaptırma ile İlgili Sağlık İnançları” başlıklı çalışmasını poster olarak sunmuştur.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İlhan’ın danışmanı olduğu yüksek lisans öğrencisi Gökçe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Ertav’ın</a:t>
            </a:r>
            <a:r>
              <a:rPr lang="tr-TR" sz="1200" dirty="0">
                <a:latin typeface="Times New Roman" panose="02020603050405020304" pitchFamily="18" charset="0"/>
                <a:ea typeface="Calibri" panose="020F0502020204030204" pitchFamily="34" charset="0"/>
                <a:cs typeface="Times New Roman" panose="02020603050405020304" pitchFamily="18" charset="0"/>
              </a:rPr>
              <a:t> “Yoğun Bakım Hemşirelerinin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Parenteral</a:t>
            </a:r>
            <a:r>
              <a:rPr lang="tr-TR" sz="1200" dirty="0">
                <a:latin typeface="Times New Roman" panose="02020603050405020304" pitchFamily="18" charset="0"/>
                <a:ea typeface="Calibri" panose="020F0502020204030204" pitchFamily="34" charset="0"/>
                <a:cs typeface="Times New Roman" panose="02020603050405020304" pitchFamily="18" charset="0"/>
              </a:rPr>
              <a:t> Beslenme ve Uygulamaları ile İlgili Bilgi Düzeyleri” konulu tez çalışması tamamlanmıştır. Öğrenci 27 Haziran 2018 tarihinde tez savunma sınavını başarı ile geçmiştir.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İlhan’ın danışmanı olduğu yüksek lisans öğrencisi Yağmur Harman ile tez öneri formu çalışmaları devam etmektedir.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factors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affecting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family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burden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depression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status</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families</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children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down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syndrome</a:t>
            </a:r>
            <a:r>
              <a:rPr lang="tr-TR" sz="1200" dirty="0">
                <a:latin typeface="Times New Roman" panose="02020603050405020304" pitchFamily="18" charset="0"/>
                <a:ea typeface="Calibri" panose="020F0502020204030204" pitchFamily="34" charset="0"/>
                <a:cs typeface="Times New Roman" panose="02020603050405020304" pitchFamily="18" charset="0"/>
              </a:rPr>
              <a:t>” başlıklı çalışması 13-14 Eylül 2018 tarihinde Roma’da gerçekleştirilen “World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Congress</a:t>
            </a:r>
            <a:r>
              <a:rPr lang="tr-TR" sz="1200" dirty="0">
                <a:latin typeface="Times New Roman" panose="02020603050405020304" pitchFamily="18" charset="0"/>
                <a:ea typeface="Calibri" panose="020F0502020204030204" pitchFamily="34" charset="0"/>
                <a:cs typeface="Times New Roman" panose="02020603050405020304" pitchFamily="18" charset="0"/>
              </a:rPr>
              <a:t> on Advanced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Research</a:t>
            </a:r>
            <a:r>
              <a:rPr lang="tr-TR" sz="1200" dirty="0">
                <a:latin typeface="Times New Roman" panose="02020603050405020304" pitchFamily="18" charset="0"/>
                <a:ea typeface="Calibri" panose="020F0502020204030204" pitchFamily="34" charset="0"/>
                <a:cs typeface="Times New Roman" panose="02020603050405020304" pitchFamily="18" charset="0"/>
              </a:rPr>
              <a:t>” kongresinde sözel bildiri olarak sunulmuştur. </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 22-23 Ekim 2018 tarihlerinde gerçekleşen I. Ulusal Hemşirelik Öğrencilerinin Bilime Yolculuğu Kongresi’nde Sözel bildiri Oturum Başkanı olarak görev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İlhan’ın, öğrenci Büşra Kaptan ile birlikte hazırladığı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Demansta</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Bakımı” başlıklı bildirisi I. Ulusal Hemşirelik Öğrencilerinin Bilime Yolculuğu Kongresi’nde sözel bildiri olarak sunulmuştur.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İlhan’ın, öğrenci Öznur Özdemir ile birlikte hazırladığı “Yaşlı Bireylerde Akılcı İlaç Kullanımı ve Hemşirelik Bakımı” başlıklı bildirisi I. Ulusal Hemşirelik Öğrencilerinin Bilime Yolculuğu Kongresi’nde sözel bildiri olarak sunulmuştur.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Dr. Öğretim Üyesi Nesrin İlhan’ın danışmanı olduğu yüksek lisans öğrencisi Melda Çalık tez çalışmasını sürdürmektedir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1184228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361168"/>
            <a:ext cx="11481847" cy="5047536"/>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err="1" smtClean="0">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Sema Bayraktar’ın 4-6 Nisan 2018 tarihleri arasında Çanakkale ’de düzenlenen 17. Ulusal hemşirelik Öğrencine Kongresi’ne Elif TEKİN, Emel BULUT,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Kalbinur</a:t>
            </a:r>
            <a:r>
              <a:rPr lang="tr-TR" sz="1200" dirty="0">
                <a:latin typeface="Times New Roman" panose="02020603050405020304" pitchFamily="18" charset="0"/>
                <a:ea typeface="Calibri" panose="020F0502020204030204" pitchFamily="34" charset="0"/>
                <a:cs typeface="Times New Roman" panose="02020603050405020304" pitchFamily="18" charset="0"/>
              </a:rPr>
              <a:t> EZİZİ, Melike KARATAŞ, Nilüfer TEKİN ve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Ümmü</a:t>
            </a:r>
            <a:r>
              <a:rPr lang="tr-TR" sz="1200" dirty="0">
                <a:latin typeface="Times New Roman" panose="02020603050405020304" pitchFamily="18" charset="0"/>
                <a:ea typeface="Calibri" panose="020F0502020204030204" pitchFamily="34" charset="0"/>
                <a:cs typeface="Times New Roman" panose="02020603050405020304" pitchFamily="18" charset="0"/>
              </a:rPr>
              <a:t> Rabia AKSU isimli öğrenciler ile “Türkiye ’deki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Yenidoğan</a:t>
            </a:r>
            <a:r>
              <a:rPr lang="tr-TR" sz="1200" dirty="0">
                <a:latin typeface="Times New Roman" panose="02020603050405020304" pitchFamily="18" charset="0"/>
                <a:ea typeface="Calibri" panose="020F0502020204030204" pitchFamily="34" charset="0"/>
                <a:cs typeface="Times New Roman" panose="02020603050405020304" pitchFamily="18" charset="0"/>
              </a:rPr>
              <a:t> Yoğun Bakım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Ünitelerin’de</a:t>
            </a:r>
            <a:r>
              <a:rPr lang="tr-TR" sz="1200" dirty="0">
                <a:latin typeface="Times New Roman" panose="02020603050405020304" pitchFamily="18" charset="0"/>
                <a:ea typeface="Calibri" panose="020F0502020204030204" pitchFamily="34" charset="0"/>
                <a:cs typeface="Times New Roman" panose="02020603050405020304" pitchFamily="18" charset="0"/>
              </a:rPr>
              <a:t> Kanguru Bakımının Uygulanma Durumu” adlı poster sunum kongrede sunulmuştur.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Sema Bayraktar tarafından 25-28 Nisan tarihlerinde İsviçre’ düzenlenen ‘14th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European</a:t>
            </a:r>
            <a:r>
              <a:rPr lang="tr-TR" sz="1200" dirty="0">
                <a:latin typeface="Times New Roman" panose="02020603050405020304" pitchFamily="18" charset="0"/>
                <a:ea typeface="Calibri" panose="020F0502020204030204" pitchFamily="34" charset="0"/>
                <a:cs typeface="Times New Roman" panose="02020603050405020304" pitchFamily="18" charset="0"/>
              </a:rPr>
              <a:t> Conference on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Pediatric</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Neonatal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Mechanical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Ventilation</a:t>
            </a:r>
            <a:r>
              <a:rPr lang="tr-TR" sz="1200" dirty="0">
                <a:latin typeface="Times New Roman" panose="02020603050405020304" pitchFamily="18" charset="0"/>
                <a:ea typeface="Calibri" panose="020F0502020204030204" pitchFamily="34" charset="0"/>
                <a:cs typeface="Times New Roman" panose="02020603050405020304" pitchFamily="18" charset="0"/>
              </a:rPr>
              <a:t>’ konferansta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Care</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Newborns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Receiving</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Mechanical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Ventilation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Peritoneal</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Dialysis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Therapy</a:t>
            </a:r>
            <a:r>
              <a:rPr lang="tr-TR" sz="1200" dirty="0">
                <a:latin typeface="Times New Roman" panose="02020603050405020304" pitchFamily="18" charset="0"/>
                <a:ea typeface="Calibri" panose="020F0502020204030204" pitchFamily="34" charset="0"/>
                <a:cs typeface="Times New Roman" panose="02020603050405020304" pitchFamily="18" charset="0"/>
              </a:rPr>
              <a:t>’ adlı poster sunum gerçekleştirilmiştir.  </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Sema Bayraktar’ın İstanbul Üniversitesi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 Çocuk Sağlığı ve Hastalıkları Hemşireliği Dr. Öğretim Üyesi Serap Balcı danışmanlığında devam eden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Preterm</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Yenidoğanlarda</a:t>
            </a:r>
            <a:r>
              <a:rPr lang="tr-TR" sz="1200" dirty="0">
                <a:latin typeface="Times New Roman" panose="02020603050405020304" pitchFamily="18" charset="0"/>
                <a:ea typeface="Calibri" panose="020F0502020204030204" pitchFamily="34" charset="0"/>
                <a:cs typeface="Times New Roman" panose="02020603050405020304" pitchFamily="18" charset="0"/>
              </a:rPr>
              <a:t> Mekanik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Ventilasyon</a:t>
            </a:r>
            <a:r>
              <a:rPr lang="tr-TR" sz="1200" dirty="0">
                <a:latin typeface="Times New Roman" panose="02020603050405020304" pitchFamily="18" charset="0"/>
                <a:ea typeface="Calibri" panose="020F0502020204030204" pitchFamily="34" charset="0"/>
                <a:cs typeface="Times New Roman" panose="02020603050405020304" pitchFamily="18" charset="0"/>
              </a:rPr>
              <a:t> Sırasında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İnspire</a:t>
            </a:r>
            <a:r>
              <a:rPr lang="tr-TR" sz="1200" dirty="0">
                <a:latin typeface="Times New Roman" panose="02020603050405020304" pitchFamily="18" charset="0"/>
                <a:ea typeface="Calibri" panose="020F0502020204030204" pitchFamily="34" charset="0"/>
                <a:cs typeface="Times New Roman" panose="02020603050405020304" pitchFamily="18" charset="0"/>
              </a:rPr>
              <a:t> Edilen Gazın Isı ve Neminin Fizyolojik Parametrelere Etkisi’ adlı doktora tezinin (İ.Ü. BAP) veri toplama süreci İstanbul Tıp Fakültesi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yenidoğan</a:t>
            </a:r>
            <a:r>
              <a:rPr lang="tr-TR" sz="1200" dirty="0">
                <a:latin typeface="Times New Roman" panose="02020603050405020304" pitchFamily="18" charset="0"/>
                <a:ea typeface="Calibri" panose="020F0502020204030204" pitchFamily="34" charset="0"/>
                <a:cs typeface="Times New Roman" panose="02020603050405020304" pitchFamily="18" charset="0"/>
              </a:rPr>
              <a:t> yoğun bakım ünitesinde devam etmektedir.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Öğr.Gör</a:t>
            </a:r>
            <a:r>
              <a:rPr lang="tr-TR" sz="1200" dirty="0">
                <a:latin typeface="Times New Roman" panose="02020603050405020304" pitchFamily="18" charset="0"/>
                <a:ea typeface="Calibri" panose="020F0502020204030204" pitchFamily="34" charset="0"/>
                <a:cs typeface="Times New Roman" panose="02020603050405020304" pitchFamily="18" charset="0"/>
              </a:rPr>
              <a:t>. Sema Bayraktar 11-14 Eylül tarihlerinde İsviçre Cenevre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sehrinde</a:t>
            </a:r>
            <a:r>
              <a:rPr lang="tr-TR" sz="1200" dirty="0">
                <a:latin typeface="Times New Roman" panose="02020603050405020304" pitchFamily="18" charset="0"/>
                <a:ea typeface="Calibri" panose="020F0502020204030204" pitchFamily="34" charset="0"/>
                <a:cs typeface="Times New Roman" panose="02020603050405020304" pitchFamily="18" charset="0"/>
              </a:rPr>
              <a:t> düzenlenen  30th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Annual</a:t>
            </a:r>
            <a:r>
              <a:rPr lang="tr-TR" sz="1200" dirty="0">
                <a:latin typeface="Times New Roman" panose="02020603050405020304" pitchFamily="18" charset="0"/>
                <a:ea typeface="Calibri" panose="020F0502020204030204" pitchFamily="34" charset="0"/>
                <a:cs typeface="Times New Roman" panose="02020603050405020304" pitchFamily="18" charset="0"/>
              </a:rPr>
              <a:t> EAIE Conference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Exhibition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Registration</a:t>
            </a:r>
            <a:r>
              <a:rPr lang="tr-TR" sz="1200" dirty="0">
                <a:latin typeface="Times New Roman" panose="02020603050405020304" pitchFamily="18" charset="0"/>
                <a:ea typeface="Calibri" panose="020F0502020204030204" pitchFamily="34" charset="0"/>
                <a:cs typeface="Times New Roman" panose="02020603050405020304" pitchFamily="18" charset="0"/>
              </a:rPr>
              <a:t> isimli kongreye katılım göstermiştir.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İstanbul Üniversitesi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 Ruh Sağlığı ve Psikiyatri Hemşireliği Anabilim Dalı Öğretim Üyesi Doç. Dr. Leyla Küçük danışmanlığında yürüttüğü “</a:t>
            </a:r>
            <a:r>
              <a:rPr lang="tr-TR" sz="1200" dirty="0" err="1">
                <a:latin typeface="Times New Roman" panose="02020603050405020304" pitchFamily="18" charset="0"/>
                <a:ea typeface="Calibri" panose="020F0502020204030204" pitchFamily="34" charset="0"/>
                <a:cs typeface="Times New Roman" panose="02020603050405020304" pitchFamily="18" charset="0"/>
              </a:rPr>
              <a:t>Psikodrama</a:t>
            </a:r>
            <a:r>
              <a:rPr lang="tr-TR" sz="1200" dirty="0">
                <a:latin typeface="Times New Roman" panose="02020603050405020304" pitchFamily="18" charset="0"/>
                <a:ea typeface="Calibri" panose="020F0502020204030204" pitchFamily="34" charset="0"/>
                <a:cs typeface="Times New Roman" panose="02020603050405020304" pitchFamily="18" charset="0"/>
              </a:rPr>
              <a:t> Uygulamasının Psikiyatri Hemşirelerinin Duygusal Emek Stratejilerine Etkisi” başlıklı doktora tez çalışmasını sürdürmektedir. </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11-12 Ocak 2018 tarihinde Ankara Yıldırım Beyazıt Üniversitesi’nde gerçekleşen Psikiyatri Hemşireliği Çekirdek Eğitimi Programı ve Uygulama Standartları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Çalıştayı’na</a:t>
            </a:r>
            <a:r>
              <a:rPr lang="tr-TR" sz="1200" dirty="0">
                <a:latin typeface="Times New Roman" panose="02020603050405020304" pitchFamily="18" charset="0"/>
                <a:ea typeface="Calibri" panose="020F0502020204030204" pitchFamily="34" charset="0"/>
                <a:cs typeface="Times New Roman" panose="02020603050405020304" pitchFamily="18" charset="0"/>
              </a:rPr>
              <a:t> katılmıştır.	</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Doğan’ın danışmanlığında, hemşirelik 3. Sınıf öğrencilerinden Kübra Gizem </a:t>
            </a:r>
            <a:r>
              <a:rPr lang="tr-TR" sz="1200" dirty="0" err="1">
                <a:latin typeface="Times New Roman" panose="02020603050405020304" pitchFamily="18" charset="0"/>
                <a:ea typeface="Calibri" panose="020F0502020204030204" pitchFamily="34" charset="0"/>
                <a:cs typeface="Times New Roman" panose="02020603050405020304" pitchFamily="18" charset="0"/>
              </a:rPr>
              <a:t>Cural</a:t>
            </a:r>
            <a:r>
              <a:rPr lang="tr-TR" sz="1200" dirty="0">
                <a:latin typeface="Times New Roman" panose="02020603050405020304" pitchFamily="18" charset="0"/>
                <a:ea typeface="Calibri" panose="020F0502020204030204" pitchFamily="34" charset="0"/>
                <a:cs typeface="Times New Roman" panose="02020603050405020304" pitchFamily="18" charset="0"/>
              </a:rPr>
              <a:t> 23-24 Mart tarihlerinde gerçekleşen 1. </a:t>
            </a:r>
            <a:r>
              <a:rPr lang="tr-TR" sz="1200" dirty="0" err="1">
                <a:latin typeface="Times New Roman" panose="02020603050405020304" pitchFamily="18" charset="0"/>
                <a:ea typeface="Calibri" panose="020F0502020204030204" pitchFamily="34" charset="0"/>
                <a:cs typeface="Times New Roman" panose="02020603050405020304" pitchFamily="18" charset="0"/>
              </a:rPr>
              <a:t>Uluslarası</a:t>
            </a:r>
            <a:r>
              <a:rPr lang="tr-TR" sz="1200" dirty="0">
                <a:latin typeface="Times New Roman" panose="02020603050405020304" pitchFamily="18" charset="0"/>
                <a:ea typeface="Calibri" panose="020F0502020204030204" pitchFamily="34" charset="0"/>
                <a:cs typeface="Times New Roman" panose="02020603050405020304" pitchFamily="18" charset="0"/>
              </a:rPr>
              <a:t> 2. Ulusal Kadın Sağlığı Hemşireliği Derneği Kongresi’ne “Hemşirenin Eğitici Rolü İle Tanışma: Hemşirelik Öğrencilerinin Kadın Sağlığı Eğitim Programı Deneyimi” başlıklı sözel bildiri katılmıştır.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10 Mayıs 2018 tarihinde Fransız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Lape</a:t>
            </a:r>
            <a:r>
              <a:rPr lang="tr-TR" sz="1200" dirty="0">
                <a:latin typeface="Times New Roman" panose="02020603050405020304" pitchFamily="18" charset="0"/>
                <a:ea typeface="Calibri" panose="020F0502020204030204" pitchFamily="34" charset="0"/>
                <a:cs typeface="Times New Roman" panose="02020603050405020304" pitchFamily="18" charset="0"/>
              </a:rPr>
              <a:t> Hastanesi 1. Psikiyatri Hemşireliği Günleri “Psikiyatri Hemşireliğinde Zor Hasta Algıları” başlıklı sempozyumunda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Geropiskiyatrik</a:t>
            </a:r>
            <a:r>
              <a:rPr lang="tr-TR" sz="1200" dirty="0">
                <a:latin typeface="Times New Roman" panose="02020603050405020304" pitchFamily="18" charset="0"/>
                <a:ea typeface="Calibri" panose="020F0502020204030204" pitchFamily="34" charset="0"/>
                <a:cs typeface="Times New Roman" panose="02020603050405020304" pitchFamily="18" charset="0"/>
              </a:rPr>
              <a:t> Bakımda Zor Hasta Algısı” başlıklı sunumu gerçekleştirmiştir.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Yeliz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Varışoğlu</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Araş</a:t>
            </a:r>
            <a:r>
              <a:rPr lang="tr-TR" sz="1200" dirty="0">
                <a:latin typeface="Times New Roman" panose="02020603050405020304" pitchFamily="18" charset="0"/>
                <a:ea typeface="Calibri" panose="020F0502020204030204" pitchFamily="34" charset="0"/>
                <a:cs typeface="Times New Roman" panose="02020603050405020304" pitchFamily="18" charset="0"/>
              </a:rPr>
              <a:t>. Gör. Seda Sümer Dalkıran 9 Temmuz 2018 tarihinde Koç Üniversitesi’nde Kanada Hemşirelik Araştırmaları Dergisi Editörü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Maher</a:t>
            </a:r>
            <a:r>
              <a:rPr lang="tr-TR" sz="1200" dirty="0">
                <a:latin typeface="Times New Roman" panose="02020603050405020304" pitchFamily="18" charset="0"/>
                <a:ea typeface="Calibri" panose="020F0502020204030204" pitchFamily="34" charset="0"/>
                <a:cs typeface="Times New Roman" panose="02020603050405020304" pitchFamily="18" charset="0"/>
              </a:rPr>
              <a:t> M. El-</a:t>
            </a:r>
            <a:r>
              <a:rPr lang="tr-TR" sz="1200" dirty="0" err="1">
                <a:latin typeface="Times New Roman" panose="02020603050405020304" pitchFamily="18" charset="0"/>
                <a:ea typeface="Calibri" panose="020F0502020204030204" pitchFamily="34" charset="0"/>
                <a:cs typeface="Times New Roman" panose="02020603050405020304" pitchFamily="18" charset="0"/>
              </a:rPr>
              <a:t>Masri</a:t>
            </a:r>
            <a:r>
              <a:rPr lang="tr-TR" sz="1200" dirty="0">
                <a:latin typeface="Times New Roman" panose="02020603050405020304" pitchFamily="18" charset="0"/>
                <a:ea typeface="Calibri" panose="020F0502020204030204" pitchFamily="34" charset="0"/>
                <a:cs typeface="Times New Roman" panose="02020603050405020304" pitchFamily="18" charset="0"/>
              </a:rPr>
              <a:t> tarafından sunulan “Proje Yazma Semineri” ne katılmışlardır.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Eylül 2018 tarihinde, Marmara Üniversitesi Sağlık Bilimleri Fakültesi / Ebelik Bölümü. Dr.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Üyesi Fadime Bingöl tarafından yapılan “Doğum Deneyimi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Ölçeği’nin</a:t>
            </a:r>
            <a:r>
              <a:rPr lang="tr-TR" sz="1200" dirty="0">
                <a:latin typeface="Times New Roman" panose="02020603050405020304" pitchFamily="18" charset="0"/>
                <a:ea typeface="Calibri" panose="020F0502020204030204" pitchFamily="34" charset="0"/>
                <a:cs typeface="Times New Roman" panose="02020603050405020304" pitchFamily="18" charset="0"/>
              </a:rPr>
              <a:t> Türkçeye Uyarlanması: Geçerlik ve Güvenirlik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Çalışması”nın</a:t>
            </a:r>
            <a:r>
              <a:rPr lang="tr-TR" sz="1200" dirty="0">
                <a:latin typeface="Times New Roman" panose="02020603050405020304" pitchFamily="18" charset="0"/>
                <a:ea typeface="Calibri" panose="020F0502020204030204" pitchFamily="34" charset="0"/>
                <a:cs typeface="Times New Roman" panose="02020603050405020304" pitchFamily="18" charset="0"/>
              </a:rPr>
              <a:t> uzman görüşü değerlendirmesini yapmıştır. </a:t>
            </a: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4215572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361168"/>
            <a:ext cx="11481847" cy="5189113"/>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p>
          <a:p>
            <a:pPr marL="540385" indent="-180340" algn="just">
              <a:lnSpc>
                <a:spcPct val="115000"/>
              </a:lnSpc>
              <a:spcAft>
                <a:spcPts val="0"/>
              </a:spcAft>
            </a:pP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err="1" smtClean="0">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Doğan’ın danışmanlığında 4. Sınıf öğrencimiz Yasemin Adıgüzel I. Ulusal Hemşirelik Öğrencilerinin Bilime Yolculuğu Kongresi’nde “Kurumlarda Yaşlı Bakımı için Bir Model: Algılar Çerçevesi” başlıklı derleme çalışmasını sunmuştur. Bildiri, Mansiyon Ödülü almıştır.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Kasım 2018 tarihinde Antalya’da gerçekleşen “V. Uluslararası IX. Ulusal Psikiyatri Hemşireliği Kongresi düzenleme komitesinde kongre sekreteri olarak görev almıştır. </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Nareg</a:t>
            </a:r>
            <a:r>
              <a:rPr lang="tr-TR" sz="1200" dirty="0">
                <a:latin typeface="Times New Roman" panose="02020603050405020304" pitchFamily="18" charset="0"/>
                <a:ea typeface="Calibri" panose="020F0502020204030204" pitchFamily="34" charset="0"/>
                <a:cs typeface="Times New Roman" panose="02020603050405020304" pitchFamily="18" charset="0"/>
              </a:rPr>
              <a:t> Doğan, Dr. Öğretim Üyesi Özlem Işıl ve Hemşirelik 3. Sınıf lisans öğrencimiz Yasemin Adıgüzel, Darülaceze Başkanlığı’nda “Kurumunda Kalan Yaşlıların Çevreye Yönelik Algıları” başlıklı çalışma tamamlanmıştır. Çalışma 20-23 Kasım 2018 tarihlerinde gerçekleşen  “V. Uluslararası IX. Ulusal Psikiyatri Hemşireliği Kongresi’nde öğrencimiz Yasemin Adıgüzel tarafından sunulmuştur.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Yeliz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Varışoğlu</a:t>
            </a:r>
            <a:r>
              <a:rPr lang="tr-TR" sz="1200" dirty="0">
                <a:latin typeface="Times New Roman" panose="02020603050405020304" pitchFamily="18" charset="0"/>
                <a:ea typeface="Calibri" panose="020F0502020204030204" pitchFamily="34" charset="0"/>
                <a:cs typeface="Times New Roman" panose="02020603050405020304" pitchFamily="18" charset="0"/>
              </a:rPr>
              <a:t> 25-26 Ocak 2018 tarihinde gerçekleştirilmiş olan “Hemşirelikte Laboratuvar ve Simülasyon Eğitimi” Sempozyumunda konuşmacı olarak görev almıştır. Konu: “Simülasyon Uygulamasına Bir Örnek: Doğum Eylemi”.</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Yeliz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Varışoğlu</a:t>
            </a:r>
            <a:r>
              <a:rPr lang="tr-TR" sz="1200" dirty="0">
                <a:latin typeface="Times New Roman" panose="02020603050405020304" pitchFamily="18" charset="0"/>
                <a:ea typeface="Calibri" panose="020F0502020204030204" pitchFamily="34" charset="0"/>
                <a:cs typeface="Times New Roman" panose="02020603050405020304" pitchFamily="18" charset="0"/>
              </a:rPr>
              <a:t> tarafından 23-24 Mart tarihlerinde gerçekleşen 1. Uluslararası 2. Ulusal Kadın Sağlığı Hemşireliği Derneği Kongresinde,</a:t>
            </a:r>
          </a:p>
          <a:p>
            <a:pPr marL="742950" lvl="1" indent="-28575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“Anne sütünü artıran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nonfarmakolojik</a:t>
            </a:r>
            <a:r>
              <a:rPr lang="tr-TR" sz="1200" dirty="0">
                <a:latin typeface="Times New Roman" panose="02020603050405020304" pitchFamily="18" charset="0"/>
                <a:ea typeface="Calibri" panose="020F0502020204030204" pitchFamily="34" charset="0"/>
                <a:cs typeface="Times New Roman" panose="02020603050405020304" pitchFamily="18" charset="0"/>
              </a:rPr>
              <a:t> Yöntemler” Sözel Bildiri,</a:t>
            </a:r>
          </a:p>
          <a:p>
            <a:pPr marL="742950" lvl="1" indent="-28575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“Menopozda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İntegratif</a:t>
            </a:r>
            <a:r>
              <a:rPr lang="tr-TR" sz="1200" dirty="0">
                <a:latin typeface="Times New Roman" panose="02020603050405020304" pitchFamily="18" charset="0"/>
                <a:ea typeface="Calibri" panose="020F0502020204030204" pitchFamily="34" charset="0"/>
                <a:cs typeface="Times New Roman" panose="02020603050405020304" pitchFamily="18" charset="0"/>
              </a:rPr>
              <a:t> Bakım” Sözel Bildiri,</a:t>
            </a:r>
          </a:p>
          <a:p>
            <a:pPr marL="742950" lvl="1" indent="-28575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“Jinekolojik Kanserler ve Yaşam Tarzı” Poster Bildiri olarak sunulmuştur.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Elif Koyuncuoğlu, 25-26 Ocak 2018 tarihinde gerçekleştirilmiş olan “Hemşirelikte Laboratuvar ve Simülasyon Eğitimi” Sempozyumunda düzenleme kurulu üyesi, sempozyum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sekreteryası</a:t>
            </a:r>
            <a:r>
              <a:rPr lang="tr-TR" sz="1200" dirty="0">
                <a:latin typeface="Times New Roman" panose="02020603050405020304" pitchFamily="18" charset="0"/>
                <a:ea typeface="Calibri" panose="020F0502020204030204" pitchFamily="34" charset="0"/>
                <a:cs typeface="Times New Roman" panose="02020603050405020304" pitchFamily="18" charset="0"/>
              </a:rPr>
              <a:t> ve sunucu olarak görev almıştır.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Elif Koyuncuoğlu 16.02.2018 tarihinde Bandırma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Onyedi</a:t>
            </a:r>
            <a:r>
              <a:rPr lang="tr-TR" sz="1200" dirty="0">
                <a:latin typeface="Times New Roman" panose="02020603050405020304" pitchFamily="18" charset="0"/>
                <a:ea typeface="Calibri" panose="020F0502020204030204" pitchFamily="34" charset="0"/>
                <a:cs typeface="Times New Roman" panose="02020603050405020304" pitchFamily="18" charset="0"/>
              </a:rPr>
              <a:t> Eylül Üniversitesi Sağlık Bilimleri Fakültesi tarafından düzenlenen; “Hemşirelik Nedir?, Ne Değildir? konulu konferansa katılmıştır.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Elif Koyuncuoğlu 12 Temmuz 2018 tarihinde İstanbul Üniversitesi Sağlık Bilimleri Enstitüsü Çocuk Sağlığı ve Hastalıkları Anabilim Dalı Doktora Programı Yeterlilik sınavını başarıyla geçmiştir.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Elif Koyuncuoğlu Eylül 2018 tarihinde, Okan Üniversitesi Sağlık Bilimleri Fakültesi Hemşirelik Bölümü tarafından yapılan “Hasta Güvenliği Bilgi, Beceri ve Tutum Öz Değerlendirme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Ölçeği’nin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Türkçe’ye</a:t>
            </a:r>
            <a:r>
              <a:rPr lang="tr-TR" sz="1200" dirty="0">
                <a:latin typeface="Times New Roman" panose="02020603050405020304" pitchFamily="18" charset="0"/>
                <a:ea typeface="Calibri" panose="020F0502020204030204" pitchFamily="34" charset="0"/>
                <a:cs typeface="Times New Roman" panose="02020603050405020304" pitchFamily="18" charset="0"/>
              </a:rPr>
              <a:t> Uyarlanması: Geçerlik ve Güvenirlik </a:t>
            </a:r>
            <a:r>
              <a:rPr lang="tr-TR" sz="1200" dirty="0" err="1">
                <a:latin typeface="Times New Roman" panose="02020603050405020304" pitchFamily="18" charset="0"/>
                <a:ea typeface="Calibri" panose="020F0502020204030204" pitchFamily="34" charset="0"/>
                <a:cs typeface="Times New Roman" panose="02020603050405020304" pitchFamily="18" charset="0"/>
              </a:rPr>
              <a:t>Çalışması’nın</a:t>
            </a:r>
            <a:r>
              <a:rPr lang="tr-TR" sz="1200" dirty="0">
                <a:latin typeface="Times New Roman" panose="02020603050405020304" pitchFamily="18" charset="0"/>
                <a:ea typeface="Calibri" panose="020F0502020204030204" pitchFamily="34" charset="0"/>
                <a:cs typeface="Times New Roman" panose="02020603050405020304" pitchFamily="18" charset="0"/>
              </a:rPr>
              <a:t> “Uzman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Görüş”ü</a:t>
            </a:r>
            <a:r>
              <a:rPr lang="tr-TR" sz="1200" dirty="0">
                <a:latin typeface="Times New Roman" panose="02020603050405020304" pitchFamily="18" charset="0"/>
                <a:ea typeface="Calibri" panose="020F0502020204030204" pitchFamily="34" charset="0"/>
                <a:cs typeface="Times New Roman" panose="02020603050405020304" pitchFamily="18" charset="0"/>
              </a:rPr>
              <a:t> değerlendirmesini yapmıştır</a:t>
            </a:r>
            <a:r>
              <a:rPr lang="tr-TR"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4156079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361168"/>
            <a:ext cx="11481847" cy="4339650"/>
          </a:xfrm>
          <a:prstGeom prst="rect">
            <a:avLst/>
          </a:prstGeom>
        </p:spPr>
        <p:txBody>
          <a:bodyPr wrap="square">
            <a:spAutoFit/>
          </a:bodyPr>
          <a:lstStyle/>
          <a:p>
            <a:pPr marL="540385" indent="-18034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Hemşirelik Bölüm Başkanlığı Öğretim Üye ve Elemanlarınca</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p>
          <a:p>
            <a:pPr marL="540385" indent="-180340" algn="just">
              <a:lnSpc>
                <a:spcPct val="115000"/>
              </a:lnSpc>
              <a:spcAft>
                <a:spcPts val="0"/>
              </a:spcAft>
            </a:pP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tr-TR" sz="1200" dirty="0" err="1" smtClean="0">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Elif Koyuncuoğlu, İstanbul Üniversitesi Cerrahpaşa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Florence</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Nightingale</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Fakültesi Çocuk Sağlığı ve Hastalıkları Hemşireliği Anabilim Dalı Öğretim Üyesi Doç. Dr. Duygu Gözen danışmanlığında yürüttüğü doktora tez konu önerisini Ekim 2018 tarihinde verilmiş olup, tez proje önerisi çalışmasını sürdürmektedir.</a:t>
            </a:r>
          </a:p>
          <a:p>
            <a:pPr marL="342900" lvl="0" indent="-342900" algn="just">
              <a:lnSpc>
                <a:spcPct val="115000"/>
              </a:lnSpc>
              <a:spcAft>
                <a:spcPts val="0"/>
              </a:spcAft>
              <a:buFont typeface="Wingdings" panose="05000000000000000000" pitchFamily="2" charset="2"/>
              <a:buChar char=""/>
            </a:pPr>
            <a:r>
              <a:rPr lang="tr-TR" sz="12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200" dirty="0">
                <a:latin typeface="Times New Roman" panose="02020603050405020304" pitchFamily="18" charset="0"/>
                <a:ea typeface="Calibri" panose="020F0502020204030204" pitchFamily="34" charset="0"/>
                <a:cs typeface="Times New Roman" panose="02020603050405020304" pitchFamily="18" charset="0"/>
              </a:rPr>
              <a:t>. Gör Elif Koyuncuoğlu, 31.10.2018’de gerçekleştirilen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Erasmus</a:t>
            </a:r>
            <a:r>
              <a:rPr lang="tr-TR" sz="1200" dirty="0">
                <a:latin typeface="Times New Roman" panose="02020603050405020304" pitchFamily="18" charset="0"/>
                <a:ea typeface="Calibri" panose="020F0502020204030204" pitchFamily="34" charset="0"/>
                <a:cs typeface="Times New Roman" panose="02020603050405020304" pitchFamily="18" charset="0"/>
              </a:rPr>
              <a:t> sınavına katılmıştır.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Arş. Gör. Seda Sümer Dalkıran 25-26 Ocak 2018 tarihinde gerçekleştirilmiş olan “Hemşirelikte Laboratuvar ve Simülasyon Eğitimi” Sempozyumunda düzenleme kurulu üyesi, sempozyum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sekreteryası</a:t>
            </a:r>
            <a:r>
              <a:rPr lang="tr-TR" sz="1200" dirty="0">
                <a:latin typeface="Times New Roman" panose="02020603050405020304" pitchFamily="18" charset="0"/>
                <a:ea typeface="Calibri" panose="020F0502020204030204" pitchFamily="34" charset="0"/>
                <a:cs typeface="Times New Roman" panose="02020603050405020304" pitchFamily="18" charset="0"/>
              </a:rPr>
              <a:t> ve konuşmacı olarak görev almıştır. Konu: “Simülasyon Uygulamasına Bir Örnek: Enjeksiyon Uygulamaları”</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Arş. Gör. Mahmut Dağcı 25-26 Ocak 2018 tarihinde gerçekleştirilmiş olan “Hemşirelikte Laboratuvar ve Simülasyon Eğitimi” Sempozyumunda “CPR uygulamalarında simülasyona uygulamasına bir örnek” başlıklı sunumu yapmıştır.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Arş. Gör. Mahmut Dağcı (Tez Danışmanı: Doç. Dr. Yazile Sayın) 18 Haziran 2018 tarihinde “Ameliyathane Hemşirelerinin Delici Kesici Aletler ile Yaralanma Durumu, Nedenleri ve Önlemleri” adlı yüksek lisans tezinin savunmasını gerçekleştirmiş ve “bilim uzmanı” unvanını almıştır.</a:t>
            </a:r>
          </a:p>
          <a:p>
            <a:pPr marL="342900" lvl="0" indent="-342900" algn="just">
              <a:lnSpc>
                <a:spcPct val="115000"/>
              </a:lnSpc>
              <a:spcAft>
                <a:spcPts val="0"/>
              </a:spcAft>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Arş. Gör. Mahmut DAĞCI “A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Different</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View</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latin typeface="Times New Roman" panose="02020603050405020304" pitchFamily="18" charset="0"/>
                <a:ea typeface="Calibri" panose="020F0502020204030204" pitchFamily="34" charset="0"/>
                <a:cs typeface="Times New Roman" panose="02020603050405020304" pitchFamily="18" charset="0"/>
              </a:rPr>
              <a:t>Nursing</a:t>
            </a:r>
            <a:r>
              <a:rPr lang="tr-TR" sz="1200" dirty="0">
                <a:latin typeface="Times New Roman" panose="02020603050405020304" pitchFamily="18" charset="0"/>
                <a:ea typeface="Calibri" panose="020F0502020204030204" pitchFamily="34" charset="0"/>
                <a:cs typeface="Times New Roman" panose="02020603050405020304" pitchFamily="18" charset="0"/>
              </a:rPr>
              <a:t> on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Internet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Search</a:t>
            </a:r>
            <a:r>
              <a:rPr lang="tr-TR" sz="1200" dirty="0">
                <a:latin typeface="Times New Roman" panose="02020603050405020304" pitchFamily="18" charset="0"/>
                <a:ea typeface="Calibri" panose="020F0502020204030204" pitchFamily="34" charset="0"/>
                <a:cs typeface="Times New Roman" panose="02020603050405020304" pitchFamily="18" charset="0"/>
              </a:rPr>
              <a:t>: Google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Trends</a:t>
            </a:r>
            <a:r>
              <a:rPr lang="tr-TR" sz="1200" dirty="0">
                <a:latin typeface="Times New Roman" panose="02020603050405020304" pitchFamily="18" charset="0"/>
                <a:ea typeface="Calibri" panose="020F0502020204030204" pitchFamily="34" charset="0"/>
                <a:cs typeface="Times New Roman" panose="02020603050405020304" pitchFamily="18" charset="0"/>
              </a:rPr>
              <a:t> Data" isimli çalışmasını, 15-17 Kasım 2018’de Sakarya'da gerçekleşen 5. Ulusal 1. Uluslararası Hemşirelikte Güncel Yaklaşımlar Kongresi’nde sunmuştur.</a:t>
            </a:r>
          </a:p>
          <a:p>
            <a:pPr marL="342900" indent="-342900" algn="just">
              <a:lnSpc>
                <a:spcPct val="115000"/>
              </a:lnSpc>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Arş. Gör. Mahmut Dağcı’nın 22-23 Ekim 2018 tarihinde yapılan “I. Ulusal Hemşirelik Öğrencilerinin Bilime Yolculuğu </a:t>
            </a:r>
            <a:r>
              <a:rPr lang="tr-TR" sz="1200" dirty="0" err="1">
                <a:latin typeface="Times New Roman" panose="02020603050405020304" pitchFamily="18" charset="0"/>
                <a:ea typeface="Calibri" panose="020F0502020204030204" pitchFamily="34" charset="0"/>
                <a:cs typeface="Times New Roman" panose="02020603050405020304" pitchFamily="18" charset="0"/>
              </a:rPr>
              <a:t>Kongresi”nde</a:t>
            </a:r>
            <a:r>
              <a:rPr lang="tr-TR" sz="1200" dirty="0">
                <a:latin typeface="Times New Roman" panose="02020603050405020304" pitchFamily="18" charset="0"/>
                <a:ea typeface="Calibri" panose="020F0502020204030204" pitchFamily="34" charset="0"/>
                <a:cs typeface="Times New Roman" panose="02020603050405020304" pitchFamily="18" charset="0"/>
              </a:rPr>
              <a:t> “Koroner Arter Bypass </a:t>
            </a:r>
            <a:r>
              <a:rPr lang="tr-TR" sz="1200" dirty="0" err="1">
                <a:latin typeface="Times New Roman" panose="02020603050405020304" pitchFamily="18" charset="0"/>
                <a:ea typeface="Calibri" panose="020F0502020204030204" pitchFamily="34" charset="0"/>
                <a:cs typeface="Times New Roman" panose="02020603050405020304" pitchFamily="18" charset="0"/>
              </a:rPr>
              <a:t>Grefti</a:t>
            </a:r>
            <a:r>
              <a:rPr lang="tr-TR" sz="1200" dirty="0">
                <a:latin typeface="Times New Roman" panose="02020603050405020304" pitchFamily="18" charset="0"/>
                <a:ea typeface="Calibri" panose="020F0502020204030204" pitchFamily="34" charset="0"/>
                <a:cs typeface="Times New Roman" panose="02020603050405020304" pitchFamily="18" charset="0"/>
              </a:rPr>
              <a:t> Cerrahisi Geçirmiş Hastanın </a:t>
            </a:r>
            <a:r>
              <a:rPr lang="tr-TR" sz="1200" dirty="0" err="1">
                <a:latin typeface="Times New Roman" panose="02020603050405020304" pitchFamily="18" charset="0"/>
                <a:ea typeface="Calibri" panose="020F0502020204030204" pitchFamily="34" charset="0"/>
                <a:cs typeface="Times New Roman" panose="02020603050405020304" pitchFamily="18" charset="0"/>
              </a:rPr>
              <a:t>Hipotermi</a:t>
            </a:r>
            <a:r>
              <a:rPr lang="tr-TR" sz="1200" dirty="0">
                <a:latin typeface="Times New Roman" panose="02020603050405020304" pitchFamily="18" charset="0"/>
                <a:ea typeface="Calibri" panose="020F0502020204030204" pitchFamily="34" charset="0"/>
                <a:cs typeface="Times New Roman" panose="02020603050405020304" pitchFamily="18" charset="0"/>
              </a:rPr>
              <a:t> Yönetimi” adlı bildirisi poster olarak sunulmuştur.</a:t>
            </a:r>
          </a:p>
          <a:p>
            <a:pPr marL="342900" indent="-342900" algn="just">
              <a:lnSpc>
                <a:spcPct val="115000"/>
              </a:lnSpc>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Arş. Gör. Mahmut Dağcı’nın 22-23 Ekim 2018 tarihinde yapılan “I. Ulusal Hemşirelik Öğrencilerinin Bilime Yolculuğu Kongresi”nde "Yatağa Bağımlı Hastalarda Oluşan Basınç Yaralanmalarının Bakımında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Transkültürel</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 Yaklaşımı: Sistematik İnceleme" adlı bildirisi sözel olarak sunulmuştur.</a:t>
            </a:r>
          </a:p>
          <a:p>
            <a:pPr marL="342900" indent="-342900" algn="just">
              <a:lnSpc>
                <a:spcPct val="115000"/>
              </a:lnSpc>
              <a:buFont typeface="Wingdings" panose="05000000000000000000" pitchFamily="2"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İdari Uzman Merve </a:t>
            </a:r>
            <a:r>
              <a:rPr lang="tr-TR" sz="1200" dirty="0" err="1">
                <a:latin typeface="Times New Roman" panose="02020603050405020304" pitchFamily="18" charset="0"/>
                <a:ea typeface="Calibri" panose="020F0502020204030204" pitchFamily="34" charset="0"/>
                <a:cs typeface="Times New Roman" panose="02020603050405020304" pitchFamily="18" charset="0"/>
              </a:rPr>
              <a:t>Meşedüzü</a:t>
            </a:r>
            <a:r>
              <a:rPr lang="tr-TR" sz="1200" dirty="0">
                <a:latin typeface="Times New Roman" panose="02020603050405020304" pitchFamily="18" charset="0"/>
                <a:ea typeface="Calibri" panose="020F0502020204030204" pitchFamily="34" charset="0"/>
                <a:cs typeface="Times New Roman" panose="02020603050405020304" pitchFamily="18" charset="0"/>
              </a:rPr>
              <a:t> "Hemşirelikte profesyonelleşmeyi engelleyen unsurlar " başlıklı çalışmasını 22-23 Ekim 2018 tarihinde gerçekleşen I. Ulusal Hemşirelik Öğrencilerinin Bilime Yolculuğu Kongresi’nde poster bildiri olarak sunmuştur.</a:t>
            </a: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1913027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243" y="1112971"/>
            <a:ext cx="11481847" cy="5418406"/>
          </a:xfrm>
          <a:prstGeom prst="rect">
            <a:avLst/>
          </a:prstGeom>
        </p:spPr>
        <p:txBody>
          <a:bodyPr wrap="square">
            <a:spAutoFit/>
          </a:bodyPr>
          <a:lstStyle/>
          <a:p>
            <a:pPr marL="540385" indent="-180340" algn="just">
              <a:lnSpc>
                <a:spcPct val="115000"/>
              </a:lnSpc>
              <a:spcAft>
                <a:spcPts val="0"/>
              </a:spcAft>
              <a:buFont typeface="Wingdings" panose="05000000000000000000" pitchFamily="2" charset="2"/>
              <a:buChar char="ü"/>
            </a:pP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tr-TR" b="1" dirty="0" err="1">
                <a:latin typeface="Times New Roman" pitchFamily="18" charset="0"/>
                <a:cs typeface="Times New Roman" pitchFamily="18" charset="0"/>
              </a:rPr>
              <a:t>Odyoloji</a:t>
            </a:r>
            <a:r>
              <a:rPr lang="tr-TR" b="1" dirty="0">
                <a:latin typeface="Times New Roman" pitchFamily="18" charset="0"/>
                <a:cs typeface="Times New Roman" pitchFamily="18" charset="0"/>
              </a:rPr>
              <a:t> Bölüm Başkanlığı Öğretim Üye ve Elemanlarınca;</a:t>
            </a:r>
            <a:endParaRPr lang="tr-TR" dirty="0">
              <a:latin typeface="Times New Roman" pitchFamily="18" charset="0"/>
              <a:cs typeface="Times New Roman" pitchFamily="18" charset="0"/>
            </a:endParaRPr>
          </a:p>
          <a:p>
            <a:pPr marL="171450" lvl="0" indent="-171450">
              <a:buFont typeface="Wingdings" panose="05000000000000000000" pitchFamily="2" charset="2"/>
              <a:buChar char="ü"/>
            </a:pPr>
            <a:r>
              <a:rPr lang="tr-TR" sz="1400" dirty="0" err="1">
                <a:latin typeface="Times New Roman" pitchFamily="18" charset="0"/>
                <a:cs typeface="Times New Roman" pitchFamily="18" charset="0"/>
              </a:rPr>
              <a:t>Odyoloji</a:t>
            </a:r>
            <a:r>
              <a:rPr lang="tr-TR" sz="1400" dirty="0">
                <a:latin typeface="Times New Roman" pitchFamily="18" charset="0"/>
                <a:cs typeface="Times New Roman" pitchFamily="18" charset="0"/>
              </a:rPr>
              <a:t> bölümü son sınıf öğrencileri ile “</a:t>
            </a:r>
            <a:r>
              <a:rPr lang="tr-TR" sz="1400" dirty="0" err="1">
                <a:latin typeface="Times New Roman" pitchFamily="18" charset="0"/>
                <a:cs typeface="Times New Roman" pitchFamily="18" charset="0"/>
              </a:rPr>
              <a:t>Ear</a:t>
            </a:r>
            <a:r>
              <a:rPr lang="tr-TR" sz="1400" dirty="0">
                <a:latin typeface="Times New Roman" pitchFamily="18" charset="0"/>
                <a:cs typeface="Times New Roman" pitchFamily="18" charset="0"/>
              </a:rPr>
              <a:t> Teknik” Firmasının Çorlu Fabrikasına uygulamalı eğitim kapsamında ziyaret </a:t>
            </a:r>
            <a:r>
              <a:rPr lang="tr-TR" sz="1400" dirty="0" smtClean="0">
                <a:latin typeface="Times New Roman" pitchFamily="18" charset="0"/>
                <a:cs typeface="Times New Roman" pitchFamily="18" charset="0"/>
              </a:rPr>
              <a:t>gerçekleştirildi.</a:t>
            </a:r>
          </a:p>
          <a:p>
            <a:pPr marL="171450" lvl="0" indent="-171450">
              <a:buFont typeface="Wingdings" panose="05000000000000000000" pitchFamily="2" charset="2"/>
              <a:buChar char="ü"/>
            </a:pPr>
            <a:r>
              <a:rPr lang="tr-TR" sz="1400" dirty="0" err="1" smtClean="0">
                <a:latin typeface="Times New Roman" pitchFamily="18" charset="0"/>
                <a:cs typeface="Times New Roman" pitchFamily="18" charset="0"/>
              </a:rPr>
              <a:t>Odyoloji</a:t>
            </a:r>
            <a:r>
              <a:rPr lang="tr-TR" sz="1400" dirty="0" smtClean="0">
                <a:latin typeface="Times New Roman" pitchFamily="18" charset="0"/>
                <a:cs typeface="Times New Roman" pitchFamily="18" charset="0"/>
              </a:rPr>
              <a:t> </a:t>
            </a:r>
            <a:r>
              <a:rPr lang="tr-TR" sz="1400" dirty="0">
                <a:latin typeface="Times New Roman" pitchFamily="18" charset="0"/>
                <a:cs typeface="Times New Roman" pitchFamily="18" charset="0"/>
              </a:rPr>
              <a:t>Bölümü ve </a:t>
            </a:r>
            <a:r>
              <a:rPr lang="tr-TR" sz="1400" dirty="0" err="1">
                <a:latin typeface="Times New Roman" pitchFamily="18" charset="0"/>
                <a:cs typeface="Times New Roman" pitchFamily="18" charset="0"/>
              </a:rPr>
              <a:t>Cochlear</a:t>
            </a:r>
            <a:r>
              <a:rPr lang="tr-TR" sz="1400" dirty="0">
                <a:latin typeface="Times New Roman" pitchFamily="18" charset="0"/>
                <a:cs typeface="Times New Roman" pitchFamily="18" charset="0"/>
              </a:rPr>
              <a:t> Tıbbi Cihazlar ve Sağlık Hizmetleri </a:t>
            </a:r>
            <a:r>
              <a:rPr lang="tr-TR" sz="1400" dirty="0" err="1">
                <a:latin typeface="Times New Roman" pitchFamily="18" charset="0"/>
                <a:cs typeface="Times New Roman" pitchFamily="18" charset="0"/>
              </a:rPr>
              <a:t>Ltd</a:t>
            </a:r>
            <a:r>
              <a:rPr lang="tr-TR" sz="1400" dirty="0">
                <a:latin typeface="Times New Roman" pitchFamily="18" charset="0"/>
                <a:cs typeface="Times New Roman" pitchFamily="18" charset="0"/>
              </a:rPr>
              <a:t> Şti katkılarıyla 4. sınıf öğrencilerine yönelik olarak 1 günlük </a:t>
            </a:r>
            <a:r>
              <a:rPr lang="tr-TR" sz="1400" dirty="0" err="1">
                <a:latin typeface="Times New Roman" pitchFamily="18" charset="0"/>
                <a:cs typeface="Times New Roman" pitchFamily="18" charset="0"/>
              </a:rPr>
              <a:t>Koklear</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İmplant</a:t>
            </a:r>
            <a:r>
              <a:rPr lang="tr-TR" sz="1400" dirty="0">
                <a:latin typeface="Times New Roman" pitchFamily="18" charset="0"/>
                <a:cs typeface="Times New Roman" pitchFamily="18" charset="0"/>
              </a:rPr>
              <a:t> Eğitimi gerçekleştirilmiştir</a:t>
            </a:r>
            <a:r>
              <a:rPr lang="tr-TR" sz="1400" dirty="0" smtClean="0">
                <a:latin typeface="Times New Roman" pitchFamily="18" charset="0"/>
                <a:cs typeface="Times New Roman" pitchFamily="18" charset="0"/>
              </a:rPr>
              <a:t>.</a:t>
            </a:r>
          </a:p>
          <a:p>
            <a:pPr marL="171450" lvl="0" indent="-171450">
              <a:buFont typeface="Wingdings" panose="05000000000000000000" pitchFamily="2" charset="2"/>
              <a:buChar char="ü"/>
            </a:pPr>
            <a:endParaRPr lang="tr-TR" sz="1400" dirty="0">
              <a:latin typeface="Times New Roman" pitchFamily="18" charset="0"/>
              <a:cs typeface="Times New Roman" pitchFamily="18" charset="0"/>
            </a:endParaRPr>
          </a:p>
          <a:p>
            <a:pPr marL="285750" indent="-285750">
              <a:buFont typeface="Arial" panose="020B0604020202020204" pitchFamily="34" charset="0"/>
              <a:buChar char="•"/>
            </a:pPr>
            <a:r>
              <a:rPr lang="tr-TR" b="1" dirty="0">
                <a:latin typeface="Times New Roman" pitchFamily="18" charset="0"/>
                <a:cs typeface="Times New Roman" pitchFamily="18" charset="0"/>
              </a:rPr>
              <a:t>Fizyoterapi ve Rehabilitasyon Bölüm Başkanlığı Öğretim Üye ve Elemanlarınca;</a:t>
            </a:r>
            <a:endParaRPr lang="tr-TR" dirty="0">
              <a:latin typeface="Times New Roman" pitchFamily="18" charset="0"/>
              <a:cs typeface="Times New Roman" pitchFamily="18" charset="0"/>
            </a:endParaRPr>
          </a:p>
          <a:p>
            <a:pPr marL="171450" lvl="0" indent="-171450">
              <a:buFont typeface="Wingdings" panose="05000000000000000000" pitchFamily="2" charset="2"/>
              <a:buChar char="ü"/>
            </a:pPr>
            <a:r>
              <a:rPr lang="tr-TR" sz="1400" dirty="0">
                <a:latin typeface="Times New Roman" pitchFamily="18" charset="0"/>
                <a:cs typeface="Times New Roman" pitchFamily="18" charset="0"/>
              </a:rPr>
              <a:t>10 Mayıs 2018 tarihinde Eyüp Sultan Yerleşkemizde 3. Sınıf öğrencileri son sınıf öğrencilerine “Geleneksel </a:t>
            </a:r>
            <a:r>
              <a:rPr lang="tr-TR" sz="1400" dirty="0" err="1">
                <a:latin typeface="Times New Roman" pitchFamily="18" charset="0"/>
                <a:cs typeface="Times New Roman" pitchFamily="18" charset="0"/>
              </a:rPr>
              <a:t>Gonyometre</a:t>
            </a:r>
            <a:r>
              <a:rPr lang="tr-TR" sz="1400" dirty="0">
                <a:latin typeface="Times New Roman" pitchFamily="18" charset="0"/>
                <a:cs typeface="Times New Roman" pitchFamily="18" charset="0"/>
              </a:rPr>
              <a:t> Töreni” düzenlemişlerdir. Bu törende “sembolik </a:t>
            </a:r>
            <a:r>
              <a:rPr lang="tr-TR" sz="1400" dirty="0" err="1">
                <a:latin typeface="Times New Roman" pitchFamily="18" charset="0"/>
                <a:cs typeface="Times New Roman" pitchFamily="18" charset="0"/>
              </a:rPr>
              <a:t>gonyometre</a:t>
            </a:r>
            <a:r>
              <a:rPr lang="tr-TR" sz="1400" dirty="0">
                <a:latin typeface="Times New Roman" pitchFamily="18" charset="0"/>
                <a:cs typeface="Times New Roman" pitchFamily="18" charset="0"/>
              </a:rPr>
              <a:t>” 4. Sınıf öğrencileri tarafından 3.sınıf öğrencilerine teslim edilmiştir. Son sınıf öğrencilerine veda töreni; tüm bölüm hocaları ve misafirlerin katılımı ile, her iki sınıf öğrencilerimizin hazırladıkları video ve slayt gösterileri ve canlı müzik dinletileri ile hem eğlenceli hem de duygusal performanslarla gerçekleştirilmiştir.</a:t>
            </a:r>
          </a:p>
          <a:p>
            <a:pPr marL="171450" lvl="0" indent="-171450">
              <a:buFont typeface="Wingdings" panose="05000000000000000000" pitchFamily="2" charset="2"/>
              <a:buChar char="ü"/>
            </a:pPr>
            <a:r>
              <a:rPr lang="tr-TR" sz="1400" dirty="0">
                <a:latin typeface="Times New Roman" pitchFamily="18" charset="0"/>
                <a:cs typeface="Times New Roman" pitchFamily="18" charset="0"/>
              </a:rPr>
              <a:t>Doç. Dr. Semiramis Özyılmaz 15 Mayıs 2018 tarihinde Ankara’da gerçekleştirilen “Yüksek Öğretim Kurulu Engelsiz Eğitim </a:t>
            </a:r>
            <a:r>
              <a:rPr lang="tr-TR" sz="1400" dirty="0" err="1">
                <a:latin typeface="Times New Roman" pitchFamily="18" charset="0"/>
                <a:cs typeface="Times New Roman" pitchFamily="18" charset="0"/>
              </a:rPr>
              <a:t>Çalıştayı”na</a:t>
            </a:r>
            <a:r>
              <a:rPr lang="tr-TR" sz="1400" dirty="0">
                <a:latin typeface="Times New Roman" pitchFamily="18" charset="0"/>
                <a:cs typeface="Times New Roman" pitchFamily="18" charset="0"/>
              </a:rPr>
              <a:t> katılmışlardır.</a:t>
            </a:r>
          </a:p>
          <a:p>
            <a:pPr marL="171450" lvl="0" indent="-171450">
              <a:buFont typeface="Wingdings" panose="05000000000000000000" pitchFamily="2" charset="2"/>
              <a:buChar char="ü"/>
            </a:pPr>
            <a:r>
              <a:rPr lang="tr-TR" sz="1400" dirty="0">
                <a:latin typeface="Times New Roman" pitchFamily="18" charset="0"/>
                <a:cs typeface="Times New Roman" pitchFamily="18" charset="0"/>
              </a:rPr>
              <a:t>Bölüm Başkanımız Prof. Dr. H. Nilgün Gürses, Bölümümüz öğretim üyeleri Doç. Dr. Semiramis Özyılmaz, Dr. </a:t>
            </a:r>
            <a:r>
              <a:rPr lang="tr-TR" sz="1400" dirty="0" err="1">
                <a:latin typeface="Times New Roman" pitchFamily="18" charset="0"/>
                <a:cs typeface="Times New Roman" pitchFamily="18" charset="0"/>
              </a:rPr>
              <a:t>Öğr</a:t>
            </a:r>
            <a:r>
              <a:rPr lang="tr-TR" sz="1400" dirty="0">
                <a:latin typeface="Times New Roman" pitchFamily="18" charset="0"/>
                <a:cs typeface="Times New Roman" pitchFamily="18" charset="0"/>
              </a:rPr>
              <a:t>. Üyesi Alis Kostanoğlu ve Dr. </a:t>
            </a:r>
            <a:r>
              <a:rPr lang="tr-TR" sz="1400" dirty="0" err="1">
                <a:latin typeface="Times New Roman" pitchFamily="18" charset="0"/>
                <a:cs typeface="Times New Roman" pitchFamily="18" charset="0"/>
              </a:rPr>
              <a:t>Öğr</a:t>
            </a:r>
            <a:r>
              <a:rPr lang="tr-TR" sz="1400" dirty="0">
                <a:latin typeface="Times New Roman" pitchFamily="18" charset="0"/>
                <a:cs typeface="Times New Roman" pitchFamily="18" charset="0"/>
              </a:rPr>
              <a:t>. Üyesi Zeynep Hoşbay ve öğretim görevlimiz </a:t>
            </a:r>
            <a:r>
              <a:rPr lang="tr-TR" sz="1400" dirty="0" err="1">
                <a:latin typeface="Times New Roman" pitchFamily="18" charset="0"/>
                <a:cs typeface="Times New Roman" pitchFamily="18" charset="0"/>
              </a:rPr>
              <a:t>Öğr</a:t>
            </a:r>
            <a:r>
              <a:rPr lang="tr-TR" sz="1400" dirty="0">
                <a:latin typeface="Times New Roman" pitchFamily="18" charset="0"/>
                <a:cs typeface="Times New Roman" pitchFamily="18" charset="0"/>
              </a:rPr>
              <a:t>. Gör. Dr. Melih Zeren 27 Mart 2018 Salı günü Bezmialem Vakıf Üniversitesi Abdülhamid Han Oditoryumu </a:t>
            </a:r>
            <a:r>
              <a:rPr lang="tr-TR" sz="1400" dirty="0" err="1">
                <a:latin typeface="Times New Roman" pitchFamily="18" charset="0"/>
                <a:cs typeface="Times New Roman" pitchFamily="18" charset="0"/>
              </a:rPr>
              <a:t>Erıch</a:t>
            </a:r>
            <a:r>
              <a:rPr lang="tr-TR" sz="1400" dirty="0">
                <a:latin typeface="Times New Roman" pitchFamily="18" charset="0"/>
                <a:cs typeface="Times New Roman" pitchFamily="18" charset="0"/>
              </a:rPr>
              <a:t> Frank Konferans Salonu’nda gerçekleştirilen "</a:t>
            </a:r>
            <a:r>
              <a:rPr lang="tr-TR" sz="1400" dirty="0" err="1">
                <a:latin typeface="Times New Roman" pitchFamily="18" charset="0"/>
                <a:cs typeface="Times New Roman" pitchFamily="18" charset="0"/>
              </a:rPr>
              <a:t>Turnitin</a:t>
            </a:r>
            <a:r>
              <a:rPr lang="tr-TR" sz="1400" dirty="0">
                <a:latin typeface="Times New Roman" pitchFamily="18" charset="0"/>
                <a:cs typeface="Times New Roman" pitchFamily="18" charset="0"/>
              </a:rPr>
              <a:t> &amp; </a:t>
            </a:r>
            <a:r>
              <a:rPr lang="tr-TR" sz="1400" dirty="0" err="1">
                <a:latin typeface="Times New Roman" pitchFamily="18" charset="0"/>
                <a:cs typeface="Times New Roman" pitchFamily="18" charset="0"/>
              </a:rPr>
              <a:t>iThenticate</a:t>
            </a:r>
            <a:r>
              <a:rPr lang="tr-TR" sz="1400" dirty="0">
                <a:latin typeface="Times New Roman" pitchFamily="18" charset="0"/>
                <a:cs typeface="Times New Roman" pitchFamily="18" charset="0"/>
              </a:rPr>
              <a:t> İntihal Engellemeye Yardımcı Programlar" konulu Eğitim Semineri’ne katılmışlardır.</a:t>
            </a:r>
          </a:p>
          <a:p>
            <a:pPr marL="171450" indent="-171450">
              <a:buFont typeface="Wingdings" panose="05000000000000000000" pitchFamily="2" charset="2"/>
              <a:buChar char="ü"/>
            </a:pPr>
            <a:endParaRPr lang="tr-TR" sz="1400" dirty="0">
              <a:latin typeface="Times New Roman" pitchFamily="18" charset="0"/>
              <a:cs typeface="Times New Roman" pitchFamily="18" charset="0"/>
            </a:endParaRPr>
          </a:p>
          <a:p>
            <a:r>
              <a:rPr lang="tr-TR" sz="1400" b="1" dirty="0">
                <a:latin typeface="Times New Roman" pitchFamily="18" charset="0"/>
                <a:cs typeface="Times New Roman" pitchFamily="18" charset="0"/>
              </a:rPr>
              <a:t>A. Bölüm Başarısı:</a:t>
            </a:r>
            <a:r>
              <a:rPr lang="tr-TR" sz="1400" dirty="0">
                <a:latin typeface="Times New Roman" pitchFamily="18" charset="0"/>
                <a:cs typeface="Times New Roman" pitchFamily="18" charset="0"/>
              </a:rPr>
              <a:t> Türkiye’de 18 devlet üniversitesinde, İstanbul’da 21 Vakıf üniversitesinde Fizyoterapi ve Rehabilitasyon Bölümü bulunmaktadır.</a:t>
            </a:r>
          </a:p>
          <a:p>
            <a:pPr marL="171450" indent="-171450">
              <a:buFont typeface="Wingdings" panose="05000000000000000000" pitchFamily="2" charset="2"/>
              <a:buChar char="ü"/>
            </a:pPr>
            <a:r>
              <a:rPr lang="tr-TR" sz="1400" dirty="0" smtClean="0">
                <a:latin typeface="Times New Roman" pitchFamily="18" charset="0"/>
                <a:cs typeface="Times New Roman" pitchFamily="18" charset="0"/>
              </a:rPr>
              <a:t>Bezmialem </a:t>
            </a:r>
            <a:r>
              <a:rPr lang="tr-TR" sz="1400" dirty="0">
                <a:latin typeface="Times New Roman" pitchFamily="18" charset="0"/>
                <a:cs typeface="Times New Roman" pitchFamily="18" charset="0"/>
              </a:rPr>
              <a:t>Vakıf Üniversitesi Fizyoterapi ve Rehabilitasyon Bölümü bu iki kategori içerisinde “tavan puan” söz konusu olduğunda genel sıralamada 9. sırada yer aldı. Bu sıralama ile 13 devlet okulunu geride bırakmaktı. Bezmialem Vakıf Üniversitesi Fizyoterapi ve Rehabilitasyon Bölümü İstanbul’daki Vakıf Üniversiteleri arasında “tavan puan” söz konusu olduğunda yapılan sıralamada 4. sırada; “taban puan” söz konusu olduğunda yapılan sıralamada ise 8. sırada yer aldı. .Doluluk oranlarına bakıldığında Türkiye’deki tüm devlet üniversitelerinde yer alan Fizyoterapi ve Rehabilitasyon Bölümleri %100 doluluk oranı sağladı. İstanbul’daki Vakıf Üniversiteleri arasında Bezmialem Vakıf Üniversitesi Fizyoterapi ve Rehabilitasyon Bölümü %90 doluluk oranı ile 3. sırada yer aldı</a:t>
            </a:r>
            <a:r>
              <a:rPr lang="tr-TR" sz="1400" dirty="0" smtClean="0">
                <a:latin typeface="Times New Roman" pitchFamily="18" charset="0"/>
                <a:cs typeface="Times New Roman" pitchFamily="18" charset="0"/>
              </a:rPr>
              <a:t>.</a:t>
            </a:r>
          </a:p>
        </p:txBody>
      </p:sp>
      <p:sp>
        <p:nvSpPr>
          <p:cNvPr id="6"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739034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991836"/>
            <a:ext cx="11469278" cy="369332"/>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        Makale, Kitap ve Yayınlar</a:t>
            </a:r>
            <a:endParaRPr lang="tr-TR" dirty="0">
              <a:latin typeface="Times New Roman" panose="02020603050405020304" pitchFamily="18" charset="0"/>
              <a:cs typeface="Times New Roman" panose="02020603050405020304" pitchFamily="18" charset="0"/>
            </a:endParaRPr>
          </a:p>
        </p:txBody>
      </p:sp>
      <p:sp>
        <p:nvSpPr>
          <p:cNvPr id="2" name="Dikdörtgen 1"/>
          <p:cNvSpPr/>
          <p:nvPr/>
        </p:nvSpPr>
        <p:spPr>
          <a:xfrm>
            <a:off x="226243" y="1361168"/>
            <a:ext cx="11481847" cy="5090624"/>
          </a:xfrm>
          <a:prstGeom prst="rect">
            <a:avLst/>
          </a:prstGeom>
        </p:spPr>
        <p:txBody>
          <a:bodyPr wrap="square">
            <a:spAutoFit/>
          </a:bodyPr>
          <a:lstStyle/>
          <a:p>
            <a:pPr marL="360045" algn="just">
              <a:lnSpc>
                <a:spcPct val="115000"/>
              </a:lnSpc>
            </a:pPr>
            <a:r>
              <a:rPr lang="tr-TR" b="1" dirty="0" smtClean="0">
                <a:latin typeface="Times New Roman" pitchFamily="18" charset="0"/>
                <a:cs typeface="Times New Roman" pitchFamily="18" charset="0"/>
              </a:rPr>
              <a:t>Fizyoterapi </a:t>
            </a:r>
            <a:r>
              <a:rPr lang="tr-TR" b="1" dirty="0">
                <a:latin typeface="Times New Roman" pitchFamily="18" charset="0"/>
                <a:cs typeface="Times New Roman" pitchFamily="18" charset="0"/>
              </a:rPr>
              <a:t>ve Rehabilitasyon Bölüm Başkanlığı Öğretim Üye ve Elemanlarınca</a:t>
            </a:r>
            <a:r>
              <a:rPr lang="tr-TR" b="1" dirty="0" smtClean="0">
                <a:latin typeface="Times New Roman" pitchFamily="18" charset="0"/>
                <a:cs typeface="Times New Roman" pitchFamily="18" charset="0"/>
              </a:rPr>
              <a:t>;</a:t>
            </a:r>
          </a:p>
          <a:p>
            <a:pPr marL="360045" algn="just">
              <a:lnSpc>
                <a:spcPct val="115000"/>
              </a:lnSpc>
            </a:pPr>
            <a:endParaRPr lang="tr-TR" sz="1400" dirty="0">
              <a:latin typeface="Times New Roman" pitchFamily="18" charset="0"/>
              <a:ea typeface="Calibri" panose="020F0502020204030204" pitchFamily="34" charset="0"/>
              <a:cs typeface="Times New Roman" pitchFamily="18" charset="0"/>
            </a:endParaRPr>
          </a:p>
          <a:p>
            <a:r>
              <a:rPr lang="tr-TR" b="1" dirty="0" smtClean="0">
                <a:latin typeface="Times New Roman" pitchFamily="18" charset="0"/>
                <a:cs typeface="Times New Roman" pitchFamily="18" charset="0"/>
              </a:rPr>
              <a:t>      B</a:t>
            </a:r>
            <a:r>
              <a:rPr lang="tr-TR" b="1" dirty="0">
                <a:latin typeface="Times New Roman" pitchFamily="18" charset="0"/>
                <a:cs typeface="Times New Roman" pitchFamily="18" charset="0"/>
              </a:rPr>
              <a:t>. Uluslararası Ödül:</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171450" indent="-171450">
              <a:buFont typeface="Wingdings" panose="05000000000000000000" pitchFamily="2" charset="2"/>
              <a:buChar char="ü"/>
            </a:pPr>
            <a:r>
              <a:rPr lang="tr-TR" sz="1400" dirty="0" smtClean="0">
                <a:latin typeface="Times New Roman" pitchFamily="18" charset="0"/>
                <a:cs typeface="Times New Roman" pitchFamily="18" charset="0"/>
              </a:rPr>
              <a:t>Bezmialem </a:t>
            </a:r>
            <a:r>
              <a:rPr lang="tr-TR" sz="1400" dirty="0">
                <a:latin typeface="Times New Roman" pitchFamily="18" charset="0"/>
                <a:cs typeface="Times New Roman" pitchFamily="18" charset="0"/>
              </a:rPr>
              <a:t>Vakıf Üniversitesi Sağlık Bilimleri Fakültesi, Fizyoterapi ve Rehabilitasyon Bölümü, Kadın Sağlığı Eğitim ve Araştırma Laboratuvarı'nda Dr. </a:t>
            </a:r>
            <a:r>
              <a:rPr lang="tr-TR" sz="1400" dirty="0" err="1">
                <a:latin typeface="Times New Roman" pitchFamily="18" charset="0"/>
                <a:cs typeface="Times New Roman" pitchFamily="18" charset="0"/>
              </a:rPr>
              <a:t>Öğr</a:t>
            </a:r>
            <a:r>
              <a:rPr lang="tr-TR" sz="1400" dirty="0">
                <a:latin typeface="Times New Roman" pitchFamily="18" charset="0"/>
                <a:cs typeface="Times New Roman" pitchFamily="18" charset="0"/>
              </a:rPr>
              <a:t>. Üyesi Alis  </a:t>
            </a:r>
            <a:r>
              <a:rPr lang="tr-TR" sz="1400" dirty="0" smtClean="0">
                <a:latin typeface="Times New Roman" pitchFamily="18" charset="0"/>
                <a:cs typeface="Times New Roman" pitchFamily="18" charset="0"/>
              </a:rPr>
              <a:t> KOSTANOĞLU</a:t>
            </a:r>
            <a:r>
              <a:rPr lang="tr-TR" sz="1400" dirty="0">
                <a:latin typeface="Times New Roman" pitchFamily="18" charset="0"/>
                <a:cs typeface="Times New Roman" pitchFamily="18" charset="0"/>
              </a:rPr>
              <a:t>, Arş. Gör. Meltem RAMOĞLU ve Arş. Gör. Hikmet UÇGUN tarafından gerçekleştirilmiş olan </a:t>
            </a:r>
            <a:r>
              <a:rPr lang="tr-TR" sz="1400" i="1" dirty="0">
                <a:latin typeface="Times New Roman" pitchFamily="18" charset="0"/>
                <a:cs typeface="Times New Roman" pitchFamily="18" charset="0"/>
              </a:rPr>
              <a:t>"</a:t>
            </a:r>
            <a:r>
              <a:rPr lang="tr-TR" sz="1400" i="1" dirty="0" err="1">
                <a:latin typeface="Times New Roman" pitchFamily="18" charset="0"/>
                <a:cs typeface="Times New Roman" pitchFamily="18" charset="0"/>
              </a:rPr>
              <a:t>The</a:t>
            </a:r>
            <a:r>
              <a:rPr lang="tr-TR" sz="1400" i="1" dirty="0">
                <a:latin typeface="Times New Roman" pitchFamily="18" charset="0"/>
                <a:cs typeface="Times New Roman" pitchFamily="18" charset="0"/>
              </a:rPr>
              <a:t> </a:t>
            </a:r>
            <a:r>
              <a:rPr lang="tr-TR" sz="1400" i="1" dirty="0" err="1">
                <a:latin typeface="Times New Roman" pitchFamily="18" charset="0"/>
                <a:cs typeface="Times New Roman" pitchFamily="18" charset="0"/>
              </a:rPr>
              <a:t>Effect</a:t>
            </a:r>
            <a:r>
              <a:rPr lang="tr-TR" sz="1400" i="1" dirty="0">
                <a:latin typeface="Times New Roman" pitchFamily="18" charset="0"/>
                <a:cs typeface="Times New Roman" pitchFamily="18" charset="0"/>
              </a:rPr>
              <a:t> of </a:t>
            </a:r>
            <a:r>
              <a:rPr lang="tr-TR" sz="1400" i="1" dirty="0" err="1">
                <a:latin typeface="Times New Roman" pitchFamily="18" charset="0"/>
                <a:cs typeface="Times New Roman" pitchFamily="18" charset="0"/>
              </a:rPr>
              <a:t>Lower</a:t>
            </a:r>
            <a:r>
              <a:rPr lang="tr-TR" sz="1400" i="1" dirty="0">
                <a:latin typeface="Times New Roman" pitchFamily="18" charset="0"/>
                <a:cs typeface="Times New Roman" pitchFamily="18" charset="0"/>
              </a:rPr>
              <a:t> </a:t>
            </a:r>
            <a:r>
              <a:rPr lang="tr-TR" sz="1400" i="1" dirty="0" err="1">
                <a:latin typeface="Times New Roman" pitchFamily="18" charset="0"/>
                <a:cs typeface="Times New Roman" pitchFamily="18" charset="0"/>
              </a:rPr>
              <a:t>Limb</a:t>
            </a:r>
            <a:r>
              <a:rPr lang="tr-TR" sz="1400" i="1" dirty="0">
                <a:latin typeface="Times New Roman" pitchFamily="18" charset="0"/>
                <a:cs typeface="Times New Roman" pitchFamily="18" charset="0"/>
              </a:rPr>
              <a:t> </a:t>
            </a:r>
            <a:r>
              <a:rPr lang="tr-TR" sz="1400" i="1" dirty="0" err="1">
                <a:latin typeface="Times New Roman" pitchFamily="18" charset="0"/>
                <a:cs typeface="Times New Roman" pitchFamily="18" charset="0"/>
              </a:rPr>
              <a:t>Lymphedema</a:t>
            </a:r>
            <a:r>
              <a:rPr lang="tr-TR" sz="1400" i="1" dirty="0">
                <a:latin typeface="Times New Roman" pitchFamily="18" charset="0"/>
                <a:cs typeface="Times New Roman" pitchFamily="18" charset="0"/>
              </a:rPr>
              <a:t> on </a:t>
            </a:r>
            <a:r>
              <a:rPr lang="tr-TR" sz="1400" i="1" dirty="0" err="1">
                <a:latin typeface="Times New Roman" pitchFamily="18" charset="0"/>
                <a:cs typeface="Times New Roman" pitchFamily="18" charset="0"/>
              </a:rPr>
              <a:t>Postural</a:t>
            </a:r>
            <a:r>
              <a:rPr lang="tr-TR" sz="1400" i="1" dirty="0">
                <a:latin typeface="Times New Roman" pitchFamily="18" charset="0"/>
                <a:cs typeface="Times New Roman" pitchFamily="18" charset="0"/>
              </a:rPr>
              <a:t> </a:t>
            </a:r>
            <a:r>
              <a:rPr lang="tr-TR" sz="1400" i="1" dirty="0" smtClean="0">
                <a:latin typeface="Times New Roman" pitchFamily="18" charset="0"/>
                <a:cs typeface="Times New Roman" pitchFamily="18" charset="0"/>
              </a:rPr>
              <a:t>	</a:t>
            </a:r>
            <a:r>
              <a:rPr lang="tr-TR" sz="1400" i="1" dirty="0" err="1" smtClean="0">
                <a:latin typeface="Times New Roman" pitchFamily="18" charset="0"/>
                <a:cs typeface="Times New Roman" pitchFamily="18" charset="0"/>
              </a:rPr>
              <a:t>Stabilization</a:t>
            </a:r>
            <a:r>
              <a:rPr lang="tr-TR" sz="1400" i="1" dirty="0">
                <a:latin typeface="Times New Roman" pitchFamily="18" charset="0"/>
                <a:cs typeface="Times New Roman" pitchFamily="18" charset="0"/>
              </a:rPr>
              <a:t>" </a:t>
            </a:r>
            <a:r>
              <a:rPr lang="tr-TR" sz="1400" dirty="0">
                <a:latin typeface="Times New Roman" pitchFamily="18" charset="0"/>
                <a:cs typeface="Times New Roman" pitchFamily="18" charset="0"/>
              </a:rPr>
              <a:t>adlı çalışma ile 21-22 Eylül 2018 Prag/Çek Cumhuriyeti'nde düzenlenen 44. </a:t>
            </a:r>
            <a:r>
              <a:rPr lang="tr-TR" sz="1400" dirty="0" err="1">
                <a:latin typeface="Times New Roman" pitchFamily="18" charset="0"/>
                <a:cs typeface="Times New Roman" pitchFamily="18" charset="0"/>
              </a:rPr>
              <a:t>European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Congress</a:t>
            </a:r>
            <a:r>
              <a:rPr lang="tr-TR" sz="1400" dirty="0">
                <a:latin typeface="Times New Roman" pitchFamily="18" charset="0"/>
                <a:cs typeface="Times New Roman" pitchFamily="18" charset="0"/>
              </a:rPr>
              <a:t> of </a:t>
            </a:r>
            <a:r>
              <a:rPr lang="tr-TR" sz="1400" dirty="0" err="1">
                <a:latin typeface="Times New Roman" pitchFamily="18" charset="0"/>
                <a:cs typeface="Times New Roman" pitchFamily="18" charset="0"/>
              </a:rPr>
              <a:t>Lymphology</a:t>
            </a:r>
            <a:r>
              <a:rPr lang="tr-TR" sz="1400" dirty="0">
                <a:latin typeface="Times New Roman" pitchFamily="18" charset="0"/>
                <a:cs typeface="Times New Roman" pitchFamily="18" charset="0"/>
              </a:rPr>
              <a:t> &amp; LYMPHO 2018 Uluslararası </a:t>
            </a:r>
            <a:r>
              <a:rPr lang="tr-TR" sz="1400" dirty="0" smtClean="0">
                <a:latin typeface="Times New Roman" pitchFamily="18" charset="0"/>
                <a:cs typeface="Times New Roman" pitchFamily="18" charset="0"/>
              </a:rPr>
              <a:t>kongresinde "Lenfatik </a:t>
            </a:r>
            <a:r>
              <a:rPr lang="tr-TR" sz="1400" dirty="0">
                <a:latin typeface="Times New Roman" pitchFamily="18" charset="0"/>
                <a:cs typeface="Times New Roman" pitchFamily="18" charset="0"/>
              </a:rPr>
              <a:t>sistemin fizyoloji ve </a:t>
            </a:r>
            <a:r>
              <a:rPr lang="tr-TR" sz="1400" dirty="0" err="1">
                <a:latin typeface="Times New Roman" pitchFamily="18" charset="0"/>
                <a:cs typeface="Times New Roman" pitchFamily="18" charset="0"/>
              </a:rPr>
              <a:t>patofizyolojisinin</a:t>
            </a:r>
            <a:r>
              <a:rPr lang="tr-TR" sz="1400" dirty="0">
                <a:latin typeface="Times New Roman" pitchFamily="18" charset="0"/>
                <a:cs typeface="Times New Roman" pitchFamily="18" charset="0"/>
              </a:rPr>
              <a:t> araştırılması" kategorisinde en iyi çalışma ödülü olarak "</a:t>
            </a:r>
            <a:r>
              <a:rPr lang="tr-TR" sz="1400" dirty="0" err="1">
                <a:latin typeface="Times New Roman" pitchFamily="18" charset="0"/>
                <a:cs typeface="Times New Roman" pitchFamily="18" charset="0"/>
              </a:rPr>
              <a:t>Miltiades</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Papamiltiades</a:t>
            </a:r>
            <a:r>
              <a:rPr lang="tr-TR" sz="1400" dirty="0">
                <a:latin typeface="Times New Roman" pitchFamily="18" charset="0"/>
                <a:cs typeface="Times New Roman" pitchFamily="18" charset="0"/>
              </a:rPr>
              <a:t>' Prize" ödülünü almaya </a:t>
            </a:r>
            <a:r>
              <a:rPr lang="tr-TR" sz="1400" dirty="0" smtClean="0">
                <a:latin typeface="Times New Roman" pitchFamily="18" charset="0"/>
                <a:cs typeface="Times New Roman" pitchFamily="18" charset="0"/>
              </a:rPr>
              <a:t>layık görülmüştür</a:t>
            </a:r>
            <a:r>
              <a:rPr lang="tr-TR" sz="1400" dirty="0">
                <a:latin typeface="Times New Roman" pitchFamily="18" charset="0"/>
                <a:cs typeface="Times New Roman" pitchFamily="18" charset="0"/>
              </a:rPr>
              <a:t>.</a:t>
            </a:r>
          </a:p>
          <a:p>
            <a:pPr marL="171450" indent="-171450">
              <a:buFont typeface="Wingdings" panose="05000000000000000000" pitchFamily="2" charset="2"/>
              <a:buChar char="ü"/>
            </a:pPr>
            <a:endParaRPr lang="tr-TR" sz="1400"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     C</a:t>
            </a:r>
            <a:r>
              <a:rPr lang="tr-TR" b="1" dirty="0">
                <a:latin typeface="Times New Roman" pitchFamily="18" charset="0"/>
                <a:cs typeface="Times New Roman" pitchFamily="18" charset="0"/>
              </a:rPr>
              <a:t>. Ulusal Kongre Bursları:</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171450" indent="-171450">
              <a:buFont typeface="Wingdings" panose="05000000000000000000" pitchFamily="2" charset="2"/>
              <a:buChar char="ü"/>
            </a:pPr>
            <a:r>
              <a:rPr lang="tr-TR" sz="1400" dirty="0" err="1" smtClean="0">
                <a:latin typeface="Times New Roman" pitchFamily="18" charset="0"/>
                <a:cs typeface="Times New Roman" pitchFamily="18" charset="0"/>
              </a:rPr>
              <a:t>Öğr</a:t>
            </a:r>
            <a:r>
              <a:rPr lang="tr-TR" sz="1400" dirty="0">
                <a:latin typeface="Times New Roman" pitchFamily="18" charset="0"/>
                <a:cs typeface="Times New Roman" pitchFamily="18" charset="0"/>
              </a:rPr>
              <a:t>. Gör. Dr. Melih Zeren, </a:t>
            </a:r>
            <a:r>
              <a:rPr lang="tr-TR" sz="1400" dirty="0" err="1">
                <a:latin typeface="Times New Roman" pitchFamily="18" charset="0"/>
                <a:cs typeface="Times New Roman" pitchFamily="18" charset="0"/>
              </a:rPr>
              <a:t>Öğr</a:t>
            </a:r>
            <a:r>
              <a:rPr lang="tr-TR" sz="1400" dirty="0">
                <a:latin typeface="Times New Roman" pitchFamily="18" charset="0"/>
                <a:cs typeface="Times New Roman" pitchFamily="18" charset="0"/>
              </a:rPr>
              <a:t>. Gör. Hilal Denizoğlu Külli, Arş. Gör. Hikmet </a:t>
            </a:r>
            <a:r>
              <a:rPr lang="tr-TR" sz="1400" dirty="0" err="1">
                <a:latin typeface="Times New Roman" pitchFamily="18" charset="0"/>
                <a:cs typeface="Times New Roman" pitchFamily="18" charset="0"/>
              </a:rPr>
              <a:t>Uçgun</a:t>
            </a:r>
            <a:r>
              <a:rPr lang="tr-TR" sz="1400" dirty="0">
                <a:latin typeface="Times New Roman" pitchFamily="18" charset="0"/>
                <a:cs typeface="Times New Roman" pitchFamily="18" charset="0"/>
              </a:rPr>
              <a:t> 13-16 Ekim 2018 tarihleri arasında Antalya’da gerçekleştirilen Türkiye Solunum Araştırmaları Derneği 40. Ulusal Kongresi’ne aşağıdaki bildirileri ile burslu katılma hakkı kazandılar.</a:t>
            </a:r>
          </a:p>
          <a:p>
            <a:pPr marL="171450" lvl="0" indent="-171450">
              <a:buFont typeface="Wingdings" panose="05000000000000000000" pitchFamily="2" charset="2"/>
              <a:buChar char="ü"/>
            </a:pPr>
            <a:r>
              <a:rPr lang="tr-TR" sz="1400" dirty="0">
                <a:latin typeface="Times New Roman" pitchFamily="18" charset="0"/>
                <a:cs typeface="Times New Roman" pitchFamily="18" charset="0"/>
              </a:rPr>
              <a:t>Zeren M, Denizoğlu Külli H, Yılmaz Gökmen G, Özyılmaz S, Kansu A, Bayram M, Gürses HN. KOAH alevlenmesi ile servise yatırılan hastalarda farklı </a:t>
            </a:r>
            <a:r>
              <a:rPr lang="tr-TR" sz="1400" dirty="0" err="1">
                <a:latin typeface="Times New Roman" pitchFamily="18" charset="0"/>
                <a:cs typeface="Times New Roman" pitchFamily="18" charset="0"/>
              </a:rPr>
              <a:t>komorbiditelerin</a:t>
            </a:r>
            <a:r>
              <a:rPr lang="tr-TR" sz="1400" dirty="0">
                <a:latin typeface="Times New Roman" pitchFamily="18" charset="0"/>
                <a:cs typeface="Times New Roman" pitchFamily="18" charset="0"/>
              </a:rPr>
              <a:t> fizyoterapi rehabilitasyon seansındaki </a:t>
            </a:r>
            <a:r>
              <a:rPr lang="tr-TR" sz="1400" dirty="0" err="1">
                <a:latin typeface="Times New Roman" pitchFamily="18" charset="0"/>
                <a:cs typeface="Times New Roman" pitchFamily="18" charset="0"/>
              </a:rPr>
              <a:t>vital</a:t>
            </a:r>
            <a:r>
              <a:rPr lang="tr-TR" sz="1400" dirty="0">
                <a:latin typeface="Times New Roman" pitchFamily="18" charset="0"/>
                <a:cs typeface="Times New Roman" pitchFamily="18" charset="0"/>
              </a:rPr>
              <a:t> değişimler üzerine etkisi. 40. Ulusal Kongresi SOLUNUM 2018, 13-16 Ekim 2018, Antalya.  (Sözlü Sunum) </a:t>
            </a:r>
          </a:p>
          <a:p>
            <a:pPr marL="171450" lvl="0" indent="-171450">
              <a:buFont typeface="Wingdings" panose="05000000000000000000" pitchFamily="2" charset="2"/>
              <a:buChar char="ü"/>
            </a:pPr>
            <a:r>
              <a:rPr lang="tr-TR" sz="1400" dirty="0">
                <a:latin typeface="Times New Roman" pitchFamily="18" charset="0"/>
                <a:cs typeface="Times New Roman" pitchFamily="18" charset="0"/>
              </a:rPr>
              <a:t>Denizoğlu Külli H, Zeren M, Yılmaz Gökmen </a:t>
            </a:r>
            <a:r>
              <a:rPr lang="tr-TR" sz="1400" dirty="0" err="1">
                <a:latin typeface="Times New Roman" pitchFamily="18" charset="0"/>
                <a:cs typeface="Times New Roman" pitchFamily="18" charset="0"/>
              </a:rPr>
              <a:t>G,Cakır</a:t>
            </a:r>
            <a:r>
              <a:rPr lang="tr-TR" sz="1400" dirty="0">
                <a:latin typeface="Times New Roman" pitchFamily="18" charset="0"/>
                <a:cs typeface="Times New Roman" pitchFamily="18" charset="0"/>
              </a:rPr>
              <a:t> E, Gürses HN. </a:t>
            </a:r>
            <a:r>
              <a:rPr lang="tr-TR" sz="1400" dirty="0" err="1">
                <a:latin typeface="Times New Roman" pitchFamily="18" charset="0"/>
                <a:cs typeface="Times New Roman" pitchFamily="18" charset="0"/>
              </a:rPr>
              <a:t>Kistik</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fibrozis</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bronşektazi</a:t>
            </a:r>
            <a:r>
              <a:rPr lang="tr-TR" sz="1400" dirty="0">
                <a:latin typeface="Times New Roman" pitchFamily="18" charset="0"/>
                <a:cs typeface="Times New Roman" pitchFamily="18" charset="0"/>
              </a:rPr>
              <a:t> ve </a:t>
            </a:r>
            <a:r>
              <a:rPr lang="tr-TR" sz="1400" dirty="0" err="1">
                <a:latin typeface="Times New Roman" pitchFamily="18" charset="0"/>
                <a:cs typeface="Times New Roman" pitchFamily="18" charset="0"/>
              </a:rPr>
              <a:t>primer</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siliar</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diskinezide</a:t>
            </a:r>
            <a:r>
              <a:rPr lang="tr-TR" sz="1400" dirty="0">
                <a:latin typeface="Times New Roman" pitchFamily="18" charset="0"/>
                <a:cs typeface="Times New Roman" pitchFamily="18" charset="0"/>
              </a:rPr>
              <a:t> göğüs fizyoterapisinin solunum fonksiyonları ve fonksiyonel kapasite üzerine etkilerinin karşılaştırılması. 40. Ulusal Kongresi SOLUNUM 2018, 13-16 Ekim 2018, Antalya. (Poster Sunum</a:t>
            </a:r>
            <a:r>
              <a:rPr lang="tr-TR" sz="1400" dirty="0" smtClean="0">
                <a:latin typeface="Times New Roman" pitchFamily="18" charset="0"/>
                <a:cs typeface="Times New Roman" pitchFamily="18" charset="0"/>
              </a:rPr>
              <a:t>)</a:t>
            </a:r>
            <a:endParaRPr lang="tr-TR" sz="1400" dirty="0">
              <a:latin typeface="Times New Roman" pitchFamily="18" charset="0"/>
              <a:cs typeface="Times New Roman" pitchFamily="18" charset="0"/>
            </a:endParaRPr>
          </a:p>
          <a:p>
            <a:pPr marL="171450" lvl="0" indent="-171450">
              <a:buFont typeface="Wingdings" panose="05000000000000000000" pitchFamily="2" charset="2"/>
              <a:buChar char="ü"/>
            </a:pPr>
            <a:r>
              <a:rPr lang="tr-TR" sz="1400" dirty="0" err="1">
                <a:latin typeface="Times New Roman" pitchFamily="18" charset="0"/>
                <a:cs typeface="Times New Roman" pitchFamily="18" charset="0"/>
              </a:rPr>
              <a:t>Uçgun</a:t>
            </a:r>
            <a:r>
              <a:rPr lang="tr-TR" sz="1400" dirty="0">
                <a:latin typeface="Times New Roman" pitchFamily="18" charset="0"/>
                <a:cs typeface="Times New Roman" pitchFamily="18" charset="0"/>
              </a:rPr>
              <a:t> H, Denizoğlu Külli H, Zeren M, Yılmaz Gökmen G, </a:t>
            </a:r>
            <a:r>
              <a:rPr lang="tr-TR" sz="1400" dirty="0" err="1">
                <a:latin typeface="Times New Roman" pitchFamily="18" charset="0"/>
                <a:cs typeface="Times New Roman" pitchFamily="18" charset="0"/>
              </a:rPr>
              <a:t>Cakır</a:t>
            </a:r>
            <a:r>
              <a:rPr lang="tr-TR" sz="1400" dirty="0">
                <a:latin typeface="Times New Roman" pitchFamily="18" charset="0"/>
                <a:cs typeface="Times New Roman" pitchFamily="18" charset="0"/>
              </a:rPr>
              <a:t> E, Gürses HN. </a:t>
            </a:r>
            <a:r>
              <a:rPr lang="tr-TR" sz="1400" dirty="0" err="1">
                <a:latin typeface="Times New Roman" pitchFamily="18" charset="0"/>
                <a:cs typeface="Times New Roman" pitchFamily="18" charset="0"/>
              </a:rPr>
              <a:t>Bronşektazili</a:t>
            </a:r>
            <a:r>
              <a:rPr lang="tr-TR" sz="1400" dirty="0">
                <a:latin typeface="Times New Roman" pitchFamily="18" charset="0"/>
                <a:cs typeface="Times New Roman" pitchFamily="18" charset="0"/>
              </a:rPr>
              <a:t> Çocuklarda Fonksiyonel Kapasitenin Değerlendirmesinde 6 Dakika Yürüme Testi ile 30 Saniye Süreli Otur-Kalk Testi Arasındaki İlişkinin İncelenmesi. 40. Ulusal Kongresi SOLUNUM 2018, 13-16 Ekim 2018, Antalya.  (Poster Sunum) </a:t>
            </a:r>
          </a:p>
          <a:p>
            <a:endParaRPr lang="tr-TR" sz="1400" dirty="0"/>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62108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1890" y="991836"/>
            <a:ext cx="11469278" cy="369332"/>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endParaRPr lang="tr-TR" dirty="0">
              <a:latin typeface="Times New Roman" panose="02020603050405020304" pitchFamily="18" charset="0"/>
              <a:cs typeface="Times New Roman" panose="02020603050405020304" pitchFamily="18" charset="0"/>
            </a:endParaRPr>
          </a:p>
        </p:txBody>
      </p:sp>
      <p:sp>
        <p:nvSpPr>
          <p:cNvPr id="2" name="Dikdörtgen 1"/>
          <p:cNvSpPr/>
          <p:nvPr/>
        </p:nvSpPr>
        <p:spPr>
          <a:xfrm>
            <a:off x="226243" y="1308916"/>
            <a:ext cx="11481847" cy="3396314"/>
          </a:xfrm>
          <a:prstGeom prst="rect">
            <a:avLst/>
          </a:prstGeom>
        </p:spPr>
        <p:txBody>
          <a:bodyPr wrap="square">
            <a:spAutoFit/>
          </a:bodyPr>
          <a:lstStyle/>
          <a:p>
            <a:pPr marL="360045" algn="just">
              <a:lnSpc>
                <a:spcPct val="115000"/>
              </a:lnSpc>
            </a:pPr>
            <a:r>
              <a:rPr lang="tr-TR" b="1" dirty="0" smtClean="0">
                <a:latin typeface="Times New Roman" pitchFamily="18" charset="0"/>
                <a:cs typeface="Times New Roman" pitchFamily="18" charset="0"/>
              </a:rPr>
              <a:t>Fizyoterapi </a:t>
            </a:r>
            <a:r>
              <a:rPr lang="tr-TR" b="1" dirty="0">
                <a:latin typeface="Times New Roman" pitchFamily="18" charset="0"/>
                <a:cs typeface="Times New Roman" pitchFamily="18" charset="0"/>
              </a:rPr>
              <a:t>ve Rehabilitasyon Bölüm Başkanlığı Öğretim Üye ve Elemanlarınca</a:t>
            </a:r>
            <a:r>
              <a:rPr lang="tr-TR" b="1" dirty="0" smtClean="0">
                <a:latin typeface="Times New Roman" pitchFamily="18" charset="0"/>
                <a:cs typeface="Times New Roman" pitchFamily="18" charset="0"/>
              </a:rPr>
              <a:t>;</a:t>
            </a:r>
          </a:p>
          <a:p>
            <a:r>
              <a:rPr lang="tr-TR" b="1" dirty="0" smtClean="0">
                <a:latin typeface="Times New Roman" pitchFamily="18" charset="0"/>
                <a:cs typeface="Times New Roman" pitchFamily="18" charset="0"/>
              </a:rPr>
              <a:t>   D</a:t>
            </a:r>
            <a:r>
              <a:rPr lang="tr-TR" b="1" dirty="0">
                <a:latin typeface="Times New Roman" pitchFamily="18" charset="0"/>
                <a:cs typeface="Times New Roman" pitchFamily="18" charset="0"/>
              </a:rPr>
              <a:t>. Uluslararası Kongre Bursu:</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171450" indent="-171450">
              <a:buFont typeface="Wingdings" panose="05000000000000000000" pitchFamily="2" charset="2"/>
              <a:buChar char="ü"/>
            </a:pPr>
            <a:r>
              <a:rPr lang="tr-TR" sz="1400" dirty="0" err="1" smtClean="0">
                <a:latin typeface="Times New Roman" pitchFamily="18" charset="0"/>
                <a:cs typeface="Times New Roman" pitchFamily="18" charset="0"/>
              </a:rPr>
              <a:t>Öğr</a:t>
            </a:r>
            <a:r>
              <a:rPr lang="tr-TR" sz="1400" dirty="0">
                <a:latin typeface="Times New Roman" pitchFamily="18" charset="0"/>
                <a:cs typeface="Times New Roman" pitchFamily="18" charset="0"/>
              </a:rPr>
              <a:t>. Gör. Dr. Melih Zeren, 15-19 Eylül 2018 tarihleri arasında Paris/Fransa’da gerçekleştirilen “</a:t>
            </a:r>
            <a:r>
              <a:rPr lang="tr-TR" sz="1400" dirty="0" err="1">
                <a:latin typeface="Times New Roman" pitchFamily="18" charset="0"/>
                <a:cs typeface="Times New Roman" pitchFamily="18" charset="0"/>
              </a:rPr>
              <a:t>The</a:t>
            </a:r>
            <a:r>
              <a:rPr lang="tr-TR" sz="1400" dirty="0">
                <a:latin typeface="Times New Roman" pitchFamily="18" charset="0"/>
                <a:cs typeface="Times New Roman" pitchFamily="18" charset="0"/>
              </a:rPr>
              <a:t> 28th ERS International </a:t>
            </a:r>
            <a:r>
              <a:rPr lang="tr-TR" sz="1400" dirty="0" err="1">
                <a:latin typeface="Times New Roman" pitchFamily="18" charset="0"/>
                <a:cs typeface="Times New Roman" pitchFamily="18" charset="0"/>
              </a:rPr>
              <a:t>Congress</a:t>
            </a:r>
            <a:r>
              <a:rPr lang="tr-TR" sz="1400" dirty="0">
                <a:latin typeface="Times New Roman" pitchFamily="18" charset="0"/>
                <a:cs typeface="Times New Roman" pitchFamily="18" charset="0"/>
              </a:rPr>
              <a:t>” e aşağıdaki çalışması ile burslu katılma hakkı kazandı.</a:t>
            </a:r>
          </a:p>
          <a:p>
            <a:pPr marL="171450" lvl="0" indent="-171450">
              <a:buFont typeface="Wingdings" panose="05000000000000000000" pitchFamily="2" charset="2"/>
              <a:buChar char="ü"/>
            </a:pPr>
            <a:r>
              <a:rPr lang="tr-TR" sz="1400" dirty="0">
                <a:latin typeface="Times New Roman" pitchFamily="18" charset="0"/>
                <a:cs typeface="Times New Roman" pitchFamily="18" charset="0"/>
              </a:rPr>
              <a:t>Zeren M, </a:t>
            </a:r>
            <a:r>
              <a:rPr lang="tr-TR" sz="1400" dirty="0" err="1">
                <a:latin typeface="Times New Roman" pitchFamily="18" charset="0"/>
                <a:cs typeface="Times New Roman" pitchFamily="18" charset="0"/>
              </a:rPr>
              <a:t>Gurses</a:t>
            </a:r>
            <a:r>
              <a:rPr lang="tr-TR" sz="1400" dirty="0">
                <a:latin typeface="Times New Roman" pitchFamily="18" charset="0"/>
                <a:cs typeface="Times New Roman" pitchFamily="18" charset="0"/>
              </a:rPr>
              <a:t> HN, Cakir E. </a:t>
            </a:r>
            <a:r>
              <a:rPr lang="tr-TR" sz="1400" dirty="0" err="1">
                <a:latin typeface="Times New Roman" pitchFamily="18" charset="0"/>
                <a:cs typeface="Times New Roman" pitchFamily="18" charset="0"/>
              </a:rPr>
              <a:t>Comparison</a:t>
            </a:r>
            <a:r>
              <a:rPr lang="tr-TR" sz="1400" dirty="0">
                <a:latin typeface="Times New Roman" pitchFamily="18" charset="0"/>
                <a:cs typeface="Times New Roman" pitchFamily="18" charset="0"/>
              </a:rPr>
              <a:t> of </a:t>
            </a:r>
            <a:r>
              <a:rPr lang="tr-TR" sz="1400" dirty="0" err="1">
                <a:latin typeface="Times New Roman" pitchFamily="18" charset="0"/>
                <a:cs typeface="Times New Roman" pitchFamily="18" charset="0"/>
              </a:rPr>
              <a:t>the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effects</a:t>
            </a:r>
            <a:r>
              <a:rPr lang="tr-TR" sz="1400" dirty="0">
                <a:latin typeface="Times New Roman" pitchFamily="18" charset="0"/>
                <a:cs typeface="Times New Roman" pitchFamily="18" charset="0"/>
              </a:rPr>
              <a:t> of </a:t>
            </a:r>
            <a:r>
              <a:rPr lang="tr-TR" sz="1400" dirty="0" err="1">
                <a:latin typeface="Times New Roman" pitchFamily="18" charset="0"/>
                <a:cs typeface="Times New Roman" pitchFamily="18" charset="0"/>
              </a:rPr>
              <a:t>comprehensive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chest</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physiotherapy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alone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combined</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with</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inspiratory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muscle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training</a:t>
            </a:r>
            <a:r>
              <a:rPr lang="tr-TR" sz="1400" dirty="0">
                <a:latin typeface="Times New Roman" pitchFamily="18" charset="0"/>
                <a:cs typeface="Times New Roman" pitchFamily="18" charset="0"/>
              </a:rPr>
              <a:t> in </a:t>
            </a:r>
            <a:r>
              <a:rPr lang="tr-TR" sz="1400" dirty="0" err="1">
                <a:latin typeface="Times New Roman" pitchFamily="18" charset="0"/>
                <a:cs typeface="Times New Roman" pitchFamily="18" charset="0"/>
              </a:rPr>
              <a:t>children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with</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cystic</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fibrosis</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European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Respiratory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Society</a:t>
            </a:r>
            <a:r>
              <a:rPr lang="tr-TR" sz="1400" dirty="0">
                <a:latin typeface="Times New Roman" pitchFamily="18" charset="0"/>
                <a:cs typeface="Times New Roman" pitchFamily="18" charset="0"/>
              </a:rPr>
              <a:t> (ERS) International </a:t>
            </a:r>
            <a:r>
              <a:rPr lang="tr-TR" sz="1400" dirty="0" err="1">
                <a:latin typeface="Times New Roman" pitchFamily="18" charset="0"/>
                <a:cs typeface="Times New Roman" pitchFamily="18" charset="0"/>
              </a:rPr>
              <a:t>Congress</a:t>
            </a:r>
            <a:r>
              <a:rPr lang="tr-TR" sz="1400" dirty="0">
                <a:latin typeface="Times New Roman" pitchFamily="18" charset="0"/>
                <a:cs typeface="Times New Roman" pitchFamily="18" charset="0"/>
              </a:rPr>
              <a:t> 2018, </a:t>
            </a:r>
            <a:r>
              <a:rPr lang="tr-TR" sz="1400" dirty="0" err="1">
                <a:latin typeface="Times New Roman" pitchFamily="18" charset="0"/>
                <a:cs typeface="Times New Roman" pitchFamily="18" charset="0"/>
              </a:rPr>
              <a:t>September</a:t>
            </a:r>
            <a:r>
              <a:rPr lang="tr-TR" sz="1400" dirty="0">
                <a:latin typeface="Times New Roman" pitchFamily="18" charset="0"/>
                <a:cs typeface="Times New Roman" pitchFamily="18" charset="0"/>
              </a:rPr>
              <a:t> 15-19, 2018, Paris-France.</a:t>
            </a:r>
          </a:p>
          <a:p>
            <a:pPr marL="171450" indent="-171450">
              <a:buFont typeface="Wingdings" panose="05000000000000000000" pitchFamily="2" charset="2"/>
              <a:buChar char="ü"/>
            </a:pPr>
            <a:endParaRPr lang="tr-TR" sz="1400"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   E</a:t>
            </a:r>
            <a:r>
              <a:rPr lang="tr-TR" b="1" dirty="0">
                <a:latin typeface="Times New Roman" pitchFamily="18" charset="0"/>
                <a:cs typeface="Times New Roman" pitchFamily="18" charset="0"/>
              </a:rPr>
              <a:t>. Birincilik Ödülü:</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171450" indent="-171450">
              <a:buFont typeface="Wingdings" panose="05000000000000000000" pitchFamily="2" charset="2"/>
              <a:buChar char="ü"/>
            </a:pPr>
            <a:r>
              <a:rPr lang="tr-TR" sz="1400" dirty="0" smtClean="0">
                <a:latin typeface="Times New Roman" pitchFamily="18" charset="0"/>
                <a:cs typeface="Times New Roman" pitchFamily="18" charset="0"/>
              </a:rPr>
              <a:t>Prof</a:t>
            </a:r>
            <a:r>
              <a:rPr lang="tr-TR" sz="1400" dirty="0">
                <a:latin typeface="Times New Roman" pitchFamily="18" charset="0"/>
                <a:cs typeface="Times New Roman" pitchFamily="18" charset="0"/>
              </a:rPr>
              <a:t>. Dr. H. Nilgün GÜRSES’ in danışmanlığında “</a:t>
            </a:r>
            <a:r>
              <a:rPr lang="tr-TR" sz="1400" dirty="0" err="1">
                <a:latin typeface="Times New Roman" pitchFamily="18" charset="0"/>
                <a:cs typeface="Times New Roman" pitchFamily="18" charset="0"/>
              </a:rPr>
              <a:t>Kistik</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Fibrozisli</a:t>
            </a:r>
            <a:r>
              <a:rPr lang="tr-TR" sz="1400" dirty="0">
                <a:latin typeface="Times New Roman" pitchFamily="18" charset="0"/>
                <a:cs typeface="Times New Roman" pitchFamily="18" charset="0"/>
              </a:rPr>
              <a:t> Çocuklarda </a:t>
            </a:r>
            <a:r>
              <a:rPr lang="tr-TR" sz="1400" dirty="0" err="1">
                <a:latin typeface="Times New Roman" pitchFamily="18" charset="0"/>
                <a:cs typeface="Times New Roman" pitchFamily="18" charset="0"/>
              </a:rPr>
              <a:t>İnspiratuar</a:t>
            </a:r>
            <a:r>
              <a:rPr lang="tr-TR" sz="1400" dirty="0">
                <a:latin typeface="Times New Roman" pitchFamily="18" charset="0"/>
                <a:cs typeface="Times New Roman" pitchFamily="18" charset="0"/>
              </a:rPr>
              <a:t> Kas Eğitiminin </a:t>
            </a:r>
            <a:r>
              <a:rPr lang="tr-TR" sz="1400" dirty="0" err="1">
                <a:latin typeface="Times New Roman" pitchFamily="18" charset="0"/>
                <a:cs typeface="Times New Roman" pitchFamily="18" charset="0"/>
              </a:rPr>
              <a:t>Postüral</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Stabilite</a:t>
            </a:r>
            <a:r>
              <a:rPr lang="tr-TR" sz="1400" dirty="0">
                <a:latin typeface="Times New Roman" pitchFamily="18" charset="0"/>
                <a:cs typeface="Times New Roman" pitchFamily="18" charset="0"/>
              </a:rPr>
              <a:t>, Denge, Solunum Fonksiyonları ve Fonksiyonel Kapasite Üzerine Etkisi” başlıklı tez çalışmasının savunmasını başarıyla tamamlayan Öğretim Görevlisi Melih Zeren “Bezmialem Vakıf Üniversitesi Sağlık Bilimleri Enstitüsü Doktora Programı Birincisi” olmuştur</a:t>
            </a:r>
            <a:r>
              <a:rPr lang="tr-TR" sz="1400"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   F</a:t>
            </a:r>
            <a:r>
              <a:rPr lang="tr-TR" b="1" dirty="0">
                <a:latin typeface="Times New Roman" pitchFamily="18" charset="0"/>
                <a:cs typeface="Times New Roman" pitchFamily="18" charset="0"/>
              </a:rPr>
              <a:t>. Lisansüstü Eğitim Bursları</a:t>
            </a:r>
            <a:endParaRPr lang="tr-TR" dirty="0">
              <a:latin typeface="Times New Roman" pitchFamily="18" charset="0"/>
              <a:cs typeface="Times New Roman" pitchFamily="18" charset="0"/>
            </a:endParaRPr>
          </a:p>
          <a:p>
            <a:pPr marL="171450" lvl="0" indent="-171450">
              <a:buFont typeface="Wingdings" panose="05000000000000000000" pitchFamily="2" charset="2"/>
              <a:buChar char="ü"/>
            </a:pPr>
            <a:r>
              <a:rPr lang="tr-TR" sz="1400" dirty="0" err="1">
                <a:latin typeface="Times New Roman" pitchFamily="18" charset="0"/>
                <a:cs typeface="Times New Roman" pitchFamily="18" charset="0"/>
              </a:rPr>
              <a:t>Kardiyopulmoner</a:t>
            </a:r>
            <a:r>
              <a:rPr lang="tr-TR" sz="1400" dirty="0">
                <a:latin typeface="Times New Roman" pitchFamily="18" charset="0"/>
                <a:cs typeface="Times New Roman" pitchFamily="18" charset="0"/>
              </a:rPr>
              <a:t> Fizyoterapi ve Rehabilitasyon Ana Bilim Dalı </a:t>
            </a:r>
            <a:r>
              <a:rPr lang="tr-TR" sz="1400" dirty="0" err="1">
                <a:latin typeface="Times New Roman" pitchFamily="18" charset="0"/>
                <a:cs typeface="Times New Roman" pitchFamily="18" charset="0"/>
              </a:rPr>
              <a:t>Kardiyopulmoner</a:t>
            </a:r>
            <a:r>
              <a:rPr lang="tr-TR" sz="1400" dirty="0">
                <a:latin typeface="Times New Roman" pitchFamily="18" charset="0"/>
                <a:cs typeface="Times New Roman" pitchFamily="18" charset="0"/>
              </a:rPr>
              <a:t> Fizyoterapi ve Rehabilitasyon  Doktora Programı Burs Kazanan Öğrencilerimiz</a:t>
            </a:r>
          </a:p>
        </p:txBody>
      </p:sp>
      <p:graphicFrame>
        <p:nvGraphicFramePr>
          <p:cNvPr id="4" name="Tablo 3"/>
          <p:cNvGraphicFramePr>
            <a:graphicFrameLocks noGrp="1"/>
          </p:cNvGraphicFramePr>
          <p:nvPr>
            <p:extLst>
              <p:ext uri="{D42A27DB-BD31-4B8C-83A1-F6EECF244321}">
                <p14:modId xmlns:p14="http://schemas.microsoft.com/office/powerpoint/2010/main" val="1436801361"/>
              </p:ext>
            </p:extLst>
          </p:nvPr>
        </p:nvGraphicFramePr>
        <p:xfrm>
          <a:off x="3188169" y="4572776"/>
          <a:ext cx="5815663" cy="1760220"/>
        </p:xfrm>
        <a:graphic>
          <a:graphicData uri="http://schemas.openxmlformats.org/drawingml/2006/table">
            <a:tbl>
              <a:tblPr firstRow="1" firstCol="1" bandRow="1">
                <a:tableStyleId>{5C22544A-7EE6-4342-B048-85BDC9FD1C3A}</a:tableStyleId>
              </a:tblPr>
              <a:tblGrid>
                <a:gridCol w="2342307"/>
                <a:gridCol w="3473356"/>
              </a:tblGrid>
              <a:tr h="197726">
                <a:tc>
                  <a:txBody>
                    <a:bodyPr/>
                    <a:lstStyle/>
                    <a:p>
                      <a:pPr algn="ctr">
                        <a:lnSpc>
                          <a:spcPct val="150000"/>
                        </a:lnSpc>
                        <a:spcAft>
                          <a:spcPts val="0"/>
                        </a:spcAft>
                      </a:pPr>
                      <a:r>
                        <a:rPr lang="tr-TR" sz="1100" dirty="0">
                          <a:solidFill>
                            <a:srgbClr val="C00000"/>
                          </a:solidFill>
                          <a:effectLst/>
                          <a:latin typeface="Times New Roman" pitchFamily="18" charset="0"/>
                          <a:cs typeface="Times New Roman" pitchFamily="18" charset="0"/>
                        </a:rPr>
                        <a:t>Başarı Bursu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tr-TR" sz="1100" dirty="0">
                          <a:solidFill>
                            <a:srgbClr val="C00000"/>
                          </a:solidFill>
                          <a:effectLst/>
                          <a:latin typeface="Times New Roman" pitchFamily="18" charset="0"/>
                          <a:cs typeface="Times New Roman" pitchFamily="18" charset="0"/>
                        </a:rPr>
                        <a:t>Tam Eğitim Bursu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300223">
                <a:tc>
                  <a:txBody>
                    <a:bodyPr/>
                    <a:lstStyle/>
                    <a:p>
                      <a:pPr marL="342900" lvl="0" indent="-342900" algn="just">
                        <a:lnSpc>
                          <a:spcPct val="150000"/>
                        </a:lnSpc>
                        <a:spcAft>
                          <a:spcPts val="0"/>
                        </a:spcAft>
                        <a:buFont typeface="Symbol" panose="05050102010706020507" pitchFamily="18" charset="2"/>
                        <a:buChar char=""/>
                      </a:pPr>
                      <a:r>
                        <a:rPr lang="tr-TR" sz="1100" b="0" dirty="0" err="1">
                          <a:solidFill>
                            <a:schemeClr val="tx1"/>
                          </a:solidFill>
                          <a:effectLst/>
                          <a:latin typeface="Times New Roman" pitchFamily="18" charset="0"/>
                          <a:cs typeface="Times New Roman" pitchFamily="18" charset="0"/>
                        </a:rPr>
                        <a:t>Fzt</a:t>
                      </a:r>
                      <a:r>
                        <a:rPr lang="tr-TR" sz="1100" b="0" dirty="0">
                          <a:solidFill>
                            <a:schemeClr val="tx1"/>
                          </a:solidFill>
                          <a:effectLst/>
                          <a:latin typeface="Times New Roman" pitchFamily="18" charset="0"/>
                          <a:cs typeface="Times New Roman" pitchFamily="18" charset="0"/>
                        </a:rPr>
                        <a:t>. Ayşe Sena </a:t>
                      </a:r>
                      <a:r>
                        <a:rPr lang="tr-TR" sz="1100" b="0" dirty="0" err="1">
                          <a:solidFill>
                            <a:schemeClr val="tx1"/>
                          </a:solidFill>
                          <a:effectLst/>
                          <a:latin typeface="Times New Roman" pitchFamily="18" charset="0"/>
                          <a:cs typeface="Times New Roman" pitchFamily="18" charset="0"/>
                        </a:rPr>
                        <a:t>Manzak</a:t>
                      </a:r>
                      <a:endParaRPr lang="tr-TR" sz="1100" b="0" dirty="0">
                        <a:solidFill>
                          <a:schemeClr val="tx1"/>
                        </a:solidFill>
                        <a:effectLst/>
                        <a:latin typeface="Times New Roman" pitchFamily="18" charset="0"/>
                        <a:cs typeface="Times New Roman" pitchFamily="18" charset="0"/>
                      </a:endParaRPr>
                    </a:p>
                    <a:p>
                      <a:pPr marL="342900" lvl="0" indent="-342900" algn="just">
                        <a:lnSpc>
                          <a:spcPct val="150000"/>
                        </a:lnSpc>
                        <a:spcAft>
                          <a:spcPts val="0"/>
                        </a:spcAft>
                        <a:buFont typeface="Symbol" panose="05050102010706020507" pitchFamily="18" charset="2"/>
                        <a:buChar char=""/>
                      </a:pPr>
                      <a:r>
                        <a:rPr lang="tr-TR" sz="1100" b="0" dirty="0" err="1">
                          <a:solidFill>
                            <a:schemeClr val="tx1"/>
                          </a:solidFill>
                          <a:effectLst/>
                          <a:latin typeface="Times New Roman" pitchFamily="18" charset="0"/>
                          <a:cs typeface="Times New Roman" pitchFamily="18" charset="0"/>
                        </a:rPr>
                        <a:t>Fzt</a:t>
                      </a:r>
                      <a:r>
                        <a:rPr lang="tr-TR" sz="1100" b="0" dirty="0">
                          <a:solidFill>
                            <a:schemeClr val="tx1"/>
                          </a:solidFill>
                          <a:effectLst/>
                          <a:latin typeface="Times New Roman" pitchFamily="18" charset="0"/>
                          <a:cs typeface="Times New Roman" pitchFamily="18" charset="0"/>
                        </a:rPr>
                        <a:t>. Ayşegül Şahin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Aft>
                          <a:spcPts val="0"/>
                        </a:spcAft>
                        <a:buFont typeface="Symbol" panose="05050102010706020507" pitchFamily="18" charset="2"/>
                        <a:buChar char=""/>
                      </a:pPr>
                      <a:r>
                        <a:rPr lang="tr-TR" sz="1100" dirty="0" err="1">
                          <a:effectLst/>
                          <a:latin typeface="Times New Roman" pitchFamily="18" charset="0"/>
                          <a:cs typeface="Times New Roman" pitchFamily="18" charset="0"/>
                        </a:rPr>
                        <a:t>Öğr</a:t>
                      </a:r>
                      <a:r>
                        <a:rPr lang="tr-TR" sz="1100" dirty="0">
                          <a:effectLst/>
                          <a:latin typeface="Times New Roman" pitchFamily="18" charset="0"/>
                          <a:cs typeface="Times New Roman" pitchFamily="18" charset="0"/>
                        </a:rPr>
                        <a:t>. Gör. Melih Zeren (2015-2018)</a:t>
                      </a:r>
                    </a:p>
                    <a:p>
                      <a:pPr marL="342900" lvl="0" indent="-342900" algn="just">
                        <a:lnSpc>
                          <a:spcPct val="150000"/>
                        </a:lnSpc>
                        <a:spcAft>
                          <a:spcPts val="0"/>
                        </a:spcAft>
                        <a:buFont typeface="Symbol" panose="05050102010706020507" pitchFamily="18" charset="2"/>
                        <a:buChar char=""/>
                      </a:pPr>
                      <a:r>
                        <a:rPr lang="tr-TR" sz="1100" dirty="0" err="1">
                          <a:effectLst/>
                          <a:latin typeface="Times New Roman" pitchFamily="18" charset="0"/>
                          <a:cs typeface="Times New Roman" pitchFamily="18" charset="0"/>
                        </a:rPr>
                        <a:t>Öğr</a:t>
                      </a:r>
                      <a:r>
                        <a:rPr lang="tr-TR" sz="1100" dirty="0">
                          <a:effectLst/>
                          <a:latin typeface="Times New Roman" pitchFamily="18" charset="0"/>
                          <a:cs typeface="Times New Roman" pitchFamily="18" charset="0"/>
                        </a:rPr>
                        <a:t>. Gör. Gözde Başbuğ (2015-2018)</a:t>
                      </a:r>
                    </a:p>
                    <a:p>
                      <a:pPr marL="342900" lvl="0" indent="-342900" algn="just">
                        <a:lnSpc>
                          <a:spcPct val="150000"/>
                        </a:lnSpc>
                        <a:spcAft>
                          <a:spcPts val="0"/>
                        </a:spcAft>
                        <a:buFont typeface="Symbol" panose="05050102010706020507" pitchFamily="18" charset="2"/>
                        <a:buChar char=""/>
                      </a:pPr>
                      <a:r>
                        <a:rPr lang="tr-TR" sz="1100" dirty="0" err="1">
                          <a:effectLst/>
                          <a:latin typeface="Times New Roman" pitchFamily="18" charset="0"/>
                          <a:cs typeface="Times New Roman" pitchFamily="18" charset="0"/>
                        </a:rPr>
                        <a:t>Öğr</a:t>
                      </a:r>
                      <a:r>
                        <a:rPr lang="tr-TR" sz="1100" dirty="0">
                          <a:effectLst/>
                          <a:latin typeface="Times New Roman" pitchFamily="18" charset="0"/>
                          <a:cs typeface="Times New Roman" pitchFamily="18" charset="0"/>
                        </a:rPr>
                        <a:t>. Gör. Deniz Tuncer </a:t>
                      </a:r>
                    </a:p>
                    <a:p>
                      <a:pPr marL="342900" lvl="0" indent="-342900" algn="just">
                        <a:lnSpc>
                          <a:spcPct val="150000"/>
                        </a:lnSpc>
                        <a:spcAft>
                          <a:spcPts val="0"/>
                        </a:spcAft>
                        <a:buFont typeface="Symbol" panose="05050102010706020507" pitchFamily="18" charset="2"/>
                        <a:buChar char=""/>
                      </a:pPr>
                      <a:r>
                        <a:rPr lang="tr-TR" sz="1100" dirty="0" err="1">
                          <a:effectLst/>
                          <a:latin typeface="Times New Roman" pitchFamily="18" charset="0"/>
                          <a:cs typeface="Times New Roman" pitchFamily="18" charset="0"/>
                        </a:rPr>
                        <a:t>Öğr</a:t>
                      </a:r>
                      <a:r>
                        <a:rPr lang="tr-TR" sz="1100" dirty="0">
                          <a:effectLst/>
                          <a:latin typeface="Times New Roman" pitchFamily="18" charset="0"/>
                          <a:cs typeface="Times New Roman" pitchFamily="18" charset="0"/>
                        </a:rPr>
                        <a:t>. Gör. Ertuğrul Safran</a:t>
                      </a:r>
                    </a:p>
                    <a:p>
                      <a:pPr marL="342900" lvl="0" indent="-342900" algn="just">
                        <a:lnSpc>
                          <a:spcPct val="150000"/>
                        </a:lnSpc>
                        <a:spcAft>
                          <a:spcPts val="0"/>
                        </a:spcAft>
                        <a:buFont typeface="Symbol" panose="05050102010706020507" pitchFamily="18" charset="2"/>
                        <a:buChar char=""/>
                      </a:pPr>
                      <a:r>
                        <a:rPr lang="tr-TR" sz="1100" dirty="0" err="1">
                          <a:effectLst/>
                          <a:latin typeface="Times New Roman" pitchFamily="18" charset="0"/>
                          <a:cs typeface="Times New Roman" pitchFamily="18" charset="0"/>
                        </a:rPr>
                        <a:t>Araş</a:t>
                      </a:r>
                      <a:r>
                        <a:rPr lang="tr-TR" sz="1100" dirty="0">
                          <a:effectLst/>
                          <a:latin typeface="Times New Roman" pitchFamily="18" charset="0"/>
                          <a:cs typeface="Times New Roman" pitchFamily="18" charset="0"/>
                        </a:rPr>
                        <a:t>. Gör. Hikmet </a:t>
                      </a:r>
                      <a:r>
                        <a:rPr lang="tr-TR" sz="1100" dirty="0" err="1">
                          <a:effectLst/>
                          <a:latin typeface="Times New Roman" pitchFamily="18" charset="0"/>
                          <a:cs typeface="Times New Roman" pitchFamily="18" charset="0"/>
                        </a:rPr>
                        <a:t>Uçgun</a:t>
                      </a:r>
                      <a:endParaRPr lang="tr-TR" sz="1100" dirty="0">
                        <a:effectLst/>
                        <a:latin typeface="Times New Roman" pitchFamily="18" charset="0"/>
                        <a:cs typeface="Times New Roman" pitchFamily="18" charset="0"/>
                      </a:endParaRPr>
                    </a:p>
                    <a:p>
                      <a:pPr marL="342900" lvl="0" indent="-342900" algn="just">
                        <a:lnSpc>
                          <a:spcPct val="150000"/>
                        </a:lnSpc>
                        <a:spcAft>
                          <a:spcPts val="0"/>
                        </a:spcAft>
                        <a:buFont typeface="Symbol" panose="05050102010706020507" pitchFamily="18" charset="2"/>
                        <a:buChar char=""/>
                      </a:pPr>
                      <a:r>
                        <a:rPr lang="tr-TR" sz="1100" dirty="0" err="1">
                          <a:effectLst/>
                          <a:latin typeface="Times New Roman" pitchFamily="18" charset="0"/>
                          <a:cs typeface="Times New Roman" pitchFamily="18" charset="0"/>
                        </a:rPr>
                        <a:t>Araş</a:t>
                      </a:r>
                      <a:r>
                        <a:rPr lang="tr-TR" sz="1100" dirty="0">
                          <a:effectLst/>
                          <a:latin typeface="Times New Roman" pitchFamily="18" charset="0"/>
                          <a:cs typeface="Times New Roman" pitchFamily="18" charset="0"/>
                        </a:rPr>
                        <a:t> Gör. Meltem </a:t>
                      </a:r>
                      <a:r>
                        <a:rPr lang="tr-TR" sz="1100" dirty="0" err="1">
                          <a:effectLst/>
                          <a:latin typeface="Times New Roman" pitchFamily="18" charset="0"/>
                          <a:cs typeface="Times New Roman" pitchFamily="18" charset="0"/>
                        </a:rPr>
                        <a:t>Ramoğlu</a:t>
                      </a:r>
                      <a:endParaRPr lang="tr-TR" sz="1100" dirty="0">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502681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190"/>
            <a:ext cx="9591989" cy="904352"/>
          </a:xfrm>
        </p:spPr>
        <p:txBody>
          <a:bodyPr>
            <a:noAutofit/>
          </a:bodyPr>
          <a:lstStyle/>
          <a:p>
            <a:r>
              <a:rPr lang="tr-TR" sz="2500" dirty="0" smtClean="0">
                <a:latin typeface="Times New Roman" pitchFamily="18" charset="0"/>
                <a:cs typeface="Times New Roman" pitchFamily="18" charset="0"/>
              </a:rPr>
              <a:t>Stratejik Hedefler, Organizasyon Yapıları </a:t>
            </a:r>
            <a:r>
              <a:rPr lang="tr-TR" sz="2500" dirty="0" smtClean="0">
                <a:latin typeface="Times New Roman" pitchFamily="18" charset="0"/>
                <a:cs typeface="Times New Roman" pitchFamily="18" charset="0"/>
              </a:rPr>
              <a:t>ve </a:t>
            </a:r>
            <a:r>
              <a:rPr lang="tr-TR" sz="2500" dirty="0" smtClean="0">
                <a:latin typeface="Times New Roman" pitchFamily="18" charset="0"/>
                <a:cs typeface="Times New Roman" pitchFamily="18" charset="0"/>
              </a:rPr>
              <a:t>Ana Faaliyet Konuları</a:t>
            </a:r>
            <a:endParaRPr lang="tr-TR" sz="2500" dirty="0">
              <a:latin typeface="Times New Roman" pitchFamily="18" charset="0"/>
              <a:cs typeface="Times New Roman" pitchFamily="18" charset="0"/>
            </a:endParaRPr>
          </a:p>
        </p:txBody>
      </p:sp>
      <p:sp>
        <p:nvSpPr>
          <p:cNvPr id="6" name="İçerik Yer Tutucusu 2"/>
          <p:cNvSpPr>
            <a:spLocks noGrp="1"/>
          </p:cNvSpPr>
          <p:nvPr>
            <p:ph idx="1"/>
          </p:nvPr>
        </p:nvSpPr>
        <p:spPr>
          <a:xfrm>
            <a:off x="600025" y="1097360"/>
            <a:ext cx="11377264" cy="5760640"/>
          </a:xfrm>
        </p:spPr>
        <p:txBody>
          <a:bodyPr>
            <a:noAutofit/>
          </a:bodyPr>
          <a:lstStyle/>
          <a:p>
            <a:pPr>
              <a:buFont typeface="Wingdings" panose="05000000000000000000" pitchFamily="2" charset="2"/>
              <a:buChar char="Ø"/>
            </a:pPr>
            <a:r>
              <a:rPr lang="tr-TR" sz="2200" b="1" dirty="0" smtClean="0">
                <a:latin typeface="Times New Roman" pitchFamily="18" charset="0"/>
                <a:cs typeface="Times New Roman" pitchFamily="18" charset="0"/>
              </a:rPr>
              <a:t>Fakülte Organizasyon Yapısı</a:t>
            </a:r>
          </a:p>
          <a:p>
            <a:pPr>
              <a:buFont typeface="Wingdings" panose="05000000000000000000" pitchFamily="2" charset="2"/>
              <a:buChar char="Ø"/>
            </a:pPr>
            <a:endParaRPr lang="tr-TR" sz="800" dirty="0">
              <a:latin typeface="Times New Roman" pitchFamily="18" charset="0"/>
              <a:cs typeface="Times New Roman" pitchFamily="18" charset="0"/>
            </a:endParaRPr>
          </a:p>
        </p:txBody>
      </p:sp>
      <p:graphicFrame>
        <p:nvGraphicFramePr>
          <p:cNvPr id="7" name="Diyagram 6"/>
          <p:cNvGraphicFramePr/>
          <p:nvPr>
            <p:extLst>
              <p:ext uri="{D42A27DB-BD31-4B8C-83A1-F6EECF244321}">
                <p14:modId xmlns:p14="http://schemas.microsoft.com/office/powerpoint/2010/main" val="1475903346"/>
              </p:ext>
            </p:extLst>
          </p:nvPr>
        </p:nvGraphicFramePr>
        <p:xfrm>
          <a:off x="767751" y="1406105"/>
          <a:ext cx="10075653" cy="5109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Düz Bağlayıcı 3"/>
          <p:cNvCxnSpPr/>
          <p:nvPr/>
        </p:nvCxnSpPr>
        <p:spPr>
          <a:xfrm>
            <a:off x="5807968" y="3096883"/>
            <a:ext cx="4806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274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106837" y="1322077"/>
            <a:ext cx="11582400" cy="1322285"/>
          </a:xfrm>
          <a:prstGeom prst="rect">
            <a:avLst/>
          </a:prstGeom>
        </p:spPr>
        <p:txBody>
          <a:bodyPr wrap="square">
            <a:spAutoFit/>
          </a:bodyPr>
          <a:lstStyle/>
          <a:p>
            <a:pPr marL="540385">
              <a:lnSpc>
                <a:spcPct val="107000"/>
              </a:lnSpc>
              <a:spcAft>
                <a:spcPts val="800"/>
              </a:spcAft>
            </a:pPr>
            <a:r>
              <a:rPr lang="tr-TR" b="1" dirty="0" smtClean="0">
                <a:latin typeface="Times New Roman" pitchFamily="18" charset="0"/>
                <a:cs typeface="Times New Roman" pitchFamily="18" charset="0"/>
              </a:rPr>
              <a:t>Fizyoterapi ve Rehabilitasyon Bölüm Başkanlığı Öğretim Üye ve Elemanlarınca;</a:t>
            </a:r>
          </a:p>
          <a:p>
            <a:pPr marL="342900" lvl="0" indent="-342900" algn="just">
              <a:lnSpc>
                <a:spcPct val="150000"/>
              </a:lnSpc>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Fizyoterapi </a:t>
            </a:r>
            <a:r>
              <a:rPr lang="tr-TR" dirty="0">
                <a:latin typeface="Times New Roman" panose="02020603050405020304" pitchFamily="18" charset="0"/>
                <a:ea typeface="Calibri" panose="020F0502020204030204" pitchFamily="34" charset="0"/>
                <a:cs typeface="Times New Roman" panose="02020603050405020304" pitchFamily="18" charset="0"/>
              </a:rPr>
              <a:t>ve Rehabilitasyon Ana Bilim Dalı Fizyoterapi ve Rehabilitasyon Yüksek Lisans Programı Burs Kazanan Öğrencilerimiz</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716021597"/>
              </p:ext>
            </p:extLst>
          </p:nvPr>
        </p:nvGraphicFramePr>
        <p:xfrm>
          <a:off x="2011680" y="2616174"/>
          <a:ext cx="7158445" cy="960120"/>
        </p:xfrm>
        <a:graphic>
          <a:graphicData uri="http://schemas.openxmlformats.org/drawingml/2006/table">
            <a:tbl>
              <a:tblPr firstRow="1" firstCol="1" bandRow="1">
                <a:tableStyleId>{5C22544A-7EE6-4342-B048-85BDC9FD1C3A}</a:tableStyleId>
              </a:tblPr>
              <a:tblGrid>
                <a:gridCol w="2217596"/>
                <a:gridCol w="2101487"/>
                <a:gridCol w="2839362"/>
              </a:tblGrid>
              <a:tr h="304810">
                <a:tc>
                  <a:txBody>
                    <a:bodyPr/>
                    <a:lstStyle/>
                    <a:p>
                      <a:pPr algn="ctr">
                        <a:lnSpc>
                          <a:spcPct val="150000"/>
                        </a:lnSpc>
                        <a:spcAft>
                          <a:spcPts val="0"/>
                        </a:spcAft>
                      </a:pPr>
                      <a:r>
                        <a:rPr lang="tr-TR" sz="1400" dirty="0">
                          <a:solidFill>
                            <a:srgbClr val="C00000"/>
                          </a:solidFill>
                          <a:effectLst/>
                          <a:latin typeface="Times New Roman" pitchFamily="18" charset="0"/>
                          <a:cs typeface="Times New Roman" pitchFamily="18" charset="0"/>
                        </a:rPr>
                        <a:t>Başarı Bursu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tr-TR" sz="1400" dirty="0">
                          <a:solidFill>
                            <a:srgbClr val="C00000"/>
                          </a:solidFill>
                          <a:effectLst/>
                          <a:latin typeface="Times New Roman" pitchFamily="18" charset="0"/>
                          <a:cs typeface="Times New Roman" pitchFamily="18" charset="0"/>
                        </a:rPr>
                        <a:t>Tam Eğitim Bursu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tr-TR" sz="1400" dirty="0">
                          <a:solidFill>
                            <a:srgbClr val="C00000"/>
                          </a:solidFill>
                          <a:effectLst/>
                          <a:latin typeface="Times New Roman" pitchFamily="18" charset="0"/>
                          <a:cs typeface="Times New Roman" pitchFamily="18" charset="0"/>
                        </a:rPr>
                        <a:t>Yarı Eğitim Bursu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09621">
                <a:tc>
                  <a:txBody>
                    <a:bodyPr/>
                    <a:lstStyle/>
                    <a:p>
                      <a:pPr marL="342900" lvl="0" indent="-342900" algn="just">
                        <a:lnSpc>
                          <a:spcPct val="150000"/>
                        </a:lnSpc>
                        <a:spcAft>
                          <a:spcPts val="0"/>
                        </a:spcAft>
                        <a:buFont typeface="Symbol" panose="05050102010706020507" pitchFamily="18" charset="2"/>
                        <a:buChar char=""/>
                      </a:pPr>
                      <a:r>
                        <a:rPr lang="tr-TR" sz="1400" b="0" dirty="0" err="1">
                          <a:solidFill>
                            <a:schemeClr val="tx1"/>
                          </a:solidFill>
                          <a:effectLst/>
                          <a:latin typeface="Times New Roman" pitchFamily="18" charset="0"/>
                          <a:cs typeface="Times New Roman" pitchFamily="18" charset="0"/>
                        </a:rPr>
                        <a:t>Fzt</a:t>
                      </a:r>
                      <a:r>
                        <a:rPr lang="tr-TR" sz="1400" b="0" dirty="0">
                          <a:solidFill>
                            <a:schemeClr val="tx1"/>
                          </a:solidFill>
                          <a:effectLst/>
                          <a:latin typeface="Times New Roman" pitchFamily="18" charset="0"/>
                          <a:cs typeface="Times New Roman" pitchFamily="18" charset="0"/>
                        </a:rPr>
                        <a:t>. Sefa Yıldırım</a:t>
                      </a:r>
                    </a:p>
                    <a:p>
                      <a:pPr marL="342900" lvl="0" indent="-342900">
                        <a:lnSpc>
                          <a:spcPct val="150000"/>
                        </a:lnSpc>
                        <a:spcAft>
                          <a:spcPts val="0"/>
                        </a:spcAft>
                        <a:buFont typeface="Symbol" panose="05050102010706020507" pitchFamily="18" charset="2"/>
                        <a:buChar char=""/>
                      </a:pPr>
                      <a:r>
                        <a:rPr lang="tr-TR" sz="1400" b="0" dirty="0" err="1">
                          <a:solidFill>
                            <a:schemeClr val="tx1"/>
                          </a:solidFill>
                          <a:effectLst/>
                          <a:latin typeface="Times New Roman" pitchFamily="18" charset="0"/>
                          <a:cs typeface="Times New Roman" pitchFamily="18" charset="0"/>
                        </a:rPr>
                        <a:t>Fzt</a:t>
                      </a:r>
                      <a:r>
                        <a:rPr lang="tr-TR" sz="1400" b="0" dirty="0">
                          <a:solidFill>
                            <a:schemeClr val="tx1"/>
                          </a:solidFill>
                          <a:effectLst/>
                          <a:latin typeface="Times New Roman" pitchFamily="18" charset="0"/>
                          <a:cs typeface="Times New Roman" pitchFamily="18" charset="0"/>
                        </a:rPr>
                        <a:t>. Kerem </a:t>
                      </a:r>
                      <a:r>
                        <a:rPr lang="tr-TR" sz="1400" b="0" dirty="0" err="1">
                          <a:solidFill>
                            <a:schemeClr val="tx1"/>
                          </a:solidFill>
                          <a:effectLst/>
                          <a:latin typeface="Times New Roman" pitchFamily="18" charset="0"/>
                          <a:cs typeface="Times New Roman" pitchFamily="18" charset="0"/>
                        </a:rPr>
                        <a:t>Aydoğan</a:t>
                      </a:r>
                      <a:endParaRPr lang="tr-TR" sz="1400" b="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Aft>
                          <a:spcPts val="0"/>
                        </a:spcAft>
                        <a:buFont typeface="Symbol" panose="05050102010706020507" pitchFamily="18" charset="2"/>
                        <a:buChar char=""/>
                      </a:pPr>
                      <a:r>
                        <a:rPr lang="tr-TR" sz="1400">
                          <a:effectLst/>
                          <a:latin typeface="Times New Roman" pitchFamily="18" charset="0"/>
                          <a:cs typeface="Times New Roman" pitchFamily="18" charset="0"/>
                        </a:rPr>
                        <a:t>Fzt. Tevfik Acar</a:t>
                      </a:r>
                    </a:p>
                    <a:p>
                      <a:pPr marL="342900" lvl="0" indent="-342900" algn="just">
                        <a:lnSpc>
                          <a:spcPct val="150000"/>
                        </a:lnSpc>
                        <a:spcAft>
                          <a:spcPts val="0"/>
                        </a:spcAft>
                        <a:buFont typeface="Symbol" panose="05050102010706020507" pitchFamily="18" charset="2"/>
                        <a:buChar char=""/>
                      </a:pPr>
                      <a:r>
                        <a:rPr lang="tr-TR" sz="1400">
                          <a:effectLst/>
                          <a:latin typeface="Times New Roman" pitchFamily="18" charset="0"/>
                          <a:cs typeface="Times New Roman" pitchFamily="18" charset="0"/>
                        </a:rPr>
                        <a:t>Fzt. Nimet Tuncel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50000"/>
                        </a:lnSpc>
                        <a:spcAft>
                          <a:spcPts val="0"/>
                        </a:spcAft>
                        <a:buFont typeface="Symbol" panose="05050102010706020507" pitchFamily="18" charset="2"/>
                        <a:buChar char=""/>
                      </a:pPr>
                      <a:r>
                        <a:rPr lang="tr-TR" sz="1400" dirty="0" err="1">
                          <a:effectLst/>
                          <a:latin typeface="Times New Roman" pitchFamily="18" charset="0"/>
                          <a:cs typeface="Times New Roman" pitchFamily="18" charset="0"/>
                        </a:rPr>
                        <a:t>Fzt</a:t>
                      </a:r>
                      <a:r>
                        <a:rPr lang="tr-TR" sz="1400" dirty="0">
                          <a:effectLst/>
                          <a:latin typeface="Times New Roman" pitchFamily="18" charset="0"/>
                          <a:cs typeface="Times New Roman" pitchFamily="18" charset="0"/>
                        </a:rPr>
                        <a:t>. İrem Kurt</a:t>
                      </a:r>
                    </a:p>
                    <a:p>
                      <a:pPr marL="342900" lvl="0" indent="-342900" algn="just">
                        <a:lnSpc>
                          <a:spcPct val="150000"/>
                        </a:lnSpc>
                        <a:spcAft>
                          <a:spcPts val="0"/>
                        </a:spcAft>
                        <a:buFont typeface="Symbol" panose="05050102010706020507" pitchFamily="18" charset="2"/>
                        <a:buChar char=""/>
                      </a:pPr>
                      <a:r>
                        <a:rPr lang="tr-TR" sz="1400" dirty="0" err="1">
                          <a:effectLst/>
                          <a:latin typeface="Times New Roman" pitchFamily="18" charset="0"/>
                          <a:cs typeface="Times New Roman" pitchFamily="18" charset="0"/>
                        </a:rPr>
                        <a:t>Fzt</a:t>
                      </a:r>
                      <a:r>
                        <a:rPr lang="tr-TR" sz="1400" dirty="0">
                          <a:effectLst/>
                          <a:latin typeface="Times New Roman" pitchFamily="18" charset="0"/>
                          <a:cs typeface="Times New Roman" pitchFamily="18" charset="0"/>
                        </a:rPr>
                        <a:t>. Fatih </a:t>
                      </a:r>
                      <a:r>
                        <a:rPr lang="tr-TR" sz="1400" dirty="0" err="1">
                          <a:effectLst/>
                          <a:latin typeface="Times New Roman" pitchFamily="18" charset="0"/>
                          <a:cs typeface="Times New Roman" pitchFamily="18" charset="0"/>
                        </a:rPr>
                        <a:t>Karamus</a:t>
                      </a:r>
                      <a:r>
                        <a:rPr lang="tr-TR" sz="1400" dirty="0">
                          <a:effectLst/>
                          <a:latin typeface="Times New Roman" pitchFamily="18" charset="0"/>
                          <a:cs typeface="Times New Roman"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Dikdörtgen 13"/>
          <p:cNvSpPr/>
          <p:nvPr/>
        </p:nvSpPr>
        <p:spPr>
          <a:xfrm>
            <a:off x="153970" y="3679618"/>
            <a:ext cx="11535267" cy="2643159"/>
          </a:xfrm>
          <a:prstGeom prst="rect">
            <a:avLst/>
          </a:prstGeom>
        </p:spPr>
        <p:txBody>
          <a:bodyPr wrap="square">
            <a:spAutoFit/>
          </a:bodyPr>
          <a:lstStyle/>
          <a:p>
            <a:pPr marL="678180" indent="-137795">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A. ULUSLARARASI YAYINLAR, MAKALE VE KİTAPLAR </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tr-TR" sz="1400" dirty="0">
                <a:latin typeface="Times New Roman" panose="02020603050405020304" pitchFamily="18" charset="0"/>
                <a:ea typeface="Calibri" panose="020F0502020204030204" pitchFamily="34" charset="0"/>
                <a:cs typeface="Times New Roman" panose="02020603050405020304" pitchFamily="18" charset="0"/>
              </a:rPr>
              <a:t>Gürses HN, Zeren M, </a:t>
            </a:r>
            <a:r>
              <a:rPr lang="tr-TR" sz="1400" dirty="0" err="1">
                <a:latin typeface="Times New Roman" panose="02020603050405020304" pitchFamily="18" charset="0"/>
                <a:ea typeface="Calibri" panose="020F0502020204030204" pitchFamily="34" charset="0"/>
                <a:cs typeface="Times New Roman" panose="02020603050405020304" pitchFamily="18" charset="0"/>
              </a:rPr>
              <a:t>Denizoglu</a:t>
            </a:r>
            <a:r>
              <a:rPr lang="tr-TR" sz="1400" dirty="0">
                <a:latin typeface="Times New Roman" panose="02020603050405020304" pitchFamily="18" charset="0"/>
                <a:ea typeface="Calibri" panose="020F0502020204030204" pitchFamily="34" charset="0"/>
                <a:cs typeface="Times New Roman" panose="02020603050405020304" pitchFamily="18" charset="0"/>
              </a:rPr>
              <a:t> Külli H, Durgut E.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Relationship</a:t>
            </a:r>
            <a:r>
              <a:rPr lang="tr-TR" sz="1400" dirty="0">
                <a:latin typeface="Times New Roman" panose="02020603050405020304" pitchFamily="18" charset="0"/>
                <a:ea typeface="Calibri" panose="020F0502020204030204" pitchFamily="34" charset="0"/>
                <a:cs typeface="Times New Roman" panose="02020603050405020304" pitchFamily="18" charset="0"/>
              </a:rPr>
              <a:t> of Sit-</a:t>
            </a:r>
            <a:r>
              <a:rPr lang="tr-TR" sz="1400" dirty="0" err="1">
                <a:latin typeface="Times New Roman" panose="02020603050405020304" pitchFamily="18" charset="0"/>
                <a:ea typeface="Calibri" panose="020F0502020204030204" pitchFamily="34" charset="0"/>
                <a:cs typeface="Times New Roman" panose="02020603050405020304" pitchFamily="18" charset="0"/>
              </a:rPr>
              <a:t>to</a:t>
            </a:r>
            <a:r>
              <a:rPr lang="tr-TR" sz="1400" dirty="0">
                <a:latin typeface="Times New Roman" panose="02020603050405020304" pitchFamily="18" charset="0"/>
                <a:ea typeface="Calibri" panose="020F0502020204030204" pitchFamily="34" charset="0"/>
                <a:cs typeface="Times New Roman" panose="02020603050405020304" pitchFamily="18" charset="0"/>
              </a:rPr>
              <a:t>-</a:t>
            </a:r>
            <a:r>
              <a:rPr lang="tr-TR" sz="1400" dirty="0" err="1">
                <a:latin typeface="Times New Roman" panose="02020603050405020304" pitchFamily="18" charset="0"/>
                <a:ea typeface="Calibri" panose="020F0502020204030204" pitchFamily="34" charset="0"/>
                <a:cs typeface="Times New Roman" panose="02020603050405020304" pitchFamily="18" charset="0"/>
              </a:rPr>
              <a:t>Stand</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Tests</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Six</a:t>
            </a:r>
            <a:r>
              <a:rPr lang="tr-TR" sz="1400" dirty="0">
                <a:latin typeface="Times New Roman" panose="02020603050405020304" pitchFamily="18" charset="0"/>
                <a:ea typeface="Calibri" panose="020F0502020204030204" pitchFamily="34" charset="0"/>
                <a:cs typeface="Times New Roman" panose="02020603050405020304" pitchFamily="18" charset="0"/>
              </a:rPr>
              <a:t>-Minute </a:t>
            </a:r>
            <a:r>
              <a:rPr lang="tr-TR" sz="1400" dirty="0" err="1">
                <a:latin typeface="Times New Roman" panose="02020603050405020304" pitchFamily="18" charset="0"/>
                <a:ea typeface="Calibri" panose="020F0502020204030204" pitchFamily="34" charset="0"/>
                <a:cs typeface="Times New Roman" panose="02020603050405020304" pitchFamily="18" charset="0"/>
              </a:rPr>
              <a:t>Walk</a:t>
            </a:r>
            <a:r>
              <a:rPr lang="tr-TR" sz="1400" dirty="0">
                <a:latin typeface="Times New Roman" panose="02020603050405020304" pitchFamily="18" charset="0"/>
                <a:ea typeface="Calibri" panose="020F0502020204030204" pitchFamily="34" charset="0"/>
                <a:cs typeface="Times New Roman" panose="02020603050405020304" pitchFamily="18" charset="0"/>
              </a:rPr>
              <a:t> Test in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Healthy</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Young</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Adults</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Medicine</a:t>
            </a:r>
            <a:r>
              <a:rPr lang="tr-TR" sz="1400" dirty="0">
                <a:latin typeface="Times New Roman" panose="02020603050405020304" pitchFamily="18" charset="0"/>
                <a:ea typeface="Calibri" panose="020F0502020204030204" pitchFamily="34" charset="0"/>
                <a:cs typeface="Times New Roman" panose="02020603050405020304" pitchFamily="18" charset="0"/>
              </a:rPr>
              <a:t> 2018; 97(1):e9489. (SCI; </a:t>
            </a:r>
            <a:r>
              <a:rPr lang="tr-TR" sz="1400" dirty="0" err="1">
                <a:latin typeface="Times New Roman" panose="02020603050405020304" pitchFamily="18" charset="0"/>
                <a:ea typeface="Calibri" panose="020F0502020204030204" pitchFamily="34" charset="0"/>
                <a:cs typeface="Times New Roman" panose="02020603050405020304" pitchFamily="18" charset="0"/>
              </a:rPr>
              <a:t>impact</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factor</a:t>
            </a:r>
            <a:r>
              <a:rPr lang="tr-TR" sz="1400" dirty="0">
                <a:latin typeface="Times New Roman" panose="02020603050405020304" pitchFamily="18" charset="0"/>
                <a:ea typeface="Calibri" panose="020F0502020204030204" pitchFamily="34" charset="0"/>
                <a:cs typeface="Times New Roman" panose="02020603050405020304" pitchFamily="18" charset="0"/>
              </a:rPr>
              <a:t>: 1.803) </a:t>
            </a:r>
            <a:endParaRPr lang="tr-TR"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Demir </a:t>
            </a:r>
            <a:r>
              <a:rPr lang="tr-TR" sz="1400" dirty="0">
                <a:latin typeface="Times New Roman" panose="02020603050405020304" pitchFamily="18" charset="0"/>
                <a:ea typeface="Calibri" panose="020F0502020204030204" pitchFamily="34" charset="0"/>
                <a:cs typeface="Times New Roman" panose="02020603050405020304" pitchFamily="18" charset="0"/>
              </a:rPr>
              <a:t>R, Zeren M, </a:t>
            </a:r>
            <a:r>
              <a:rPr lang="tr-TR" sz="1400" dirty="0" err="1">
                <a:latin typeface="Times New Roman" panose="02020603050405020304" pitchFamily="18" charset="0"/>
                <a:ea typeface="Calibri" panose="020F0502020204030204" pitchFamily="34" charset="0"/>
                <a:cs typeface="Times New Roman" panose="02020603050405020304" pitchFamily="18" charset="0"/>
              </a:rPr>
              <a:t>Gurses</a:t>
            </a:r>
            <a:r>
              <a:rPr lang="tr-TR" sz="1400" dirty="0">
                <a:latin typeface="Times New Roman" panose="02020603050405020304" pitchFamily="18" charset="0"/>
                <a:ea typeface="Calibri" panose="020F0502020204030204" pitchFamily="34" charset="0"/>
                <a:cs typeface="Times New Roman" panose="02020603050405020304" pitchFamily="18" charset="0"/>
              </a:rPr>
              <a:t> HN,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Yigit</a:t>
            </a:r>
            <a:r>
              <a:rPr lang="tr-TR" sz="1400" dirty="0">
                <a:latin typeface="Times New Roman" panose="02020603050405020304" pitchFamily="18" charset="0"/>
                <a:ea typeface="Calibri" panose="020F0502020204030204" pitchFamily="34" charset="0"/>
                <a:cs typeface="Times New Roman" panose="02020603050405020304" pitchFamily="18" charset="0"/>
              </a:rPr>
              <a:t> Z.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Relationship</a:t>
            </a:r>
            <a:r>
              <a:rPr lang="tr-TR" sz="1400" dirty="0">
                <a:latin typeface="Times New Roman" panose="02020603050405020304" pitchFamily="18" charset="0"/>
                <a:ea typeface="Calibri" panose="020F0502020204030204" pitchFamily="34" charset="0"/>
                <a:cs typeface="Times New Roman" panose="02020603050405020304" pitchFamily="18" charset="0"/>
              </a:rPr>
              <a:t> of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Respiratory</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Muscle</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Strength</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Pulmonary</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Function</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Functional</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Capacity</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Quality</a:t>
            </a:r>
            <a:r>
              <a:rPr lang="tr-TR" sz="1400" dirty="0">
                <a:latin typeface="Times New Roman" panose="02020603050405020304" pitchFamily="18" charset="0"/>
                <a:ea typeface="Calibri" panose="020F0502020204030204" pitchFamily="34" charset="0"/>
                <a:cs typeface="Times New Roman" panose="02020603050405020304" pitchFamily="18" charset="0"/>
              </a:rPr>
              <a:t> of Life in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Atrial</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Fibrillation</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Journal</a:t>
            </a:r>
            <a:r>
              <a:rPr lang="tr-TR" sz="1400" dirty="0">
                <a:latin typeface="Times New Roman" panose="02020603050405020304" pitchFamily="18" charset="0"/>
                <a:ea typeface="Calibri" panose="020F0502020204030204" pitchFamily="34" charset="0"/>
                <a:cs typeface="Times New Roman" panose="02020603050405020304" pitchFamily="18" charset="0"/>
              </a:rPr>
              <a:t> of International </a:t>
            </a:r>
            <a:r>
              <a:rPr lang="tr-TR" sz="1400" dirty="0" err="1">
                <a:latin typeface="Times New Roman" panose="02020603050405020304" pitchFamily="18" charset="0"/>
                <a:ea typeface="Calibri" panose="020F0502020204030204" pitchFamily="34" charset="0"/>
                <a:cs typeface="Times New Roman" panose="02020603050405020304" pitchFamily="18" charset="0"/>
              </a:rPr>
              <a:t>Medical</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Research</a:t>
            </a:r>
            <a:r>
              <a:rPr lang="tr-TR" sz="1400" dirty="0">
                <a:latin typeface="Times New Roman" panose="02020603050405020304" pitchFamily="18" charset="0"/>
                <a:ea typeface="Calibri" panose="020F0502020204030204" pitchFamily="34" charset="0"/>
                <a:cs typeface="Times New Roman" panose="02020603050405020304" pitchFamily="18" charset="0"/>
              </a:rPr>
              <a:t> 2018; 46(1):195-203.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DOI:10.1177/0300060517723252</a:t>
            </a:r>
          </a:p>
          <a:p>
            <a:pPr marL="285750" lvl="0" indent="-285750">
              <a:lnSpc>
                <a:spcPct val="107000"/>
              </a:lnSpc>
              <a:spcAft>
                <a:spcPts val="800"/>
              </a:spcAft>
              <a:buFont typeface="Wingdings" panose="05000000000000000000" pitchFamily="2" charset="2"/>
              <a:buChar char="ü"/>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Simsek </a:t>
            </a:r>
            <a:r>
              <a:rPr lang="tr-TR" sz="1400" dirty="0">
                <a:latin typeface="Times New Roman" panose="02020603050405020304" pitchFamily="18" charset="0"/>
                <a:ea typeface="Calibri" panose="020F0502020204030204" pitchFamily="34" charset="0"/>
                <a:cs typeface="Times New Roman" panose="02020603050405020304" pitchFamily="18" charset="0"/>
              </a:rPr>
              <a:t>B, Yanar K, Kansu AD, Belce A, Aydin S, </a:t>
            </a:r>
            <a:r>
              <a:rPr lang="tr-TR" sz="1400" dirty="0" err="1">
                <a:latin typeface="Times New Roman" panose="02020603050405020304" pitchFamily="18" charset="0"/>
                <a:ea typeface="Calibri" panose="020F0502020204030204" pitchFamily="34" charset="0"/>
                <a:cs typeface="Times New Roman" panose="02020603050405020304" pitchFamily="18" charset="0"/>
              </a:rPr>
              <a:t>Çakatay</a:t>
            </a:r>
            <a:r>
              <a:rPr lang="tr-TR" sz="1400" dirty="0">
                <a:latin typeface="Times New Roman" panose="02020603050405020304" pitchFamily="18" charset="0"/>
                <a:ea typeface="Calibri" panose="020F0502020204030204" pitchFamily="34" charset="0"/>
                <a:cs typeface="Times New Roman" panose="02020603050405020304" pitchFamily="18" charset="0"/>
              </a:rPr>
              <a:t> U. </a:t>
            </a:r>
            <a:r>
              <a:rPr lang="tr-TR" sz="1400" dirty="0" err="1">
                <a:latin typeface="Times New Roman" panose="02020603050405020304" pitchFamily="18" charset="0"/>
                <a:ea typeface="Calibri" panose="020F0502020204030204" pitchFamily="34" charset="0"/>
                <a:cs typeface="Times New Roman" panose="02020603050405020304" pitchFamily="18" charset="0"/>
              </a:rPr>
              <a:t>Caloric</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restriction</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improves</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redox</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homeostasis</a:t>
            </a:r>
            <a:r>
              <a:rPr lang="tr-TR" sz="1400" dirty="0">
                <a:latin typeface="Times New Roman" panose="02020603050405020304" pitchFamily="18" charset="0"/>
                <a:ea typeface="Calibri" panose="020F0502020204030204" pitchFamily="34" charset="0"/>
                <a:cs typeface="Times New Roman" panose="02020603050405020304" pitchFamily="18" charset="0"/>
              </a:rPr>
              <a:t> in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aging</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male</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rat</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heart</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even</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when</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started</a:t>
            </a:r>
            <a:r>
              <a:rPr lang="tr-TR" sz="1400" dirty="0">
                <a:latin typeface="Times New Roman" panose="02020603050405020304" pitchFamily="18" charset="0"/>
                <a:ea typeface="Calibri" panose="020F0502020204030204" pitchFamily="34" charset="0"/>
                <a:cs typeface="Times New Roman" panose="02020603050405020304" pitchFamily="18" charset="0"/>
              </a:rPr>
              <a:t> in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middle-adulthood</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when</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400" dirty="0">
                <a:latin typeface="Times New Roman" panose="02020603050405020304" pitchFamily="18" charset="0"/>
                <a:ea typeface="Calibri" panose="020F0502020204030204" pitchFamily="34" charset="0"/>
                <a:cs typeface="Times New Roman" panose="02020603050405020304" pitchFamily="18" charset="0"/>
              </a:rPr>
              <a:t> body </a:t>
            </a:r>
            <a:r>
              <a:rPr lang="tr-TR" sz="1400" dirty="0" err="1">
                <a:latin typeface="Times New Roman" panose="02020603050405020304" pitchFamily="18" charset="0"/>
                <a:ea typeface="Calibri" panose="020F0502020204030204" pitchFamily="34" charset="0"/>
                <a:cs typeface="Times New Roman" panose="02020603050405020304" pitchFamily="18" charset="0"/>
              </a:rPr>
              <a:t>weight</a:t>
            </a:r>
            <a:r>
              <a:rPr lang="tr-TR" sz="1400" dirty="0">
                <a:latin typeface="Times New Roman" panose="02020603050405020304" pitchFamily="18" charset="0"/>
                <a:ea typeface="Calibri" panose="020F0502020204030204" pitchFamily="34" charset="0"/>
                <a:cs typeface="Times New Roman" panose="02020603050405020304" pitchFamily="18" charset="0"/>
              </a:rPr>
              <a:t> is </a:t>
            </a:r>
            <a:r>
              <a:rPr lang="tr-TR" sz="1400" dirty="0" err="1">
                <a:latin typeface="Times New Roman" panose="02020603050405020304" pitchFamily="18" charset="0"/>
                <a:ea typeface="Calibri" panose="020F0502020204030204" pitchFamily="34" charset="0"/>
                <a:cs typeface="Times New Roman" panose="02020603050405020304" pitchFamily="18" charset="0"/>
              </a:rPr>
              <a:t>stable</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Biogerontology</a:t>
            </a:r>
            <a:r>
              <a:rPr lang="tr-TR" sz="1400" dirty="0">
                <a:latin typeface="Times New Roman" panose="02020603050405020304" pitchFamily="18" charset="0"/>
                <a:ea typeface="Calibri" panose="020F0502020204030204" pitchFamily="34" charset="0"/>
                <a:cs typeface="Times New Roman" panose="02020603050405020304" pitchFamily="18" charset="0"/>
              </a:rPr>
              <a:t>. 2018 </a:t>
            </a:r>
            <a:r>
              <a:rPr lang="tr-TR" sz="1400" dirty="0" err="1">
                <a:latin typeface="Times New Roman" panose="02020603050405020304" pitchFamily="18" charset="0"/>
                <a:ea typeface="Calibri" panose="020F0502020204030204" pitchFamily="34" charset="0"/>
                <a:cs typeface="Times New Roman" panose="02020603050405020304" pitchFamily="18" charset="0"/>
              </a:rPr>
              <a:t>Oct</a:t>
            </a:r>
            <a:r>
              <a:rPr lang="tr-TR" sz="1400" dirty="0">
                <a:latin typeface="Times New Roman" panose="02020603050405020304" pitchFamily="18" charset="0"/>
                <a:ea typeface="Calibri" panose="020F0502020204030204" pitchFamily="34" charset="0"/>
                <a:cs typeface="Times New Roman" panose="02020603050405020304" pitchFamily="18" charset="0"/>
              </a:rPr>
              <a:t> 29. </a:t>
            </a:r>
            <a:r>
              <a:rPr lang="tr-TR" sz="1400" dirty="0" err="1">
                <a:latin typeface="Times New Roman" panose="02020603050405020304" pitchFamily="18" charset="0"/>
                <a:ea typeface="Calibri" panose="020F0502020204030204" pitchFamily="34" charset="0"/>
                <a:cs typeface="Times New Roman" panose="02020603050405020304" pitchFamily="18" charset="0"/>
              </a:rPr>
              <a:t>doi</a:t>
            </a:r>
            <a:r>
              <a:rPr lang="tr-TR" sz="1400" dirty="0">
                <a:latin typeface="Times New Roman" panose="02020603050405020304" pitchFamily="18" charset="0"/>
                <a:ea typeface="Calibri" panose="020F0502020204030204" pitchFamily="34" charset="0"/>
                <a:cs typeface="Times New Roman" panose="02020603050405020304" pitchFamily="18" charset="0"/>
              </a:rPr>
              <a:t>: 10.1007/s10522-018-9781-5. Select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item</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29950251</a:t>
            </a:r>
          </a:p>
          <a:p>
            <a:pPr marL="285750" lvl="0" indent="-285750">
              <a:lnSpc>
                <a:spcPct val="107000"/>
              </a:lnSpc>
              <a:spcAft>
                <a:spcPts val="800"/>
              </a:spcAft>
              <a:buFont typeface="Wingdings" panose="05000000000000000000" pitchFamily="2" charset="2"/>
              <a:buChar char="ü"/>
            </a:pPr>
            <a:r>
              <a:rPr lang="tr-TR" sz="1400" dirty="0" smtClean="0">
                <a:latin typeface="Times New Roman" panose="02020603050405020304" pitchFamily="18" charset="0"/>
                <a:ea typeface="Calibri" panose="020F0502020204030204" pitchFamily="34" charset="0"/>
                <a:cs typeface="Times New Roman" panose="02020603050405020304" pitchFamily="18" charset="0"/>
              </a:rPr>
              <a:t>Aydin </a:t>
            </a:r>
            <a:r>
              <a:rPr lang="tr-TR" sz="1400" dirty="0">
                <a:latin typeface="Times New Roman" panose="02020603050405020304" pitchFamily="18" charset="0"/>
                <a:ea typeface="Calibri" panose="020F0502020204030204" pitchFamily="34" charset="0"/>
                <a:cs typeface="Times New Roman" panose="02020603050405020304" pitchFamily="18" charset="0"/>
              </a:rPr>
              <a:t>S, Yanar K, Simsek B, Cebe 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Sitar</a:t>
            </a:r>
            <a:r>
              <a:rPr lang="tr-TR" sz="1400" dirty="0">
                <a:latin typeface="Times New Roman" panose="02020603050405020304" pitchFamily="18" charset="0"/>
                <a:ea typeface="Calibri" panose="020F0502020204030204" pitchFamily="34" charset="0"/>
                <a:cs typeface="Times New Roman" panose="02020603050405020304" pitchFamily="18" charset="0"/>
              </a:rPr>
              <a:t> ME, Belce A, </a:t>
            </a:r>
            <a:r>
              <a:rPr lang="tr-TR" sz="1400" dirty="0" err="1">
                <a:latin typeface="Times New Roman" panose="02020603050405020304" pitchFamily="18" charset="0"/>
                <a:ea typeface="Calibri" panose="020F0502020204030204" pitchFamily="34" charset="0"/>
                <a:cs typeface="Times New Roman" panose="02020603050405020304" pitchFamily="18" charset="0"/>
              </a:rPr>
              <a:t>Cakatay</a:t>
            </a:r>
            <a:r>
              <a:rPr lang="tr-TR" sz="1400" dirty="0">
                <a:latin typeface="Times New Roman" panose="02020603050405020304" pitchFamily="18" charset="0"/>
                <a:ea typeface="Calibri" panose="020F0502020204030204" pitchFamily="34" charset="0"/>
                <a:cs typeface="Times New Roman" panose="02020603050405020304" pitchFamily="18" charset="0"/>
              </a:rPr>
              <a:t> U. </a:t>
            </a:r>
            <a:r>
              <a:rPr lang="tr-TR" sz="1400" dirty="0" err="1">
                <a:latin typeface="Times New Roman" panose="02020603050405020304" pitchFamily="18" charset="0"/>
                <a:ea typeface="Calibri" panose="020F0502020204030204" pitchFamily="34" charset="0"/>
                <a:cs typeface="Times New Roman" panose="02020603050405020304" pitchFamily="18" charset="0"/>
              </a:rPr>
              <a:t>Galactose-induced</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Aging</a:t>
            </a:r>
            <a:r>
              <a:rPr lang="tr-TR" sz="1400" dirty="0">
                <a:latin typeface="Times New Roman" panose="02020603050405020304" pitchFamily="18" charset="0"/>
                <a:ea typeface="Calibri" panose="020F0502020204030204" pitchFamily="34" charset="0"/>
                <a:cs typeface="Times New Roman" panose="02020603050405020304" pitchFamily="18" charset="0"/>
              </a:rPr>
              <a:t> Model in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Rat</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Testicular</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Tissue</a:t>
            </a:r>
            <a:r>
              <a:rPr lang="tr-TR" sz="1400" dirty="0">
                <a:latin typeface="Times New Roman" panose="02020603050405020304" pitchFamily="18" charset="0"/>
                <a:ea typeface="Calibri" panose="020F0502020204030204" pitchFamily="34" charset="0"/>
                <a:cs typeface="Times New Roman" panose="02020603050405020304" pitchFamily="18" charset="0"/>
              </a:rPr>
              <a:t>. J </a:t>
            </a:r>
            <a:r>
              <a:rPr lang="tr-TR" sz="1400" dirty="0" err="1">
                <a:latin typeface="Times New Roman" panose="02020603050405020304" pitchFamily="18" charset="0"/>
                <a:ea typeface="Calibri" panose="020F0502020204030204" pitchFamily="34" charset="0"/>
                <a:cs typeface="Times New Roman" panose="02020603050405020304" pitchFamily="18" charset="0"/>
              </a:rPr>
              <a:t>Coll</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Physicians</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Surg</a:t>
            </a:r>
            <a:r>
              <a:rPr lang="tr-TR" sz="1400" dirty="0">
                <a:latin typeface="Times New Roman" panose="02020603050405020304" pitchFamily="18" charset="0"/>
                <a:ea typeface="Calibri" panose="020F0502020204030204" pitchFamily="34" charset="0"/>
                <a:cs typeface="Times New Roman" panose="02020603050405020304" pitchFamily="18" charset="0"/>
              </a:rPr>
              <a:t> Pak. 2018 Jul;28(7):501-504. </a:t>
            </a:r>
            <a:r>
              <a:rPr lang="tr-TR" sz="1400" dirty="0" err="1">
                <a:latin typeface="Times New Roman" panose="02020603050405020304" pitchFamily="18" charset="0"/>
                <a:ea typeface="Calibri" panose="020F0502020204030204" pitchFamily="34" charset="0"/>
                <a:cs typeface="Times New Roman" panose="02020603050405020304" pitchFamily="18" charset="0"/>
              </a:rPr>
              <a:t>doi</a:t>
            </a:r>
            <a:r>
              <a:rPr lang="tr-TR" sz="1400" dirty="0">
                <a:latin typeface="Times New Roman" panose="02020603050405020304" pitchFamily="18" charset="0"/>
                <a:ea typeface="Calibri" panose="020F0502020204030204" pitchFamily="34" charset="0"/>
                <a:cs typeface="Times New Roman" panose="02020603050405020304" pitchFamily="18" charset="0"/>
              </a:rPr>
              <a:t>: 10.29271/jcpsp.2018.07.501</a:t>
            </a:r>
            <a:r>
              <a:rPr lang="tr-TR" sz="14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37724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14" name="Dikdörtgen 13"/>
          <p:cNvSpPr/>
          <p:nvPr/>
        </p:nvSpPr>
        <p:spPr>
          <a:xfrm>
            <a:off x="0" y="1447280"/>
            <a:ext cx="11535267" cy="4363630"/>
          </a:xfrm>
          <a:prstGeom prst="rect">
            <a:avLst/>
          </a:prstGeom>
        </p:spPr>
        <p:txBody>
          <a:bodyPr wrap="square">
            <a:spAutoFit/>
          </a:bodyPr>
          <a:lstStyle/>
          <a:p>
            <a:pPr marL="540385">
              <a:lnSpc>
                <a:spcPct val="107000"/>
              </a:lnSpc>
              <a:spcAft>
                <a:spcPts val="800"/>
              </a:spcAft>
            </a:pPr>
            <a:r>
              <a:rPr lang="tr-TR" b="1" dirty="0">
                <a:latin typeface="Times New Roman" pitchFamily="18" charset="0"/>
                <a:cs typeface="Times New Roman" pitchFamily="18" charset="0"/>
              </a:rPr>
              <a:t>Fizyoterapi ve Rehabilitasyon Bölüm Başkanlığı Öğretim Üye ve Elemanlarınca</a:t>
            </a:r>
            <a:r>
              <a:rPr lang="tr-TR" b="1" dirty="0" smtClean="0">
                <a:latin typeface="Times New Roman" pitchFamily="18" charset="0"/>
                <a:cs typeface="Times New Roman" pitchFamily="18" charset="0"/>
              </a:rPr>
              <a:t>;</a:t>
            </a:r>
            <a:endParaRPr lang="tr-TR" sz="1700" b="1" dirty="0" smtClean="0">
              <a:latin typeface="Times New Roman" panose="02020603050405020304" pitchFamily="18" charset="0"/>
              <a:ea typeface="Calibri" panose="020F0502020204030204" pitchFamily="34" charset="0"/>
              <a:cs typeface="Times New Roman" panose="02020603050405020304" pitchFamily="18" charset="0"/>
            </a:endParaRPr>
          </a:p>
          <a:p>
            <a:pPr marL="883285" indent="-342900">
              <a:lnSpc>
                <a:spcPct val="107000"/>
              </a:lnSpc>
              <a:spcAft>
                <a:spcPts val="800"/>
              </a:spcAft>
              <a:buAutoNum type="alphaUcPeriod"/>
            </a:pPr>
            <a:r>
              <a:rPr lang="tr-TR" sz="1700" b="1" dirty="0" smtClean="0">
                <a:latin typeface="Times New Roman" panose="02020603050405020304" pitchFamily="18" charset="0"/>
                <a:ea typeface="Calibri" panose="020F0502020204030204" pitchFamily="34" charset="0"/>
                <a:cs typeface="Times New Roman" panose="02020603050405020304" pitchFamily="18" charset="0"/>
              </a:rPr>
              <a:t>ULUSLARARASI </a:t>
            </a:r>
            <a:r>
              <a:rPr lang="tr-TR" sz="1700" b="1" dirty="0">
                <a:latin typeface="Times New Roman" panose="02020603050405020304" pitchFamily="18" charset="0"/>
                <a:ea typeface="Calibri" panose="020F0502020204030204" pitchFamily="34" charset="0"/>
                <a:cs typeface="Times New Roman" panose="02020603050405020304" pitchFamily="18" charset="0"/>
              </a:rPr>
              <a:t>YAYINLAR, MAKALE VE </a:t>
            </a:r>
            <a:r>
              <a:rPr lang="tr-TR" sz="1700" b="1" dirty="0" smtClean="0">
                <a:latin typeface="Times New Roman" panose="02020603050405020304" pitchFamily="18" charset="0"/>
                <a:ea typeface="Calibri" panose="020F0502020204030204" pitchFamily="34" charset="0"/>
                <a:cs typeface="Times New Roman" panose="02020603050405020304" pitchFamily="18" charset="0"/>
              </a:rPr>
              <a:t>KİTAPLAR</a:t>
            </a:r>
          </a:p>
          <a:p>
            <a:pPr marL="826135" indent="-285750">
              <a:lnSpc>
                <a:spcPct val="107000"/>
              </a:lnSpc>
              <a:spcAft>
                <a:spcPts val="800"/>
              </a:spcAft>
              <a:buFont typeface="Wingdings" panose="05000000000000000000" pitchFamily="2" charset="2"/>
              <a:buChar char="ü"/>
            </a:pPr>
            <a:r>
              <a:rPr lang="tr-TR" sz="1700" dirty="0" err="1" smtClean="0">
                <a:latin typeface="Times New Roman" panose="02020603050405020304" pitchFamily="18" charset="0"/>
                <a:ea typeface="Calibri" panose="020F0502020204030204" pitchFamily="34" charset="0"/>
                <a:cs typeface="Times New Roman" panose="02020603050405020304" pitchFamily="18" charset="0"/>
              </a:rPr>
              <a:t>Tanriverdi</a:t>
            </a:r>
            <a:r>
              <a:rPr lang="tr-TR" sz="17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700" dirty="0">
                <a:latin typeface="Times New Roman" panose="02020603050405020304" pitchFamily="18" charset="0"/>
                <a:ea typeface="Calibri" panose="020F0502020204030204" pitchFamily="34" charset="0"/>
                <a:cs typeface="Times New Roman" panose="02020603050405020304" pitchFamily="18" charset="0"/>
              </a:rPr>
              <a:t>M., Hoşbay Z.,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Algun</a:t>
            </a:r>
            <a:r>
              <a:rPr lang="tr-TR" sz="1700" dirty="0">
                <a:latin typeface="Times New Roman" panose="02020603050405020304" pitchFamily="18" charset="0"/>
                <a:ea typeface="Calibri" panose="020F0502020204030204" pitchFamily="34" charset="0"/>
                <a:cs typeface="Times New Roman" panose="02020603050405020304" pitchFamily="18" charset="0"/>
              </a:rPr>
              <a:t> Z.C.,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relationship</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pain</a:t>
            </a:r>
            <a:r>
              <a:rPr lang="tr-TR" sz="1700" dirty="0">
                <a:latin typeface="Times New Roman" panose="02020603050405020304" pitchFamily="18" charset="0"/>
                <a:ea typeface="Calibri" panose="020F0502020204030204" pitchFamily="34" charset="0"/>
                <a:cs typeface="Times New Roman" panose="02020603050405020304" pitchFamily="18" charset="0"/>
              </a:rPr>
              <a:t> on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upper</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extremity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functions</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quality</a:t>
            </a:r>
            <a:r>
              <a:rPr lang="tr-TR" sz="1700" dirty="0">
                <a:latin typeface="Times New Roman" panose="02020603050405020304" pitchFamily="18" charset="0"/>
                <a:ea typeface="Calibri" panose="020F0502020204030204" pitchFamily="34" charset="0"/>
                <a:cs typeface="Times New Roman" panose="02020603050405020304" pitchFamily="18" charset="0"/>
              </a:rPr>
              <a:t> of life in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carpal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tunnel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syndrome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Journal</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Back</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Musculoskeletal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Rehabılıtatıon</a:t>
            </a:r>
            <a:r>
              <a:rPr lang="tr-TR" sz="1700" dirty="0">
                <a:latin typeface="Times New Roman" panose="02020603050405020304" pitchFamily="18" charset="0"/>
                <a:ea typeface="Calibri" panose="020F0502020204030204" pitchFamily="34" charset="0"/>
                <a:cs typeface="Times New Roman" panose="02020603050405020304" pitchFamily="18" charset="0"/>
              </a:rPr>
              <a:t>, vol.32, </a:t>
            </a:r>
            <a:r>
              <a:rPr lang="tr-TR" sz="1700" dirty="0" smtClean="0">
                <a:latin typeface="Times New Roman" panose="02020603050405020304" pitchFamily="18" charset="0"/>
                <a:ea typeface="Calibri" panose="020F0502020204030204" pitchFamily="34" charset="0"/>
                <a:cs typeface="Times New Roman" panose="02020603050405020304" pitchFamily="18" charset="0"/>
              </a:rPr>
              <a:t>2018</a:t>
            </a:r>
          </a:p>
          <a:p>
            <a:pPr marL="826135" indent="-285750">
              <a:lnSpc>
                <a:spcPct val="107000"/>
              </a:lnSpc>
              <a:spcAft>
                <a:spcPts val="800"/>
              </a:spcAft>
              <a:buFont typeface="Wingdings" panose="05000000000000000000" pitchFamily="2" charset="2"/>
              <a:buChar char="ü"/>
            </a:pPr>
            <a:r>
              <a:rPr lang="tr-TR" sz="1700" dirty="0" smtClean="0">
                <a:latin typeface="Times New Roman" panose="02020603050405020304" pitchFamily="18" charset="0"/>
                <a:ea typeface="Calibri" panose="020F0502020204030204" pitchFamily="34" charset="0"/>
                <a:cs typeface="Times New Roman" panose="02020603050405020304" pitchFamily="18" charset="0"/>
              </a:rPr>
              <a:t>Hoşbay </a:t>
            </a:r>
            <a:r>
              <a:rPr lang="tr-TR" sz="1700" dirty="0">
                <a:latin typeface="Times New Roman" panose="02020603050405020304" pitchFamily="18" charset="0"/>
                <a:ea typeface="Calibri" panose="020F0502020204030204" pitchFamily="34" charset="0"/>
                <a:cs typeface="Times New Roman" panose="02020603050405020304" pitchFamily="18" charset="0"/>
              </a:rPr>
              <a:t>Z., Özkan S.,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Tanriverdi</a:t>
            </a:r>
            <a:r>
              <a:rPr lang="tr-TR" sz="1700" dirty="0">
                <a:latin typeface="Times New Roman" panose="02020603050405020304" pitchFamily="18" charset="0"/>
                <a:ea typeface="Calibri" panose="020F0502020204030204" pitchFamily="34" charset="0"/>
                <a:cs typeface="Times New Roman" panose="02020603050405020304" pitchFamily="18" charset="0"/>
              </a:rPr>
              <a:t> M., Aydın A., "</a:t>
            </a:r>
            <a:r>
              <a:rPr lang="tr-TR" sz="1700" dirty="0" err="1">
                <a:latin typeface="Times New Roman" panose="02020603050405020304" pitchFamily="18" charset="0"/>
                <a:ea typeface="Calibri" panose="020F0502020204030204" pitchFamily="34" charset="0"/>
                <a:cs typeface="Times New Roman" panose="02020603050405020304" pitchFamily="18" charset="0"/>
              </a:rPr>
              <a:t>Reliability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validity</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Brachial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Plexus</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Outcome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Measure</a:t>
            </a:r>
            <a:r>
              <a:rPr lang="tr-TR" sz="1700" dirty="0">
                <a:latin typeface="Times New Roman" panose="02020603050405020304" pitchFamily="18" charset="0"/>
                <a:ea typeface="Calibri" panose="020F0502020204030204" pitchFamily="34" charset="0"/>
                <a:cs typeface="Times New Roman" panose="02020603050405020304" pitchFamily="18" charset="0"/>
              </a:rPr>
              <a:t> in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children</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obstetric</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brachial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plexus</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palsy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Journal</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Hand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Therapy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a:latin typeface="Times New Roman" panose="02020603050405020304" pitchFamily="18" charset="0"/>
                <a:ea typeface="Calibri" panose="020F0502020204030204" pitchFamily="34" charset="0"/>
                <a:cs typeface="Times New Roman" panose="02020603050405020304" pitchFamily="18" charset="0"/>
                <a:hlinkClick r:id="rId2"/>
              </a:rPr>
              <a:t>https://</a:t>
            </a:r>
            <a:r>
              <a:rPr lang="tr-TR" sz="1700" dirty="0" smtClean="0">
                <a:latin typeface="Times New Roman" panose="02020603050405020304" pitchFamily="18" charset="0"/>
                <a:ea typeface="Calibri" panose="020F0502020204030204" pitchFamily="34" charset="0"/>
                <a:cs typeface="Times New Roman" panose="02020603050405020304" pitchFamily="18" charset="0"/>
                <a:hlinkClick r:id="rId2"/>
              </a:rPr>
              <a:t>doi.org/10.1016/j.jht.2017.10.006</a:t>
            </a:r>
            <a:endParaRPr lang="tr-TR" sz="1700" dirty="0" smtClean="0">
              <a:latin typeface="Times New Roman" panose="02020603050405020304" pitchFamily="18" charset="0"/>
              <a:ea typeface="Calibri" panose="020F0502020204030204" pitchFamily="34" charset="0"/>
              <a:cs typeface="Times New Roman" panose="02020603050405020304" pitchFamily="18" charset="0"/>
            </a:endParaRPr>
          </a:p>
          <a:p>
            <a:pPr marL="826135" indent="-285750">
              <a:lnSpc>
                <a:spcPct val="107000"/>
              </a:lnSpc>
              <a:spcAft>
                <a:spcPts val="800"/>
              </a:spcAft>
              <a:buFont typeface="Wingdings" panose="05000000000000000000" pitchFamily="2" charset="2"/>
              <a:buChar char="ü"/>
            </a:pPr>
            <a:r>
              <a:rPr lang="tr-TR" sz="1700" dirty="0" err="1" smtClean="0">
                <a:latin typeface="Times New Roman" panose="02020603050405020304" pitchFamily="18" charset="0"/>
                <a:ea typeface="Calibri" panose="020F0502020204030204" pitchFamily="34" charset="0"/>
                <a:cs typeface="Times New Roman" panose="02020603050405020304" pitchFamily="18" charset="0"/>
              </a:rPr>
              <a:t>Kostanoglu</a:t>
            </a:r>
            <a:r>
              <a:rPr lang="tr-TR" sz="17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700" dirty="0">
                <a:latin typeface="Times New Roman" panose="02020603050405020304" pitchFamily="18" charset="0"/>
                <a:ea typeface="Calibri" panose="020F0502020204030204" pitchFamily="34" charset="0"/>
                <a:cs typeface="Times New Roman" panose="02020603050405020304" pitchFamily="18" charset="0"/>
              </a:rPr>
              <a:t>A, Basbug </a:t>
            </a:r>
            <a:r>
              <a:rPr lang="tr-TR" sz="1700" dirty="0" err="1">
                <a:latin typeface="Times New Roman" panose="02020603050405020304" pitchFamily="18" charset="0"/>
                <a:ea typeface="Calibri" panose="020F0502020204030204" pitchFamily="34" charset="0"/>
                <a:cs typeface="Times New Roman" panose="02020603050405020304" pitchFamily="18" charset="0"/>
              </a:rPr>
              <a:t>Mbata</a:t>
            </a:r>
            <a:r>
              <a:rPr lang="tr-TR" sz="1700" dirty="0">
                <a:latin typeface="Times New Roman" panose="02020603050405020304" pitchFamily="18" charset="0"/>
                <a:ea typeface="Calibri" panose="020F0502020204030204" pitchFamily="34" charset="0"/>
                <a:cs typeface="Times New Roman" panose="02020603050405020304" pitchFamily="18" charset="0"/>
              </a:rPr>
              <a:t> G, Yilmaz </a:t>
            </a:r>
            <a:r>
              <a:rPr lang="tr-TR" sz="1700" dirty="0" err="1">
                <a:latin typeface="Times New Roman" panose="02020603050405020304" pitchFamily="18" charset="0"/>
                <a:ea typeface="Calibri" panose="020F0502020204030204" pitchFamily="34" charset="0"/>
                <a:cs typeface="Times New Roman" panose="02020603050405020304" pitchFamily="18" charset="0"/>
              </a:rPr>
              <a:t>Gokmen</a:t>
            </a:r>
            <a:r>
              <a:rPr lang="tr-TR" sz="1700" dirty="0">
                <a:latin typeface="Times New Roman" panose="02020603050405020304" pitchFamily="18" charset="0"/>
                <a:ea typeface="Calibri" panose="020F0502020204030204" pitchFamily="34" charset="0"/>
                <a:cs typeface="Times New Roman" panose="02020603050405020304" pitchFamily="18" charset="0"/>
              </a:rPr>
              <a:t> G, Uysal O. </a:t>
            </a:r>
            <a:r>
              <a:rPr lang="tr-TR" sz="1700" dirty="0" err="1">
                <a:latin typeface="Times New Roman" panose="02020603050405020304" pitchFamily="18" charset="0"/>
                <a:ea typeface="Calibri" panose="020F0502020204030204" pitchFamily="34" charset="0"/>
                <a:cs typeface="Times New Roman" panose="02020603050405020304" pitchFamily="18" charset="0"/>
              </a:rPr>
              <a:t>Lymphoedema</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Functioning</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Disability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Health</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Questionnaire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for</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Lower</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Limb</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Lymphoedema</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Translation</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reliability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validation</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study</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Turkish</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Version</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Turkish</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Journal</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Thoracic</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Cardiovascular</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Surgery</a:t>
            </a:r>
            <a:r>
              <a:rPr lang="tr-TR" sz="1700" dirty="0">
                <a:latin typeface="Times New Roman" panose="02020603050405020304" pitchFamily="18" charset="0"/>
                <a:ea typeface="Calibri" panose="020F0502020204030204" pitchFamily="34" charset="0"/>
                <a:cs typeface="Times New Roman" panose="02020603050405020304" pitchFamily="18" charset="0"/>
              </a:rPr>
              <a:t>, DOI : </a:t>
            </a:r>
            <a:r>
              <a:rPr lang="tr-TR" sz="1700" dirty="0" smtClean="0">
                <a:latin typeface="Times New Roman" panose="02020603050405020304" pitchFamily="18" charset="0"/>
                <a:ea typeface="Calibri" panose="020F0502020204030204" pitchFamily="34" charset="0"/>
                <a:cs typeface="Times New Roman" panose="02020603050405020304" pitchFamily="18" charset="0"/>
              </a:rPr>
              <a:t>10.5606/tgkdc.dergisi.2017.1452.</a:t>
            </a:r>
          </a:p>
          <a:p>
            <a:pPr marL="826135" indent="-285750">
              <a:lnSpc>
                <a:spcPct val="107000"/>
              </a:lnSpc>
              <a:spcAft>
                <a:spcPts val="800"/>
              </a:spcAft>
              <a:buFont typeface="Wingdings" panose="05000000000000000000" pitchFamily="2" charset="2"/>
              <a:buChar char="ü"/>
            </a:pPr>
            <a:r>
              <a:rPr lang="tr-TR" sz="1700" dirty="0" err="1" smtClean="0">
                <a:latin typeface="Times New Roman" panose="02020603050405020304" pitchFamily="18" charset="0"/>
                <a:ea typeface="Calibri" panose="020F0502020204030204" pitchFamily="34" charset="0"/>
                <a:cs typeface="Times New Roman" panose="02020603050405020304" pitchFamily="18" charset="0"/>
              </a:rPr>
              <a:t>Denizoglu</a:t>
            </a:r>
            <a:r>
              <a:rPr lang="tr-TR" sz="17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Kulli</a:t>
            </a:r>
            <a:r>
              <a:rPr lang="tr-TR" sz="1700" dirty="0">
                <a:latin typeface="Times New Roman" panose="02020603050405020304" pitchFamily="18" charset="0"/>
                <a:ea typeface="Calibri" panose="020F0502020204030204" pitchFamily="34" charset="0"/>
                <a:cs typeface="Times New Roman" panose="02020603050405020304" pitchFamily="18" charset="0"/>
              </a:rPr>
              <a:t> H, </a:t>
            </a:r>
            <a:r>
              <a:rPr lang="tr-TR" sz="1700" dirty="0" err="1">
                <a:latin typeface="Times New Roman" panose="02020603050405020304" pitchFamily="18" charset="0"/>
                <a:ea typeface="Calibri" panose="020F0502020204030204" pitchFamily="34" charset="0"/>
                <a:cs typeface="Times New Roman" panose="02020603050405020304" pitchFamily="18" charset="0"/>
              </a:rPr>
              <a:t>Yeldan</a:t>
            </a:r>
            <a:r>
              <a:rPr lang="tr-TR" sz="1700" dirty="0">
                <a:latin typeface="Times New Roman" panose="02020603050405020304" pitchFamily="18" charset="0"/>
                <a:ea typeface="Calibri" panose="020F0502020204030204" pitchFamily="34" charset="0"/>
                <a:cs typeface="Times New Roman" panose="02020603050405020304" pitchFamily="18" charset="0"/>
              </a:rPr>
              <a:t> İ, </a:t>
            </a:r>
            <a:r>
              <a:rPr lang="tr-TR" sz="1700" dirty="0" err="1">
                <a:latin typeface="Times New Roman" panose="02020603050405020304" pitchFamily="18" charset="0"/>
                <a:ea typeface="Calibri" panose="020F0502020204030204" pitchFamily="34" charset="0"/>
                <a:cs typeface="Times New Roman" panose="02020603050405020304" pitchFamily="18" charset="0"/>
              </a:rPr>
              <a:t>Unyıldırım</a:t>
            </a:r>
            <a:r>
              <a:rPr lang="tr-TR" sz="1700" dirty="0">
                <a:latin typeface="Times New Roman" panose="02020603050405020304" pitchFamily="18" charset="0"/>
                <a:ea typeface="Calibri" panose="020F0502020204030204" pitchFamily="34" charset="0"/>
                <a:cs typeface="Times New Roman" panose="02020603050405020304" pitchFamily="18" charset="0"/>
              </a:rPr>
              <a:t> 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Effects</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Quadriceps</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Angle</a:t>
            </a:r>
            <a:r>
              <a:rPr lang="tr-TR" sz="1700" dirty="0">
                <a:latin typeface="Times New Roman" panose="02020603050405020304" pitchFamily="18" charset="0"/>
                <a:ea typeface="Calibri" panose="020F0502020204030204" pitchFamily="34" charset="0"/>
                <a:cs typeface="Times New Roman" panose="02020603050405020304" pitchFamily="18" charset="0"/>
              </a:rPr>
              <a:t> on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Static</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Dynamic</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Balance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Journal</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Back</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Musculoskeletal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Rehabilitation</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smtClean="0">
                <a:latin typeface="Times New Roman" panose="02020603050405020304" pitchFamily="18" charset="0"/>
                <a:ea typeface="Calibri" panose="020F0502020204030204" pitchFamily="34" charset="0"/>
                <a:cs typeface="Times New Roman" panose="02020603050405020304" pitchFamily="18" charset="0"/>
              </a:rPr>
              <a:t>Revizyonda)</a:t>
            </a:r>
          </a:p>
          <a:p>
            <a:pPr marL="826135" indent="-285750">
              <a:lnSpc>
                <a:spcPct val="107000"/>
              </a:lnSpc>
              <a:spcAft>
                <a:spcPts val="800"/>
              </a:spcAft>
              <a:buFont typeface="Wingdings" panose="05000000000000000000" pitchFamily="2" charset="2"/>
              <a:buChar char="ü"/>
            </a:pPr>
            <a:r>
              <a:rPr lang="tr-TR" sz="1700" dirty="0" smtClean="0">
                <a:latin typeface="Times New Roman" panose="02020603050405020304" pitchFamily="18" charset="0"/>
                <a:ea typeface="Calibri" panose="020F0502020204030204" pitchFamily="34" charset="0"/>
                <a:cs typeface="Times New Roman" panose="02020603050405020304" pitchFamily="18" charset="0"/>
              </a:rPr>
              <a:t>Zeren </a:t>
            </a:r>
            <a:r>
              <a:rPr lang="tr-TR" sz="1700" dirty="0">
                <a:latin typeface="Times New Roman" panose="02020603050405020304" pitchFamily="18" charset="0"/>
                <a:ea typeface="Calibri" panose="020F0502020204030204" pitchFamily="34" charset="0"/>
                <a:cs typeface="Times New Roman" panose="02020603050405020304" pitchFamily="18" charset="0"/>
              </a:rPr>
              <a:t>M, Cakir E, </a:t>
            </a:r>
            <a:r>
              <a:rPr lang="tr-TR" sz="1700" dirty="0" err="1">
                <a:latin typeface="Times New Roman" panose="02020603050405020304" pitchFamily="18" charset="0"/>
                <a:ea typeface="Calibri" panose="020F0502020204030204" pitchFamily="34" charset="0"/>
                <a:cs typeface="Times New Roman" panose="02020603050405020304" pitchFamily="18" charset="0"/>
              </a:rPr>
              <a:t>Gurses</a:t>
            </a:r>
            <a:r>
              <a:rPr lang="tr-TR" sz="1700" dirty="0">
                <a:latin typeface="Times New Roman" panose="02020603050405020304" pitchFamily="18" charset="0"/>
                <a:ea typeface="Calibri" panose="020F0502020204030204" pitchFamily="34" charset="0"/>
                <a:cs typeface="Times New Roman" panose="02020603050405020304" pitchFamily="18" charset="0"/>
              </a:rPr>
              <a:t> HN.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Effects</a:t>
            </a:r>
            <a:r>
              <a:rPr lang="tr-TR" sz="1700" dirty="0">
                <a:latin typeface="Times New Roman" panose="02020603050405020304" pitchFamily="18" charset="0"/>
                <a:ea typeface="Calibri" panose="020F0502020204030204" pitchFamily="34" charset="0"/>
                <a:cs typeface="Times New Roman" panose="02020603050405020304" pitchFamily="18" charset="0"/>
              </a:rPr>
              <a:t> of </a:t>
            </a:r>
            <a:r>
              <a:rPr lang="tr-TR" sz="1700" dirty="0" err="1">
                <a:latin typeface="Times New Roman" panose="02020603050405020304" pitchFamily="18" charset="0"/>
                <a:ea typeface="Calibri" panose="020F0502020204030204" pitchFamily="34" charset="0"/>
                <a:cs typeface="Times New Roman" panose="02020603050405020304" pitchFamily="18" charset="0"/>
              </a:rPr>
              <a:t>Inspiratory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Muscle</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Trainin</a:t>
            </a:r>
            <a:r>
              <a:rPr lang="tr-TR" sz="1700" dirty="0">
                <a:latin typeface="Times New Roman" panose="02020603050405020304" pitchFamily="18" charset="0"/>
                <a:ea typeface="Calibri" panose="020F0502020204030204" pitchFamily="34" charset="0"/>
                <a:cs typeface="Times New Roman" panose="02020603050405020304" pitchFamily="18" charset="0"/>
              </a:rPr>
              <a:t> on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Postural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Stability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Pulmonary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Function</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Functional</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Capacity</a:t>
            </a:r>
            <a:r>
              <a:rPr lang="tr-TR" sz="1700" dirty="0">
                <a:latin typeface="Times New Roman" panose="02020603050405020304" pitchFamily="18" charset="0"/>
                <a:ea typeface="Calibri" panose="020F0502020204030204" pitchFamily="34" charset="0"/>
                <a:cs typeface="Times New Roman" panose="02020603050405020304" pitchFamily="18" charset="0"/>
              </a:rPr>
              <a:t> in </a:t>
            </a:r>
            <a:r>
              <a:rPr lang="tr-TR" sz="1700" dirty="0" err="1">
                <a:latin typeface="Times New Roman" panose="02020603050405020304" pitchFamily="18" charset="0"/>
                <a:ea typeface="Calibri" panose="020F0502020204030204" pitchFamily="34" charset="0"/>
                <a:cs typeface="Times New Roman" panose="02020603050405020304" pitchFamily="18" charset="0"/>
              </a:rPr>
              <a:t>Children</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Cystic</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Fibrosis</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Respiaratory</a:t>
            </a:r>
            <a:r>
              <a:rPr lang="tr-TR" sz="1700" dirty="0">
                <a:latin typeface="Times New Roman" panose="02020603050405020304" pitchFamily="18" charset="0"/>
                <a:ea typeface="Calibri" panose="020F0502020204030204" pitchFamily="34" charset="0"/>
                <a:cs typeface="Times New Roman" panose="02020603050405020304" pitchFamily="18" charset="0"/>
              </a:rPr>
              <a:t> </a:t>
            </a:r>
            <a:r>
              <a:rPr lang="tr-TR" sz="1700" dirty="0" err="1">
                <a:latin typeface="Times New Roman" panose="02020603050405020304" pitchFamily="18" charset="0"/>
                <a:ea typeface="Calibri" panose="020F0502020204030204" pitchFamily="34" charset="0"/>
                <a:cs typeface="Times New Roman" panose="02020603050405020304" pitchFamily="18" charset="0"/>
              </a:rPr>
              <a:t>Medicine</a:t>
            </a:r>
            <a:r>
              <a:rPr lang="tr-TR" sz="1700" dirty="0">
                <a:latin typeface="Times New Roman" panose="02020603050405020304" pitchFamily="18" charset="0"/>
                <a:ea typeface="Calibri" panose="020F0502020204030204" pitchFamily="34" charset="0"/>
                <a:cs typeface="Times New Roman" panose="02020603050405020304" pitchFamily="18" charset="0"/>
              </a:rPr>
              <a:t> (Dergi değerlendirme aşamasında)</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451859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14" name="Dikdörtgen 13"/>
          <p:cNvSpPr/>
          <p:nvPr/>
        </p:nvSpPr>
        <p:spPr>
          <a:xfrm>
            <a:off x="0" y="1447280"/>
            <a:ext cx="11535267" cy="706347"/>
          </a:xfrm>
          <a:prstGeom prst="rect">
            <a:avLst/>
          </a:prstGeom>
        </p:spPr>
        <p:txBody>
          <a:bodyPr wrap="square">
            <a:spAutoFit/>
          </a:bodyPr>
          <a:lstStyle/>
          <a:p>
            <a:pPr marL="540385">
              <a:lnSpc>
                <a:spcPct val="107000"/>
              </a:lnSpc>
              <a:spcAft>
                <a:spcPts val="800"/>
              </a:spcAft>
            </a:pPr>
            <a:r>
              <a:rPr lang="tr-TR" b="1" dirty="0" smtClean="0">
                <a:latin typeface="Times New Roman" pitchFamily="18" charset="0"/>
                <a:cs typeface="Times New Roman" pitchFamily="18" charset="0"/>
              </a:rPr>
              <a:t>Fizyoterapi </a:t>
            </a:r>
            <a:r>
              <a:rPr lang="tr-TR" b="1" dirty="0">
                <a:latin typeface="Times New Roman" pitchFamily="18" charset="0"/>
                <a:cs typeface="Times New Roman" pitchFamily="18" charset="0"/>
              </a:rPr>
              <a:t>ve Rehabilitasyon Bölüm Başkanlığı Öğretim Üye ve Elemanlarınca;</a:t>
            </a:r>
          </a:p>
          <a:p>
            <a:pPr marL="540385">
              <a:lnSpc>
                <a:spcPct val="107000"/>
              </a:lnSpc>
              <a:spcAft>
                <a:spcPts val="800"/>
              </a:spcAf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585963215"/>
              </p:ext>
            </p:extLst>
          </p:nvPr>
        </p:nvGraphicFramePr>
        <p:xfrm>
          <a:off x="1175035" y="2073931"/>
          <a:ext cx="9232157" cy="3804893"/>
        </p:xfrm>
        <a:graphic>
          <a:graphicData uri="http://schemas.openxmlformats.org/drawingml/2006/table">
            <a:tbl>
              <a:tblPr/>
              <a:tblGrid>
                <a:gridCol w="5993707"/>
                <a:gridCol w="3238450"/>
              </a:tblGrid>
              <a:tr h="532766">
                <a:tc gridSpan="2">
                  <a:txBody>
                    <a:bodyPr/>
                    <a:lstStyle/>
                    <a:p>
                      <a:pPr algn="ctr">
                        <a:lnSpc>
                          <a:spcPct val="107000"/>
                        </a:lnSpc>
                        <a:spcAft>
                          <a:spcPts val="800"/>
                        </a:spcAft>
                      </a:pPr>
                      <a:r>
                        <a:rPr lang="tr-TR"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2018 yılı Fizyoterapi ve Rehabilitasyon Bölümü Uluslararası Yayınlanmış Makale Dağılımı</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tr-TR"/>
                    </a:p>
                  </a:txBody>
                  <a:tcPr/>
                </a:tc>
              </a:tr>
              <a:tr h="455503">
                <a:tc>
                  <a:txBody>
                    <a:bodyPr/>
                    <a:lstStyle/>
                    <a:p>
                      <a:pPr>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Prof. Dr. H. Nilgün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Gürses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142">
                <a:tc>
                  <a:txBody>
                    <a:bodyPr/>
                    <a:lstStyle/>
                    <a:p>
                      <a:pP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Prof. Dr. Ahmet Belce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142">
                <a:tc>
                  <a:txBody>
                    <a:bodyPr/>
                    <a:lstStyle/>
                    <a:p>
                      <a:pPr>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Öğr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Üyesi Zeynep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Hoşbay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142">
                <a:tc>
                  <a:txBody>
                    <a:bodyPr/>
                    <a:lstStyle/>
                    <a:p>
                      <a:pP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Öğr. Gör. Dr. Fzt. Melih Zeren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142">
                <a:tc>
                  <a:txBody>
                    <a:bodyPr/>
                    <a:lstStyle/>
                    <a:p>
                      <a:pP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Öğr. Gör. Dr. Müberra Tanrıverdi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142">
                <a:tc>
                  <a:txBody>
                    <a:bodyPr/>
                    <a:lstStyle/>
                    <a:p>
                      <a:pP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Öğr. Gör. Dr. Fzt. Hilal Denizoğlu Külli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142">
                <a:tc>
                  <a:txBody>
                    <a:bodyPr/>
                    <a:lstStyle/>
                    <a:p>
                      <a:pP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Öğr. Gör. Dr. Fzt. Elif Durgut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72">
                <a:tc>
                  <a:txBody>
                    <a:bodyPr/>
                    <a:lstStyle/>
                    <a:p>
                      <a:pPr>
                        <a:lnSpc>
                          <a:spcPct val="107000"/>
                        </a:lnSpc>
                        <a:spcAft>
                          <a:spcPts val="800"/>
                        </a:spcAft>
                      </a:pPr>
                      <a:r>
                        <a:rPr lang="tr-TR" sz="1800" b="1">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5579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14" name="Dikdörtgen 13"/>
          <p:cNvSpPr/>
          <p:nvPr/>
        </p:nvSpPr>
        <p:spPr>
          <a:xfrm>
            <a:off x="0" y="1475561"/>
            <a:ext cx="11535267" cy="3454407"/>
          </a:xfrm>
          <a:prstGeom prst="rect">
            <a:avLst/>
          </a:prstGeom>
        </p:spPr>
        <p:txBody>
          <a:bodyPr wrap="square">
            <a:spAutoFit/>
          </a:bodyPr>
          <a:lstStyle/>
          <a:p>
            <a:pPr marL="540385">
              <a:lnSpc>
                <a:spcPct val="107000"/>
              </a:lnSpc>
              <a:spcAft>
                <a:spcPts val="800"/>
              </a:spcAft>
            </a:pPr>
            <a:r>
              <a:rPr lang="tr-TR" b="1" dirty="0" smtClean="0">
                <a:latin typeface="Times New Roman" pitchFamily="18" charset="0"/>
                <a:cs typeface="Times New Roman" pitchFamily="18" charset="0"/>
              </a:rPr>
              <a:t>Fizyoterapi </a:t>
            </a:r>
            <a:r>
              <a:rPr lang="tr-TR" b="1" dirty="0">
                <a:latin typeface="Times New Roman" pitchFamily="18" charset="0"/>
                <a:cs typeface="Times New Roman" pitchFamily="18" charset="0"/>
              </a:rPr>
              <a:t>ve Rehabilitasyon Bölüm Başkanlığı Öğretim Üye ve Elemanlarınca</a:t>
            </a:r>
            <a:r>
              <a:rPr lang="tr-TR" b="1" dirty="0" smtClean="0">
                <a:latin typeface="Times New Roman" pitchFamily="18" charset="0"/>
                <a:cs typeface="Times New Roman" pitchFamily="18" charset="0"/>
              </a:rPr>
              <a:t>;</a:t>
            </a:r>
          </a:p>
          <a:p>
            <a:r>
              <a:rPr lang="tr-TR" sz="1400" b="1"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B</a:t>
            </a:r>
            <a:r>
              <a:rPr lang="tr-TR" b="1" dirty="0">
                <a:latin typeface="Times New Roman" pitchFamily="18" charset="0"/>
                <a:cs typeface="Times New Roman" pitchFamily="18" charset="0"/>
              </a:rPr>
              <a:t>. ULUSAL YAYINLAR, MAKALE VE </a:t>
            </a:r>
            <a:r>
              <a:rPr lang="tr-TR" b="1" dirty="0" smtClean="0">
                <a:latin typeface="Times New Roman" pitchFamily="18" charset="0"/>
                <a:cs typeface="Times New Roman" pitchFamily="18" charset="0"/>
              </a:rPr>
              <a:t>KİTAPLAR</a:t>
            </a:r>
            <a:endParaRPr lang="tr-TR" sz="1400" b="1" dirty="0" smtClean="0">
              <a:latin typeface="Times New Roman" pitchFamily="18" charset="0"/>
              <a:cs typeface="Times New Roman" pitchFamily="18" charset="0"/>
            </a:endParaRPr>
          </a:p>
          <a:p>
            <a:r>
              <a:rPr lang="tr-TR" sz="1400" b="1" dirty="0" smtClean="0">
                <a:latin typeface="Times New Roman" pitchFamily="18" charset="0"/>
                <a:cs typeface="Times New Roman" pitchFamily="18" charset="0"/>
              </a:rPr>
              <a:t> </a:t>
            </a:r>
            <a:endParaRPr lang="tr-TR" sz="1400" dirty="0">
              <a:latin typeface="Times New Roman" pitchFamily="18" charset="0"/>
              <a:cs typeface="Times New Roman" pitchFamily="18" charset="0"/>
            </a:endParaRPr>
          </a:p>
          <a:p>
            <a:pPr marL="1200150" lvl="2" indent="-285750">
              <a:buFont typeface="Wingdings" panose="05000000000000000000" pitchFamily="2" charset="2"/>
              <a:buChar char="ü"/>
            </a:pPr>
            <a:r>
              <a:rPr lang="tr-TR" sz="1400" dirty="0">
                <a:latin typeface="Times New Roman" pitchFamily="18" charset="0"/>
                <a:cs typeface="Times New Roman" pitchFamily="18" charset="0"/>
              </a:rPr>
              <a:t>Doç. Dr. Semiramis Özyılmaz. Hipertansiyon ve Kronik Böbrek Hastalıklarında Fiziksel Aktivite ve Egzersiz. Sağlık Bakanlığı “Erişkin için Kronik Hastalıklarda Fiziksel Aktivite Rehberi”, Bölüm 3, 33-48, Ankara, </a:t>
            </a:r>
            <a:r>
              <a:rPr lang="tr-TR" sz="1400" dirty="0" smtClean="0">
                <a:latin typeface="Times New Roman" pitchFamily="18" charset="0"/>
                <a:cs typeface="Times New Roman" pitchFamily="18" charset="0"/>
              </a:rPr>
              <a:t>2018.</a:t>
            </a:r>
          </a:p>
          <a:p>
            <a:pPr marL="1200150" lvl="2" indent="-285750">
              <a:buFont typeface="Wingdings" panose="05000000000000000000" pitchFamily="2" charset="2"/>
              <a:buChar char="ü"/>
            </a:pPr>
            <a:r>
              <a:rPr lang="tr-TR" sz="1400" dirty="0" smtClean="0">
                <a:latin typeface="Times New Roman" pitchFamily="18" charset="0"/>
                <a:cs typeface="Times New Roman" pitchFamily="18" charset="0"/>
              </a:rPr>
              <a:t>Doç</a:t>
            </a:r>
            <a:r>
              <a:rPr lang="tr-TR" sz="1400" dirty="0">
                <a:latin typeface="Times New Roman" pitchFamily="18" charset="0"/>
                <a:cs typeface="Times New Roman" pitchFamily="18" charset="0"/>
              </a:rPr>
              <a:t>. Dr. Semiramis Özyılmaz. Kronik </a:t>
            </a:r>
            <a:r>
              <a:rPr lang="tr-TR" sz="1400" dirty="0" err="1">
                <a:latin typeface="Times New Roman" pitchFamily="18" charset="0"/>
                <a:cs typeface="Times New Roman" pitchFamily="18" charset="0"/>
              </a:rPr>
              <a:t>Kardiyovasküler</a:t>
            </a:r>
            <a:r>
              <a:rPr lang="tr-TR" sz="1400" dirty="0">
                <a:latin typeface="Times New Roman" pitchFamily="18" charset="0"/>
                <a:cs typeface="Times New Roman" pitchFamily="18" charset="0"/>
              </a:rPr>
              <a:t> Hastalıklarda Fiziksel Aktivite ve Egzersiz. Sağlık Bakanlığı “Erişkin için Kronik Hastalıklarda Fiziksel Aktivite Rehberi”, Bölüm 4, 49-72. Ankara, </a:t>
            </a:r>
            <a:r>
              <a:rPr lang="tr-TR" sz="1400" dirty="0" smtClean="0">
                <a:latin typeface="Times New Roman" pitchFamily="18" charset="0"/>
                <a:cs typeface="Times New Roman" pitchFamily="18" charset="0"/>
              </a:rPr>
              <a:t>2018.</a:t>
            </a:r>
          </a:p>
          <a:p>
            <a:pPr marL="1200150" lvl="2" indent="-285750">
              <a:buFont typeface="Wingdings" panose="05000000000000000000" pitchFamily="2" charset="2"/>
              <a:buChar char="ü"/>
            </a:pPr>
            <a:r>
              <a:rPr lang="tr-TR" sz="1400" dirty="0" smtClean="0">
                <a:latin typeface="Times New Roman" pitchFamily="18" charset="0"/>
                <a:cs typeface="Times New Roman" pitchFamily="18" charset="0"/>
              </a:rPr>
              <a:t>Dr</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Öğr</a:t>
            </a:r>
            <a:r>
              <a:rPr lang="tr-TR" sz="1400" dirty="0">
                <a:latin typeface="Times New Roman" pitchFamily="18" charset="0"/>
                <a:cs typeface="Times New Roman" pitchFamily="18" charset="0"/>
              </a:rPr>
              <a:t>. Üyesi Alis Kostanoğlu. </a:t>
            </a:r>
            <a:r>
              <a:rPr lang="tr-TR" sz="1400" dirty="0" err="1">
                <a:latin typeface="Times New Roman" pitchFamily="18" charset="0"/>
                <a:cs typeface="Times New Roman" pitchFamily="18" charset="0"/>
              </a:rPr>
              <a:t>Pulmonary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Rehabilitation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After</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Thoracic</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Surgery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Academician</a:t>
            </a:r>
            <a:r>
              <a:rPr lang="tr-TR" sz="1400" dirty="0">
                <a:latin typeface="Times New Roman" pitchFamily="18" charset="0"/>
                <a:cs typeface="Times New Roman" pitchFamily="18" charset="0"/>
              </a:rPr>
              <a:t> Publisher </a:t>
            </a:r>
            <a:r>
              <a:rPr lang="tr-TR" sz="1400" dirty="0" err="1">
                <a:latin typeface="Times New Roman" pitchFamily="18" charset="0"/>
                <a:cs typeface="Times New Roman" pitchFamily="18" charset="0"/>
              </a:rPr>
              <a:t>Scientific</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Researches</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Book</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Chapter</a:t>
            </a:r>
            <a:r>
              <a:rPr lang="tr-TR" sz="1400" dirty="0">
                <a:latin typeface="Times New Roman" pitchFamily="18" charset="0"/>
                <a:cs typeface="Times New Roman" pitchFamily="18" charset="0"/>
              </a:rPr>
              <a:t> 1, 1-13, 2018</a:t>
            </a:r>
            <a:r>
              <a:rPr lang="tr-TR" sz="1400" dirty="0" smtClean="0">
                <a:latin typeface="Times New Roman" pitchFamily="18" charset="0"/>
                <a:cs typeface="Times New Roman" pitchFamily="18" charset="0"/>
              </a:rPr>
              <a:t>.</a:t>
            </a:r>
          </a:p>
          <a:p>
            <a:pPr marL="1200150" lvl="2" indent="-285750">
              <a:buFont typeface="Wingdings" panose="05000000000000000000" pitchFamily="2" charset="2"/>
              <a:buChar char="ü"/>
            </a:pPr>
            <a:endParaRPr lang="tr-TR" sz="1400" dirty="0">
              <a:latin typeface="Times New Roman" pitchFamily="18" charset="0"/>
              <a:cs typeface="Times New Roman" pitchFamily="18" charset="0"/>
            </a:endParaRPr>
          </a:p>
          <a:p>
            <a:pPr marL="540385">
              <a:lnSpc>
                <a:spcPct val="107000"/>
              </a:lnSpc>
              <a:spcAft>
                <a:spcPts val="800"/>
              </a:spcAft>
            </a:pPr>
            <a:r>
              <a:rPr lang="tr-TR" b="1" dirty="0">
                <a:latin typeface="Times New Roman" pitchFamily="18" charset="0"/>
                <a:cs typeface="Times New Roman" pitchFamily="18" charset="0"/>
              </a:rPr>
              <a:t>JÜRİ ÜYELİKLERİ</a:t>
            </a:r>
            <a:endParaRPr lang="tr-TR" dirty="0">
              <a:latin typeface="Times New Roman" pitchFamily="18" charset="0"/>
              <a:cs typeface="Times New Roman" pitchFamily="18" charset="0"/>
            </a:endParaRPr>
          </a:p>
          <a:p>
            <a:pPr marL="540385">
              <a:lnSpc>
                <a:spcPct val="107000"/>
              </a:lnSpc>
              <a:spcAft>
                <a:spcPts val="800"/>
              </a:spcAft>
            </a:pPr>
            <a:endParaRPr lang="tr-TR" sz="1400" b="1" dirty="0"/>
          </a:p>
          <a:p>
            <a:pPr marL="540385">
              <a:lnSpc>
                <a:spcPct val="107000"/>
              </a:lnSpc>
              <a:spcAft>
                <a:spcPts val="800"/>
              </a:spcAf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935276766"/>
              </p:ext>
            </p:extLst>
          </p:nvPr>
        </p:nvGraphicFramePr>
        <p:xfrm>
          <a:off x="838200" y="4265761"/>
          <a:ext cx="10791422" cy="2154195"/>
        </p:xfrm>
        <a:graphic>
          <a:graphicData uri="http://schemas.openxmlformats.org/drawingml/2006/table">
            <a:tbl>
              <a:tblPr>
                <a:tableStyleId>{5C22544A-7EE6-4342-B048-85BDC9FD1C3A}</a:tableStyleId>
              </a:tblPr>
              <a:tblGrid>
                <a:gridCol w="3425339"/>
                <a:gridCol w="2240292"/>
                <a:gridCol w="2408349"/>
                <a:gridCol w="2717442"/>
              </a:tblGrid>
              <a:tr h="474050">
                <a:tc>
                  <a:txBody>
                    <a:bodyPr/>
                    <a:lstStyle/>
                    <a:p>
                      <a:pPr algn="l">
                        <a:lnSpc>
                          <a:spcPct val="107000"/>
                        </a:lnSpc>
                        <a:spcAft>
                          <a:spcPts val="800"/>
                        </a:spcAft>
                      </a:pPr>
                      <a:r>
                        <a:rPr lang="tr-TR" sz="1400" b="1" dirty="0">
                          <a:solidFill>
                            <a:srgbClr val="C00000"/>
                          </a:solidFill>
                          <a:effectLst/>
                          <a:latin typeface="Times New Roman" pitchFamily="18" charset="0"/>
                          <a:cs typeface="Times New Roman" pitchFamily="18" charset="0"/>
                        </a:rPr>
                        <a:t>Jüri Üyelikleri</a:t>
                      </a:r>
                      <a:endParaRPr lang="tr-TR" sz="1400" b="1" dirty="0">
                        <a:solidFill>
                          <a:srgbClr val="C00000"/>
                        </a:solidFill>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07000"/>
                        </a:lnSpc>
                        <a:spcAft>
                          <a:spcPts val="800"/>
                        </a:spcAft>
                      </a:pPr>
                      <a:r>
                        <a:rPr lang="tr-TR" sz="1400" b="1" dirty="0">
                          <a:solidFill>
                            <a:srgbClr val="C00000"/>
                          </a:solidFill>
                          <a:effectLst/>
                          <a:latin typeface="Times New Roman" pitchFamily="18" charset="0"/>
                          <a:cs typeface="Times New Roman" pitchFamily="18" charset="0"/>
                        </a:rPr>
                        <a:t>Prof. Dr. H. Nilgün Gürses</a:t>
                      </a:r>
                      <a:endParaRPr lang="tr-TR" sz="1400" b="1" dirty="0">
                        <a:solidFill>
                          <a:srgbClr val="C00000"/>
                        </a:solidFill>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07000"/>
                        </a:lnSpc>
                        <a:spcAft>
                          <a:spcPts val="800"/>
                        </a:spcAft>
                      </a:pPr>
                      <a:r>
                        <a:rPr lang="tr-TR" sz="1400" b="1" dirty="0">
                          <a:solidFill>
                            <a:srgbClr val="C00000"/>
                          </a:solidFill>
                          <a:effectLst/>
                          <a:latin typeface="Times New Roman" pitchFamily="18" charset="0"/>
                          <a:cs typeface="Times New Roman" pitchFamily="18" charset="0"/>
                        </a:rPr>
                        <a:t>Doç. Dr. Semiramis Özyılmaz</a:t>
                      </a:r>
                      <a:endParaRPr lang="tr-TR" sz="1400" b="1" dirty="0">
                        <a:solidFill>
                          <a:srgbClr val="C00000"/>
                        </a:solidFill>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07000"/>
                        </a:lnSpc>
                        <a:spcAft>
                          <a:spcPts val="800"/>
                        </a:spcAft>
                      </a:pPr>
                      <a:r>
                        <a:rPr lang="tr-TR" sz="1400" b="1" dirty="0">
                          <a:solidFill>
                            <a:srgbClr val="C00000"/>
                          </a:solidFill>
                          <a:effectLst/>
                          <a:latin typeface="Times New Roman" pitchFamily="18" charset="0"/>
                          <a:cs typeface="Times New Roman" pitchFamily="18" charset="0"/>
                        </a:rPr>
                        <a:t>Dr. </a:t>
                      </a:r>
                      <a:r>
                        <a:rPr lang="tr-TR" sz="1400" b="1" dirty="0" err="1">
                          <a:solidFill>
                            <a:srgbClr val="C00000"/>
                          </a:solidFill>
                          <a:effectLst/>
                          <a:latin typeface="Times New Roman" pitchFamily="18" charset="0"/>
                          <a:cs typeface="Times New Roman" pitchFamily="18" charset="0"/>
                        </a:rPr>
                        <a:t>Öğr</a:t>
                      </a:r>
                      <a:r>
                        <a:rPr lang="tr-TR" sz="1400" b="1" dirty="0">
                          <a:solidFill>
                            <a:srgbClr val="C00000"/>
                          </a:solidFill>
                          <a:effectLst/>
                          <a:latin typeface="Times New Roman" pitchFamily="18" charset="0"/>
                          <a:cs typeface="Times New Roman" pitchFamily="18" charset="0"/>
                        </a:rPr>
                        <a:t>. Üyesi Alis Kostanoğlu</a:t>
                      </a:r>
                      <a:endParaRPr lang="tr-TR" sz="1400" b="1" dirty="0">
                        <a:solidFill>
                          <a:srgbClr val="C00000"/>
                        </a:solidFill>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11982">
                <a:tc>
                  <a:txBody>
                    <a:bodyPr/>
                    <a:lstStyle/>
                    <a:p>
                      <a:pPr algn="l">
                        <a:lnSpc>
                          <a:spcPct val="107000"/>
                        </a:lnSpc>
                        <a:spcAft>
                          <a:spcPts val="800"/>
                        </a:spcAft>
                      </a:pPr>
                      <a:r>
                        <a:rPr lang="tr-TR" sz="1400" b="1" dirty="0">
                          <a:effectLst/>
                          <a:latin typeface="Times New Roman" pitchFamily="18" charset="0"/>
                          <a:cs typeface="Times New Roman" pitchFamily="18" charset="0"/>
                        </a:rPr>
                        <a:t>Doçentlik Sınav Jüri Üyeliği</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4</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 </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 </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970">
                <a:tc>
                  <a:txBody>
                    <a:bodyPr/>
                    <a:lstStyle/>
                    <a:p>
                      <a:pPr algn="l">
                        <a:lnSpc>
                          <a:spcPct val="107000"/>
                        </a:lnSpc>
                        <a:spcAft>
                          <a:spcPts val="800"/>
                        </a:spcAft>
                      </a:pPr>
                      <a:r>
                        <a:rPr lang="tr-TR" sz="1400" b="1" dirty="0">
                          <a:effectLst/>
                          <a:latin typeface="Times New Roman" pitchFamily="18" charset="0"/>
                          <a:cs typeface="Times New Roman" pitchFamily="18" charset="0"/>
                        </a:rPr>
                        <a:t>Doçentlik Kadro Jüri Üyeliği</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1</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 </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 </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970">
                <a:tc>
                  <a:txBody>
                    <a:bodyPr/>
                    <a:lstStyle/>
                    <a:p>
                      <a:pPr algn="l">
                        <a:lnSpc>
                          <a:spcPct val="107000"/>
                        </a:lnSpc>
                        <a:spcAft>
                          <a:spcPts val="800"/>
                        </a:spcAft>
                      </a:pPr>
                      <a:r>
                        <a:rPr lang="tr-TR" sz="1400" b="1" dirty="0">
                          <a:effectLst/>
                          <a:latin typeface="Times New Roman" pitchFamily="18" charset="0"/>
                          <a:cs typeface="Times New Roman" pitchFamily="18" charset="0"/>
                        </a:rPr>
                        <a:t>Doktora Yeterlilik Jüri Üyeliği</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5</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4</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2</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970">
                <a:tc>
                  <a:txBody>
                    <a:bodyPr/>
                    <a:lstStyle/>
                    <a:p>
                      <a:pPr algn="l">
                        <a:lnSpc>
                          <a:spcPct val="107000"/>
                        </a:lnSpc>
                        <a:spcAft>
                          <a:spcPts val="800"/>
                        </a:spcAft>
                      </a:pPr>
                      <a:r>
                        <a:rPr lang="tr-TR" sz="1400" b="1" dirty="0">
                          <a:effectLst/>
                          <a:latin typeface="Times New Roman" pitchFamily="18" charset="0"/>
                          <a:cs typeface="Times New Roman" pitchFamily="18" charset="0"/>
                        </a:rPr>
                        <a:t>Doktora Tez Savunma Jüri Üyeliği</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6</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dirty="0">
                          <a:effectLst/>
                          <a:latin typeface="Times New Roman" pitchFamily="18" charset="0"/>
                          <a:cs typeface="Times New Roman" pitchFamily="18" charset="0"/>
                        </a:rPr>
                        <a:t>3</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a:effectLst/>
                          <a:latin typeface="Times New Roman" pitchFamily="18" charset="0"/>
                          <a:cs typeface="Times New Roman" pitchFamily="18" charset="0"/>
                        </a:rPr>
                        <a:t> </a:t>
                      </a:r>
                      <a:endParaRPr lang="tr-TR" sz="1400" b="1">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970">
                <a:tc>
                  <a:txBody>
                    <a:bodyPr/>
                    <a:lstStyle/>
                    <a:p>
                      <a:pPr algn="l">
                        <a:lnSpc>
                          <a:spcPct val="107000"/>
                        </a:lnSpc>
                        <a:spcAft>
                          <a:spcPts val="800"/>
                        </a:spcAft>
                      </a:pPr>
                      <a:r>
                        <a:rPr lang="tr-TR" sz="1400" b="1" dirty="0">
                          <a:effectLst/>
                          <a:latin typeface="Times New Roman" pitchFamily="18" charset="0"/>
                          <a:cs typeface="Times New Roman" pitchFamily="18" charset="0"/>
                        </a:rPr>
                        <a:t>Yüksek Lisans Tez Savunma Jüri </a:t>
                      </a:r>
                      <a:r>
                        <a:rPr lang="tr-TR" sz="1400" b="1" dirty="0" err="1">
                          <a:effectLst/>
                          <a:latin typeface="Times New Roman" pitchFamily="18" charset="0"/>
                          <a:cs typeface="Times New Roman" pitchFamily="18" charset="0"/>
                        </a:rPr>
                        <a:t>Üy</a:t>
                      </a:r>
                      <a:r>
                        <a:rPr lang="tr-TR" sz="1400" b="1" dirty="0">
                          <a:effectLst/>
                          <a:latin typeface="Times New Roman" pitchFamily="18" charset="0"/>
                          <a:cs typeface="Times New Roman" pitchFamily="18" charset="0"/>
                        </a:rPr>
                        <a:t>.</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dirty="0">
                          <a:effectLst/>
                          <a:latin typeface="Times New Roman" pitchFamily="18" charset="0"/>
                          <a:cs typeface="Times New Roman" pitchFamily="18" charset="0"/>
                        </a:rPr>
                        <a:t> </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dirty="0">
                          <a:effectLst/>
                          <a:latin typeface="Times New Roman" pitchFamily="18" charset="0"/>
                          <a:cs typeface="Times New Roman" pitchFamily="18" charset="0"/>
                        </a:rPr>
                        <a:t>2</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dirty="0">
                          <a:effectLst/>
                          <a:latin typeface="Times New Roman" pitchFamily="18" charset="0"/>
                          <a:cs typeface="Times New Roman" pitchFamily="18" charset="0"/>
                        </a:rPr>
                        <a:t> </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327">
                <a:tc>
                  <a:txBody>
                    <a:bodyPr/>
                    <a:lstStyle/>
                    <a:p>
                      <a:pPr algn="l">
                        <a:lnSpc>
                          <a:spcPct val="107000"/>
                        </a:lnSpc>
                        <a:spcAft>
                          <a:spcPts val="800"/>
                        </a:spcAft>
                      </a:pPr>
                      <a:r>
                        <a:rPr lang="tr-TR" sz="1400" b="1" dirty="0">
                          <a:effectLst/>
                          <a:latin typeface="Times New Roman" pitchFamily="18" charset="0"/>
                          <a:cs typeface="Times New Roman" pitchFamily="18" charset="0"/>
                        </a:rPr>
                        <a:t>TOPLAM</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dirty="0">
                          <a:effectLst/>
                          <a:latin typeface="Times New Roman" pitchFamily="18" charset="0"/>
                          <a:cs typeface="Times New Roman" pitchFamily="18" charset="0"/>
                        </a:rPr>
                        <a:t>16</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dirty="0">
                          <a:effectLst/>
                          <a:latin typeface="Times New Roman" pitchFamily="18" charset="0"/>
                          <a:cs typeface="Times New Roman" pitchFamily="18" charset="0"/>
                        </a:rPr>
                        <a:t>9</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b="1" dirty="0">
                          <a:effectLst/>
                          <a:latin typeface="Times New Roman" pitchFamily="18" charset="0"/>
                          <a:cs typeface="Times New Roman" pitchFamily="18" charset="0"/>
                        </a:rPr>
                        <a:t>2</a:t>
                      </a:r>
                      <a:endParaRPr lang="tr-TR" sz="1400" b="1" dirty="0">
                        <a:effectLst/>
                        <a:latin typeface="Times New Roman" pitchFamily="18" charset="0"/>
                        <a:ea typeface="Calibri" panose="020F0502020204030204" pitchFamily="34" charset="0"/>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823897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14" name="Dikdörtgen 13"/>
          <p:cNvSpPr/>
          <p:nvPr/>
        </p:nvSpPr>
        <p:spPr>
          <a:xfrm>
            <a:off x="0" y="1475561"/>
            <a:ext cx="11535267" cy="1550681"/>
          </a:xfrm>
          <a:prstGeom prst="rect">
            <a:avLst/>
          </a:prstGeom>
        </p:spPr>
        <p:txBody>
          <a:bodyPr wrap="square">
            <a:spAutoFit/>
          </a:bodyPr>
          <a:lstStyle/>
          <a:p>
            <a:pPr marL="540385">
              <a:lnSpc>
                <a:spcPct val="107000"/>
              </a:lnSpc>
              <a:spcAft>
                <a:spcPts val="800"/>
              </a:spcAft>
            </a:pPr>
            <a:r>
              <a:rPr lang="tr-TR" sz="1600" b="1" dirty="0" smtClean="0">
                <a:latin typeface="Times New Roman" pitchFamily="18" charset="0"/>
                <a:cs typeface="Times New Roman" pitchFamily="18" charset="0"/>
              </a:rPr>
              <a:t>Fizyoterapi </a:t>
            </a:r>
            <a:r>
              <a:rPr lang="tr-TR" sz="1600" b="1" dirty="0">
                <a:latin typeface="Times New Roman" pitchFamily="18" charset="0"/>
                <a:cs typeface="Times New Roman" pitchFamily="18" charset="0"/>
              </a:rPr>
              <a:t>ve Rehabilitasyon Bölüm Başkanlığı Öğretim Üye ve Elemanlarınca</a:t>
            </a:r>
            <a:r>
              <a:rPr lang="tr-TR" sz="1600" b="1" dirty="0" smtClean="0">
                <a:latin typeface="Times New Roman" pitchFamily="18" charset="0"/>
                <a:cs typeface="Times New Roman" pitchFamily="18" charset="0"/>
              </a:rPr>
              <a:t>;</a:t>
            </a:r>
          </a:p>
          <a:p>
            <a:r>
              <a:rPr lang="tr-TR" sz="1400" b="1" dirty="0" smtClean="0">
                <a:latin typeface="Times New Roman" pitchFamily="18" charset="0"/>
                <a:cs typeface="Times New Roman" pitchFamily="18" charset="0"/>
              </a:rPr>
              <a:t>	BİLİMSEL </a:t>
            </a:r>
            <a:r>
              <a:rPr lang="tr-TR" sz="1400" b="1" dirty="0">
                <a:latin typeface="Times New Roman" pitchFamily="18" charset="0"/>
                <a:cs typeface="Times New Roman" pitchFamily="18" charset="0"/>
              </a:rPr>
              <a:t>TOPLANTILAR</a:t>
            </a:r>
            <a:endParaRPr lang="tr-TR" sz="1400" dirty="0">
              <a:latin typeface="Times New Roman" pitchFamily="18" charset="0"/>
              <a:cs typeface="Times New Roman" pitchFamily="18" charset="0"/>
            </a:endParaRPr>
          </a:p>
          <a:p>
            <a:r>
              <a:rPr lang="tr-TR" sz="1400" dirty="0">
                <a:latin typeface="Times New Roman" pitchFamily="18" charset="0"/>
                <a:cs typeface="Times New Roman" pitchFamily="18" charset="0"/>
              </a:rPr>
              <a:t> </a:t>
            </a:r>
          </a:p>
          <a:p>
            <a:r>
              <a:rPr lang="tr-TR" sz="1400" b="1" dirty="0" smtClean="0">
                <a:latin typeface="Times New Roman" pitchFamily="18" charset="0"/>
                <a:cs typeface="Times New Roman" pitchFamily="18" charset="0"/>
              </a:rPr>
              <a:t>	A</a:t>
            </a:r>
            <a:r>
              <a:rPr lang="tr-TR" sz="1400" b="1" dirty="0">
                <a:latin typeface="Times New Roman" pitchFamily="18" charset="0"/>
                <a:cs typeface="Times New Roman" pitchFamily="18" charset="0"/>
              </a:rPr>
              <a:t>. Uluslararası Bildiri/Poster</a:t>
            </a:r>
            <a:endParaRPr lang="tr-TR" sz="1400" dirty="0">
              <a:latin typeface="Times New Roman" pitchFamily="18" charset="0"/>
              <a:cs typeface="Times New Roman" pitchFamily="18" charset="0"/>
            </a:endParaRPr>
          </a:p>
          <a:p>
            <a:r>
              <a:rPr lang="tr-TR" sz="1400" dirty="0">
                <a:latin typeface="Times New Roman" pitchFamily="18" charset="0"/>
                <a:cs typeface="Times New Roman" pitchFamily="18" charset="0"/>
              </a:rPr>
              <a:t> </a:t>
            </a:r>
          </a:p>
          <a:p>
            <a:pPr marL="540385">
              <a:lnSpc>
                <a:spcPct val="107000"/>
              </a:lnSpc>
              <a:spcAft>
                <a:spcPts val="800"/>
              </a:spcAft>
            </a:pPr>
            <a:endParaRPr lang="tr-TR" sz="1400" b="1" dirty="0" smtClean="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751602140"/>
              </p:ext>
            </p:extLst>
          </p:nvPr>
        </p:nvGraphicFramePr>
        <p:xfrm>
          <a:off x="2088396" y="2694635"/>
          <a:ext cx="8015209" cy="3451648"/>
        </p:xfrm>
        <a:graphic>
          <a:graphicData uri="http://schemas.openxmlformats.org/drawingml/2006/table">
            <a:tbl>
              <a:tblPr firstRow="1" firstCol="1" bandRow="1"/>
              <a:tblGrid>
                <a:gridCol w="5490315"/>
                <a:gridCol w="2524894"/>
              </a:tblGrid>
              <a:tr h="265423">
                <a:tc gridSpan="2">
                  <a:txBody>
                    <a:bodyPr/>
                    <a:lstStyle/>
                    <a:p>
                      <a:pPr algn="ctr">
                        <a:lnSpc>
                          <a:spcPct val="107000"/>
                        </a:lnSpc>
                        <a:spcAft>
                          <a:spcPts val="0"/>
                        </a:spcAft>
                      </a:pPr>
                      <a:r>
                        <a:rPr lang="tr-TR" sz="13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ULUSLARARASI BİLDİRİ VE POSTERLER</a:t>
                      </a:r>
                      <a:endParaRPr lang="tr-TR"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tr-TR"/>
                    </a:p>
                  </a:txBody>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Prof.Dr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H.Nilgün</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GÜRSES</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16</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Doç.Dr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Semiramis ÖZYILMAZ</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Dr.Öğr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Üyesi Alis KOSTANOĞLU</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Kübra ALPAY</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Hilal DENİZOĞLU</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Elif DURGUT</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Melih ZEREN</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5</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Müberra TANRIVERDİ</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Gözde BAŞBUĞ MBATA</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Kamer ÜNAL EREN</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Deniz TUNCER</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Ertuğrul SAFRAN</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Araş.Gör. Meltem RAMOĞLU</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Araş.Gör. Hikmet UÇGUN</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15">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55</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307729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14" name="Dikdörtgen 13"/>
          <p:cNvSpPr/>
          <p:nvPr/>
        </p:nvSpPr>
        <p:spPr>
          <a:xfrm>
            <a:off x="0" y="1475561"/>
            <a:ext cx="11535267" cy="1119794"/>
          </a:xfrm>
          <a:prstGeom prst="rect">
            <a:avLst/>
          </a:prstGeom>
        </p:spPr>
        <p:txBody>
          <a:bodyPr wrap="square">
            <a:spAutoFit/>
          </a:bodyPr>
          <a:lstStyle/>
          <a:p>
            <a:pPr marL="540385">
              <a:lnSpc>
                <a:spcPct val="107000"/>
              </a:lnSpc>
              <a:spcAft>
                <a:spcPts val="800"/>
              </a:spcAft>
            </a:pPr>
            <a:r>
              <a:rPr lang="tr-TR" sz="1600" b="1" dirty="0" smtClean="0">
                <a:latin typeface="Times New Roman" pitchFamily="18" charset="0"/>
                <a:cs typeface="Times New Roman" pitchFamily="18" charset="0"/>
              </a:rPr>
              <a:t>Fizyoterapi </a:t>
            </a:r>
            <a:r>
              <a:rPr lang="tr-TR" sz="1600" b="1" dirty="0">
                <a:latin typeface="Times New Roman" pitchFamily="18" charset="0"/>
                <a:cs typeface="Times New Roman" pitchFamily="18" charset="0"/>
              </a:rPr>
              <a:t>ve Rehabilitasyon Bölüm Başkanlığı Öğretim Üye ve Elemanlarınca</a:t>
            </a:r>
            <a:r>
              <a:rPr lang="tr-TR" sz="1600" b="1" dirty="0" smtClean="0">
                <a:latin typeface="Times New Roman" pitchFamily="18" charset="0"/>
                <a:cs typeface="Times New Roman" pitchFamily="18" charset="0"/>
              </a:rPr>
              <a:t>;</a:t>
            </a:r>
          </a:p>
          <a:p>
            <a:r>
              <a:rPr lang="tr-TR" sz="1400" b="1" dirty="0" smtClean="0">
                <a:latin typeface="Times New Roman" pitchFamily="18" charset="0"/>
                <a:cs typeface="Times New Roman" pitchFamily="18" charset="0"/>
              </a:rPr>
              <a:t>	</a:t>
            </a:r>
            <a:r>
              <a:rPr lang="tr-TR" sz="1400" b="1" dirty="0">
                <a:latin typeface="Times New Roman" pitchFamily="18" charset="0"/>
                <a:cs typeface="Times New Roman" pitchFamily="18" charset="0"/>
              </a:rPr>
              <a:t>B. Ulusal Bildiri/Poster</a:t>
            </a:r>
            <a:endParaRPr lang="tr-TR" sz="1400" dirty="0">
              <a:latin typeface="Times New Roman" pitchFamily="18" charset="0"/>
              <a:cs typeface="Times New Roman" pitchFamily="18" charset="0"/>
            </a:endParaRPr>
          </a:p>
          <a:p>
            <a:r>
              <a:rPr lang="tr-TR" sz="1400" dirty="0"/>
              <a:t> </a:t>
            </a:r>
          </a:p>
          <a:p>
            <a:pPr marL="540385">
              <a:lnSpc>
                <a:spcPct val="107000"/>
              </a:lnSpc>
              <a:spcAft>
                <a:spcPts val="800"/>
              </a:spcAft>
            </a:pPr>
            <a:endParaRPr lang="tr-TR" sz="1400" b="1" dirty="0" smtClean="0"/>
          </a:p>
        </p:txBody>
      </p:sp>
      <p:graphicFrame>
        <p:nvGraphicFramePr>
          <p:cNvPr id="4" name="Tablo 3"/>
          <p:cNvGraphicFramePr>
            <a:graphicFrameLocks noGrp="1"/>
          </p:cNvGraphicFramePr>
          <p:nvPr>
            <p:extLst>
              <p:ext uri="{D42A27DB-BD31-4B8C-83A1-F6EECF244321}">
                <p14:modId xmlns:p14="http://schemas.microsoft.com/office/powerpoint/2010/main" val="3501771986"/>
              </p:ext>
            </p:extLst>
          </p:nvPr>
        </p:nvGraphicFramePr>
        <p:xfrm>
          <a:off x="2029454" y="2186188"/>
          <a:ext cx="8133093" cy="4035502"/>
        </p:xfrm>
        <a:graphic>
          <a:graphicData uri="http://schemas.openxmlformats.org/drawingml/2006/table">
            <a:tbl>
              <a:tblPr firstRow="1" firstCol="1" bandRow="1"/>
              <a:tblGrid>
                <a:gridCol w="5507905"/>
                <a:gridCol w="2625188"/>
              </a:tblGrid>
              <a:tr h="402907">
                <a:tc gridSpan="2">
                  <a:txBody>
                    <a:bodyPr/>
                    <a:lstStyle/>
                    <a:p>
                      <a:pPr algn="ctr">
                        <a:lnSpc>
                          <a:spcPct val="107000"/>
                        </a:lnSpc>
                        <a:spcAft>
                          <a:spcPts val="0"/>
                        </a:spcAft>
                      </a:pPr>
                      <a:r>
                        <a:rPr lang="tr-TR" sz="13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ULUSAL BİLDİRİ VE POSTERLER</a:t>
                      </a:r>
                      <a:endParaRPr lang="tr-TR"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tr-TR"/>
                    </a:p>
                  </a:txBody>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Prof.Dr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H.Nilgün</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GÜRSES</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28</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Doç.Dr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Semiramis ÖZYILMAZ</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Dr.Öğr.Üyesi</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Alis KOSTANOĞLU</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Kübra ALPAY</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Hilal DENİZOĞLU</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7</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Elif DURGUT</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Melih ZEREN</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5</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Müberra TANRIVERDİ</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18</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Gözde BAŞBUĞ MBATA</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Kamer ÜNAL EREN</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Deniz TUNCER</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Ertuğrul SAFRAN</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Araş.Gör. Meltem RAMOĞLU</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Araş.Gör. Hikmet UÇGUN</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73">
                <a:tc>
                  <a:txBody>
                    <a:bodyPr/>
                    <a:lstStyle/>
                    <a:p>
                      <a:pP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86</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333646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14" name="Dikdörtgen 13"/>
          <p:cNvSpPr/>
          <p:nvPr/>
        </p:nvSpPr>
        <p:spPr>
          <a:xfrm>
            <a:off x="0" y="1317629"/>
            <a:ext cx="11535267" cy="889282"/>
          </a:xfrm>
          <a:prstGeom prst="rect">
            <a:avLst/>
          </a:prstGeom>
        </p:spPr>
        <p:txBody>
          <a:bodyPr wrap="square">
            <a:spAutoFit/>
          </a:bodyPr>
          <a:lstStyle/>
          <a:p>
            <a:pPr marL="540385">
              <a:lnSpc>
                <a:spcPct val="107000"/>
              </a:lnSpc>
              <a:spcAft>
                <a:spcPts val="800"/>
              </a:spcAft>
            </a:pPr>
            <a:r>
              <a:rPr lang="tr-TR" sz="1600" b="1" dirty="0" smtClean="0">
                <a:latin typeface="Times New Roman" pitchFamily="18" charset="0"/>
                <a:cs typeface="Times New Roman" pitchFamily="18" charset="0"/>
              </a:rPr>
              <a:t>Fizyoterapi </a:t>
            </a:r>
            <a:r>
              <a:rPr lang="tr-TR" sz="1600" b="1" dirty="0">
                <a:latin typeface="Times New Roman" pitchFamily="18" charset="0"/>
                <a:cs typeface="Times New Roman" pitchFamily="18" charset="0"/>
              </a:rPr>
              <a:t>ve Rehabilitasyon Bölüm Başkanlığı Öğretim Üye ve Elemanlarınca</a:t>
            </a:r>
            <a:r>
              <a:rPr lang="tr-TR" sz="1600" b="1" dirty="0" smtClean="0">
                <a:latin typeface="Times New Roman" pitchFamily="18" charset="0"/>
                <a:cs typeface="Times New Roman" pitchFamily="18" charset="0"/>
              </a:rPr>
              <a:t>;</a:t>
            </a:r>
          </a:p>
          <a:p>
            <a:r>
              <a:rPr lang="tr-TR" sz="1400" b="1" dirty="0" smtClean="0">
                <a:latin typeface="Times New Roman" pitchFamily="18" charset="0"/>
                <a:cs typeface="Times New Roman" pitchFamily="18" charset="0"/>
              </a:rPr>
              <a:t>	</a:t>
            </a:r>
            <a:r>
              <a:rPr lang="tr-TR" sz="1400" b="1" dirty="0">
                <a:latin typeface="Times New Roman" pitchFamily="18" charset="0"/>
                <a:cs typeface="Times New Roman" pitchFamily="18" charset="0"/>
              </a:rPr>
              <a:t>C. Düzenleme Kurulu Üyeliği/Kurs Başkanlığı/Oturum Başkanlığı/Konferanslar /Panelist/Kurs Katılımları Toplantı Katılımları</a:t>
            </a:r>
            <a:endParaRPr lang="tr-TR" sz="1400" dirty="0">
              <a:latin typeface="Times New Roman" pitchFamily="18" charset="0"/>
              <a:cs typeface="Times New Roman" pitchFamily="18" charset="0"/>
            </a:endParaRPr>
          </a:p>
          <a:p>
            <a:endParaRPr lang="tr-TR" sz="1400" b="1" dirty="0" smtClean="0">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3649785675"/>
              </p:ext>
            </p:extLst>
          </p:nvPr>
        </p:nvGraphicFramePr>
        <p:xfrm>
          <a:off x="1622445" y="1963960"/>
          <a:ext cx="8947111" cy="3997324"/>
        </p:xfrm>
        <a:graphic>
          <a:graphicData uri="http://schemas.openxmlformats.org/drawingml/2006/table">
            <a:tbl>
              <a:tblPr firstRow="1" firstCol="1" bandRow="1"/>
              <a:tblGrid>
                <a:gridCol w="2665515"/>
                <a:gridCol w="1057415"/>
                <a:gridCol w="823540"/>
                <a:gridCol w="798659"/>
                <a:gridCol w="964528"/>
                <a:gridCol w="822710"/>
                <a:gridCol w="822710"/>
                <a:gridCol w="992034"/>
              </a:tblGrid>
              <a:tr h="757324">
                <a:tc>
                  <a:txBody>
                    <a:bodyPr/>
                    <a:lstStyle/>
                    <a:p>
                      <a:pPr>
                        <a:lnSpc>
                          <a:spcPct val="107000"/>
                        </a:lnSpc>
                        <a:spcAft>
                          <a:spcPts val="0"/>
                        </a:spcAft>
                      </a:pPr>
                      <a:r>
                        <a:rPr lang="tr-TR" sz="13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tr-TR" sz="13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Düzenleme Kurulu Üyeliği</a:t>
                      </a:r>
                      <a:endParaRPr lang="tr-TR" sz="13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tr-TR" sz="13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Kurs Başk.</a:t>
                      </a:r>
                      <a:endParaRPr lang="tr-TR" sz="13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tr-TR" sz="13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Oturum Başk.</a:t>
                      </a:r>
                      <a:endParaRPr lang="tr-TR" sz="13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tr-TR" sz="13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Konferans</a:t>
                      </a:r>
                      <a:endParaRPr lang="tr-TR" sz="13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tr-TR" sz="13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Panelist</a:t>
                      </a:r>
                      <a:endParaRPr lang="tr-TR" sz="13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tr-TR" sz="13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Kurs Katılımı</a:t>
                      </a:r>
                      <a:endParaRPr lang="tr-TR" sz="13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64770" algn="ctr">
                        <a:lnSpc>
                          <a:spcPct val="107000"/>
                        </a:lnSpc>
                        <a:spcAft>
                          <a:spcPts val="0"/>
                        </a:spcAft>
                      </a:pPr>
                      <a:r>
                        <a:rPr lang="tr-TR" sz="13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Toplantı Katılım</a:t>
                      </a:r>
                      <a:endParaRPr lang="tr-TR"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16000">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Prof.Dr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H.Nilgün</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GÜRSES</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25</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6</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Doç.Dr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Semiramis YILMAZ</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5</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Dr. </a:t>
                      </a: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Üyesi </a:t>
                      </a: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Alis</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KOSTANOĞLU</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Kübra ALPAY</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Hilal DENİZOĞLU</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Elif DURGUT</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dirty="0" err="1">
                          <a:effectLst/>
                          <a:latin typeface="Times New Roman" panose="02020603050405020304" pitchFamily="18" charset="0"/>
                          <a:ea typeface="Calibri" panose="020F0502020204030204" pitchFamily="34" charset="0"/>
                          <a:cs typeface="Times New Roman" panose="02020603050405020304" pitchFamily="18" charset="0"/>
                        </a:rPr>
                        <a:t>Öğr.Gör</a:t>
                      </a: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Melih ZEREN</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Müberra TANRIVERDİ</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Gözde BAŞBUĞ MBATA</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Kamer ÜNAL EREN</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Deniz TUNCER</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Öğr.Gör. Ertuğrul SAFRAN</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Araş.Gör. Meltem RAMOĞLU</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Araş.Gör. Hikmet UÇGUN</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27</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3</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10</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20</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12</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10</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dirty="0">
                          <a:effectLst/>
                          <a:latin typeface="Times New Roman" panose="02020603050405020304" pitchFamily="18" charset="0"/>
                          <a:ea typeface="Calibri" panose="020F0502020204030204" pitchFamily="34" charset="0"/>
                          <a:cs typeface="Times New Roman" panose="02020603050405020304" pitchFamily="18" charset="0"/>
                        </a:rPr>
                        <a:t>38</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1959350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364" y="994464"/>
            <a:ext cx="11469278" cy="64633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Makale, Kitap ve Yayınlar</a:t>
            </a:r>
          </a:p>
          <a:p>
            <a:endParaRPr lang="tr-TR" dirty="0">
              <a:latin typeface="Times New Roman" panose="02020603050405020304" pitchFamily="18" charset="0"/>
              <a:cs typeface="Times New Roman" panose="02020603050405020304" pitchFamily="18" charset="0"/>
            </a:endParaRPr>
          </a:p>
        </p:txBody>
      </p:sp>
      <p:sp>
        <p:nvSpPr>
          <p:cNvPr id="14" name="Dikdörtgen 13"/>
          <p:cNvSpPr/>
          <p:nvPr/>
        </p:nvSpPr>
        <p:spPr>
          <a:xfrm>
            <a:off x="0" y="1475561"/>
            <a:ext cx="11535267" cy="5153783"/>
          </a:xfrm>
          <a:prstGeom prst="rect">
            <a:avLst/>
          </a:prstGeom>
        </p:spPr>
        <p:txBody>
          <a:bodyPr wrap="square">
            <a:spAutoFit/>
          </a:bodyPr>
          <a:lstStyle/>
          <a:p>
            <a:pPr marL="540385">
              <a:lnSpc>
                <a:spcPct val="107000"/>
              </a:lnSpc>
              <a:spcAft>
                <a:spcPts val="800"/>
              </a:spcAft>
            </a:pPr>
            <a:r>
              <a:rPr lang="tr-TR" b="1" dirty="0" smtClean="0">
                <a:latin typeface="Times New Roman" pitchFamily="18" charset="0"/>
                <a:cs typeface="Times New Roman" pitchFamily="18" charset="0"/>
              </a:rPr>
              <a:t>Fizyoterapi </a:t>
            </a:r>
            <a:r>
              <a:rPr lang="tr-TR" b="1" dirty="0">
                <a:latin typeface="Times New Roman" pitchFamily="18" charset="0"/>
                <a:cs typeface="Times New Roman" pitchFamily="18" charset="0"/>
              </a:rPr>
              <a:t>ve Rehabilitasyon Bölüm Başkanlığı Öğretim Üye ve Elemanlarınca</a:t>
            </a:r>
            <a:r>
              <a:rPr lang="tr-TR" b="1" dirty="0" smtClean="0">
                <a:latin typeface="Times New Roman" pitchFamily="18" charset="0"/>
                <a:cs typeface="Times New Roman" pitchFamily="18" charset="0"/>
              </a:rPr>
              <a:t>;</a:t>
            </a:r>
          </a:p>
          <a:p>
            <a:r>
              <a:rPr lang="tr-TR" b="1" dirty="0" smtClean="0">
                <a:latin typeface="Times New Roman" pitchFamily="18" charset="0"/>
                <a:cs typeface="Times New Roman" pitchFamily="18" charset="0"/>
              </a:rPr>
              <a:t>          Fizyoterapi </a:t>
            </a:r>
            <a:r>
              <a:rPr lang="tr-TR" b="1" dirty="0">
                <a:latin typeface="Times New Roman" pitchFamily="18" charset="0"/>
                <a:cs typeface="Times New Roman" pitchFamily="18" charset="0"/>
              </a:rPr>
              <a:t>ve Rehabilitasyon Bölümü Öğrenci Kongresi</a:t>
            </a:r>
            <a:endParaRPr lang="tr-TR" dirty="0">
              <a:latin typeface="Times New Roman" pitchFamily="18" charset="0"/>
              <a:cs typeface="Times New Roman" pitchFamily="18" charset="0"/>
            </a:endParaRPr>
          </a:p>
          <a:p>
            <a:r>
              <a:rPr lang="tr-TR" sz="1600" b="1" dirty="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pPr marL="1200150" lvl="2" indent="-285750">
              <a:buFont typeface="Wingdings" panose="05000000000000000000" pitchFamily="2" charset="2"/>
              <a:buChar char="ü"/>
            </a:pPr>
            <a:r>
              <a:rPr lang="tr-TR" sz="1600" dirty="0">
                <a:latin typeface="Times New Roman" pitchFamily="18" charset="0"/>
                <a:cs typeface="Times New Roman" pitchFamily="18" charset="0"/>
              </a:rPr>
              <a:t>Fizyoterapi ve </a:t>
            </a:r>
            <a:r>
              <a:rPr lang="tr-TR" sz="1600" dirty="0" smtClean="0">
                <a:latin typeface="Times New Roman" pitchFamily="18" charset="0"/>
                <a:cs typeface="Times New Roman" pitchFamily="18" charset="0"/>
              </a:rPr>
              <a:t>Rehabilitasyon </a:t>
            </a:r>
            <a:r>
              <a:rPr lang="tr-TR" sz="1600" dirty="0">
                <a:latin typeface="Times New Roman" pitchFamily="18" charset="0"/>
                <a:cs typeface="Times New Roman" pitchFamily="18" charset="0"/>
              </a:rPr>
              <a:t>Bölümü I. Öğrenci Kongresi Fizyoterapi ve Rehabilitasyonda Koruyucu Yaklaşımlar &amp; Öğrencilikten Mezuniyete İzlenimlerin Paylaşılması – 19.04.2018 (Öğrencilerle birlikte 13 adet poster yapıldı</a:t>
            </a:r>
            <a:r>
              <a:rPr lang="tr-TR" sz="1600" dirty="0" smtClean="0">
                <a:latin typeface="Times New Roman" pitchFamily="18" charset="0"/>
                <a:cs typeface="Times New Roman" pitchFamily="18" charset="0"/>
              </a:rPr>
              <a:t>)</a:t>
            </a:r>
            <a:endParaRPr lang="tr-TR" sz="1600" dirty="0">
              <a:latin typeface="Times New Roman" pitchFamily="18" charset="0"/>
              <a:cs typeface="Times New Roman" pitchFamily="18" charset="0"/>
            </a:endParaRPr>
          </a:p>
          <a:p>
            <a:r>
              <a:rPr lang="tr-TR" sz="1600" b="1" dirty="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r>
              <a:rPr lang="tr-TR" sz="1600" b="1" dirty="0">
                <a:latin typeface="Times New Roman" pitchFamily="18" charset="0"/>
                <a:cs typeface="Times New Roman" pitchFamily="18" charset="0"/>
              </a:rPr>
              <a:t> </a:t>
            </a:r>
            <a:r>
              <a:rPr lang="tr-TR" sz="1600" b="1" dirty="0" smtClean="0">
                <a:latin typeface="Times New Roman" pitchFamily="18" charset="0"/>
                <a:cs typeface="Times New Roman" pitchFamily="18" charset="0"/>
              </a:rPr>
              <a:t>	Fizyoterapi </a:t>
            </a:r>
            <a:r>
              <a:rPr lang="tr-TR" sz="1600" b="1" dirty="0">
                <a:latin typeface="Times New Roman" pitchFamily="18" charset="0"/>
                <a:cs typeface="Times New Roman" pitchFamily="18" charset="0"/>
              </a:rPr>
              <a:t>ve Rehabilitasyon Bölümü Öğrenci Kulüp </a:t>
            </a:r>
            <a:r>
              <a:rPr lang="tr-TR" sz="1600" b="1" dirty="0" smtClean="0">
                <a:latin typeface="Times New Roman" pitchFamily="18" charset="0"/>
                <a:cs typeface="Times New Roman" pitchFamily="18" charset="0"/>
              </a:rPr>
              <a:t>Toplantıları</a:t>
            </a:r>
            <a:endParaRPr lang="tr-TR" sz="1600" dirty="0">
              <a:latin typeface="Times New Roman" pitchFamily="18" charset="0"/>
              <a:cs typeface="Times New Roman" pitchFamily="18" charset="0"/>
            </a:endParaRP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Öğrenci </a:t>
            </a:r>
            <a:r>
              <a:rPr lang="tr-TR" sz="1600" dirty="0">
                <a:latin typeface="Times New Roman" pitchFamily="18" charset="0"/>
                <a:cs typeface="Times New Roman" pitchFamily="18" charset="0"/>
              </a:rPr>
              <a:t>Sempozyum </a:t>
            </a:r>
            <a:r>
              <a:rPr lang="tr-TR" sz="1600" dirty="0" smtClean="0">
                <a:latin typeface="Times New Roman" pitchFamily="18" charset="0"/>
                <a:cs typeface="Times New Roman" pitchFamily="18" charset="0"/>
              </a:rPr>
              <a:t>Anketi</a:t>
            </a:r>
          </a:p>
          <a:p>
            <a:pPr marL="1200150" lvl="2" indent="-285750">
              <a:buFont typeface="Wingdings" panose="05000000000000000000" pitchFamily="2" charset="2"/>
              <a:buChar char="ü"/>
            </a:pPr>
            <a:r>
              <a:rPr lang="tr-TR" sz="1600" dirty="0" err="1" smtClean="0">
                <a:latin typeface="Times New Roman" pitchFamily="18" charset="0"/>
                <a:cs typeface="Times New Roman" pitchFamily="18" charset="0"/>
              </a:rPr>
              <a:t>Down</a:t>
            </a:r>
            <a:r>
              <a:rPr lang="tr-TR" sz="1600" dirty="0" smtClean="0">
                <a:latin typeface="Times New Roman" pitchFamily="18" charset="0"/>
                <a:cs typeface="Times New Roman" pitchFamily="18" charset="0"/>
              </a:rPr>
              <a:t> </a:t>
            </a:r>
            <a:r>
              <a:rPr lang="tr-TR" sz="1600" dirty="0">
                <a:latin typeface="Times New Roman" pitchFamily="18" charset="0"/>
                <a:cs typeface="Times New Roman" pitchFamily="18" charset="0"/>
              </a:rPr>
              <a:t>Sendromlular Günü’nde </a:t>
            </a:r>
            <a:r>
              <a:rPr lang="tr-TR" sz="1600" dirty="0" err="1">
                <a:latin typeface="Times New Roman" pitchFamily="18" charset="0"/>
                <a:cs typeface="Times New Roman" pitchFamily="18" charset="0"/>
              </a:rPr>
              <a:t>Ergoterapi</a:t>
            </a:r>
            <a:r>
              <a:rPr lang="tr-TR" sz="1600" dirty="0">
                <a:latin typeface="Times New Roman" pitchFamily="18" charset="0"/>
                <a:cs typeface="Times New Roman" pitchFamily="18" charset="0"/>
              </a:rPr>
              <a:t> kulübünün düzenlemiş olduğu Sevgi </a:t>
            </a:r>
            <a:r>
              <a:rPr lang="tr-TR" sz="1600" dirty="0" err="1">
                <a:latin typeface="Times New Roman" pitchFamily="18" charset="0"/>
                <a:cs typeface="Times New Roman" pitchFamily="18" charset="0"/>
              </a:rPr>
              <a:t>Cafe</a:t>
            </a:r>
            <a:r>
              <a:rPr lang="tr-TR" sz="1600" dirty="0">
                <a:latin typeface="Times New Roman" pitchFamily="18" charset="0"/>
                <a:cs typeface="Times New Roman" pitchFamily="18" charset="0"/>
              </a:rPr>
              <a:t> </a:t>
            </a:r>
            <a:r>
              <a:rPr lang="tr-TR" sz="1600" dirty="0" smtClean="0">
                <a:latin typeface="Times New Roman" pitchFamily="18" charset="0"/>
                <a:cs typeface="Times New Roman" pitchFamily="18" charset="0"/>
              </a:rPr>
              <a:t>Gezisi</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Spor </a:t>
            </a:r>
            <a:r>
              <a:rPr lang="tr-TR" sz="1600" dirty="0">
                <a:latin typeface="Times New Roman" pitchFamily="18" charset="0"/>
                <a:cs typeface="Times New Roman" pitchFamily="18" charset="0"/>
              </a:rPr>
              <a:t>Fizyoterapisti Kimdir? </a:t>
            </a:r>
            <a:r>
              <a:rPr lang="tr-TR" sz="1600" dirty="0" smtClean="0">
                <a:latin typeface="Times New Roman" pitchFamily="18" charset="0"/>
                <a:cs typeface="Times New Roman" pitchFamily="18" charset="0"/>
              </a:rPr>
              <a:t>Sempozyumu</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Eczacıbaşı </a:t>
            </a:r>
            <a:r>
              <a:rPr lang="tr-TR" sz="1600" dirty="0">
                <a:latin typeface="Times New Roman" pitchFamily="18" charset="0"/>
                <a:cs typeface="Times New Roman" pitchFamily="18" charset="0"/>
              </a:rPr>
              <a:t>Voleybol Maçı </a:t>
            </a:r>
            <a:r>
              <a:rPr lang="tr-TR" sz="1600" dirty="0" smtClean="0">
                <a:latin typeface="Times New Roman" pitchFamily="18" charset="0"/>
                <a:cs typeface="Times New Roman" pitchFamily="18" charset="0"/>
              </a:rPr>
              <a:t>Katılımı</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Engelli </a:t>
            </a:r>
            <a:r>
              <a:rPr lang="tr-TR" sz="1600" dirty="0">
                <a:latin typeface="Times New Roman" pitchFamily="18" charset="0"/>
                <a:cs typeface="Times New Roman" pitchFamily="18" charset="0"/>
              </a:rPr>
              <a:t>Öğrenci Birimi ile Bağcılar Engelli Sarayı </a:t>
            </a:r>
            <a:r>
              <a:rPr lang="tr-TR" sz="1600" dirty="0" smtClean="0">
                <a:latin typeface="Times New Roman" pitchFamily="18" charset="0"/>
                <a:cs typeface="Times New Roman" pitchFamily="18" charset="0"/>
              </a:rPr>
              <a:t>Gezisi</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Kapadokya Gezisi</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Bezmialem </a:t>
            </a:r>
            <a:r>
              <a:rPr lang="tr-TR" sz="1600" dirty="0">
                <a:latin typeface="Times New Roman" pitchFamily="18" charset="0"/>
                <a:cs typeface="Times New Roman" pitchFamily="18" charset="0"/>
              </a:rPr>
              <a:t>Özel Olimpiyatları </a:t>
            </a:r>
            <a:endParaRPr lang="tr-TR" sz="1600" dirty="0" smtClean="0">
              <a:latin typeface="Times New Roman" pitchFamily="18" charset="0"/>
              <a:cs typeface="Times New Roman" pitchFamily="18" charset="0"/>
            </a:endParaRP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Engelliler </a:t>
            </a:r>
            <a:r>
              <a:rPr lang="tr-TR" sz="1600" dirty="0">
                <a:latin typeface="Times New Roman" pitchFamily="18" charset="0"/>
                <a:cs typeface="Times New Roman" pitchFamily="18" charset="0"/>
              </a:rPr>
              <a:t>Yararına Kermes </a:t>
            </a:r>
            <a:r>
              <a:rPr lang="tr-TR" sz="1600" dirty="0" smtClean="0">
                <a:latin typeface="Times New Roman" pitchFamily="18" charset="0"/>
                <a:cs typeface="Times New Roman" pitchFamily="18" charset="0"/>
              </a:rPr>
              <a:t>Düzenlenmesi</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Oryantasyon </a:t>
            </a:r>
            <a:r>
              <a:rPr lang="tr-TR" sz="1600" dirty="0">
                <a:latin typeface="Times New Roman" pitchFamily="18" charset="0"/>
                <a:cs typeface="Times New Roman" pitchFamily="18" charset="0"/>
              </a:rPr>
              <a:t>Programında Denge Testleri Ve 9 Delikli </a:t>
            </a:r>
            <a:r>
              <a:rPr lang="tr-TR" sz="1600" dirty="0" smtClean="0">
                <a:latin typeface="Times New Roman" pitchFamily="18" charset="0"/>
                <a:cs typeface="Times New Roman" pitchFamily="18" charset="0"/>
              </a:rPr>
              <a:t>Test</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Tanışma </a:t>
            </a:r>
            <a:r>
              <a:rPr lang="tr-TR" sz="1600" dirty="0">
                <a:latin typeface="Times New Roman" pitchFamily="18" charset="0"/>
                <a:cs typeface="Times New Roman" pitchFamily="18" charset="0"/>
              </a:rPr>
              <a:t>Kahvaltısı </a:t>
            </a:r>
            <a:r>
              <a:rPr lang="tr-TR" sz="1600" dirty="0" smtClean="0">
                <a:latin typeface="Times New Roman" pitchFamily="18" charset="0"/>
                <a:cs typeface="Times New Roman" pitchFamily="18" charset="0"/>
              </a:rPr>
              <a:t>Organizasyonu</a:t>
            </a:r>
          </a:p>
          <a:p>
            <a:pPr marL="1200150" lvl="2" indent="-285750">
              <a:buFont typeface="Wingdings" panose="05000000000000000000" pitchFamily="2" charset="2"/>
              <a:buChar char="ü"/>
            </a:pPr>
            <a:r>
              <a:rPr lang="tr-TR" sz="1600" dirty="0" smtClean="0">
                <a:latin typeface="Times New Roman" pitchFamily="18" charset="0"/>
                <a:cs typeface="Times New Roman" pitchFamily="18" charset="0"/>
              </a:rPr>
              <a:t>Video </a:t>
            </a:r>
            <a:r>
              <a:rPr lang="tr-TR" sz="1600" dirty="0">
                <a:latin typeface="Times New Roman" pitchFamily="18" charset="0"/>
                <a:cs typeface="Times New Roman" pitchFamily="18" charset="0"/>
              </a:rPr>
              <a:t>Çalışmaları</a:t>
            </a:r>
          </a:p>
          <a:p>
            <a:r>
              <a:rPr lang="tr-TR" sz="1400" dirty="0"/>
              <a:t> </a:t>
            </a:r>
          </a:p>
          <a:p>
            <a:pPr marL="540385">
              <a:lnSpc>
                <a:spcPct val="107000"/>
              </a:lnSpc>
              <a:spcAft>
                <a:spcPts val="800"/>
              </a:spcAft>
            </a:pPr>
            <a:endParaRPr lang="tr-TR" sz="1400" b="1" dirty="0" smtClean="0"/>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1109281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996648"/>
            <a:ext cx="11469278" cy="523220"/>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Çalışmalar</a:t>
            </a:r>
          </a:p>
          <a:p>
            <a:pPr lvl="1"/>
            <a:endParaRPr lang="tr-TR" sz="500" b="1" dirty="0">
              <a:latin typeface="Times New Roman" panose="02020603050405020304" pitchFamily="18" charset="0"/>
              <a:cs typeface="Times New Roman" panose="02020603050405020304" pitchFamily="18" charset="0"/>
            </a:endParaRPr>
          </a:p>
        </p:txBody>
      </p:sp>
      <p:sp>
        <p:nvSpPr>
          <p:cNvPr id="6" name="Dikdörtgen 5"/>
          <p:cNvSpPr/>
          <p:nvPr/>
        </p:nvSpPr>
        <p:spPr>
          <a:xfrm>
            <a:off x="459080" y="1612163"/>
            <a:ext cx="11444141" cy="4552015"/>
          </a:xfrm>
          <a:prstGeom prst="rect">
            <a:avLst/>
          </a:prstGeom>
        </p:spPr>
        <p:txBody>
          <a:bodyPr wrap="square">
            <a:spAutoFit/>
          </a:bodyPr>
          <a:lstStyle/>
          <a:p>
            <a:pPr marL="285750" lvl="0" indent="-285750" algn="just">
              <a:lnSpc>
                <a:spcPct val="115000"/>
              </a:lnSpc>
              <a:spcAft>
                <a:spcPts val="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2017-2018 eğitim öğretim yılı bahar dönemi için tüm bölümlerimizde ders programları, Vize, Mazeret, Final ve Bütünleme sınav takvimleri hazırlanmış ve </a:t>
            </a:r>
            <a:r>
              <a:rPr lang="tr-TR" dirty="0" smtClean="0">
                <a:latin typeface="Times New Roman" panose="02020603050405020304" pitchFamily="18" charset="0"/>
                <a:ea typeface="Calibri" panose="020F0502020204030204" pitchFamily="34" charset="0"/>
                <a:cs typeface="Times New Roman" panose="02020603050405020304" pitchFamily="18" charset="0"/>
              </a:rPr>
              <a:t>yapılmıştır.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2018-2019 </a:t>
            </a:r>
            <a:r>
              <a:rPr lang="tr-TR" dirty="0">
                <a:latin typeface="Times New Roman" panose="02020603050405020304" pitchFamily="18" charset="0"/>
                <a:ea typeface="Calibri" panose="020F0502020204030204" pitchFamily="34" charset="0"/>
                <a:cs typeface="Times New Roman" panose="02020603050405020304" pitchFamily="18" charset="0"/>
              </a:rPr>
              <a:t>eğitim-öğretim yılında tüm bölümlerimizde öğrencilerimize verilecek olan derslere ait “Ders Planı” ve “Ders programları” kapsam ve içerikleri açısından revizyon çalışmaları (Türkçe/İngilizce) yapılarak, Ders Katalogları </a:t>
            </a:r>
            <a:r>
              <a:rPr lang="tr-TR" dirty="0" smtClean="0">
                <a:latin typeface="Times New Roman" panose="02020603050405020304" pitchFamily="18" charset="0"/>
                <a:ea typeface="Calibri" panose="020F0502020204030204" pitchFamily="34" charset="0"/>
                <a:cs typeface="Times New Roman" panose="02020603050405020304" pitchFamily="18" charset="0"/>
              </a:rPr>
              <a:t>hazırlanmıştır.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2018-2019 </a:t>
            </a:r>
            <a:r>
              <a:rPr lang="tr-TR" dirty="0">
                <a:latin typeface="Times New Roman" panose="02020603050405020304" pitchFamily="18" charset="0"/>
                <a:ea typeface="Calibri" panose="020F0502020204030204" pitchFamily="34" charset="0"/>
                <a:cs typeface="Times New Roman" panose="02020603050405020304" pitchFamily="18" charset="0"/>
              </a:rPr>
              <a:t>eğitim-öğretim yılı için tüm bölümlerimizde ders müfredatları kapsamında Fakültemizde görevlendirme ile ders verecek öğretim elemanları belirlenmiş ve gerekli görevlendirme işlemleri </a:t>
            </a:r>
            <a:r>
              <a:rPr lang="tr-TR" dirty="0" smtClean="0">
                <a:latin typeface="Times New Roman" panose="02020603050405020304" pitchFamily="18" charset="0"/>
                <a:ea typeface="Calibri" panose="020F0502020204030204" pitchFamily="34" charset="0"/>
                <a:cs typeface="Times New Roman" panose="02020603050405020304" pitchFamily="18" charset="0"/>
              </a:rPr>
              <a:t>yapılmıştır.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2018-2019 </a:t>
            </a:r>
            <a:r>
              <a:rPr lang="tr-TR" dirty="0">
                <a:latin typeface="Times New Roman" panose="02020603050405020304" pitchFamily="18" charset="0"/>
                <a:ea typeface="Calibri" panose="020F0502020204030204" pitchFamily="34" charset="0"/>
                <a:cs typeface="Times New Roman" panose="02020603050405020304" pitchFamily="18" charset="0"/>
              </a:rPr>
              <a:t>eğitim-öğretim yılında, Fakültemiz öğrencilerinin ihtiyaç duyabileceği kitaplar bölümlerimizce belirlenerek Dekanlık makamınca Kütüphaneye </a:t>
            </a:r>
            <a:r>
              <a:rPr lang="tr-TR" dirty="0" smtClean="0">
                <a:latin typeface="Times New Roman" panose="02020603050405020304" pitchFamily="18" charset="0"/>
                <a:ea typeface="Calibri" panose="020F0502020204030204" pitchFamily="34" charset="0"/>
                <a:cs typeface="Times New Roman" panose="02020603050405020304" pitchFamily="18" charset="0"/>
              </a:rPr>
              <a:t>bildirilmiştir.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2018-2019 </a:t>
            </a:r>
            <a:r>
              <a:rPr lang="tr-TR" dirty="0">
                <a:latin typeface="Times New Roman" panose="02020603050405020304" pitchFamily="18" charset="0"/>
                <a:ea typeface="Calibri" panose="020F0502020204030204" pitchFamily="34" charset="0"/>
                <a:cs typeface="Times New Roman" panose="02020603050405020304" pitchFamily="18" charset="0"/>
              </a:rPr>
              <a:t>eğitim-öğretim yılında tüm bölümlerimiz için Yatay Geçiş, Merkezi Yatay Geçiş ve Ek Merkezi Yatay Geçiş ile Fakültemize geçmek üzere başvuru yapan adayların tüm intibak işlemleri tamamlanmış ve ilgili bölümlerde eğitim ve öğretime başlamaları </a:t>
            </a:r>
            <a:r>
              <a:rPr lang="tr-TR" dirty="0" smtClean="0">
                <a:latin typeface="Times New Roman" panose="02020603050405020304" pitchFamily="18" charset="0"/>
                <a:ea typeface="Calibri" panose="020F0502020204030204" pitchFamily="34" charset="0"/>
                <a:cs typeface="Times New Roman" panose="02020603050405020304" pitchFamily="18" charset="0"/>
              </a:rPr>
              <a:t>sağlanmıştır.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Fakültemiz </a:t>
            </a:r>
            <a:r>
              <a:rPr lang="tr-TR" dirty="0">
                <a:latin typeface="Times New Roman" panose="02020603050405020304" pitchFamily="18" charset="0"/>
                <a:ea typeface="Calibri" panose="020F0502020204030204" pitchFamily="34" charset="0"/>
                <a:cs typeface="Times New Roman" panose="02020603050405020304" pitchFamily="18" charset="0"/>
              </a:rPr>
              <a:t>bölümlerinde öğrenim gören lisans ve lisansüstü öğrencilerin danışman hocaları belirlenmiş ve görevlendirmeleri </a:t>
            </a:r>
            <a:r>
              <a:rPr lang="tr-TR" dirty="0" smtClean="0">
                <a:latin typeface="Times New Roman" panose="02020603050405020304" pitchFamily="18" charset="0"/>
                <a:ea typeface="Calibri" panose="020F0502020204030204" pitchFamily="34" charset="0"/>
                <a:cs typeface="Times New Roman" panose="02020603050405020304" pitchFamily="18" charset="0"/>
              </a:rPr>
              <a:t>yapılmıştır.</a:t>
            </a:r>
            <a:endParaRPr lang="tr-TR" dirty="0"/>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742395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996648"/>
            <a:ext cx="11469278" cy="523220"/>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Çalışmalar</a:t>
            </a:r>
          </a:p>
          <a:p>
            <a:pPr lvl="1"/>
            <a:endParaRPr lang="tr-TR" sz="500" b="1" dirty="0">
              <a:latin typeface="Times New Roman" panose="02020603050405020304" pitchFamily="18" charset="0"/>
              <a:cs typeface="Times New Roman" panose="02020603050405020304" pitchFamily="18" charset="0"/>
            </a:endParaRPr>
          </a:p>
        </p:txBody>
      </p:sp>
      <p:sp>
        <p:nvSpPr>
          <p:cNvPr id="6" name="Dikdörtgen 5"/>
          <p:cNvSpPr/>
          <p:nvPr/>
        </p:nvSpPr>
        <p:spPr>
          <a:xfrm>
            <a:off x="464524" y="1612163"/>
            <a:ext cx="11444141" cy="4233467"/>
          </a:xfrm>
          <a:prstGeom prst="rect">
            <a:avLst/>
          </a:prstGeom>
        </p:spPr>
        <p:txBody>
          <a:bodyPr wrap="square">
            <a:spAutoFit/>
          </a:bodyPr>
          <a:lstStyle/>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Fakültemiz </a:t>
            </a:r>
            <a:r>
              <a:rPr lang="tr-TR" dirty="0">
                <a:latin typeface="Times New Roman" panose="02020603050405020304" pitchFamily="18" charset="0"/>
                <a:ea typeface="Calibri" panose="020F0502020204030204" pitchFamily="34" charset="0"/>
                <a:cs typeface="Times New Roman" panose="02020603050405020304" pitchFamily="18" charset="0"/>
              </a:rPr>
              <a:t>tüm Lisans bölümlerinin yanı sıra iki bölümde Yüksek Lisans ve bir bölümde Doktora eğitimleri aktif olarak </a:t>
            </a:r>
            <a:r>
              <a:rPr lang="tr-TR" dirty="0" smtClean="0">
                <a:latin typeface="Times New Roman" panose="02020603050405020304" pitchFamily="18" charset="0"/>
                <a:ea typeface="Calibri" panose="020F0502020204030204" pitchFamily="34" charset="0"/>
                <a:cs typeface="Times New Roman" panose="02020603050405020304" pitchFamily="18" charset="0"/>
              </a:rPr>
              <a:t>sürdürülmektedir.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Fakültemiz </a:t>
            </a:r>
            <a:r>
              <a:rPr lang="tr-TR" dirty="0">
                <a:latin typeface="Times New Roman" panose="02020603050405020304" pitchFamily="18" charset="0"/>
                <a:ea typeface="Calibri" panose="020F0502020204030204" pitchFamily="34" charset="0"/>
                <a:cs typeface="Times New Roman" panose="02020603050405020304" pitchFamily="18" charset="0"/>
              </a:rPr>
              <a:t>Hemşirelik Bölümü Yüksek Lisans ve Fizyoterapi ve Rehabilitasyon Bölümü Yüksek Lisans ve Doktora Programlarında eğitim gören öğrencilerin tez çalışmaları da ayrıca anılan bölümlerin öğretim üyelerince devam </a:t>
            </a:r>
            <a:r>
              <a:rPr lang="tr-TR" dirty="0" smtClean="0">
                <a:latin typeface="Times New Roman" panose="02020603050405020304" pitchFamily="18" charset="0"/>
                <a:ea typeface="Calibri" panose="020F0502020204030204" pitchFamily="34" charset="0"/>
                <a:cs typeface="Times New Roman" panose="02020603050405020304" pitchFamily="18" charset="0"/>
              </a:rPr>
              <a:t>ettirilmektedir.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Fakültemiz </a:t>
            </a:r>
            <a:r>
              <a:rPr lang="tr-TR" dirty="0">
                <a:latin typeface="Times New Roman" panose="02020603050405020304" pitchFamily="18" charset="0"/>
                <a:ea typeface="Calibri" panose="020F0502020204030204" pitchFamily="34" charset="0"/>
                <a:cs typeface="Times New Roman" panose="02020603050405020304" pitchFamily="18" charset="0"/>
              </a:rPr>
              <a:t>tüm öğrencilerine yönelik olarak, Sürekli Eğitim Merkezi ve İş Sağlığı ve Güvenliği Birimi ile koordineli olarak katılım belgeli “İş Sağlığı ve </a:t>
            </a:r>
            <a:r>
              <a:rPr lang="tr-TR" dirty="0" err="1">
                <a:latin typeface="Times New Roman" panose="02020603050405020304" pitchFamily="18" charset="0"/>
                <a:ea typeface="Calibri" panose="020F0502020204030204" pitchFamily="34" charset="0"/>
                <a:cs typeface="Times New Roman" panose="02020603050405020304" pitchFamily="18" charset="0"/>
              </a:rPr>
              <a:t>Güvenlği</a:t>
            </a:r>
            <a:r>
              <a:rPr lang="tr-TR" dirty="0">
                <a:latin typeface="Times New Roman" panose="02020603050405020304" pitchFamily="18" charset="0"/>
                <a:ea typeface="Calibri" panose="020F0502020204030204" pitchFamily="34" charset="0"/>
                <a:cs typeface="Times New Roman" panose="02020603050405020304" pitchFamily="18" charset="0"/>
              </a:rPr>
              <a:t> Temel Eğitimi” </a:t>
            </a:r>
            <a:r>
              <a:rPr lang="tr-TR" dirty="0" smtClean="0">
                <a:latin typeface="Times New Roman" panose="02020603050405020304" pitchFamily="18" charset="0"/>
                <a:ea typeface="Calibri" panose="020F0502020204030204" pitchFamily="34" charset="0"/>
                <a:cs typeface="Times New Roman" panose="02020603050405020304" pitchFamily="18" charset="0"/>
              </a:rPr>
              <a:t>verilmiştir.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Hemşirelik </a:t>
            </a:r>
            <a:r>
              <a:rPr lang="tr-TR" dirty="0">
                <a:latin typeface="Times New Roman" panose="02020603050405020304" pitchFamily="18" charset="0"/>
                <a:ea typeface="Calibri" panose="020F0502020204030204" pitchFamily="34" charset="0"/>
                <a:cs typeface="Times New Roman" panose="02020603050405020304" pitchFamily="18" charset="0"/>
              </a:rPr>
              <a:t>3. Sınıf öğrencilerinden toplam 40 öğrencimiz 2017-2018 bahar yarıyılında Ruh Sağlığı ve Psikiyatri Hemşireliği Klinik Uygulama Stajı kapsamında T.C. Darülaceze Başkanlığı’nda klinik uygulamalarını </a:t>
            </a:r>
            <a:r>
              <a:rPr lang="tr-TR" dirty="0" smtClean="0">
                <a:latin typeface="Times New Roman" panose="02020603050405020304" pitchFamily="18" charset="0"/>
                <a:ea typeface="Calibri" panose="020F0502020204030204" pitchFamily="34" charset="0"/>
                <a:cs typeface="Times New Roman" panose="02020603050405020304" pitchFamily="18" charset="0"/>
              </a:rPr>
              <a:t>gerçekleştirmişlerdir.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Bölümlerimizdeki </a:t>
            </a:r>
            <a:r>
              <a:rPr lang="tr-TR" dirty="0">
                <a:latin typeface="Times New Roman" panose="02020603050405020304" pitchFamily="18" charset="0"/>
                <a:ea typeface="Calibri" panose="020F0502020204030204" pitchFamily="34" charset="0"/>
                <a:cs typeface="Times New Roman" panose="02020603050405020304" pitchFamily="18" charset="0"/>
              </a:rPr>
              <a:t>2 ve 3. sınıf öğrencilerinin yaz stajları aktif olarak </a:t>
            </a:r>
            <a:r>
              <a:rPr lang="tr-TR" dirty="0" smtClean="0">
                <a:latin typeface="Times New Roman" panose="02020603050405020304" pitchFamily="18" charset="0"/>
                <a:ea typeface="Calibri" panose="020F0502020204030204" pitchFamily="34" charset="0"/>
                <a:cs typeface="Times New Roman" panose="02020603050405020304" pitchFamily="18" charset="0"/>
              </a:rPr>
              <a:t>sürdürülmektedir.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r>
              <a:rPr lang="tr-TR" dirty="0" err="1" smtClean="0">
                <a:latin typeface="Times New Roman" panose="02020603050405020304" pitchFamily="18" charset="0"/>
                <a:ea typeface="Calibri" panose="020F0502020204030204" pitchFamily="34" charset="0"/>
                <a:cs typeface="Times New Roman" panose="02020603050405020304" pitchFamily="18" charset="0"/>
              </a:rPr>
              <a:t>Odyoloji’de</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Tarama Uygulamaları dersi kapsamında her yıl bahar döneminde bir okula gidilerek öğrencilere işitme taraması yapılmaya devam </a:t>
            </a:r>
            <a:r>
              <a:rPr lang="tr-TR" dirty="0" smtClean="0">
                <a:latin typeface="Times New Roman" panose="02020603050405020304" pitchFamily="18" charset="0"/>
                <a:ea typeface="Calibri" panose="020F0502020204030204" pitchFamily="34" charset="0"/>
                <a:cs typeface="Times New Roman" panose="02020603050405020304" pitchFamily="18" charset="0"/>
              </a:rPr>
              <a:t>edilmektedir.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24345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0" y="904353"/>
            <a:ext cx="11377264" cy="5760640"/>
          </a:xfrm>
          <a:prstGeom prst="rect">
            <a:avLst/>
          </a:prstGeom>
        </p:spPr>
        <p:txBody>
          <a:bodyPr vert="horz" lIns="91440" tIns="45720" rIns="91440" bIns="45720" rtlCol="0">
            <a:noAutofit/>
          </a:bodyPr>
          <a:lstStyle>
            <a:lvl1pPr marL="228600" indent="-228600" algn="l" defTabSz="914400" rtl="0" eaLnBrk="1" latinLnBrk="0" hangingPunct="1">
              <a:lnSpc>
                <a:spcPts val="2800"/>
              </a:lnSpc>
              <a:spcBef>
                <a:spcPts val="1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8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2800"/>
              </a:lnSpc>
              <a:spcBef>
                <a:spcPts val="500"/>
              </a:spcBef>
              <a:buFont typeface="Arial" panose="020B0604020202020204" pitchFamily="34" charset="0"/>
              <a:buChar char="•"/>
              <a:defRPr sz="11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2800"/>
              </a:lnSpc>
              <a:spcBef>
                <a:spcPts val="500"/>
              </a:spcBef>
              <a:buFont typeface="Arial" panose="020B0604020202020204" pitchFamily="34" charset="0"/>
              <a:buChar char="•"/>
              <a:defRPr sz="105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tr-TR" sz="2000" b="1" dirty="0" smtClean="0">
                <a:latin typeface="Times New Roman" panose="02020603050405020304" pitchFamily="18" charset="0"/>
                <a:cs typeface="Times New Roman" panose="02020603050405020304" pitchFamily="18" charset="0"/>
              </a:rPr>
              <a:t>Fakülte Kurulu Organizasyon Yapısı ve Toplantı Sayıları</a:t>
            </a:r>
            <a:endParaRPr lang="tr-TR" sz="1600" b="1" dirty="0" smtClean="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tr-TR" sz="1800" dirty="0" smtClean="0">
              <a:latin typeface="Times New Roman" panose="02020603050405020304" pitchFamily="18" charset="0"/>
              <a:cs typeface="Times New Roman" panose="02020603050405020304" pitchFamily="18" charset="0"/>
            </a:endParaRPr>
          </a:p>
        </p:txBody>
      </p:sp>
      <p:graphicFrame>
        <p:nvGraphicFramePr>
          <p:cNvPr id="6" name="Diyagram 5"/>
          <p:cNvGraphicFramePr/>
          <p:nvPr>
            <p:extLst>
              <p:ext uri="{D42A27DB-BD31-4B8C-83A1-F6EECF244321}">
                <p14:modId xmlns:p14="http://schemas.microsoft.com/office/powerpoint/2010/main" val="4290490577"/>
              </p:ext>
            </p:extLst>
          </p:nvPr>
        </p:nvGraphicFramePr>
        <p:xfrm>
          <a:off x="-598130" y="1336569"/>
          <a:ext cx="6391275" cy="5124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Grafik 6"/>
          <p:cNvGraphicFramePr/>
          <p:nvPr>
            <p:extLst>
              <p:ext uri="{D42A27DB-BD31-4B8C-83A1-F6EECF244321}">
                <p14:modId xmlns:p14="http://schemas.microsoft.com/office/powerpoint/2010/main" val="665203074"/>
              </p:ext>
            </p:extLst>
          </p:nvPr>
        </p:nvGraphicFramePr>
        <p:xfrm>
          <a:off x="4871864" y="1420433"/>
          <a:ext cx="7251840" cy="5040560"/>
        </p:xfrm>
        <a:graphic>
          <a:graphicData uri="http://schemas.openxmlformats.org/drawingml/2006/chart">
            <c:chart xmlns:c="http://schemas.openxmlformats.org/drawingml/2006/chart" xmlns:r="http://schemas.openxmlformats.org/officeDocument/2006/relationships" r:id="rId7"/>
          </a:graphicData>
        </a:graphic>
      </p:graphicFrame>
      <p:sp>
        <p:nvSpPr>
          <p:cNvPr id="12" name="11 Başlık"/>
          <p:cNvSpPr>
            <a:spLocks noGrp="1"/>
          </p:cNvSpPr>
          <p:nvPr>
            <p:ph type="title"/>
          </p:nvPr>
        </p:nvSpPr>
        <p:spPr>
          <a:xfrm>
            <a:off x="838200" y="26127"/>
            <a:ext cx="9591989" cy="904352"/>
          </a:xfrm>
        </p:spPr>
        <p:txBody>
          <a:bodyPr>
            <a:noAutofit/>
          </a:bodyPr>
          <a:lstStyle/>
          <a:p>
            <a:r>
              <a:rPr lang="tr-TR" sz="2500" dirty="0" smtClean="0">
                <a:latin typeface="Times New Roman" pitchFamily="18" charset="0"/>
                <a:cs typeface="Times New Roman" pitchFamily="18" charset="0"/>
              </a:rPr>
              <a:t>Stratejik Hedefler, Organizasyon Yapıları </a:t>
            </a:r>
            <a:r>
              <a:rPr lang="tr-TR" sz="2500" dirty="0" smtClean="0">
                <a:latin typeface="Times New Roman" pitchFamily="18" charset="0"/>
                <a:cs typeface="Times New Roman" pitchFamily="18" charset="0"/>
              </a:rPr>
              <a:t>ve </a:t>
            </a:r>
            <a:r>
              <a:rPr lang="tr-TR" sz="2500" dirty="0" smtClean="0">
                <a:latin typeface="Times New Roman" pitchFamily="18" charset="0"/>
                <a:cs typeface="Times New Roman" pitchFamily="18" charset="0"/>
              </a:rPr>
              <a:t>Ana Faaliyet Konuları</a:t>
            </a:r>
            <a:endParaRPr lang="tr-TR" sz="2500" dirty="0"/>
          </a:p>
        </p:txBody>
      </p:sp>
    </p:spTree>
    <p:extLst>
      <p:ext uri="{BB962C8B-B14F-4D97-AF65-F5344CB8AC3E}">
        <p14:creationId xmlns:p14="http://schemas.microsoft.com/office/powerpoint/2010/main" val="4123433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996648"/>
            <a:ext cx="11469278" cy="523220"/>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Çalışmalar</a:t>
            </a:r>
          </a:p>
          <a:p>
            <a:pPr lvl="1"/>
            <a:endParaRPr lang="tr-TR" sz="500" b="1" dirty="0">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407368" y="1747810"/>
            <a:ext cx="11377264" cy="5760640"/>
          </a:xfrm>
        </p:spPr>
        <p:txBody>
          <a:bodyPr>
            <a:noAutofit/>
          </a:bodyPr>
          <a:lstStyle/>
          <a:p>
            <a:pPr marL="457200" lvl="1" indent="0">
              <a:buNone/>
            </a:pPr>
            <a:r>
              <a:rPr lang="tr-TR" sz="1800" b="1" dirty="0" smtClean="0">
                <a:latin typeface="Times New Roman" pitchFamily="18" charset="0"/>
                <a:cs typeface="Times New Roman" pitchFamily="18" charset="0"/>
              </a:rPr>
              <a:t>    2018-2019 Eğitim-Öğretim Yılı İtibariyle Bölüm ve Sınıf Bazında Öğrenci Sayıları</a:t>
            </a: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marL="457200" lvl="1" indent="0">
              <a:buNone/>
            </a:pPr>
            <a:endParaRPr lang="tr-TR" sz="1800" dirty="0">
              <a:latin typeface="Times New Roman" pitchFamily="18" charset="0"/>
              <a:cs typeface="Times New Roman" pitchFamily="18" charset="0"/>
            </a:endParaRPr>
          </a:p>
          <a:p>
            <a:pPr marL="457200" lvl="1" indent="0">
              <a:buNone/>
            </a:pPr>
            <a:endParaRPr lang="tr-TR" sz="1200" dirty="0" smtClean="0">
              <a:latin typeface="Times New Roman" pitchFamily="18" charset="0"/>
              <a:cs typeface="Times New Roman" pitchFamily="18" charset="0"/>
            </a:endParaRPr>
          </a:p>
          <a:p>
            <a:pPr marL="457200" lvl="1" indent="0">
              <a:buNone/>
            </a:pPr>
            <a:r>
              <a:rPr lang="tr-TR" sz="1200" dirty="0" smtClean="0">
                <a:latin typeface="Times New Roman" pitchFamily="18" charset="0"/>
                <a:cs typeface="Times New Roman" pitchFamily="18" charset="0"/>
              </a:rPr>
              <a:t>*KHK kapsamında </a:t>
            </a:r>
            <a:r>
              <a:rPr lang="tr-TR" sz="1200" dirty="0">
                <a:latin typeface="Times New Roman" pitchFamily="18" charset="0"/>
                <a:cs typeface="Times New Roman" pitchFamily="18" charset="0"/>
              </a:rPr>
              <a:t>b</a:t>
            </a:r>
            <a:r>
              <a:rPr lang="tr-TR" sz="1200" dirty="0" smtClean="0">
                <a:latin typeface="Times New Roman" pitchFamily="18" charset="0"/>
                <a:cs typeface="Times New Roman" pitchFamily="18" charset="0"/>
              </a:rPr>
              <a:t>ölümlerimize yerleşen öğrenciler (60) sayılara dahil edilmiştir</a:t>
            </a:r>
            <a:endParaRPr lang="tr-TR" sz="1200" dirty="0">
              <a:latin typeface="Times New Roman" pitchFamily="18" charset="0"/>
              <a:cs typeface="Times New Roman" pitchFamily="18" charset="0"/>
            </a:endParaRPr>
          </a:p>
        </p:txBody>
      </p:sp>
      <p:graphicFrame>
        <p:nvGraphicFramePr>
          <p:cNvPr id="9" name="Grafik 8"/>
          <p:cNvGraphicFramePr/>
          <p:nvPr>
            <p:extLst>
              <p:ext uri="{D42A27DB-BD31-4B8C-83A1-F6EECF244321}">
                <p14:modId xmlns:p14="http://schemas.microsoft.com/office/powerpoint/2010/main" val="3963233529"/>
              </p:ext>
            </p:extLst>
          </p:nvPr>
        </p:nvGraphicFramePr>
        <p:xfrm>
          <a:off x="838095" y="2108774"/>
          <a:ext cx="9793088" cy="4282599"/>
        </p:xfrm>
        <a:graphic>
          <a:graphicData uri="http://schemas.openxmlformats.org/drawingml/2006/chart">
            <c:chart xmlns:c="http://schemas.openxmlformats.org/drawingml/2006/chart" xmlns:r="http://schemas.openxmlformats.org/officeDocument/2006/relationships" r:id="rId2"/>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2366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996648"/>
            <a:ext cx="11469278" cy="523220"/>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Çalışmalar</a:t>
            </a:r>
          </a:p>
          <a:p>
            <a:pPr lvl="1"/>
            <a:endParaRPr lang="tr-TR" sz="500" b="1" dirty="0">
              <a:latin typeface="Times New Roman" panose="02020603050405020304" pitchFamily="18" charset="0"/>
              <a:cs typeface="Times New Roman" panose="02020603050405020304" pitchFamily="18" charset="0"/>
            </a:endParaRPr>
          </a:p>
        </p:txBody>
      </p:sp>
      <p:sp>
        <p:nvSpPr>
          <p:cNvPr id="4" name="İçerik Yer Tutucusu 2"/>
          <p:cNvSpPr>
            <a:spLocks noGrp="1"/>
          </p:cNvSpPr>
          <p:nvPr>
            <p:ph idx="1"/>
          </p:nvPr>
        </p:nvSpPr>
        <p:spPr>
          <a:xfrm>
            <a:off x="339364" y="1728956"/>
            <a:ext cx="11377264" cy="5760640"/>
          </a:xfrm>
        </p:spPr>
        <p:txBody>
          <a:bodyPr>
            <a:noAutofit/>
          </a:bodyPr>
          <a:lstStyle/>
          <a:p>
            <a:pPr marL="457200" lvl="1" indent="0">
              <a:buNone/>
            </a:pPr>
            <a:r>
              <a:rPr lang="tr-TR" sz="1800" b="1" dirty="0" smtClean="0">
                <a:latin typeface="Times New Roman" pitchFamily="18" charset="0"/>
                <a:cs typeface="Times New Roman" pitchFamily="18" charset="0"/>
              </a:rPr>
              <a:t>     2018-2019 Eğitim-Öğretim Yılı İtibariyle Yüksek Lisans ve Doktora Öğrenci Sayıları</a:t>
            </a:r>
          </a:p>
          <a:p>
            <a:pPr lvl="2">
              <a:buFont typeface="Wingdings" panose="05000000000000000000" pitchFamily="2" charset="2"/>
              <a:buChar char="§"/>
            </a:pPr>
            <a:endParaRPr lang="tr-TR" sz="14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marL="457200" lvl="1" indent="0">
              <a:buNone/>
            </a:pPr>
            <a:endParaRPr lang="tr-TR" sz="1800" dirty="0">
              <a:latin typeface="Times New Roman" pitchFamily="18" charset="0"/>
              <a:cs typeface="Times New Roman" pitchFamily="18" charset="0"/>
            </a:endParaRPr>
          </a:p>
          <a:p>
            <a:pPr marL="457200" lvl="1" indent="0">
              <a:buNone/>
            </a:pPr>
            <a:endParaRPr lang="tr-TR" sz="1200" dirty="0" smtClean="0">
              <a:latin typeface="Times New Roman" pitchFamily="18" charset="0"/>
              <a:cs typeface="Times New Roman" pitchFamily="18" charset="0"/>
            </a:endParaRPr>
          </a:p>
          <a:p>
            <a:pPr marL="457200" lvl="1" indent="0">
              <a:buNone/>
            </a:pPr>
            <a:r>
              <a:rPr lang="tr-TR" sz="1200" dirty="0" smtClean="0">
                <a:latin typeface="Times New Roman" pitchFamily="18" charset="0"/>
                <a:cs typeface="Times New Roman" pitchFamily="18" charset="0"/>
              </a:rPr>
              <a:t>*KHK kapsamında </a:t>
            </a:r>
            <a:r>
              <a:rPr lang="tr-TR" sz="1200" dirty="0">
                <a:latin typeface="Times New Roman" pitchFamily="18" charset="0"/>
                <a:cs typeface="Times New Roman" pitchFamily="18" charset="0"/>
              </a:rPr>
              <a:t>b</a:t>
            </a:r>
            <a:r>
              <a:rPr lang="tr-TR" sz="1200" dirty="0" smtClean="0">
                <a:latin typeface="Times New Roman" pitchFamily="18" charset="0"/>
                <a:cs typeface="Times New Roman" pitchFamily="18" charset="0"/>
              </a:rPr>
              <a:t>ölümlerimize yerleşen öğrenciler sayılara dahil edilmiştir</a:t>
            </a:r>
            <a:endParaRPr lang="tr-TR" sz="1200" dirty="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529426349"/>
              </p:ext>
            </p:extLst>
          </p:nvPr>
        </p:nvGraphicFramePr>
        <p:xfrm>
          <a:off x="1545271" y="2284781"/>
          <a:ext cx="9101459" cy="1738127"/>
        </p:xfrm>
        <a:graphic>
          <a:graphicData uri="http://schemas.openxmlformats.org/drawingml/2006/table">
            <a:tbl>
              <a:tblPr firstRow="1" firstCol="1" bandRow="1">
                <a:tableStyleId>{5C22544A-7EE6-4342-B048-85BDC9FD1C3A}</a:tableStyleId>
              </a:tblPr>
              <a:tblGrid>
                <a:gridCol w="6752471"/>
                <a:gridCol w="2348988"/>
              </a:tblGrid>
              <a:tr h="310467">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Fakülte/Bölüm/Program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Öğrenci Sayısı</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56915">
                <a:tc>
                  <a:txBody>
                    <a:bodyPr/>
                    <a:lstStyle/>
                    <a:p>
                      <a:pPr marL="457200">
                        <a:lnSpc>
                          <a:spcPct val="115000"/>
                        </a:lnSpc>
                        <a:spcAft>
                          <a:spcPts val="0"/>
                        </a:spcAft>
                      </a:pPr>
                      <a:r>
                        <a:rPr lang="tr-TR" sz="1400" dirty="0" err="1">
                          <a:solidFill>
                            <a:schemeClr val="tx1"/>
                          </a:solidFill>
                          <a:effectLst/>
                          <a:latin typeface="Times New Roman" panose="02020603050405020304" pitchFamily="18" charset="0"/>
                          <a:cs typeface="Times New Roman" panose="02020603050405020304" pitchFamily="18" charset="0"/>
                        </a:rPr>
                        <a:t>Ergoterapi</a:t>
                      </a:r>
                      <a:r>
                        <a:rPr lang="tr-TR" sz="1400" dirty="0">
                          <a:solidFill>
                            <a:schemeClr val="tx1"/>
                          </a:solidFill>
                          <a:effectLst/>
                          <a:latin typeface="Times New Roman" panose="02020603050405020304" pitchFamily="18" charset="0"/>
                          <a:cs typeface="Times New Roman" panose="02020603050405020304" pitchFamily="18" charset="0"/>
                        </a:rPr>
                        <a:t> Yüksek Lisans Programı</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915">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Fizyoterapi ve Rehabilitasyon Yüksek Lisans Programı</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20</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915">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Hemşirelik Yüksek Lisans Programı</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34</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915">
                <a:tc>
                  <a:txBody>
                    <a:bodyPr/>
                    <a:lstStyle/>
                    <a:p>
                      <a:pPr marL="457200" algn="ct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                                                                          Toplam</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54</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283948537"/>
              </p:ext>
            </p:extLst>
          </p:nvPr>
        </p:nvGraphicFramePr>
        <p:xfrm>
          <a:off x="1545271" y="4289497"/>
          <a:ext cx="9101459" cy="1809645"/>
        </p:xfrm>
        <a:graphic>
          <a:graphicData uri="http://schemas.openxmlformats.org/drawingml/2006/table">
            <a:tbl>
              <a:tblPr firstRow="1" firstCol="1" bandRow="1">
                <a:tableStyleId>{5C22544A-7EE6-4342-B048-85BDC9FD1C3A}</a:tableStyleId>
              </a:tblPr>
              <a:tblGrid>
                <a:gridCol w="6775928"/>
                <a:gridCol w="2325531"/>
              </a:tblGrid>
              <a:tr h="372601">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Fakülte/Bölüm/Program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Öğrenci Sayısı</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27767">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Hemşirelik Doktora Programı</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1510">
                <a:tc>
                  <a:txBody>
                    <a:bodyPr/>
                    <a:lstStyle/>
                    <a:p>
                      <a:pPr marL="457200">
                        <a:lnSpc>
                          <a:spcPct val="115000"/>
                        </a:lnSpc>
                        <a:spcAft>
                          <a:spcPts val="0"/>
                        </a:spcAft>
                      </a:pPr>
                      <a:r>
                        <a:rPr lang="tr-TR" sz="1400" dirty="0" err="1">
                          <a:solidFill>
                            <a:schemeClr val="tx1"/>
                          </a:solidFill>
                          <a:effectLst/>
                          <a:latin typeface="Times New Roman" panose="02020603050405020304" pitchFamily="18" charset="0"/>
                          <a:cs typeface="Times New Roman" panose="02020603050405020304" pitchFamily="18" charset="0"/>
                        </a:rPr>
                        <a:t>Kardiyopulmoner</a:t>
                      </a:r>
                      <a:r>
                        <a:rPr lang="tr-TR" sz="1400" dirty="0">
                          <a:solidFill>
                            <a:schemeClr val="tx1"/>
                          </a:solidFill>
                          <a:effectLst/>
                          <a:latin typeface="Times New Roman" panose="02020603050405020304" pitchFamily="18" charset="0"/>
                          <a:cs typeface="Times New Roman" panose="02020603050405020304" pitchFamily="18" charset="0"/>
                        </a:rPr>
                        <a:t> Fizyoterapi ve Rehabilitasyon Doktora Programı</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7767">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                                                                                           Toplam</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6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862363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848329"/>
            <a:ext cx="11469278" cy="523220"/>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Çalışmalar</a:t>
            </a:r>
          </a:p>
          <a:p>
            <a:pPr lvl="1"/>
            <a:endParaRPr lang="tr-TR" sz="500" b="1" dirty="0">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212816" y="1587296"/>
            <a:ext cx="11377264" cy="5760640"/>
          </a:xfrm>
        </p:spPr>
        <p:txBody>
          <a:bodyPr>
            <a:noAutofit/>
          </a:bodyPr>
          <a:lstStyle/>
          <a:p>
            <a:pPr marL="457200" lvl="1" indent="0">
              <a:buNone/>
            </a:pPr>
            <a:r>
              <a:rPr lang="tr-TR" sz="1800" b="1" dirty="0" smtClean="0">
                <a:latin typeface="Times New Roman" pitchFamily="18" charset="0"/>
                <a:cs typeface="Times New Roman" pitchFamily="18" charset="0"/>
              </a:rPr>
              <a:t>2018 </a:t>
            </a:r>
            <a:r>
              <a:rPr lang="tr-TR" sz="1800" b="1" dirty="0">
                <a:latin typeface="Times New Roman" pitchFamily="18" charset="0"/>
                <a:cs typeface="Times New Roman" pitchFamily="18" charset="0"/>
              </a:rPr>
              <a:t>Yılı İtibariyle Lisans Programlarından Mezun Olan </a:t>
            </a:r>
            <a:r>
              <a:rPr lang="tr-TR" sz="1800" b="1" dirty="0" smtClean="0">
                <a:latin typeface="Times New Roman" pitchFamily="18" charset="0"/>
                <a:cs typeface="Times New Roman" pitchFamily="18" charset="0"/>
              </a:rPr>
              <a:t>Öğrenci Sayıları</a:t>
            </a: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lvl="1">
              <a:buFont typeface="Wingdings" panose="05000000000000000000" pitchFamily="2" charset="2"/>
              <a:buChar char="ü"/>
            </a:pPr>
            <a:endParaRPr lang="tr-TR" sz="1800" dirty="0">
              <a:latin typeface="Times New Roman" pitchFamily="18" charset="0"/>
              <a:cs typeface="Times New Roman" pitchFamily="18" charset="0"/>
            </a:endParaRPr>
          </a:p>
          <a:p>
            <a:pPr lvl="1">
              <a:buFont typeface="Wingdings" panose="05000000000000000000" pitchFamily="2" charset="2"/>
              <a:buChar char="ü"/>
            </a:pPr>
            <a:endParaRPr lang="tr-TR" sz="1800" dirty="0" smtClean="0">
              <a:latin typeface="Times New Roman" pitchFamily="18" charset="0"/>
              <a:cs typeface="Times New Roman" pitchFamily="18" charset="0"/>
            </a:endParaRPr>
          </a:p>
          <a:p>
            <a:pPr marL="457200" lvl="1" indent="0">
              <a:buNone/>
            </a:pPr>
            <a:endParaRPr lang="tr-TR" sz="1800" b="1" dirty="0" smtClean="0">
              <a:latin typeface="Times New Roman" pitchFamily="18" charset="0"/>
              <a:cs typeface="Times New Roman" pitchFamily="18" charset="0"/>
            </a:endParaRPr>
          </a:p>
          <a:p>
            <a:pPr marL="457200" lvl="1" indent="0">
              <a:buNone/>
            </a:pPr>
            <a:r>
              <a:rPr lang="tr-TR" sz="1800" b="1" dirty="0" smtClean="0">
                <a:latin typeface="Times New Roman" pitchFamily="18" charset="0"/>
                <a:cs typeface="Times New Roman" pitchFamily="18" charset="0"/>
              </a:rPr>
              <a:t>2018 </a:t>
            </a:r>
            <a:r>
              <a:rPr lang="tr-TR" sz="1800" b="1" dirty="0">
                <a:latin typeface="Times New Roman" pitchFamily="18" charset="0"/>
                <a:cs typeface="Times New Roman" pitchFamily="18" charset="0"/>
              </a:rPr>
              <a:t>Yılı İtibariyle </a:t>
            </a:r>
            <a:r>
              <a:rPr lang="tr-TR" sz="1800" b="1" dirty="0" smtClean="0">
                <a:latin typeface="Times New Roman" pitchFamily="18" charset="0"/>
                <a:cs typeface="Times New Roman" pitchFamily="18" charset="0"/>
              </a:rPr>
              <a:t>Yüksek Lisans ve Doktora Programlarından </a:t>
            </a:r>
            <a:r>
              <a:rPr lang="tr-TR" sz="1800" b="1" dirty="0">
                <a:latin typeface="Times New Roman" pitchFamily="18" charset="0"/>
                <a:cs typeface="Times New Roman" pitchFamily="18" charset="0"/>
              </a:rPr>
              <a:t>Mezun Olan </a:t>
            </a:r>
            <a:r>
              <a:rPr lang="tr-TR" sz="1800" b="1" dirty="0" smtClean="0">
                <a:latin typeface="Times New Roman" pitchFamily="18" charset="0"/>
                <a:cs typeface="Times New Roman" pitchFamily="18" charset="0"/>
              </a:rPr>
              <a:t>Öğrenci </a:t>
            </a:r>
            <a:r>
              <a:rPr lang="tr-TR" sz="1800" b="1" dirty="0">
                <a:latin typeface="Times New Roman" pitchFamily="18" charset="0"/>
                <a:cs typeface="Times New Roman" pitchFamily="18" charset="0"/>
              </a:rPr>
              <a:t>Sayıları</a:t>
            </a:r>
          </a:p>
          <a:p>
            <a:pPr lvl="1">
              <a:buFont typeface="Wingdings" panose="05000000000000000000" pitchFamily="2" charset="2"/>
              <a:buChar char="ü"/>
            </a:pPr>
            <a:endParaRPr lang="tr-TR" sz="1800" b="1" dirty="0">
              <a:latin typeface="Times New Roman" pitchFamily="18" charset="0"/>
              <a:cs typeface="Times New Roman" pitchFamily="18" charset="0"/>
            </a:endParaRPr>
          </a:p>
        </p:txBody>
      </p:sp>
      <p:graphicFrame>
        <p:nvGraphicFramePr>
          <p:cNvPr id="9" name="Grafik 8"/>
          <p:cNvGraphicFramePr/>
          <p:nvPr>
            <p:extLst>
              <p:ext uri="{D42A27DB-BD31-4B8C-83A1-F6EECF244321}">
                <p14:modId xmlns:p14="http://schemas.microsoft.com/office/powerpoint/2010/main" val="774044037"/>
              </p:ext>
            </p:extLst>
          </p:nvPr>
        </p:nvGraphicFramePr>
        <p:xfrm>
          <a:off x="702213" y="1963938"/>
          <a:ext cx="9217024" cy="2249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k 9"/>
          <p:cNvGraphicFramePr/>
          <p:nvPr>
            <p:extLst>
              <p:ext uri="{D42A27DB-BD31-4B8C-83A1-F6EECF244321}">
                <p14:modId xmlns:p14="http://schemas.microsoft.com/office/powerpoint/2010/main" val="2107058809"/>
              </p:ext>
            </p:extLst>
          </p:nvPr>
        </p:nvGraphicFramePr>
        <p:xfrm>
          <a:off x="901831" y="4467616"/>
          <a:ext cx="9158808" cy="2055732"/>
        </p:xfrm>
        <a:graphic>
          <a:graphicData uri="http://schemas.openxmlformats.org/drawingml/2006/chart">
            <c:chart xmlns:c="http://schemas.openxmlformats.org/drawingml/2006/chart" xmlns:r="http://schemas.openxmlformats.org/officeDocument/2006/relationships" r:id="rId3"/>
          </a:graphicData>
        </a:graphic>
      </p:graphicFrame>
      <p:sp>
        <p:nvSpPr>
          <p:cNvPr id="11"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0548770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4840" y="996648"/>
            <a:ext cx="11384437" cy="1354217"/>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a:t>
            </a:r>
            <a:r>
              <a:rPr lang="tr-TR" b="1" dirty="0" smtClean="0">
                <a:latin typeface="Times New Roman" panose="02020603050405020304" pitchFamily="18" charset="0"/>
                <a:cs typeface="Times New Roman" panose="02020603050405020304" pitchFamily="18" charset="0"/>
              </a:rPr>
              <a:t>Çalışmalar</a:t>
            </a:r>
          </a:p>
          <a:p>
            <a:pPr lvl="1">
              <a:buFont typeface="Wingdings" panose="05000000000000000000" pitchFamily="2" charset="2"/>
              <a:buChar char="ü"/>
            </a:pPr>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	</a:t>
            </a:r>
            <a:r>
              <a:rPr lang="tr-TR" sz="1500" b="1" dirty="0" smtClean="0">
                <a:latin typeface="Times New Roman" panose="02020603050405020304" pitchFamily="18" charset="0"/>
                <a:cs typeface="Times New Roman" panose="02020603050405020304" pitchFamily="18" charset="0"/>
              </a:rPr>
              <a:t>Fakültemiz </a:t>
            </a:r>
            <a:r>
              <a:rPr lang="tr-TR" sz="1500" b="1" dirty="0">
                <a:latin typeface="Times New Roman" panose="02020603050405020304" pitchFamily="18" charset="0"/>
                <a:cs typeface="Times New Roman" panose="02020603050405020304" pitchFamily="18" charset="0"/>
              </a:rPr>
              <a:t>Lisans Bölümlerinden 2018 Yılında Öğrenim Hareketliliği </a:t>
            </a:r>
            <a:r>
              <a:rPr lang="tr-TR" sz="1500" b="1" dirty="0" smtClean="0">
                <a:latin typeface="Times New Roman" panose="02020603050405020304" pitchFamily="18" charset="0"/>
                <a:cs typeface="Times New Roman" panose="02020603050405020304" pitchFamily="18" charset="0"/>
              </a:rPr>
              <a:t>Kapsamında Yurtdışına </a:t>
            </a:r>
            <a:r>
              <a:rPr lang="tr-TR" sz="1500" b="1" dirty="0">
                <a:latin typeface="Times New Roman" panose="02020603050405020304" pitchFamily="18" charset="0"/>
                <a:cs typeface="Times New Roman" panose="02020603050405020304" pitchFamily="18" charset="0"/>
              </a:rPr>
              <a:t>Giden Öğrenci Sayıları</a:t>
            </a:r>
          </a:p>
          <a:p>
            <a:pPr lvl="1">
              <a:buFont typeface="Wingdings" panose="05000000000000000000" pitchFamily="2" charset="2"/>
              <a:buChar char="ü"/>
            </a:pPr>
            <a:endParaRPr lang="tr-TR" b="1" dirty="0">
              <a:latin typeface="Times New Roman" panose="02020603050405020304" pitchFamily="18" charset="0"/>
              <a:cs typeface="Times New Roman" panose="02020603050405020304" pitchFamily="18" charset="0"/>
            </a:endParaRPr>
          </a:p>
          <a:p>
            <a:pPr lvl="1"/>
            <a:endParaRPr lang="tr-TR" sz="5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975902624"/>
              </p:ext>
            </p:extLst>
          </p:nvPr>
        </p:nvGraphicFramePr>
        <p:xfrm>
          <a:off x="1550466" y="2507699"/>
          <a:ext cx="9091069" cy="2922140"/>
        </p:xfrm>
        <a:graphic>
          <a:graphicData uri="http://schemas.openxmlformats.org/drawingml/2006/table">
            <a:tbl>
              <a:tblPr firstRow="1" firstCol="1" bandRow="1">
                <a:tableStyleId>{5C22544A-7EE6-4342-B048-85BDC9FD1C3A}</a:tableStyleId>
              </a:tblPr>
              <a:tblGrid>
                <a:gridCol w="3094967"/>
                <a:gridCol w="1533444"/>
                <a:gridCol w="1377654"/>
                <a:gridCol w="1542502"/>
                <a:gridCol w="1542502"/>
              </a:tblGrid>
              <a:tr h="771506">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Fakülte/Bölüm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İtalya</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a:solidFill>
                            <a:srgbClr val="C00000"/>
                          </a:solidFill>
                          <a:effectLst/>
                          <a:latin typeface="Times New Roman" panose="02020603050405020304" pitchFamily="18" charset="0"/>
                          <a:cs typeface="Times New Roman" panose="02020603050405020304" pitchFamily="18" charset="0"/>
                        </a:rPr>
                        <a:t>Portekiz</a:t>
                      </a:r>
                      <a:endParaRPr lang="tr-TR"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a:solidFill>
                            <a:srgbClr val="C00000"/>
                          </a:solidFill>
                          <a:effectLst/>
                          <a:latin typeface="Times New Roman" panose="02020603050405020304" pitchFamily="18" charset="0"/>
                          <a:cs typeface="Times New Roman" panose="02020603050405020304" pitchFamily="18" charset="0"/>
                        </a:rPr>
                        <a:t>Litvanya</a:t>
                      </a:r>
                      <a:endParaRPr lang="tr-TR"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Toplam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841666">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Fizyoterapi ve Rehabilitasyon Bölümü</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1</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484">
                <a:tc>
                  <a:txBody>
                    <a:bodyPr/>
                    <a:lstStyle/>
                    <a:p>
                      <a:pPr marL="457200">
                        <a:lnSpc>
                          <a:spcPct val="115000"/>
                        </a:lnSpc>
                        <a:spcAft>
                          <a:spcPts val="0"/>
                        </a:spcAft>
                      </a:pPr>
                      <a:r>
                        <a:rPr lang="tr-TR" sz="1400">
                          <a:solidFill>
                            <a:schemeClr val="tx1"/>
                          </a:solidFill>
                          <a:effectLst/>
                          <a:latin typeface="Times New Roman" panose="02020603050405020304" pitchFamily="18" charset="0"/>
                          <a:cs typeface="Times New Roman" panose="02020603050405020304" pitchFamily="18" charset="0"/>
                        </a:rPr>
                        <a:t>Hemşirelik Bölümü</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2</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4</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484">
                <a:tc>
                  <a:txBody>
                    <a:bodyPr/>
                    <a:lstStyle/>
                    <a:p>
                      <a:pPr marL="457200" algn="r">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Toplamlar</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2</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6</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7335301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4840" y="996648"/>
            <a:ext cx="11384437" cy="1000274"/>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a:t>
            </a:r>
            <a:r>
              <a:rPr lang="tr-TR" b="1" dirty="0" smtClean="0">
                <a:latin typeface="Times New Roman" panose="02020603050405020304" pitchFamily="18" charset="0"/>
                <a:cs typeface="Times New Roman" panose="02020603050405020304" pitchFamily="18" charset="0"/>
              </a:rPr>
              <a:t>Çalışmalar</a:t>
            </a:r>
          </a:p>
          <a:p>
            <a:pPr lvl="1">
              <a:buFont typeface="Wingdings" panose="05000000000000000000" pitchFamily="2" charset="2"/>
              <a:buChar char="ü"/>
            </a:pPr>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Fakültemiz Lisans Bölümlerinden 2018 Yılında Staj Hareketliliği </a:t>
            </a:r>
            <a:r>
              <a:rPr lang="tr-TR" sz="1600" b="1" dirty="0" smtClean="0">
                <a:latin typeface="Times New Roman" panose="02020603050405020304" pitchFamily="18" charset="0"/>
                <a:cs typeface="Times New Roman" panose="02020603050405020304" pitchFamily="18" charset="0"/>
              </a:rPr>
              <a:t>Kapsamında Yurtdışına </a:t>
            </a:r>
            <a:r>
              <a:rPr lang="tr-TR" sz="1600" b="1" dirty="0">
                <a:latin typeface="Times New Roman" panose="02020603050405020304" pitchFamily="18" charset="0"/>
                <a:cs typeface="Times New Roman" panose="02020603050405020304" pitchFamily="18" charset="0"/>
              </a:rPr>
              <a:t>Giden Öğrenci Sayıları</a:t>
            </a:r>
          </a:p>
        </p:txBody>
      </p:sp>
      <p:graphicFrame>
        <p:nvGraphicFramePr>
          <p:cNvPr id="3" name="Tablo 2"/>
          <p:cNvGraphicFramePr>
            <a:graphicFrameLocks noGrp="1"/>
          </p:cNvGraphicFramePr>
          <p:nvPr>
            <p:extLst>
              <p:ext uri="{D42A27DB-BD31-4B8C-83A1-F6EECF244321}">
                <p14:modId xmlns:p14="http://schemas.microsoft.com/office/powerpoint/2010/main" val="2704681495"/>
              </p:ext>
            </p:extLst>
          </p:nvPr>
        </p:nvGraphicFramePr>
        <p:xfrm>
          <a:off x="1516001" y="2689815"/>
          <a:ext cx="9159999" cy="2740023"/>
        </p:xfrm>
        <a:graphic>
          <a:graphicData uri="http://schemas.openxmlformats.org/drawingml/2006/table">
            <a:tbl>
              <a:tblPr firstRow="1" firstCol="1" bandRow="1">
                <a:tableStyleId>{5C22544A-7EE6-4342-B048-85BDC9FD1C3A}</a:tableStyleId>
              </a:tblPr>
              <a:tblGrid>
                <a:gridCol w="6126685"/>
                <a:gridCol w="3033314"/>
              </a:tblGrid>
              <a:tr h="617151">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Fakülte/Bölüm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İtalya</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707624">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Fizyoterapi ve Rehabilitasyon</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2</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624">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Beslenme ve Diyetetik Bölümü</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2</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624">
                <a:tc>
                  <a:txBody>
                    <a:bodyPr/>
                    <a:lstStyle/>
                    <a:p>
                      <a:pPr marL="457200" algn="r">
                        <a:lnSpc>
                          <a:spcPct val="115000"/>
                        </a:lnSpc>
                        <a:spcAft>
                          <a:spcPts val="0"/>
                        </a:spcAft>
                      </a:pPr>
                      <a:r>
                        <a:rPr lang="tr-TR" sz="1400">
                          <a:solidFill>
                            <a:schemeClr val="tx1"/>
                          </a:solidFill>
                          <a:effectLst/>
                          <a:latin typeface="Times New Roman" panose="02020603050405020304" pitchFamily="18" charset="0"/>
                          <a:cs typeface="Times New Roman" panose="02020603050405020304" pitchFamily="18" charset="0"/>
                        </a:rPr>
                        <a:t>Toplam</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4</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6026809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4840" y="996648"/>
            <a:ext cx="11384437" cy="1000274"/>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a:t>
            </a:r>
            <a:r>
              <a:rPr lang="tr-TR" b="1" dirty="0" smtClean="0">
                <a:latin typeface="Times New Roman" panose="02020603050405020304" pitchFamily="18" charset="0"/>
                <a:cs typeface="Times New Roman" panose="02020603050405020304" pitchFamily="18" charset="0"/>
              </a:rPr>
              <a:t>Çalışmalar</a:t>
            </a:r>
          </a:p>
          <a:p>
            <a:pPr lvl="1">
              <a:buFont typeface="Wingdings" panose="05000000000000000000" pitchFamily="2" charset="2"/>
              <a:buChar char="ü"/>
            </a:pPr>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           2017-2018 Bahar Dönemi ve 2018-2019 Güz Dönemi Öğrenci Kongre/Konferans/Sempozyum </a:t>
            </a:r>
            <a:r>
              <a:rPr lang="tr-TR" b="1" dirty="0">
                <a:latin typeface="Times New Roman" panose="02020603050405020304" pitchFamily="18" charset="0"/>
                <a:cs typeface="Times New Roman" panose="02020603050405020304" pitchFamily="18" charset="0"/>
              </a:rPr>
              <a:t>Katılımları</a:t>
            </a:r>
          </a:p>
        </p:txBody>
      </p:sp>
      <p:graphicFrame>
        <p:nvGraphicFramePr>
          <p:cNvPr id="2" name="Tablo 1"/>
          <p:cNvGraphicFramePr>
            <a:graphicFrameLocks noGrp="1"/>
          </p:cNvGraphicFramePr>
          <p:nvPr>
            <p:extLst>
              <p:ext uri="{D42A27DB-BD31-4B8C-83A1-F6EECF244321}">
                <p14:modId xmlns:p14="http://schemas.microsoft.com/office/powerpoint/2010/main" val="3258897213"/>
              </p:ext>
            </p:extLst>
          </p:nvPr>
        </p:nvGraphicFramePr>
        <p:xfrm>
          <a:off x="1660820" y="2335476"/>
          <a:ext cx="8870361" cy="3895641"/>
        </p:xfrm>
        <a:graphic>
          <a:graphicData uri="http://schemas.openxmlformats.org/drawingml/2006/table">
            <a:tbl>
              <a:tblPr firstRow="1" firstCol="1" bandRow="1">
                <a:tableStyleId>{5C22544A-7EE6-4342-B048-85BDC9FD1C3A}</a:tableStyleId>
              </a:tblPr>
              <a:tblGrid>
                <a:gridCol w="2998406"/>
                <a:gridCol w="1535541"/>
                <a:gridCol w="1434911"/>
                <a:gridCol w="1561631"/>
                <a:gridCol w="1339872"/>
              </a:tblGrid>
              <a:tr h="921687">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Fakülte/Bölüm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a:solidFill>
                            <a:srgbClr val="C00000"/>
                          </a:solidFill>
                          <a:effectLst/>
                          <a:latin typeface="Times New Roman" panose="02020603050405020304" pitchFamily="18" charset="0"/>
                          <a:cs typeface="Times New Roman" panose="02020603050405020304" pitchFamily="18" charset="0"/>
                        </a:rPr>
                        <a:t>Poster Sunumu</a:t>
                      </a:r>
                      <a:endParaRPr lang="tr-TR"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a:solidFill>
                            <a:srgbClr val="C00000"/>
                          </a:solidFill>
                          <a:effectLst/>
                          <a:latin typeface="Times New Roman" panose="02020603050405020304" pitchFamily="18" charset="0"/>
                          <a:cs typeface="Times New Roman" panose="02020603050405020304" pitchFamily="18" charset="0"/>
                        </a:rPr>
                        <a:t>Sözlü Bildiri Sunumu</a:t>
                      </a:r>
                      <a:endParaRPr lang="tr-TR" sz="14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Dinleyici</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457200" algn="ctr">
                        <a:lnSpc>
                          <a:spcPct val="115000"/>
                        </a:lnSpc>
                        <a:spcAft>
                          <a:spcPts val="0"/>
                        </a:spcAft>
                      </a:pPr>
                      <a:r>
                        <a:rPr lang="tr-TR" sz="1400" dirty="0">
                          <a:solidFill>
                            <a:srgbClr val="C00000"/>
                          </a:solidFill>
                          <a:effectLst/>
                          <a:latin typeface="Times New Roman" panose="02020603050405020304" pitchFamily="18" charset="0"/>
                          <a:cs typeface="Times New Roman" panose="02020603050405020304" pitchFamily="18" charset="0"/>
                        </a:rPr>
                        <a:t>Toplam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95274">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Beslenme ve Diyetetik Bölümü</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6</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6</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2033">
                <a:tc>
                  <a:txBody>
                    <a:bodyPr/>
                    <a:lstStyle/>
                    <a:p>
                      <a:pPr marL="457200">
                        <a:lnSpc>
                          <a:spcPct val="115000"/>
                        </a:lnSpc>
                        <a:spcAft>
                          <a:spcPts val="0"/>
                        </a:spcAft>
                      </a:pPr>
                      <a:r>
                        <a:rPr lang="tr-TR" sz="1400">
                          <a:solidFill>
                            <a:schemeClr val="tx1"/>
                          </a:solidFill>
                          <a:effectLst/>
                          <a:latin typeface="Times New Roman" panose="02020603050405020304" pitchFamily="18" charset="0"/>
                          <a:cs typeface="Times New Roman" panose="02020603050405020304" pitchFamily="18" charset="0"/>
                        </a:rPr>
                        <a:t>Ergoterapi Bölümü</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10</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11</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274">
                <a:tc>
                  <a:txBody>
                    <a:bodyPr/>
                    <a:lstStyle/>
                    <a:p>
                      <a:pPr marL="457200">
                        <a:lnSpc>
                          <a:spcPct val="115000"/>
                        </a:lnSpc>
                        <a:spcAft>
                          <a:spcPts val="0"/>
                        </a:spcAft>
                      </a:pPr>
                      <a:r>
                        <a:rPr lang="tr-TR" sz="1400">
                          <a:solidFill>
                            <a:schemeClr val="tx1"/>
                          </a:solidFill>
                          <a:effectLst/>
                          <a:latin typeface="Times New Roman" panose="02020603050405020304" pitchFamily="18" charset="0"/>
                          <a:cs typeface="Times New Roman" panose="02020603050405020304" pitchFamily="18" charset="0"/>
                        </a:rPr>
                        <a:t>Fizyoterapi ve Rehabilitasyon</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10</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9</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6</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25</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2033">
                <a:tc>
                  <a:txBody>
                    <a:bodyPr/>
                    <a:lstStyle/>
                    <a:p>
                      <a:pPr marL="457200">
                        <a:lnSpc>
                          <a:spcPct val="115000"/>
                        </a:lnSpc>
                        <a:spcAft>
                          <a:spcPts val="0"/>
                        </a:spcAft>
                      </a:pPr>
                      <a:r>
                        <a:rPr lang="tr-TR" sz="1400">
                          <a:solidFill>
                            <a:schemeClr val="tx1"/>
                          </a:solidFill>
                          <a:effectLst/>
                          <a:latin typeface="Times New Roman" panose="02020603050405020304" pitchFamily="18" charset="0"/>
                          <a:cs typeface="Times New Roman" panose="02020603050405020304" pitchFamily="18" charset="0"/>
                        </a:rPr>
                        <a:t>Hemşirelik Bölümü</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8</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10</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3</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21</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2033">
                <a:tc>
                  <a:txBody>
                    <a:bodyPr/>
                    <a:lstStyle/>
                    <a:p>
                      <a:pPr marL="457200">
                        <a:lnSpc>
                          <a:spcPct val="115000"/>
                        </a:lnSpc>
                        <a:spcAft>
                          <a:spcPts val="0"/>
                        </a:spcAft>
                      </a:pPr>
                      <a:r>
                        <a:rPr lang="tr-TR" sz="1400">
                          <a:solidFill>
                            <a:schemeClr val="tx1"/>
                          </a:solidFill>
                          <a:effectLst/>
                          <a:latin typeface="Times New Roman" panose="02020603050405020304" pitchFamily="18" charset="0"/>
                          <a:cs typeface="Times New Roman" panose="02020603050405020304" pitchFamily="18" charset="0"/>
                        </a:rPr>
                        <a:t>Odyoloji Bölümü</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5</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15</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20</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274">
                <a:tc>
                  <a:txBody>
                    <a:bodyPr/>
                    <a:lstStyle/>
                    <a:p>
                      <a:pPr marL="457200">
                        <a:lnSpc>
                          <a:spcPct val="115000"/>
                        </a:lnSpc>
                        <a:spcAft>
                          <a:spcPts val="0"/>
                        </a:spcAft>
                      </a:pPr>
                      <a:r>
                        <a:rPr lang="tr-TR" sz="1400">
                          <a:solidFill>
                            <a:schemeClr val="tx1"/>
                          </a:solidFill>
                          <a:effectLst/>
                          <a:latin typeface="Times New Roman" panose="02020603050405020304" pitchFamily="18" charset="0"/>
                          <a:cs typeface="Times New Roman" panose="02020603050405020304" pitchFamily="18" charset="0"/>
                        </a:rPr>
                        <a:t>Sağlık Yönetimi Bölümü</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35</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35</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2033">
                <a:tc>
                  <a:txBody>
                    <a:bodyPr/>
                    <a:lstStyle/>
                    <a:p>
                      <a:pPr marL="457200">
                        <a:lnSpc>
                          <a:spcPct val="115000"/>
                        </a:lnSpc>
                        <a:spcAft>
                          <a:spcPts val="0"/>
                        </a:spcAft>
                      </a:pPr>
                      <a:r>
                        <a:rPr lang="tr-TR" sz="1400" dirty="0">
                          <a:solidFill>
                            <a:schemeClr val="tx1"/>
                          </a:solidFill>
                          <a:effectLst/>
                          <a:latin typeface="Times New Roman" panose="02020603050405020304" pitchFamily="18" charset="0"/>
                          <a:cs typeface="Times New Roman" panose="02020603050405020304" pitchFamily="18" charset="0"/>
                        </a:rPr>
                        <a:t>Toplam Öğrenci Sayısı</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23</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a:effectLst/>
                          <a:latin typeface="Times New Roman" panose="02020603050405020304" pitchFamily="18" charset="0"/>
                          <a:cs typeface="Times New Roman" panose="02020603050405020304" pitchFamily="18" charset="0"/>
                        </a:rPr>
                        <a:t>20</a:t>
                      </a:r>
                      <a:endParaRPr lang="tr-TR"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75</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tr-TR" sz="1400" b="1" dirty="0">
                          <a:effectLst/>
                          <a:latin typeface="Times New Roman" panose="02020603050405020304" pitchFamily="18" charset="0"/>
                          <a:cs typeface="Times New Roman" panose="02020603050405020304" pitchFamily="18" charset="0"/>
                        </a:rPr>
                        <a:t>118</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29812576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4840" y="996648"/>
            <a:ext cx="11384437" cy="723275"/>
          </a:xfrm>
          <a:prstGeom prst="rect">
            <a:avLst/>
          </a:prstGeom>
        </p:spPr>
        <p:txBody>
          <a:bodyPr wrap="square">
            <a:spAutoFit/>
          </a:bodyPr>
          <a:lstStyle/>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Eğitim Öğretim Kapsamında </a:t>
            </a:r>
            <a:r>
              <a:rPr lang="tr-TR" b="1" dirty="0">
                <a:latin typeface="Times New Roman" panose="02020603050405020304" pitchFamily="18" charset="0"/>
                <a:cs typeface="Times New Roman" panose="02020603050405020304" pitchFamily="18" charset="0"/>
              </a:rPr>
              <a:t>Gerçekleşen </a:t>
            </a:r>
            <a:r>
              <a:rPr lang="tr-TR" b="1" dirty="0" smtClean="0">
                <a:latin typeface="Times New Roman" panose="02020603050405020304" pitchFamily="18" charset="0"/>
                <a:cs typeface="Times New Roman" panose="02020603050405020304" pitchFamily="18" charset="0"/>
              </a:rPr>
              <a:t>Çalışmalar</a:t>
            </a:r>
          </a:p>
          <a:p>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
        <p:nvSpPr>
          <p:cNvPr id="2" name="Dikdörtgen 1"/>
          <p:cNvSpPr/>
          <p:nvPr/>
        </p:nvSpPr>
        <p:spPr>
          <a:xfrm>
            <a:off x="254522" y="1690399"/>
            <a:ext cx="11557263" cy="4233467"/>
          </a:xfrm>
          <a:prstGeom prst="rect">
            <a:avLst/>
          </a:prstGeom>
        </p:spPr>
        <p:txBody>
          <a:bodyPr wrap="square">
            <a:spAutoFit/>
          </a:bodyPr>
          <a:lstStyle/>
          <a:p>
            <a:pPr algn="ctr">
              <a:lnSpc>
                <a:spcPct val="115000"/>
              </a:lnSpc>
              <a:spcAft>
                <a:spcPts val="0"/>
              </a:spcAft>
            </a:pPr>
            <a:r>
              <a:rPr lang="tr-TR" b="1" dirty="0" err="1">
                <a:latin typeface="Times New Roman" pitchFamily="18" charset="0"/>
                <a:ea typeface="Calibri" panose="020F0502020204030204" pitchFamily="34" charset="0"/>
                <a:cs typeface="Times New Roman" pitchFamily="18" charset="0"/>
              </a:rPr>
              <a:t>Erasmus</a:t>
            </a:r>
            <a:r>
              <a:rPr lang="tr-TR" b="1" dirty="0">
                <a:latin typeface="Times New Roman" pitchFamily="18" charset="0"/>
                <a:ea typeface="Calibri" panose="020F0502020204030204" pitchFamily="34" charset="0"/>
                <a:cs typeface="Times New Roman" pitchFamily="18" charset="0"/>
              </a:rPr>
              <a:t> + Öğrenci Hareketliliği Kapsamında Yapılan Akademik ve Diğer Uluslararası Çalışmalar</a:t>
            </a:r>
            <a:r>
              <a:rPr lang="tr-TR" b="1" dirty="0" smtClean="0">
                <a:latin typeface="Times New Roman" pitchFamily="18" charset="0"/>
                <a:ea typeface="Calibri" panose="020F0502020204030204" pitchFamily="34" charset="0"/>
                <a:cs typeface="Times New Roman" pitchFamily="18" charset="0"/>
              </a:rPr>
              <a:t>;</a:t>
            </a:r>
            <a:endParaRPr lang="tr-TR" sz="1600" dirty="0">
              <a:latin typeface="Times New Roman" pitchFamily="18" charset="0"/>
              <a:ea typeface="Calibri" panose="020F0502020204030204" pitchFamily="34" charset="0"/>
              <a:cs typeface="Times New Roman" pitchFamily="18" charset="0"/>
            </a:endParaRPr>
          </a:p>
          <a:p>
            <a:pPr marL="342900" lvl="0" indent="-342900" algn="just">
              <a:lnSpc>
                <a:spcPct val="115000"/>
              </a:lnSpc>
              <a:spcAft>
                <a:spcPts val="0"/>
              </a:spcAft>
              <a:buFont typeface="Arial" panose="020B0604020202020204" pitchFamily="34" charset="0"/>
              <a:buChar char="•"/>
            </a:pPr>
            <a:r>
              <a:rPr lang="tr-TR" dirty="0" err="1">
                <a:latin typeface="Times New Roman" pitchFamily="18" charset="0"/>
                <a:ea typeface="Calibri" panose="020F0502020204030204" pitchFamily="34" charset="0"/>
                <a:cs typeface="Times New Roman" pitchFamily="18" charset="0"/>
              </a:rPr>
              <a:t>Ergoterapi</a:t>
            </a:r>
            <a:r>
              <a:rPr lang="tr-TR" dirty="0">
                <a:latin typeface="Times New Roman" pitchFamily="18" charset="0"/>
                <a:ea typeface="Calibri" panose="020F0502020204030204" pitchFamily="34" charset="0"/>
                <a:cs typeface="Times New Roman" pitchFamily="18" charset="0"/>
              </a:rPr>
              <a:t> Bölümünce </a:t>
            </a:r>
            <a:r>
              <a:rPr lang="tr-TR" dirty="0" err="1">
                <a:latin typeface="Times New Roman" pitchFamily="18" charset="0"/>
                <a:ea typeface="Calibri" panose="020F0502020204030204" pitchFamily="34" charset="0"/>
                <a:cs typeface="Times New Roman" pitchFamily="18" charset="0"/>
              </a:rPr>
              <a:t>Erasmus</a:t>
            </a:r>
            <a:r>
              <a:rPr lang="tr-TR" dirty="0">
                <a:latin typeface="Times New Roman" pitchFamily="18" charset="0"/>
                <a:ea typeface="Calibri" panose="020F0502020204030204" pitchFamily="34" charset="0"/>
                <a:cs typeface="Times New Roman" pitchFamily="18" charset="0"/>
              </a:rPr>
              <a:t> programında yeni anlaşmalar yapmak üzere YÖK tarafından denkliği bulunan üniversitelerle yazışmalara başlanmış olup, University of </a:t>
            </a:r>
            <a:r>
              <a:rPr lang="tr-TR" dirty="0" err="1">
                <a:latin typeface="Times New Roman" pitchFamily="18" charset="0"/>
                <a:ea typeface="Calibri" panose="020F0502020204030204" pitchFamily="34" charset="0"/>
                <a:cs typeface="Times New Roman" pitchFamily="18" charset="0"/>
              </a:rPr>
              <a:t>Rousse</a:t>
            </a:r>
            <a:r>
              <a:rPr lang="tr-TR" dirty="0">
                <a:latin typeface="Times New Roman" pitchFamily="18" charset="0"/>
                <a:ea typeface="Calibri" panose="020F0502020204030204" pitchFamily="34" charset="0"/>
                <a:cs typeface="Times New Roman" pitchFamily="18" charset="0"/>
              </a:rPr>
              <a:t> (Bulgaristan) ve </a:t>
            </a:r>
            <a:r>
              <a:rPr lang="tr-TR" dirty="0" err="1">
                <a:latin typeface="Times New Roman" pitchFamily="18" charset="0"/>
                <a:ea typeface="Calibri" panose="020F0502020204030204" pitchFamily="34" charset="0"/>
                <a:cs typeface="Times New Roman" pitchFamily="18" charset="0"/>
              </a:rPr>
              <a:t>D’Annunzio</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Chieti-Pescara</a:t>
            </a:r>
            <a:r>
              <a:rPr lang="tr-TR" dirty="0">
                <a:latin typeface="Times New Roman" pitchFamily="18" charset="0"/>
                <a:ea typeface="Calibri" panose="020F0502020204030204" pitchFamily="34" charset="0"/>
                <a:cs typeface="Times New Roman" pitchFamily="18" charset="0"/>
              </a:rPr>
              <a:t> (İtalya) </a:t>
            </a:r>
            <a:r>
              <a:rPr lang="tr-TR" dirty="0" err="1">
                <a:latin typeface="Times New Roman" pitchFamily="18" charset="0"/>
                <a:ea typeface="Calibri" panose="020F0502020204030204" pitchFamily="34" charset="0"/>
                <a:cs typeface="Times New Roman" pitchFamily="18" charset="0"/>
              </a:rPr>
              <a:t>Erasmus</a:t>
            </a:r>
            <a:r>
              <a:rPr lang="tr-TR" dirty="0">
                <a:latin typeface="Times New Roman" pitchFamily="18" charset="0"/>
                <a:ea typeface="Calibri" panose="020F0502020204030204" pitchFamily="34" charset="0"/>
                <a:cs typeface="Times New Roman" pitchFamily="18" charset="0"/>
              </a:rPr>
              <a:t> koordinatörleri e-posta aracılığıyla bölüm </a:t>
            </a:r>
            <a:r>
              <a:rPr lang="tr-TR" dirty="0" err="1">
                <a:latin typeface="Times New Roman" pitchFamily="18" charset="0"/>
                <a:ea typeface="Calibri" panose="020F0502020204030204" pitchFamily="34" charset="0"/>
                <a:cs typeface="Times New Roman" pitchFamily="18" charset="0"/>
              </a:rPr>
              <a:t>Erasmus</a:t>
            </a:r>
            <a:r>
              <a:rPr lang="tr-TR" dirty="0">
                <a:latin typeface="Times New Roman" pitchFamily="18" charset="0"/>
                <a:ea typeface="Calibri" panose="020F0502020204030204" pitchFamily="34" charset="0"/>
                <a:cs typeface="Times New Roman" pitchFamily="18" charset="0"/>
              </a:rPr>
              <a:t> koordinatörümüze olumlu dönüşler yapmış olup üniversitemiz Uluslararası İlişkiler Ofisine gerekli bildirimler yapılmıştır.</a:t>
            </a:r>
            <a:endParaRPr lang="tr-TR" sz="1600" dirty="0">
              <a:latin typeface="Times New Roman" pitchFamily="18" charset="0"/>
              <a:ea typeface="Calibri" panose="020F0502020204030204" pitchFamily="34" charset="0"/>
              <a:cs typeface="Times New Roman" pitchFamily="18" charset="0"/>
            </a:endParaRPr>
          </a:p>
          <a:p>
            <a:pPr marL="342900" lvl="0" indent="-342900" algn="just">
              <a:lnSpc>
                <a:spcPct val="115000"/>
              </a:lnSpc>
              <a:spcAft>
                <a:spcPts val="0"/>
              </a:spcAft>
              <a:buFont typeface="Arial" panose="020B0604020202020204" pitchFamily="34" charset="0"/>
              <a:buChar char="•"/>
            </a:pPr>
            <a:r>
              <a:rPr lang="tr-TR" dirty="0">
                <a:latin typeface="Times New Roman" pitchFamily="18" charset="0"/>
                <a:ea typeface="Calibri" panose="020F0502020204030204" pitchFamily="34" charset="0"/>
                <a:cs typeface="Times New Roman" pitchFamily="18" charset="0"/>
              </a:rPr>
              <a:t>Hemşirelik Bölümünce </a:t>
            </a:r>
            <a:r>
              <a:rPr lang="tr-TR" dirty="0" err="1">
                <a:latin typeface="Times New Roman" pitchFamily="18" charset="0"/>
                <a:ea typeface="Calibri" panose="020F0502020204030204" pitchFamily="34" charset="0"/>
                <a:cs typeface="Times New Roman" pitchFamily="18" charset="0"/>
              </a:rPr>
              <a:t>Tetova</a:t>
            </a:r>
            <a:r>
              <a:rPr lang="tr-TR" dirty="0">
                <a:latin typeface="Times New Roman" pitchFamily="18" charset="0"/>
                <a:ea typeface="Calibri" panose="020F0502020204030204" pitchFamily="34" charset="0"/>
                <a:cs typeface="Times New Roman" pitchFamily="18" charset="0"/>
              </a:rPr>
              <a:t> Üniversitesi, University of </a:t>
            </a:r>
            <a:r>
              <a:rPr lang="tr-TR" dirty="0" err="1">
                <a:latin typeface="Times New Roman" pitchFamily="18" charset="0"/>
                <a:ea typeface="Calibri" panose="020F0502020204030204" pitchFamily="34" charset="0"/>
                <a:cs typeface="Times New Roman" pitchFamily="18" charset="0"/>
              </a:rPr>
              <a:t>Evora</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Plovdiv</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Medical</a:t>
            </a:r>
            <a:r>
              <a:rPr lang="tr-TR" dirty="0">
                <a:latin typeface="Times New Roman" pitchFamily="18" charset="0"/>
                <a:ea typeface="Calibri" panose="020F0502020204030204" pitchFamily="34" charset="0"/>
                <a:cs typeface="Times New Roman" pitchFamily="18" charset="0"/>
              </a:rPr>
              <a:t> University, </a:t>
            </a:r>
            <a:r>
              <a:rPr lang="tr-TR" dirty="0" err="1">
                <a:latin typeface="Times New Roman" pitchFamily="18" charset="0"/>
                <a:ea typeface="Calibri" panose="020F0502020204030204" pitchFamily="34" charset="0"/>
                <a:cs typeface="Times New Roman" pitchFamily="18" charset="0"/>
              </a:rPr>
              <a:t>Uniwersytet</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Mikołaja</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Kopernika</a:t>
            </a:r>
            <a:r>
              <a:rPr lang="tr-TR" dirty="0">
                <a:latin typeface="Times New Roman" pitchFamily="18" charset="0"/>
                <a:ea typeface="Calibri" panose="020F0502020204030204" pitchFamily="34" charset="0"/>
                <a:cs typeface="Times New Roman" pitchFamily="18" charset="0"/>
              </a:rPr>
              <a:t> w </a:t>
            </a:r>
            <a:r>
              <a:rPr lang="tr-TR" dirty="0" err="1">
                <a:latin typeface="Times New Roman" pitchFamily="18" charset="0"/>
                <a:ea typeface="Calibri" panose="020F0502020204030204" pitchFamily="34" charset="0"/>
                <a:cs typeface="Times New Roman" pitchFamily="18" charset="0"/>
              </a:rPr>
              <a:t>Toruniu</a:t>
            </a:r>
            <a:r>
              <a:rPr lang="tr-TR" dirty="0">
                <a:latin typeface="Times New Roman" pitchFamily="18" charset="0"/>
                <a:ea typeface="Calibri" panose="020F0502020204030204" pitchFamily="34" charset="0"/>
                <a:cs typeface="Times New Roman" pitchFamily="18" charset="0"/>
              </a:rPr>
              <a:t> ve </a:t>
            </a:r>
            <a:r>
              <a:rPr lang="tr-TR" dirty="0" err="1">
                <a:latin typeface="Times New Roman" pitchFamily="18" charset="0"/>
                <a:ea typeface="Calibri" panose="020F0502020204030204" pitchFamily="34" charset="0"/>
                <a:cs typeface="Times New Roman" pitchFamily="18" charset="0"/>
              </a:rPr>
              <a:t>Royal</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College</a:t>
            </a:r>
            <a:r>
              <a:rPr lang="tr-TR" dirty="0">
                <a:latin typeface="Times New Roman" pitchFamily="18" charset="0"/>
                <a:ea typeface="Calibri" panose="020F0502020204030204" pitchFamily="34" charset="0"/>
                <a:cs typeface="Times New Roman" pitchFamily="18" charset="0"/>
              </a:rPr>
              <a:t> of </a:t>
            </a:r>
            <a:r>
              <a:rPr lang="tr-TR" dirty="0" err="1">
                <a:latin typeface="Times New Roman" pitchFamily="18" charset="0"/>
                <a:ea typeface="Calibri" panose="020F0502020204030204" pitchFamily="34" charset="0"/>
                <a:cs typeface="Times New Roman" pitchFamily="18" charset="0"/>
              </a:rPr>
              <a:t>Surgeons</a:t>
            </a:r>
            <a:r>
              <a:rPr lang="tr-TR" dirty="0">
                <a:latin typeface="Times New Roman" pitchFamily="18" charset="0"/>
                <a:ea typeface="Calibri" panose="020F0502020204030204" pitchFamily="34" charset="0"/>
                <a:cs typeface="Times New Roman" pitchFamily="18" charset="0"/>
              </a:rPr>
              <a:t> in </a:t>
            </a:r>
            <a:r>
              <a:rPr lang="tr-TR" dirty="0" err="1">
                <a:latin typeface="Times New Roman" pitchFamily="18" charset="0"/>
                <a:ea typeface="Calibri" panose="020F0502020204030204" pitchFamily="34" charset="0"/>
                <a:cs typeface="Times New Roman" pitchFamily="18" charset="0"/>
              </a:rPr>
              <a:t>Ireland</a:t>
            </a:r>
            <a:r>
              <a:rPr lang="tr-TR" dirty="0">
                <a:latin typeface="Times New Roman" pitchFamily="18" charset="0"/>
                <a:ea typeface="Calibri" panose="020F0502020204030204" pitchFamily="34" charset="0"/>
                <a:cs typeface="Times New Roman" pitchFamily="18" charset="0"/>
              </a:rPr>
              <a:t> ile Öğrenci ve öğretim elemanlarını içeren </a:t>
            </a:r>
            <a:r>
              <a:rPr lang="tr-TR" dirty="0" err="1">
                <a:latin typeface="Times New Roman" pitchFamily="18" charset="0"/>
                <a:ea typeface="Calibri" panose="020F0502020204030204" pitchFamily="34" charset="0"/>
                <a:cs typeface="Times New Roman" pitchFamily="18" charset="0"/>
              </a:rPr>
              <a:t>Erasmus</a:t>
            </a:r>
            <a:r>
              <a:rPr lang="tr-TR" dirty="0">
                <a:latin typeface="Times New Roman" pitchFamily="18" charset="0"/>
                <a:ea typeface="Calibri" panose="020F0502020204030204" pitchFamily="34" charset="0"/>
                <a:cs typeface="Times New Roman" pitchFamily="18" charset="0"/>
              </a:rPr>
              <a:t>+ anlaşması yapılmıştır. </a:t>
            </a:r>
            <a:endParaRPr lang="tr-TR" sz="1600" dirty="0">
              <a:latin typeface="Times New Roman" pitchFamily="18" charset="0"/>
              <a:ea typeface="Calibri" panose="020F0502020204030204" pitchFamily="34" charset="0"/>
              <a:cs typeface="Times New Roman" pitchFamily="18" charset="0"/>
            </a:endParaRPr>
          </a:p>
          <a:p>
            <a:pPr marL="342900" lvl="0" indent="-342900" algn="just">
              <a:lnSpc>
                <a:spcPct val="115000"/>
              </a:lnSpc>
              <a:spcAft>
                <a:spcPts val="0"/>
              </a:spcAft>
              <a:buFont typeface="Arial" panose="020B0604020202020204" pitchFamily="34" charset="0"/>
              <a:buChar char="•"/>
            </a:pPr>
            <a:r>
              <a:rPr lang="tr-TR" dirty="0">
                <a:latin typeface="Times New Roman" pitchFamily="18" charset="0"/>
                <a:ea typeface="Calibri" panose="020F0502020204030204" pitchFamily="34" charset="0"/>
                <a:cs typeface="Times New Roman" pitchFamily="18" charset="0"/>
              </a:rPr>
              <a:t>Hemşirelik Bölümünce 1. ve 3. sınıf öğrencilerine 16.02.2018 ve 12.03.2018 tarihlerinde </a:t>
            </a:r>
            <a:r>
              <a:rPr lang="tr-TR" dirty="0" err="1">
                <a:latin typeface="Times New Roman" pitchFamily="18" charset="0"/>
                <a:ea typeface="Calibri" panose="020F0502020204030204" pitchFamily="34" charset="0"/>
                <a:cs typeface="Times New Roman" pitchFamily="18" charset="0"/>
              </a:rPr>
              <a:t>Erasmus</a:t>
            </a:r>
            <a:r>
              <a:rPr lang="tr-TR" dirty="0">
                <a:latin typeface="Times New Roman" pitchFamily="18" charset="0"/>
                <a:ea typeface="Calibri" panose="020F0502020204030204" pitchFamily="34" charset="0"/>
                <a:cs typeface="Times New Roman" pitchFamily="18" charset="0"/>
              </a:rPr>
              <a:t>+ bilgilendirme sunumu yapılmıştır. </a:t>
            </a:r>
            <a:endParaRPr lang="tr-TR" sz="1600" dirty="0">
              <a:latin typeface="Times New Roman" pitchFamily="18" charset="0"/>
              <a:ea typeface="Calibri" panose="020F0502020204030204" pitchFamily="34" charset="0"/>
              <a:cs typeface="Times New Roman" pitchFamily="18" charset="0"/>
            </a:endParaRPr>
          </a:p>
          <a:p>
            <a:pPr marL="342900" lvl="0" indent="-342900" algn="just">
              <a:lnSpc>
                <a:spcPct val="115000"/>
              </a:lnSpc>
              <a:spcAft>
                <a:spcPts val="0"/>
              </a:spcAft>
              <a:buFont typeface="Arial" panose="020B0604020202020204" pitchFamily="34" charset="0"/>
              <a:buChar char="•"/>
            </a:pPr>
            <a:r>
              <a:rPr lang="tr-TR" dirty="0">
                <a:latin typeface="Times New Roman" pitchFamily="18" charset="0"/>
                <a:ea typeface="Calibri" panose="020F0502020204030204" pitchFamily="34" charset="0"/>
                <a:cs typeface="Times New Roman" pitchFamily="18" charset="0"/>
              </a:rPr>
              <a:t>Hemşirelik Bölümünce, Üniversitemiz ile </a:t>
            </a:r>
            <a:r>
              <a:rPr lang="tr-TR" dirty="0" err="1">
                <a:latin typeface="Times New Roman" pitchFamily="18" charset="0"/>
                <a:ea typeface="Calibri" panose="020F0502020204030204" pitchFamily="34" charset="0"/>
                <a:cs typeface="Times New Roman" pitchFamily="18" charset="0"/>
              </a:rPr>
              <a:t>Royal</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Collage</a:t>
            </a:r>
            <a:r>
              <a:rPr lang="tr-TR" dirty="0">
                <a:latin typeface="Times New Roman" pitchFamily="18" charset="0"/>
                <a:ea typeface="Calibri" panose="020F0502020204030204" pitchFamily="34" charset="0"/>
                <a:cs typeface="Times New Roman" pitchFamily="18" charset="0"/>
              </a:rPr>
              <a:t> of </a:t>
            </a:r>
            <a:r>
              <a:rPr lang="tr-TR" dirty="0" err="1">
                <a:latin typeface="Times New Roman" pitchFamily="18" charset="0"/>
                <a:ea typeface="Calibri" panose="020F0502020204030204" pitchFamily="34" charset="0"/>
                <a:cs typeface="Times New Roman" pitchFamily="18" charset="0"/>
              </a:rPr>
              <a:t>Nursing</a:t>
            </a:r>
            <a:r>
              <a:rPr lang="tr-TR" dirty="0">
                <a:latin typeface="Times New Roman" pitchFamily="18" charset="0"/>
                <a:ea typeface="Calibri" panose="020F0502020204030204" pitchFamily="34" charset="0"/>
                <a:cs typeface="Times New Roman" pitchFamily="18" charset="0"/>
              </a:rPr>
              <a:t> arasında yapılan anlaşma ile sekiz saatlik öğretim planı onaylanmış ve </a:t>
            </a:r>
            <a:r>
              <a:rPr lang="tr-TR" sz="1600" b="1" dirty="0" err="1">
                <a:latin typeface="Times New Roman" pitchFamily="18" charset="0"/>
                <a:ea typeface="Calibri" panose="020F0502020204030204" pitchFamily="34" charset="0"/>
                <a:cs typeface="Times New Roman" pitchFamily="18" charset="0"/>
              </a:rPr>
              <a:t>Ms</a:t>
            </a:r>
            <a:r>
              <a:rPr lang="tr-TR" sz="1600" b="1" dirty="0">
                <a:latin typeface="Times New Roman" pitchFamily="18" charset="0"/>
                <a:ea typeface="Calibri" panose="020F0502020204030204" pitchFamily="34" charset="0"/>
                <a:cs typeface="Times New Roman" pitchFamily="18" charset="0"/>
              </a:rPr>
              <a:t>. </a:t>
            </a:r>
            <a:r>
              <a:rPr lang="tr-TR" sz="1600" b="1" dirty="0" err="1">
                <a:latin typeface="Times New Roman" pitchFamily="18" charset="0"/>
                <a:ea typeface="Calibri" panose="020F0502020204030204" pitchFamily="34" charset="0"/>
                <a:cs typeface="Times New Roman" pitchFamily="18" charset="0"/>
              </a:rPr>
              <a:t>Bridget</a:t>
            </a:r>
            <a:r>
              <a:rPr lang="tr-TR" sz="1600" b="1" dirty="0">
                <a:latin typeface="Times New Roman" pitchFamily="18" charset="0"/>
                <a:ea typeface="Calibri" panose="020F0502020204030204" pitchFamily="34" charset="0"/>
                <a:cs typeface="Times New Roman" pitchFamily="18" charset="0"/>
              </a:rPr>
              <a:t> </a:t>
            </a:r>
            <a:r>
              <a:rPr lang="tr-TR" sz="1600" b="1" dirty="0" err="1">
                <a:latin typeface="Times New Roman" pitchFamily="18" charset="0"/>
                <a:ea typeface="Calibri" panose="020F0502020204030204" pitchFamily="34" charset="0"/>
                <a:cs typeface="Times New Roman" pitchFamily="18" charset="0"/>
              </a:rPr>
              <a:t>Murray</a:t>
            </a:r>
            <a:r>
              <a:rPr lang="tr-TR" dirty="0">
                <a:latin typeface="Times New Roman" pitchFamily="18" charset="0"/>
                <a:ea typeface="Calibri" panose="020F0502020204030204" pitchFamily="34" charset="0"/>
                <a:cs typeface="Times New Roman" pitchFamily="18" charset="0"/>
              </a:rPr>
              <a:t> </a:t>
            </a:r>
            <a:r>
              <a:rPr lang="tr-TR" dirty="0" err="1">
                <a:latin typeface="Times New Roman" pitchFamily="18" charset="0"/>
                <a:ea typeface="Calibri" panose="020F0502020204030204" pitchFamily="34" charset="0"/>
                <a:cs typeface="Times New Roman" pitchFamily="18" charset="0"/>
              </a:rPr>
              <a:t>MSc</a:t>
            </a:r>
            <a:r>
              <a:rPr lang="tr-TR" dirty="0">
                <a:latin typeface="Times New Roman" pitchFamily="18" charset="0"/>
                <a:ea typeface="Calibri" panose="020F0502020204030204" pitchFamily="34" charset="0"/>
                <a:cs typeface="Times New Roman" pitchFamily="18" charset="0"/>
              </a:rPr>
              <a:t> 21-25 Mayıs 2018 tarihlerinde </a:t>
            </a:r>
            <a:r>
              <a:rPr lang="tr-TR" dirty="0" err="1">
                <a:latin typeface="Times New Roman" pitchFamily="18" charset="0"/>
                <a:ea typeface="Calibri" panose="020F0502020204030204" pitchFamily="34" charset="0"/>
                <a:cs typeface="Times New Roman" pitchFamily="18" charset="0"/>
              </a:rPr>
              <a:t>Erasmus</a:t>
            </a:r>
            <a:r>
              <a:rPr lang="tr-TR" dirty="0">
                <a:latin typeface="Times New Roman" pitchFamily="18" charset="0"/>
                <a:ea typeface="Calibri" panose="020F0502020204030204" pitchFamily="34" charset="0"/>
                <a:cs typeface="Times New Roman" pitchFamily="18" charset="0"/>
              </a:rPr>
              <a:t> + öğrenim hareketliliği kapsamında Fakültemizde bulunmuştur. </a:t>
            </a:r>
            <a:endParaRPr lang="tr-TR" sz="1600" dirty="0">
              <a:latin typeface="Times New Roman" pitchFamily="18" charset="0"/>
              <a:ea typeface="Calibri" panose="020F0502020204030204" pitchFamily="34" charset="0"/>
              <a:cs typeface="Times New Roman"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3698523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
        <p:nvSpPr>
          <p:cNvPr id="3" name="Dikdörtgen 2"/>
          <p:cNvSpPr/>
          <p:nvPr/>
        </p:nvSpPr>
        <p:spPr>
          <a:xfrm>
            <a:off x="186013" y="1665095"/>
            <a:ext cx="11519556" cy="4179862"/>
          </a:xfrm>
          <a:prstGeom prst="rect">
            <a:avLst/>
          </a:prstGeom>
        </p:spPr>
        <p:txBody>
          <a:bodyPr wrap="square">
            <a:spAutoFit/>
          </a:bodyPr>
          <a:lstStyle/>
          <a:p>
            <a:pPr indent="449580">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Fizyoterapi ve Rehabilitasyon Bölümünce Yapılan Projeler ve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Çalışmalar;</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Genç Yetişkinlerde Süreli Otur –Kalk Testlerinin 6 Dakika Yürüme Testi ile İlişkisi</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Alt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ekstremite</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lenfödem</a:t>
            </a:r>
            <a:r>
              <a:rPr lang="tr-TR" sz="1600" dirty="0">
                <a:latin typeface="Times New Roman" panose="02020603050405020304" pitchFamily="18" charset="0"/>
                <a:ea typeface="Calibri" panose="020F0502020204030204" pitchFamily="34" charset="0"/>
                <a:cs typeface="Times New Roman" panose="02020603050405020304" pitchFamily="18" charset="0"/>
              </a:rPr>
              <a:t> hastalarında "LYMPH-ICF-LL" sorgulamasının Türkçe kültürel adaptasyon, geçerlilik ve güvenilirlik çalışması.(Basıldı)</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Genç Yetişkinlerde Cinsiyetin ve Fiziksel Aktivite Düzeyinin Otur–Kalk Testleri Üzerine Etkisinin Araştırılması (Makale yazım aşamasında)</a:t>
            </a:r>
          </a:p>
          <a:p>
            <a:pPr marL="285750" lvl="0" indent="-285750" algn="just">
              <a:lnSpc>
                <a:spcPct val="107000"/>
              </a:lnSpc>
              <a:spcAft>
                <a:spcPts val="0"/>
              </a:spcAft>
              <a:buFont typeface="Arial" panose="020B0604020202020204" pitchFamily="34" charset="0"/>
              <a:buChar char="•"/>
            </a:pPr>
            <a:r>
              <a:rPr lang="tr-TR" sz="1600" dirty="0" err="1">
                <a:latin typeface="Times New Roman" panose="02020603050405020304" pitchFamily="18" charset="0"/>
                <a:ea typeface="Calibri" panose="020F0502020204030204" pitchFamily="34" charset="0"/>
                <a:cs typeface="Times New Roman" panose="02020603050405020304" pitchFamily="18" charset="0"/>
              </a:rPr>
              <a:t>Multipl</a:t>
            </a:r>
            <a:r>
              <a:rPr lang="tr-TR" sz="1600" dirty="0">
                <a:latin typeface="Times New Roman" panose="02020603050405020304" pitchFamily="18" charset="0"/>
                <a:ea typeface="Calibri" panose="020F0502020204030204" pitchFamily="34" charset="0"/>
                <a:cs typeface="Times New Roman" panose="02020603050405020304" pitchFamily="18" charset="0"/>
              </a:rPr>
              <a:t> Skleroz (MS) hastalarında sağlıklı yaşam biçimi davranışları, yorgunluk ve yaşam kalitesi arasındaki ilişkinin incelenmesi (Makale gönderim aşamasında)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Düşük doğum ağırlıklı prematüre bebeklerde kısa dönem komplikasyonlara göre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nörogelişimsel</a:t>
            </a:r>
            <a:r>
              <a:rPr lang="tr-TR" sz="1600" dirty="0">
                <a:latin typeface="Times New Roman" panose="02020603050405020304" pitchFamily="18" charset="0"/>
                <a:ea typeface="Calibri" panose="020F0502020204030204" pitchFamily="34" charset="0"/>
                <a:cs typeface="Times New Roman" panose="02020603050405020304" pitchFamily="18" charset="0"/>
              </a:rPr>
              <a:t> seviyelerin tespit edilmesi (Makale yazım aşamasında)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Düşük doğum ağırlıklı prematüre bebeklerde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nörogelişimsel</a:t>
            </a:r>
            <a:r>
              <a:rPr lang="tr-TR" sz="1600" dirty="0">
                <a:latin typeface="Times New Roman" panose="02020603050405020304" pitchFamily="18" charset="0"/>
                <a:ea typeface="Calibri" panose="020F0502020204030204" pitchFamily="34" charset="0"/>
                <a:cs typeface="Times New Roman" panose="02020603050405020304" pitchFamily="18" charset="0"/>
              </a:rPr>
              <a:t> seviyenin, ailenin stres düzeyi ve yaşam kalitesi üzerine etkisi. (Makale yazım aşamasında)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Prematüre Bebeklerde Fizyoterapinin Genel Hareket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Paternleri</a:t>
            </a:r>
            <a:r>
              <a:rPr lang="tr-TR" sz="1600" dirty="0">
                <a:latin typeface="Times New Roman" panose="02020603050405020304" pitchFamily="18" charset="0"/>
                <a:ea typeface="Calibri" panose="020F0502020204030204" pitchFamily="34" charset="0"/>
                <a:cs typeface="Times New Roman" panose="02020603050405020304" pitchFamily="18" charset="0"/>
              </a:rPr>
              <a:t> Üzerine Akut Etkileri (Proje devam ediyor)</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Otizm spektrum bozukluklarında denge ve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postürün</a:t>
            </a:r>
            <a:r>
              <a:rPr lang="tr-TR" sz="1600" dirty="0">
                <a:latin typeface="Times New Roman" panose="02020603050405020304" pitchFamily="18" charset="0"/>
                <a:ea typeface="Calibri" panose="020F0502020204030204" pitchFamily="34" charset="0"/>
                <a:cs typeface="Times New Roman" panose="02020603050405020304" pitchFamily="18" charset="0"/>
              </a:rPr>
              <a:t> incelenmesi (Proje devam ediyor)</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Normal ve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Sezeryan</a:t>
            </a:r>
            <a:r>
              <a:rPr lang="tr-TR" sz="1600" dirty="0">
                <a:latin typeface="Times New Roman" panose="02020603050405020304" pitchFamily="18" charset="0"/>
                <a:ea typeface="Calibri" panose="020F0502020204030204" pitchFamily="34" charset="0"/>
                <a:cs typeface="Times New Roman" panose="02020603050405020304" pitchFamily="18" charset="0"/>
              </a:rPr>
              <a:t> Doğumun Bebeğin Motor Gelişimi ve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Spontan</a:t>
            </a:r>
            <a:r>
              <a:rPr lang="tr-TR" sz="1600" dirty="0">
                <a:latin typeface="Times New Roman" panose="02020603050405020304" pitchFamily="18" charset="0"/>
                <a:ea typeface="Calibri" panose="020F0502020204030204" pitchFamily="34" charset="0"/>
                <a:cs typeface="Times New Roman" panose="02020603050405020304" pitchFamily="18" charset="0"/>
              </a:rPr>
              <a:t> Hareketleri Üzerine Etkileri (Proje devam ediyor</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16436978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6222" y="1749583"/>
            <a:ext cx="11519556" cy="4146969"/>
          </a:xfrm>
          <a:prstGeom prst="rect">
            <a:avLst/>
          </a:prstGeom>
        </p:spPr>
        <p:txBody>
          <a:bodyPr wrap="square">
            <a:spAutoFit/>
          </a:bodyPr>
          <a:lstStyle/>
          <a:p>
            <a:pPr indent="449580">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Fizyoterapi ve Rehabilitasyon Bölümünce Yapılan Projeler ve Çalışmalar</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tr-TR" sz="1600" dirty="0" err="1" smtClean="0">
                <a:latin typeface="Times New Roman" panose="02020603050405020304" pitchFamily="18" charset="0"/>
                <a:ea typeface="Times New Roman" panose="02020603050405020304" pitchFamily="18" charset="0"/>
                <a:cs typeface="Times New Roman" panose="02020603050405020304" pitchFamily="18" charset="0"/>
              </a:rPr>
              <a:t>Parsiyel</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Rotator</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Manşet Yırtıkları ve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Subakromial</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İmpingement</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Sendromu Olan Kişilerde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Kinezyolojik</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Bantlamanın Yaşam Kalitesi Üzerine  Etkisi </a:t>
            </a:r>
            <a:r>
              <a:rPr lang="tr-TR" sz="1600" dirty="0">
                <a:latin typeface="Times New Roman" panose="02020603050405020304" pitchFamily="18" charset="0"/>
                <a:ea typeface="Calibri" panose="020F0502020204030204" pitchFamily="34" charset="0"/>
                <a:cs typeface="Times New Roman" panose="02020603050405020304" pitchFamily="18" charset="0"/>
              </a:rPr>
              <a:t>(Proje devam ediyor)</a:t>
            </a:r>
          </a:p>
          <a:p>
            <a:pPr marL="285750" lvl="0" indent="-285750" algn="just">
              <a:lnSpc>
                <a:spcPct val="107000"/>
              </a:lnSpc>
              <a:spcAft>
                <a:spcPts val="0"/>
              </a:spcAft>
              <a:buFont typeface="Arial" panose="020B0604020202020204" pitchFamily="34" charset="0"/>
              <a:buChar char="•"/>
            </a:pP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Rotator</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Cuff</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Tendiniti</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Olan Kişilerde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Kinezyolojik</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Bantlama ve Soğuk Uygulamalarının Ağrı ve Üst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Ekstremite</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Fonksiyonelliği Üzerine Etkisi </a:t>
            </a:r>
            <a:r>
              <a:rPr lang="tr-TR" sz="1600" dirty="0">
                <a:latin typeface="Times New Roman" panose="02020603050405020304" pitchFamily="18" charset="0"/>
                <a:ea typeface="Calibri" panose="020F0502020204030204" pitchFamily="34" charset="0"/>
                <a:cs typeface="Times New Roman" panose="02020603050405020304" pitchFamily="18" charset="0"/>
              </a:rPr>
              <a:t>(Proje devam ediyor)</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Menopoz Sonrası Dönemdeki Kadınlarda Kapsamlı Egzersiz Eğitiminin Fonksiyonel Kapasite ve Menopoz Semptomları Üzerine Etkileri. (Proje devam ediyor)</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Menopoz Öncesi ve Sonrası 6 Dakika Yürüme Testleri: Fiziksel Aktivite Düzeyi ve Menopoz Semptomları İle İlişkisi. (Proje devam ediyor)</a:t>
            </a:r>
          </a:p>
          <a:p>
            <a:pPr marL="285750" lvl="0" indent="-285750" algn="just">
              <a:lnSpc>
                <a:spcPct val="107000"/>
              </a:lnSpc>
              <a:spcAft>
                <a:spcPts val="0"/>
              </a:spcAft>
              <a:buFont typeface="Arial" panose="020B0604020202020204" pitchFamily="34" charset="0"/>
              <a:buChar char="•"/>
            </a:pPr>
            <a:r>
              <a:rPr lang="tr-TR" sz="1600" dirty="0" err="1">
                <a:latin typeface="Times New Roman" panose="02020603050405020304" pitchFamily="18" charset="0"/>
                <a:ea typeface="Calibri" panose="020F0502020204030204" pitchFamily="34" charset="0"/>
                <a:cs typeface="Times New Roman" panose="02020603050405020304" pitchFamily="18" charset="0"/>
              </a:rPr>
              <a:t>Multiple</a:t>
            </a:r>
            <a:r>
              <a:rPr lang="tr-TR" sz="1600" dirty="0">
                <a:latin typeface="Times New Roman" panose="02020603050405020304" pitchFamily="18" charset="0"/>
                <a:ea typeface="Calibri" panose="020F0502020204030204" pitchFamily="34" charset="0"/>
                <a:cs typeface="Times New Roman" panose="02020603050405020304" pitchFamily="18" charset="0"/>
              </a:rPr>
              <a:t> Skleroz (MS) hastalarında bireyselleştirilmiş egzersiz eğitiminin sağlıklı yaşam biçimi davranışları ve yorgunluk üzerine olan etkisinin incelenmesi: </a:t>
            </a:r>
            <a:r>
              <a:rPr lang="tr-TR" sz="1600" dirty="0" err="1">
                <a:latin typeface="Times New Roman" panose="02020603050405020304" pitchFamily="18" charset="0"/>
                <a:ea typeface="Calibri" panose="020F0502020204030204" pitchFamily="34" charset="0"/>
                <a:cs typeface="Times New Roman" panose="02020603050405020304" pitchFamily="18" charset="0"/>
              </a:rPr>
              <a:t>Randomize</a:t>
            </a:r>
            <a:r>
              <a:rPr lang="tr-TR" sz="1600" dirty="0">
                <a:latin typeface="Times New Roman" panose="02020603050405020304" pitchFamily="18" charset="0"/>
                <a:ea typeface="Calibri" panose="020F0502020204030204" pitchFamily="34" charset="0"/>
                <a:cs typeface="Times New Roman" panose="02020603050405020304" pitchFamily="18" charset="0"/>
              </a:rPr>
              <a:t> kontrollü çalışma (Proje devam ediyor)</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Farklı Yaş Gruplarında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Postür</a:t>
            </a:r>
            <a:r>
              <a:rPr lang="tr-TR" sz="1600" dirty="0">
                <a:latin typeface="Times New Roman" panose="02020603050405020304" pitchFamily="18" charset="0"/>
                <a:ea typeface="Calibri" panose="020F0502020204030204" pitchFamily="34" charset="0"/>
                <a:cs typeface="Times New Roman" panose="02020603050405020304" pitchFamily="18" charset="0"/>
              </a:rPr>
              <a:t>, Düşme Riski, Ağrı ve Yaşam Kalitesinin Değerlendirilmesi</a:t>
            </a:r>
            <a:r>
              <a:rPr lang="tr-TR" sz="1600" u="sng" dirty="0">
                <a:latin typeface="Times New Roman" panose="02020603050405020304" pitchFamily="18" charset="0"/>
                <a:ea typeface="Calibri" panose="020F0502020204030204" pitchFamily="34" charset="0"/>
                <a:cs typeface="Times New Roman" panose="02020603050405020304" pitchFamily="18" charset="0"/>
              </a:rPr>
              <a:t>.</a:t>
            </a:r>
            <a:r>
              <a:rPr lang="tr-TR" sz="1600" dirty="0">
                <a:latin typeface="Times New Roman" panose="02020603050405020304" pitchFamily="18" charset="0"/>
                <a:ea typeface="Calibri" panose="020F0502020204030204" pitchFamily="34" charset="0"/>
                <a:cs typeface="Times New Roman" panose="02020603050405020304" pitchFamily="18" charset="0"/>
              </a:rPr>
              <a:t> (Makale yazım aşamasında)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Farklı Yaş Gruplarında Fiziksel Aktivite, Performans ve Dengenin Değerlendirilmesi. (Makale yazım aşamasında)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Üniversite Öğrencilerinde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Postür</a:t>
            </a:r>
            <a:r>
              <a:rPr lang="tr-TR" sz="1600" dirty="0">
                <a:latin typeface="Times New Roman" panose="02020603050405020304" pitchFamily="18" charset="0"/>
                <a:ea typeface="Calibri" panose="020F0502020204030204" pitchFamily="34" charset="0"/>
                <a:cs typeface="Times New Roman" panose="02020603050405020304" pitchFamily="18" charset="0"/>
              </a:rPr>
              <a:t>, Fiziksel </a:t>
            </a:r>
            <a:r>
              <a:rPr lang="tr-TR" sz="1600" dirty="0" err="1">
                <a:latin typeface="Times New Roman" panose="02020603050405020304" pitchFamily="18" charset="0"/>
                <a:ea typeface="Calibri" panose="020F0502020204030204" pitchFamily="34" charset="0"/>
                <a:cs typeface="Times New Roman" panose="02020603050405020304" pitchFamily="18" charset="0"/>
              </a:rPr>
              <a:t>Aktvite</a:t>
            </a:r>
            <a:r>
              <a:rPr lang="tr-TR" sz="1600" dirty="0">
                <a:latin typeface="Times New Roman" panose="02020603050405020304" pitchFamily="18" charset="0"/>
                <a:ea typeface="Calibri" panose="020F0502020204030204" pitchFamily="34" charset="0"/>
                <a:cs typeface="Times New Roman" panose="02020603050405020304" pitchFamily="18" charset="0"/>
              </a:rPr>
              <a:t> ve Yaşam Kalitesinin Değerlendirilmesi (Makale yazım aşamasında)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Nefes Darlığı İnançları Anketi Türkçe Geçerlik ve Güvenirliği. (Proje devam ediyor</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5" name="Dikdörtgen 4"/>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907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4840" y="996648"/>
            <a:ext cx="11384437" cy="369332"/>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
        <p:nvSpPr>
          <p:cNvPr id="3" name="Dikdörtgen 2"/>
          <p:cNvSpPr/>
          <p:nvPr/>
        </p:nvSpPr>
        <p:spPr>
          <a:xfrm>
            <a:off x="336222" y="1788219"/>
            <a:ext cx="11519556" cy="4179862"/>
          </a:xfrm>
          <a:prstGeom prst="rect">
            <a:avLst/>
          </a:prstGeom>
        </p:spPr>
        <p:txBody>
          <a:bodyPr wrap="square">
            <a:spAutoFit/>
          </a:bodyPr>
          <a:lstStyle/>
          <a:p>
            <a:pPr indent="449580">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Fizyoterapi ve Rehabilitasyon Bölümünce Yapılan Projeler ve Çalışmalar</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tr-TR" sz="1600" dirty="0" err="1" smtClean="0">
                <a:latin typeface="Times New Roman" panose="02020603050405020304" pitchFamily="18" charset="0"/>
                <a:ea typeface="Calibri" panose="020F0502020204030204" pitchFamily="34" charset="0"/>
                <a:cs typeface="Times New Roman" panose="02020603050405020304" pitchFamily="18" charset="0"/>
              </a:rPr>
              <a:t>Obstrüktif</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600" dirty="0">
                <a:latin typeface="Times New Roman" panose="02020603050405020304" pitchFamily="18" charset="0"/>
                <a:ea typeface="Calibri" panose="020F0502020204030204" pitchFamily="34" charset="0"/>
                <a:cs typeface="Times New Roman" panose="02020603050405020304" pitchFamily="18" charset="0"/>
              </a:rPr>
              <a:t>Uyku </a:t>
            </a:r>
            <a:r>
              <a:rPr lang="tr-TR" sz="1600" dirty="0" err="1">
                <a:latin typeface="Times New Roman" panose="02020603050405020304" pitchFamily="18" charset="0"/>
                <a:ea typeface="Calibri" panose="020F0502020204030204" pitchFamily="34" charset="0"/>
                <a:cs typeface="Times New Roman" panose="02020603050405020304" pitchFamily="18" charset="0"/>
              </a:rPr>
              <a:t>Apne</a:t>
            </a:r>
            <a:r>
              <a:rPr lang="tr-TR" sz="1600" dirty="0">
                <a:latin typeface="Times New Roman" panose="02020603050405020304" pitchFamily="18" charset="0"/>
                <a:ea typeface="Calibri" panose="020F0502020204030204" pitchFamily="34" charset="0"/>
                <a:cs typeface="Times New Roman" panose="02020603050405020304" pitchFamily="18" charset="0"/>
              </a:rPr>
              <a:t> Sendromu Olan Kişilerde Denge,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Postüral</a:t>
            </a:r>
            <a:r>
              <a:rPr lang="tr-TR" sz="1600" dirty="0">
                <a:latin typeface="Times New Roman" panose="02020603050405020304" pitchFamily="18" charset="0"/>
                <a:ea typeface="Calibri" panose="020F0502020204030204" pitchFamily="34" charset="0"/>
                <a:cs typeface="Times New Roman" panose="02020603050405020304" pitchFamily="18" charset="0"/>
              </a:rPr>
              <a:t> Kontrol ve Düşme Riskinin Araştırılması. (Makale yazım aşamasında)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El Cerrahisi Geçirmiş Hastalarda </a:t>
            </a:r>
            <a:r>
              <a:rPr lang="tr-TR" sz="1600" dirty="0" err="1">
                <a:latin typeface="Times New Roman" panose="02020603050405020304" pitchFamily="18" charset="0"/>
                <a:ea typeface="Calibri" panose="020F0502020204030204" pitchFamily="34" charset="0"/>
                <a:cs typeface="Times New Roman" panose="02020603050405020304" pitchFamily="18" charset="0"/>
              </a:rPr>
              <a:t>Kinezyofobi</a:t>
            </a:r>
            <a:r>
              <a:rPr lang="tr-TR" sz="1600" dirty="0">
                <a:latin typeface="Times New Roman" panose="02020603050405020304" pitchFamily="18" charset="0"/>
                <a:ea typeface="Calibri" panose="020F0502020204030204" pitchFamily="34" charset="0"/>
                <a:cs typeface="Times New Roman" panose="02020603050405020304" pitchFamily="18" charset="0"/>
              </a:rPr>
              <a:t>: Günlük Yaşam Aktiviteleri, Semptomlar ve Psikolojik Durumlar Arasındaki İlişkinin Araştırılması. </a:t>
            </a:r>
            <a:r>
              <a:rPr lang="tr-TR" sz="1600" u="sng" dirty="0">
                <a:latin typeface="Times New Roman" panose="02020603050405020304" pitchFamily="18" charset="0"/>
                <a:ea typeface="Calibri" panose="020F0502020204030204" pitchFamily="34" charset="0"/>
                <a:cs typeface="Times New Roman" panose="02020603050405020304" pitchFamily="18" charset="0"/>
              </a:rPr>
              <a:t>(</a:t>
            </a:r>
            <a:r>
              <a:rPr lang="tr-TR" sz="1600" dirty="0">
                <a:latin typeface="Times New Roman" panose="02020603050405020304" pitchFamily="18" charset="0"/>
                <a:ea typeface="Calibri" panose="020F0502020204030204" pitchFamily="34" charset="0"/>
                <a:cs typeface="Times New Roman" panose="02020603050405020304" pitchFamily="18" charset="0"/>
              </a:rPr>
              <a:t>Etik kurul onayı için başvuru dosyası hazırlanmakta)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Çocukluk Çağı Astımında Solunumla Kombine Aerobik Egzersizin Uyku Kalitesi ve Yaşam Kalitesi Üzerine Etkisi</a:t>
            </a:r>
            <a:r>
              <a:rPr lang="tr-TR" sz="1600" u="sng"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a:latin typeface="Times New Roman" panose="02020603050405020304" pitchFamily="18" charset="0"/>
                <a:ea typeface="Calibri" panose="020F0502020204030204" pitchFamily="34" charset="0"/>
                <a:cs typeface="Times New Roman" panose="02020603050405020304" pitchFamily="18" charset="0"/>
              </a:rPr>
              <a:t>Etik Kurul onayı için başvuru dosyası hazırlanmakta)</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Times New Roman" panose="02020603050405020304" pitchFamily="18" charset="0"/>
                <a:cs typeface="Times New Roman" panose="02020603050405020304" pitchFamily="18" charset="0"/>
              </a:rPr>
              <a:t>Meme Kanseri ile İlişkili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Lenfödemin</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Postüral</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Stabilizasyon Üzerine Etkisi (Makale yazım aşamasında</a:t>
            </a:r>
            <a:r>
              <a:rPr lang="tr-TR" sz="1600" dirty="0">
                <a:latin typeface="Times New Roman" panose="02020603050405020304" pitchFamily="18" charset="0"/>
                <a:ea typeface="Calibri" panose="020F0502020204030204" pitchFamily="34" charset="0"/>
                <a:cs typeface="Times New Roman" panose="02020603050405020304" pitchFamily="18" charset="0"/>
              </a:rPr>
              <a:t>)</a:t>
            </a:r>
          </a:p>
          <a:p>
            <a:pPr marL="285750" lvl="0" indent="-285750" algn="just">
              <a:lnSpc>
                <a:spcPct val="107000"/>
              </a:lnSpc>
              <a:spcAft>
                <a:spcPts val="0"/>
              </a:spcAft>
              <a:buFont typeface="Arial" panose="020B0604020202020204" pitchFamily="34" charset="0"/>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Hastanede ve Evde Bakım Hizmetinde Görev Alan Sağlık Çalışanlarında </a:t>
            </a:r>
            <a:r>
              <a:rPr lang="tr-TR" sz="1600" dirty="0" err="1">
                <a:latin typeface="Times New Roman" panose="02020603050405020304" pitchFamily="18" charset="0"/>
                <a:ea typeface="Calibri" panose="020F0502020204030204" pitchFamily="34" charset="0"/>
                <a:cs typeface="Times New Roman" panose="02020603050405020304" pitchFamily="18" charset="0"/>
              </a:rPr>
              <a:t>Non</a:t>
            </a:r>
            <a:r>
              <a:rPr lang="tr-TR" sz="1600" dirty="0">
                <a:latin typeface="Times New Roman" panose="02020603050405020304" pitchFamily="18" charset="0"/>
                <a:ea typeface="Calibri" panose="020F0502020204030204" pitchFamily="34" charset="0"/>
                <a:cs typeface="Times New Roman" panose="02020603050405020304" pitchFamily="18" charset="0"/>
              </a:rPr>
              <a:t>-Spesifik Bel Ağrılarının Karşılaştırılması (Dergi değerlendirme aşamasında)</a:t>
            </a:r>
          </a:p>
          <a:p>
            <a:pPr marL="285750" lvl="0" indent="-285750" algn="just">
              <a:lnSpc>
                <a:spcPct val="107000"/>
              </a:lnSpc>
              <a:spcAft>
                <a:spcPts val="0"/>
              </a:spcAft>
              <a:buFont typeface="Arial" panose="020B0604020202020204" pitchFamily="34" charset="0"/>
              <a:buChar char="•"/>
            </a:pPr>
            <a:r>
              <a:rPr lang="tr-T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Ev Tabanlı </a:t>
            </a:r>
            <a:r>
              <a:rPr lang="tr-TR"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Modifiye</a:t>
            </a:r>
            <a:r>
              <a:rPr lang="tr-T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Kompleks Boşaltım Tedavisinin Faz 1 Sonuçlarının İncelenmesi </a:t>
            </a:r>
            <a:r>
              <a:rPr lang="tr-TR" sz="1600" dirty="0">
                <a:latin typeface="Times New Roman" panose="02020603050405020304" pitchFamily="18" charset="0"/>
                <a:ea typeface="Calibri" panose="020F0502020204030204" pitchFamily="34" charset="0"/>
                <a:cs typeface="Times New Roman" panose="02020603050405020304" pitchFamily="18" charset="0"/>
              </a:rPr>
              <a:t>(Dergi değerlendirilme aşamasında)</a:t>
            </a:r>
          </a:p>
          <a:p>
            <a:pPr marL="285750" lvl="0" indent="-285750" algn="just">
              <a:lnSpc>
                <a:spcPct val="107000"/>
              </a:lnSpc>
              <a:spcAft>
                <a:spcPts val="0"/>
              </a:spcAft>
              <a:buFont typeface="Arial" panose="020B0604020202020204" pitchFamily="34" charset="0"/>
              <a:buChar char="•"/>
            </a:pPr>
            <a:r>
              <a:rPr lang="tr-TR" sz="16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Effect</a:t>
            </a:r>
            <a:r>
              <a:rPr lang="tr-TR" sz="1600" dirty="0">
                <a:latin typeface="Times New Roman" panose="02020603050405020304" pitchFamily="18" charset="0"/>
                <a:ea typeface="Calibri" panose="020F0502020204030204" pitchFamily="34" charset="0"/>
                <a:cs typeface="Times New Roman" panose="02020603050405020304" pitchFamily="18" charset="0"/>
              </a:rPr>
              <a:t> of </a:t>
            </a:r>
            <a:r>
              <a:rPr lang="tr-TR" sz="1600" dirty="0" err="1">
                <a:latin typeface="Times New Roman" panose="02020603050405020304" pitchFamily="18" charset="0"/>
                <a:ea typeface="Calibri" panose="020F0502020204030204" pitchFamily="34" charset="0"/>
                <a:cs typeface="Times New Roman" panose="02020603050405020304" pitchFamily="18" charset="0"/>
              </a:rPr>
              <a:t>Diaphragmatic</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Breathing</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Exercises</a:t>
            </a:r>
            <a:r>
              <a:rPr lang="tr-TR" sz="1600" dirty="0">
                <a:latin typeface="Times New Roman" panose="02020603050405020304" pitchFamily="18" charset="0"/>
                <a:ea typeface="Calibri" panose="020F0502020204030204" pitchFamily="34" charset="0"/>
                <a:cs typeface="Times New Roman" panose="02020603050405020304" pitchFamily="18" charset="0"/>
              </a:rPr>
              <a:t> On </a:t>
            </a:r>
            <a:r>
              <a:rPr lang="tr-TR" sz="1600" dirty="0" err="1">
                <a:latin typeface="Times New Roman" panose="02020603050405020304" pitchFamily="18" charset="0"/>
                <a:ea typeface="Calibri" panose="020F0502020204030204" pitchFamily="34" charset="0"/>
                <a:cs typeface="Times New Roman" panose="02020603050405020304" pitchFamily="18" charset="0"/>
              </a:rPr>
              <a:t>the</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Arm</a:t>
            </a:r>
            <a:r>
              <a:rPr lang="tr-TR" sz="1600" dirty="0">
                <a:latin typeface="Times New Roman" panose="02020603050405020304" pitchFamily="18" charset="0"/>
                <a:ea typeface="Calibri" panose="020F0502020204030204" pitchFamily="34" charset="0"/>
                <a:cs typeface="Times New Roman" panose="02020603050405020304" pitchFamily="18" charset="0"/>
              </a:rPr>
              <a:t> Volume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In</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Patients</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Breast</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Cancer</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Related</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Lymphedema</a:t>
            </a:r>
            <a:r>
              <a:rPr lang="tr-TR" sz="1600" dirty="0">
                <a:latin typeface="Times New Roman" panose="02020603050405020304" pitchFamily="18" charset="0"/>
                <a:ea typeface="Calibri" panose="020F0502020204030204" pitchFamily="34" charset="0"/>
                <a:cs typeface="Times New Roman" panose="02020603050405020304" pitchFamily="18" charset="0"/>
              </a:rPr>
              <a:t> (Makale yazım aşamasında)</a:t>
            </a:r>
          </a:p>
          <a:p>
            <a:pPr marL="285750" lvl="0" indent="-285750" algn="just">
              <a:lnSpc>
                <a:spcPct val="107000"/>
              </a:lnSpc>
              <a:spcAft>
                <a:spcPts val="0"/>
              </a:spcAft>
              <a:buFont typeface="Arial" panose="020B0604020202020204" pitchFamily="34" charset="0"/>
              <a:buChar char="•"/>
            </a:pPr>
            <a:r>
              <a:rPr lang="tr-TR" sz="1600" dirty="0" err="1">
                <a:latin typeface="Times New Roman" panose="02020603050405020304" pitchFamily="18" charset="0"/>
                <a:ea typeface="Calibri" panose="020F0502020204030204" pitchFamily="34" charset="0"/>
                <a:cs typeface="Times New Roman" panose="02020603050405020304" pitchFamily="18" charset="0"/>
              </a:rPr>
              <a:t>Effects</a:t>
            </a:r>
            <a:r>
              <a:rPr lang="tr-TR" sz="1600" dirty="0">
                <a:latin typeface="Times New Roman" panose="02020603050405020304" pitchFamily="18" charset="0"/>
                <a:ea typeface="Calibri" panose="020F0502020204030204" pitchFamily="34" charset="0"/>
                <a:cs typeface="Times New Roman" panose="02020603050405020304" pitchFamily="18" charset="0"/>
              </a:rPr>
              <a:t> of </a:t>
            </a:r>
            <a:r>
              <a:rPr lang="tr-TR" sz="1600" dirty="0" err="1">
                <a:latin typeface="Times New Roman" panose="02020603050405020304" pitchFamily="18" charset="0"/>
                <a:ea typeface="Calibri" panose="020F0502020204030204" pitchFamily="34" charset="0"/>
                <a:cs typeface="Times New Roman" panose="02020603050405020304" pitchFamily="18" charset="0"/>
              </a:rPr>
              <a:t>Inspiratory</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Muscle</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Trainin</a:t>
            </a:r>
            <a:r>
              <a:rPr lang="tr-TR" sz="1600" dirty="0">
                <a:latin typeface="Times New Roman" panose="02020603050405020304" pitchFamily="18" charset="0"/>
                <a:ea typeface="Calibri" panose="020F0502020204030204" pitchFamily="34" charset="0"/>
                <a:cs typeface="Times New Roman" panose="02020603050405020304" pitchFamily="18" charset="0"/>
              </a:rPr>
              <a:t> on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Postural</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Stability</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Pulmonary</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Function</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and</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Functional</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Capacity</a:t>
            </a:r>
            <a:r>
              <a:rPr lang="tr-TR" sz="1600" dirty="0">
                <a:latin typeface="Times New Roman" panose="02020603050405020304" pitchFamily="18" charset="0"/>
                <a:ea typeface="Calibri" panose="020F0502020204030204" pitchFamily="34" charset="0"/>
                <a:cs typeface="Times New Roman" panose="02020603050405020304" pitchFamily="18" charset="0"/>
              </a:rPr>
              <a:t> in </a:t>
            </a:r>
            <a:r>
              <a:rPr lang="tr-TR" sz="1600" dirty="0" err="1">
                <a:latin typeface="Times New Roman" panose="02020603050405020304" pitchFamily="18" charset="0"/>
                <a:ea typeface="Calibri" panose="020F0502020204030204" pitchFamily="34" charset="0"/>
                <a:cs typeface="Times New Roman" panose="02020603050405020304" pitchFamily="18" charset="0"/>
              </a:rPr>
              <a:t>Children</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with</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Cystic</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Fibrosis</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Respiratory</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Medicine</a:t>
            </a:r>
            <a:r>
              <a:rPr lang="tr-TR" sz="1600" dirty="0">
                <a:latin typeface="Times New Roman" panose="02020603050405020304" pitchFamily="18" charset="0"/>
                <a:ea typeface="Calibri" panose="020F0502020204030204" pitchFamily="34" charset="0"/>
                <a:cs typeface="Times New Roman" panose="02020603050405020304" pitchFamily="18" charset="0"/>
              </a:rPr>
              <a:t>-Dergi değerlendirme aşamasında)</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5" name="Dikdörtgen 4"/>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30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127"/>
            <a:ext cx="9591989" cy="904352"/>
          </a:xfrm>
        </p:spPr>
        <p:txBody>
          <a:bodyPr>
            <a:noAutofit/>
          </a:bodyPr>
          <a:lstStyle/>
          <a:p>
            <a:r>
              <a:rPr lang="tr-TR" sz="2500" dirty="0" smtClean="0">
                <a:latin typeface="Times New Roman" pitchFamily="18" charset="0"/>
                <a:cs typeface="Times New Roman" pitchFamily="18" charset="0"/>
              </a:rPr>
              <a:t>Stratejik Hedefler, Organizasyon Yapıları </a:t>
            </a:r>
            <a:r>
              <a:rPr lang="tr-TR" sz="2500" dirty="0" smtClean="0">
                <a:latin typeface="Times New Roman" pitchFamily="18" charset="0"/>
                <a:cs typeface="Times New Roman" pitchFamily="18" charset="0"/>
              </a:rPr>
              <a:t>ve </a:t>
            </a:r>
            <a:r>
              <a:rPr lang="tr-TR" sz="2500" dirty="0" smtClean="0">
                <a:latin typeface="Times New Roman" pitchFamily="18" charset="0"/>
                <a:cs typeface="Times New Roman" pitchFamily="18" charset="0"/>
              </a:rPr>
              <a:t>Ana Faaliyet Konuları</a:t>
            </a:r>
            <a:endParaRPr lang="tr-TR" sz="2500" dirty="0">
              <a:latin typeface="Times New Roman" pitchFamily="18" charset="0"/>
              <a:cs typeface="Times New Roman" pitchFamily="18" charset="0"/>
            </a:endParaRPr>
          </a:p>
        </p:txBody>
      </p:sp>
      <p:sp>
        <p:nvSpPr>
          <p:cNvPr id="4" name="İçerik Yer Tutucusu 2"/>
          <p:cNvSpPr txBox="1">
            <a:spLocks/>
          </p:cNvSpPr>
          <p:nvPr/>
        </p:nvSpPr>
        <p:spPr>
          <a:xfrm>
            <a:off x="0" y="904353"/>
            <a:ext cx="11377264" cy="5760640"/>
          </a:xfrm>
          <a:prstGeom prst="rect">
            <a:avLst/>
          </a:prstGeom>
        </p:spPr>
        <p:txBody>
          <a:bodyPr vert="horz" lIns="91440" tIns="45720" rIns="91440" bIns="45720" rtlCol="0">
            <a:noAutofit/>
          </a:bodyPr>
          <a:lstStyle>
            <a:lvl1pPr marL="228600" indent="-228600" algn="l" defTabSz="914400" rtl="0" eaLnBrk="1" latinLnBrk="0" hangingPunct="1">
              <a:lnSpc>
                <a:spcPts val="2800"/>
              </a:lnSpc>
              <a:spcBef>
                <a:spcPts val="1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8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2800"/>
              </a:lnSpc>
              <a:spcBef>
                <a:spcPts val="500"/>
              </a:spcBef>
              <a:buFont typeface="Arial" panose="020B0604020202020204" pitchFamily="34" charset="0"/>
              <a:buChar char="•"/>
              <a:defRPr sz="11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2800"/>
              </a:lnSpc>
              <a:spcBef>
                <a:spcPts val="500"/>
              </a:spcBef>
              <a:buFont typeface="Arial" panose="020B0604020202020204" pitchFamily="34" charset="0"/>
              <a:buChar char="•"/>
              <a:defRPr sz="105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tr-TR" sz="2000" b="1" dirty="0" smtClean="0">
                <a:latin typeface="Times New Roman" panose="02020603050405020304" pitchFamily="18" charset="0"/>
                <a:cs typeface="Times New Roman" panose="02020603050405020304" pitchFamily="18" charset="0"/>
              </a:rPr>
              <a:t>Fakülte Yönetim Kurulu Organizasyon Yapısı ve Toplantı Sayıları</a:t>
            </a:r>
            <a:endParaRPr lang="tr-TR" sz="1600" b="1" dirty="0" smtClean="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tr-TR" sz="1800" dirty="0" smtClean="0">
              <a:latin typeface="Times New Roman" panose="02020603050405020304" pitchFamily="18" charset="0"/>
              <a:cs typeface="Times New Roman" panose="02020603050405020304" pitchFamily="18" charset="0"/>
            </a:endParaRPr>
          </a:p>
        </p:txBody>
      </p:sp>
      <p:graphicFrame>
        <p:nvGraphicFramePr>
          <p:cNvPr id="8" name="Diyagram 7"/>
          <p:cNvGraphicFramePr/>
          <p:nvPr>
            <p:extLst>
              <p:ext uri="{D42A27DB-BD31-4B8C-83A1-F6EECF244321}">
                <p14:modId xmlns:p14="http://schemas.microsoft.com/office/powerpoint/2010/main" val="3903077045"/>
              </p:ext>
            </p:extLst>
          </p:nvPr>
        </p:nvGraphicFramePr>
        <p:xfrm>
          <a:off x="448800" y="1389724"/>
          <a:ext cx="4532779" cy="4916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Grafik 8"/>
          <p:cNvGraphicFramePr/>
          <p:nvPr>
            <p:extLst>
              <p:ext uri="{D42A27DB-BD31-4B8C-83A1-F6EECF244321}">
                <p14:modId xmlns:p14="http://schemas.microsoft.com/office/powerpoint/2010/main" val="1162509634"/>
              </p:ext>
            </p:extLst>
          </p:nvPr>
        </p:nvGraphicFramePr>
        <p:xfrm>
          <a:off x="5254086" y="1293281"/>
          <a:ext cx="6571978" cy="51096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0485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6222" y="1665095"/>
            <a:ext cx="11519556" cy="4462760"/>
          </a:xfrm>
          <a:prstGeom prst="rect">
            <a:avLst/>
          </a:prstGeom>
        </p:spPr>
        <p:txBody>
          <a:bodyPr wrap="square">
            <a:spAutoFit/>
          </a:bodyPr>
          <a:lstStyle/>
          <a:p>
            <a:r>
              <a:rPr lang="tr-TR" sz="1600" b="1" dirty="0" smtClean="0">
                <a:latin typeface="Times New Roman" panose="02020603050405020304" pitchFamily="18" charset="0"/>
                <a:cs typeface="Times New Roman" panose="02020603050405020304" pitchFamily="18" charset="0"/>
              </a:rPr>
              <a:t>        Hemşirelik </a:t>
            </a:r>
            <a:r>
              <a:rPr lang="tr-TR" sz="1600" b="1" dirty="0">
                <a:latin typeface="Times New Roman" panose="02020603050405020304" pitchFamily="18" charset="0"/>
                <a:cs typeface="Times New Roman" panose="02020603050405020304" pitchFamily="18" charset="0"/>
              </a:rPr>
              <a:t>Bölümünce Yapılan Projeler ve </a:t>
            </a:r>
            <a:r>
              <a:rPr lang="tr-TR" sz="1600" b="1" dirty="0" smtClean="0">
                <a:latin typeface="Times New Roman" panose="02020603050405020304" pitchFamily="18" charset="0"/>
                <a:cs typeface="Times New Roman" panose="02020603050405020304" pitchFamily="18" charset="0"/>
              </a:rPr>
              <a:t>Çalışmalar</a:t>
            </a:r>
          </a:p>
          <a:p>
            <a:endParaRPr lang="tr-TR"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Özdilek R, </a:t>
            </a:r>
            <a:r>
              <a:rPr lang="tr-TR" sz="1400" dirty="0" err="1">
                <a:latin typeface="Times New Roman" panose="02020603050405020304" pitchFamily="18" charset="0"/>
                <a:cs typeface="Times New Roman" panose="02020603050405020304" pitchFamily="18" charset="0"/>
              </a:rPr>
              <a:t>Dutucu</a:t>
            </a:r>
            <a:r>
              <a:rPr lang="tr-TR" sz="1400" dirty="0">
                <a:latin typeface="Times New Roman" panose="02020603050405020304" pitchFamily="18" charset="0"/>
                <a:cs typeface="Times New Roman" panose="02020603050405020304" pitchFamily="18" charset="0"/>
              </a:rPr>
              <a:t> N, </a:t>
            </a:r>
            <a:r>
              <a:rPr lang="tr-TR" sz="1400" b="1" dirty="0">
                <a:latin typeface="Times New Roman" panose="02020603050405020304" pitchFamily="18" charset="0"/>
                <a:cs typeface="Times New Roman" panose="02020603050405020304" pitchFamily="18" charset="0"/>
              </a:rPr>
              <a:t>Coşkun A.M</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Postpartum</a:t>
            </a:r>
            <a:r>
              <a:rPr lang="tr-TR" sz="1400" dirty="0">
                <a:latin typeface="Times New Roman" panose="02020603050405020304" pitchFamily="18" charset="0"/>
                <a:cs typeface="Times New Roman" panose="02020603050405020304" pitchFamily="18" charset="0"/>
              </a:rPr>
              <a:t> Kanama Miktarını Tahminde Gerçeğe Ne Kadar Yaklaşıyoruz? </a:t>
            </a:r>
            <a:r>
              <a:rPr lang="tr-TR" sz="1400" i="1" dirty="0">
                <a:latin typeface="Times New Roman" panose="02020603050405020304" pitchFamily="18" charset="0"/>
                <a:cs typeface="Times New Roman" panose="02020603050405020304" pitchFamily="18" charset="0"/>
              </a:rPr>
              <a:t>Sağlık Bilimleri ve Meslekleri Dergisi, </a:t>
            </a:r>
            <a:r>
              <a:rPr lang="tr-TR" sz="1400" b="1" dirty="0">
                <a:latin typeface="Times New Roman" panose="02020603050405020304" pitchFamily="18" charset="0"/>
                <a:cs typeface="Times New Roman" panose="02020603050405020304" pitchFamily="18" charset="0"/>
              </a:rPr>
              <a:t>Kabul Tarihi: 10 Ağustos 2018 </a:t>
            </a:r>
            <a:r>
              <a:rPr lang="tr-TR" sz="1400" dirty="0">
                <a:latin typeface="Times New Roman" panose="02020603050405020304" pitchFamily="18" charset="0"/>
                <a:cs typeface="Times New Roman" panose="02020603050405020304" pitchFamily="18" charset="0"/>
              </a:rPr>
              <a:t>(Araştırma makalesi, 2019 Ocak sayısında </a:t>
            </a:r>
            <a:r>
              <a:rPr lang="tr-TR" sz="1400" dirty="0" smtClean="0">
                <a:latin typeface="Times New Roman" panose="02020603050405020304" pitchFamily="18" charset="0"/>
                <a:cs typeface="Times New Roman" panose="02020603050405020304" pitchFamily="18" charset="0"/>
              </a:rPr>
              <a:t>yayımlanacak)</a:t>
            </a:r>
          </a:p>
          <a:p>
            <a:pPr marL="285750" indent="-285750">
              <a:buFont typeface="Arial" panose="020B0604020202020204" pitchFamily="34" charset="0"/>
              <a:buChar char="•"/>
            </a:pPr>
            <a:r>
              <a:rPr lang="tr-TR" sz="1400" dirty="0" smtClean="0">
                <a:latin typeface="Times New Roman" panose="02020603050405020304" pitchFamily="18" charset="0"/>
                <a:cs typeface="Times New Roman" panose="02020603050405020304" pitchFamily="18" charset="0"/>
              </a:rPr>
              <a:t>Arslan </a:t>
            </a:r>
            <a:r>
              <a:rPr lang="tr-TR" sz="1400" dirty="0">
                <a:latin typeface="Times New Roman" panose="02020603050405020304" pitchFamily="18" charset="0"/>
                <a:cs typeface="Times New Roman" panose="02020603050405020304" pitchFamily="18" charset="0"/>
              </a:rPr>
              <a:t>S, </a:t>
            </a:r>
            <a:r>
              <a:rPr lang="tr-TR" sz="1400" b="1" dirty="0">
                <a:latin typeface="Times New Roman" panose="02020603050405020304" pitchFamily="18" charset="0"/>
                <a:cs typeface="Times New Roman" panose="02020603050405020304" pitchFamily="18" charset="0"/>
              </a:rPr>
              <a:t>Coşkun A.M.</a:t>
            </a:r>
            <a:r>
              <a:rPr lang="tr-TR" sz="1400" dirty="0">
                <a:latin typeface="Times New Roman" panose="02020603050405020304" pitchFamily="18" charset="0"/>
                <a:cs typeface="Times New Roman" panose="02020603050405020304" pitchFamily="18" charset="0"/>
              </a:rPr>
              <a:t>, Okcu G; Kadınların Gebeliği Algılama Durumu ve Bunu Etkileyen Faktörler, </a:t>
            </a:r>
            <a:r>
              <a:rPr lang="tr-TR" sz="1400" i="1" dirty="0">
                <a:latin typeface="Times New Roman" panose="02020603050405020304" pitchFamily="18" charset="0"/>
                <a:cs typeface="Times New Roman" panose="02020603050405020304" pitchFamily="18" charset="0"/>
              </a:rPr>
              <a:t>Sağlık Bilimleri ve Meslekleri Dergisi, </a:t>
            </a:r>
            <a:r>
              <a:rPr lang="tr-TR" sz="1400" b="1" dirty="0">
                <a:latin typeface="Times New Roman" panose="02020603050405020304" pitchFamily="18" charset="0"/>
                <a:cs typeface="Times New Roman" panose="02020603050405020304" pitchFamily="18" charset="0"/>
              </a:rPr>
              <a:t>Kabul No ve Tarih: 432333/ 08.06.2018.</a:t>
            </a:r>
            <a:r>
              <a:rPr lang="tr-TR" sz="1400" dirty="0">
                <a:latin typeface="Times New Roman" panose="02020603050405020304" pitchFamily="18" charset="0"/>
                <a:cs typeface="Times New Roman" panose="02020603050405020304" pitchFamily="18" charset="0"/>
              </a:rPr>
              <a:t> (Derleme makalesi, 2019 Ocak sayısında </a:t>
            </a:r>
            <a:r>
              <a:rPr lang="tr-TR" sz="1400" dirty="0" smtClean="0">
                <a:latin typeface="Times New Roman" panose="02020603050405020304" pitchFamily="18" charset="0"/>
                <a:cs typeface="Times New Roman" panose="02020603050405020304" pitchFamily="18" charset="0"/>
              </a:rPr>
              <a:t>yayımlanacak)</a:t>
            </a:r>
          </a:p>
          <a:p>
            <a:pPr marL="285750" indent="-285750">
              <a:buFont typeface="Arial" panose="020B0604020202020204" pitchFamily="34" charset="0"/>
              <a:buChar char="•"/>
            </a:pPr>
            <a:r>
              <a:rPr lang="tr-TR" sz="1400" b="1" dirty="0" smtClean="0">
                <a:latin typeface="Times New Roman" panose="02020603050405020304" pitchFamily="18" charset="0"/>
                <a:cs typeface="Times New Roman" panose="02020603050405020304" pitchFamily="18" charset="0"/>
              </a:rPr>
              <a:t>Coşkun </a:t>
            </a:r>
            <a:r>
              <a:rPr lang="tr-TR" sz="1400" b="1" dirty="0">
                <a:latin typeface="Times New Roman" panose="02020603050405020304" pitchFamily="18" charset="0"/>
                <a:cs typeface="Times New Roman" panose="02020603050405020304" pitchFamily="18" charset="0"/>
              </a:rPr>
              <a:t>A.M.,</a:t>
            </a:r>
            <a:r>
              <a:rPr lang="tr-TR" sz="1400" dirty="0">
                <a:latin typeface="Times New Roman" panose="02020603050405020304" pitchFamily="18" charset="0"/>
                <a:cs typeface="Times New Roman" panose="02020603050405020304" pitchFamily="18" charset="0"/>
              </a:rPr>
              <a:t> Arslan S, Okcu G. Gebe </a:t>
            </a:r>
            <a:r>
              <a:rPr lang="tr-TR" sz="1400" dirty="0" err="1">
                <a:latin typeface="Times New Roman" panose="02020603050405020304" pitchFamily="18" charset="0"/>
                <a:cs typeface="Times New Roman" panose="02020603050405020304" pitchFamily="18" charset="0"/>
              </a:rPr>
              <a:t>Kadinlarda</a:t>
            </a:r>
            <a:r>
              <a:rPr lang="tr-TR" sz="1400" dirty="0">
                <a:latin typeface="Times New Roman" panose="02020603050405020304" pitchFamily="18" charset="0"/>
                <a:cs typeface="Times New Roman" panose="02020603050405020304" pitchFamily="18" charset="0"/>
              </a:rPr>
              <a:t> Gebelik </a:t>
            </a:r>
            <a:r>
              <a:rPr lang="tr-TR" sz="1400" dirty="0" err="1">
                <a:latin typeface="Times New Roman" panose="02020603050405020304" pitchFamily="18" charset="0"/>
                <a:cs typeface="Times New Roman" panose="02020603050405020304" pitchFamily="18" charset="0"/>
              </a:rPr>
              <a:t>Algisinin</a:t>
            </a:r>
            <a:r>
              <a:rPr lang="tr-TR" sz="1400" dirty="0">
                <a:latin typeface="Times New Roman" panose="02020603050405020304" pitchFamily="18" charset="0"/>
                <a:cs typeface="Times New Roman" panose="02020603050405020304" pitchFamily="18" charset="0"/>
              </a:rPr>
              <a:t> Stres, Demografik Ve </a:t>
            </a:r>
            <a:r>
              <a:rPr lang="tr-TR" sz="1400" dirty="0" err="1">
                <a:latin typeface="Times New Roman" panose="02020603050405020304" pitchFamily="18" charset="0"/>
                <a:cs typeface="Times New Roman" panose="02020603050405020304" pitchFamily="18" charset="0"/>
              </a:rPr>
              <a:t>Obstetrik</a:t>
            </a:r>
            <a:r>
              <a:rPr lang="tr-TR" sz="1400" dirty="0">
                <a:latin typeface="Times New Roman" panose="02020603050405020304" pitchFamily="18" charset="0"/>
                <a:cs typeface="Times New Roman" panose="02020603050405020304" pitchFamily="18" charset="0"/>
              </a:rPr>
              <a:t> Özellikler </a:t>
            </a:r>
            <a:r>
              <a:rPr lang="tr-TR" sz="1400" dirty="0" err="1">
                <a:latin typeface="Times New Roman" panose="02020603050405020304" pitchFamily="18" charset="0"/>
                <a:cs typeface="Times New Roman" panose="02020603050405020304" pitchFamily="18" charset="0"/>
              </a:rPr>
              <a:t>Açisindan</a:t>
            </a:r>
            <a:r>
              <a:rPr lang="tr-TR" sz="1400" dirty="0">
                <a:latin typeface="Times New Roman" panose="02020603050405020304" pitchFamily="18" charset="0"/>
                <a:cs typeface="Times New Roman" panose="02020603050405020304" pitchFamily="18" charset="0"/>
              </a:rPr>
              <a:t> İncelenmesi,</a:t>
            </a:r>
            <a:r>
              <a:rPr lang="tr-TR" sz="1400" b="1" dirty="0">
                <a:latin typeface="Times New Roman" panose="02020603050405020304" pitchFamily="18" charset="0"/>
                <a:cs typeface="Times New Roman" panose="02020603050405020304" pitchFamily="18" charset="0"/>
              </a:rPr>
              <a:t> </a:t>
            </a:r>
            <a:r>
              <a:rPr lang="tr-TR" sz="1400" i="1" dirty="0" err="1">
                <a:latin typeface="Times New Roman" panose="02020603050405020304" pitchFamily="18" charset="0"/>
                <a:cs typeface="Times New Roman" panose="02020603050405020304" pitchFamily="18" charset="0"/>
              </a:rPr>
              <a:t>Florence</a:t>
            </a:r>
            <a:r>
              <a:rPr lang="tr-TR" sz="1400" i="1" dirty="0">
                <a:latin typeface="Times New Roman" panose="02020603050405020304" pitchFamily="18" charset="0"/>
                <a:cs typeface="Times New Roman" panose="02020603050405020304" pitchFamily="18" charset="0"/>
              </a:rPr>
              <a:t> </a:t>
            </a:r>
            <a:r>
              <a:rPr lang="tr-TR" sz="1400" i="1" dirty="0" err="1">
                <a:latin typeface="Times New Roman" panose="02020603050405020304" pitchFamily="18" charset="0"/>
                <a:cs typeface="Times New Roman" panose="02020603050405020304" pitchFamily="18" charset="0"/>
              </a:rPr>
              <a:t>Nightingale</a:t>
            </a:r>
            <a:r>
              <a:rPr lang="tr-TR" sz="1400" i="1" dirty="0">
                <a:latin typeface="Times New Roman" panose="02020603050405020304" pitchFamily="18" charset="0"/>
                <a:cs typeface="Times New Roman" panose="02020603050405020304" pitchFamily="18" charset="0"/>
              </a:rPr>
              <a:t> Hemşirelik Dergisi,</a:t>
            </a:r>
            <a:r>
              <a:rPr lang="tr-TR" sz="1400" b="1" dirty="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Araştırma Makale</a:t>
            </a:r>
            <a:r>
              <a:rPr lang="tr-TR" sz="1400" b="1" dirty="0">
                <a:latin typeface="Times New Roman" panose="02020603050405020304" pitchFamily="18" charset="0"/>
                <a:cs typeface="Times New Roman" panose="02020603050405020304" pitchFamily="18" charset="0"/>
              </a:rPr>
              <a:t>/ Gönderme tarihi: 12. Eylül </a:t>
            </a:r>
            <a:r>
              <a:rPr lang="tr-TR" sz="1400" b="1" dirty="0" smtClean="0">
                <a:latin typeface="Times New Roman" panose="02020603050405020304" pitchFamily="18" charset="0"/>
                <a:cs typeface="Times New Roman" panose="02020603050405020304" pitchFamily="18" charset="0"/>
              </a:rPr>
              <a:t>2018)</a:t>
            </a:r>
            <a:endParaRPr lang="tr-TR"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400" dirty="0" smtClean="0">
                <a:latin typeface="Times New Roman" panose="02020603050405020304" pitchFamily="18" charset="0"/>
                <a:cs typeface="Times New Roman" panose="02020603050405020304" pitchFamily="18" charset="0"/>
              </a:rPr>
              <a:t>Coşkun </a:t>
            </a:r>
            <a:r>
              <a:rPr lang="tr-TR" sz="1400" dirty="0">
                <a:latin typeface="Times New Roman" panose="02020603050405020304" pitchFamily="18" charset="0"/>
                <a:cs typeface="Times New Roman" panose="02020603050405020304" pitchFamily="18" charset="0"/>
              </a:rPr>
              <a:t>A,</a:t>
            </a:r>
            <a:r>
              <a:rPr lang="tr-TR" sz="1400" b="1"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Varışoğlu</a:t>
            </a:r>
            <a:r>
              <a:rPr lang="tr-TR" sz="1400" dirty="0">
                <a:latin typeface="Times New Roman" panose="02020603050405020304" pitchFamily="18" charset="0"/>
                <a:cs typeface="Times New Roman" panose="02020603050405020304" pitchFamily="18" charset="0"/>
              </a:rPr>
              <a:t> Y, Koca Çavdar N, Kutlu L.: Sağlık Bilimleri Fakültesi Öğrencilerinin Toplumsal Cinsiyet tutumlarının Namus Algısına Etkisi, (Yayına </a:t>
            </a:r>
            <a:r>
              <a:rPr lang="tr-TR" sz="1400" dirty="0" smtClean="0">
                <a:latin typeface="Times New Roman" panose="02020603050405020304" pitchFamily="18" charset="0"/>
                <a:cs typeface="Times New Roman" panose="02020603050405020304" pitchFamily="18" charset="0"/>
              </a:rPr>
              <a:t>hazırlanıyor)</a:t>
            </a:r>
          </a:p>
          <a:p>
            <a:pPr marL="285750" indent="-285750">
              <a:buFont typeface="Arial" panose="020B0604020202020204" pitchFamily="34" charset="0"/>
              <a:buChar char="•"/>
            </a:pPr>
            <a:r>
              <a:rPr lang="tr-TR" sz="1400" dirty="0" smtClean="0">
                <a:latin typeface="Times New Roman" panose="02020603050405020304" pitchFamily="18" charset="0"/>
                <a:cs typeface="Times New Roman" panose="02020603050405020304" pitchFamily="18" charset="0"/>
              </a:rPr>
              <a:t>Karakaya </a:t>
            </a:r>
            <a:r>
              <a:rPr lang="tr-TR" sz="1400" dirty="0">
                <a:latin typeface="Times New Roman" panose="02020603050405020304" pitchFamily="18" charset="0"/>
                <a:cs typeface="Times New Roman" panose="02020603050405020304" pitchFamily="18" charset="0"/>
              </a:rPr>
              <a:t>E, Coşkun A.M. Din ve Ataerki Etkisindeki Adet Kanaması: Kirlilik mi, Doğal Güç Mü? (Yayına </a:t>
            </a:r>
            <a:r>
              <a:rPr lang="tr-TR" sz="1400" dirty="0" smtClean="0">
                <a:latin typeface="Times New Roman" panose="02020603050405020304" pitchFamily="18" charset="0"/>
                <a:cs typeface="Times New Roman" panose="02020603050405020304" pitchFamily="18" charset="0"/>
              </a:rPr>
              <a:t>hazırlanıyor)</a:t>
            </a:r>
          </a:p>
          <a:p>
            <a:pPr marL="285750" indent="-285750">
              <a:buFont typeface="Arial" panose="020B0604020202020204" pitchFamily="34" charset="0"/>
              <a:buChar char="•"/>
            </a:pPr>
            <a:r>
              <a:rPr lang="tr-TR" sz="1400" dirty="0" smtClean="0">
                <a:latin typeface="Times New Roman" panose="02020603050405020304" pitchFamily="18" charset="0"/>
                <a:cs typeface="Times New Roman" panose="02020603050405020304" pitchFamily="18" charset="0"/>
              </a:rPr>
              <a:t>Bezmialem </a:t>
            </a:r>
            <a:r>
              <a:rPr lang="tr-TR" sz="1400" dirty="0">
                <a:latin typeface="Times New Roman" panose="02020603050405020304" pitchFamily="18" charset="0"/>
                <a:cs typeface="Times New Roman" panose="02020603050405020304" pitchFamily="18" charset="0"/>
              </a:rPr>
              <a:t>Vakıf Üniversite Hastanesi Gebe Okulu Eğitici Eğitimi (15 Ocak 2019 tarihinden itibaren 2 ayrı gruba ve 5 iş günü olarak geçekleştirilecek) </a:t>
            </a:r>
            <a:endParaRPr lang="tr-TR"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400" dirty="0" err="1" smtClean="0">
                <a:latin typeface="Times New Roman" panose="02020603050405020304" pitchFamily="18" charset="0"/>
                <a:cs typeface="Times New Roman" panose="02020603050405020304" pitchFamily="18" charset="0"/>
              </a:rPr>
              <a:t>Doç</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Dr. Yazile Sayın’ın Danışmanı olduğu devam eden yüksek lisans tezleri;1.Cemile Akan, Uzun Süren Cerrahi Girişimlerde Basınç Yaralanması ve Risk Faktörleri [</a:t>
            </a:r>
            <a:r>
              <a:rPr lang="tr-TR" sz="1400" dirty="0" err="1">
                <a:latin typeface="Times New Roman" panose="02020603050405020304" pitchFamily="18" charset="0"/>
                <a:cs typeface="Times New Roman" panose="02020603050405020304" pitchFamily="18" charset="0"/>
              </a:rPr>
              <a:t>Pressure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Injury</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and</a:t>
            </a:r>
            <a:r>
              <a:rPr lang="tr-TR" sz="1400" dirty="0">
                <a:latin typeface="Times New Roman" panose="02020603050405020304" pitchFamily="18" charset="0"/>
                <a:cs typeface="Times New Roman" panose="02020603050405020304" pitchFamily="18" charset="0"/>
              </a:rPr>
              <a:t> Risk </a:t>
            </a:r>
            <a:r>
              <a:rPr lang="tr-TR" sz="1400" dirty="0" err="1">
                <a:latin typeface="Times New Roman" panose="02020603050405020304" pitchFamily="18" charset="0"/>
                <a:cs typeface="Times New Roman" panose="02020603050405020304" pitchFamily="18" charset="0"/>
              </a:rPr>
              <a:t>Factors</a:t>
            </a:r>
            <a:r>
              <a:rPr lang="tr-TR" sz="1400" dirty="0">
                <a:latin typeface="Times New Roman" panose="02020603050405020304" pitchFamily="18" charset="0"/>
                <a:cs typeface="Times New Roman" panose="02020603050405020304" pitchFamily="18" charset="0"/>
              </a:rPr>
              <a:t> in </a:t>
            </a:r>
            <a:r>
              <a:rPr lang="tr-TR" sz="1400" dirty="0" err="1">
                <a:latin typeface="Times New Roman" panose="02020603050405020304" pitchFamily="18" charset="0"/>
                <a:cs typeface="Times New Roman" panose="02020603050405020304" pitchFamily="18" charset="0"/>
              </a:rPr>
              <a:t>Long</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Term</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Surgical</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Interventions</a:t>
            </a:r>
            <a:r>
              <a:rPr lang="tr-TR" sz="1400" dirty="0">
                <a:latin typeface="Times New Roman" panose="02020603050405020304" pitchFamily="18" charset="0"/>
                <a:cs typeface="Times New Roman" panose="02020603050405020304" pitchFamily="18" charset="0"/>
              </a:rPr>
              <a:t>] (2015-2018) Bezmialem Vakif University, </a:t>
            </a:r>
            <a:r>
              <a:rPr lang="tr-TR" sz="1400" dirty="0" err="1">
                <a:latin typeface="Times New Roman" panose="02020603050405020304" pitchFamily="18" charset="0"/>
                <a:cs typeface="Times New Roman" panose="02020603050405020304" pitchFamily="18" charset="0"/>
              </a:rPr>
              <a:t>Faculty</a:t>
            </a:r>
            <a:r>
              <a:rPr lang="tr-TR" sz="1400" dirty="0">
                <a:latin typeface="Times New Roman" panose="02020603050405020304" pitchFamily="18" charset="0"/>
                <a:cs typeface="Times New Roman" panose="02020603050405020304" pitchFamily="18" charset="0"/>
              </a:rPr>
              <a:t> of </a:t>
            </a:r>
            <a:r>
              <a:rPr lang="tr-TR" sz="1400" dirty="0" err="1">
                <a:latin typeface="Times New Roman" panose="02020603050405020304" pitchFamily="18" charset="0"/>
                <a:cs typeface="Times New Roman" panose="02020603050405020304" pitchFamily="18" charset="0"/>
              </a:rPr>
              <a:t>Health</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Sciences</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Nursing</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Department</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Surgical</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Nursing</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Division</a:t>
            </a:r>
            <a:r>
              <a:rPr lang="tr-TR" sz="1400" dirty="0">
                <a:latin typeface="Times New Roman" panose="02020603050405020304" pitchFamily="18" charset="0"/>
                <a:cs typeface="Times New Roman" panose="02020603050405020304" pitchFamily="18" charset="0"/>
              </a:rPr>
              <a:t> (2015-2018). 2.Elif Biçer, Büyük Açık Cerrahi ve </a:t>
            </a:r>
            <a:r>
              <a:rPr lang="tr-TR" sz="1400" dirty="0" err="1">
                <a:latin typeface="Times New Roman" panose="02020603050405020304" pitchFamily="18" charset="0"/>
                <a:cs typeface="Times New Roman" panose="02020603050405020304" pitchFamily="18" charset="0"/>
              </a:rPr>
              <a:t>Laparoskopik</a:t>
            </a:r>
            <a:r>
              <a:rPr lang="tr-TR" sz="1400" dirty="0">
                <a:latin typeface="Times New Roman" panose="02020603050405020304" pitchFamily="18" charset="0"/>
                <a:cs typeface="Times New Roman" panose="02020603050405020304" pitchFamily="18" charset="0"/>
              </a:rPr>
              <a:t> Girişimlerde Oluşan Cerrahi Duman Hastada </a:t>
            </a:r>
            <a:r>
              <a:rPr lang="tr-TR" sz="1400" dirty="0" err="1">
                <a:latin typeface="Times New Roman" panose="02020603050405020304" pitchFamily="18" charset="0"/>
                <a:cs typeface="Times New Roman" panose="02020603050405020304" pitchFamily="18" charset="0"/>
              </a:rPr>
              <a:t>Karboksihemoglobin</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Methemoglobin</a:t>
            </a:r>
            <a:r>
              <a:rPr lang="tr-TR" sz="1400" dirty="0">
                <a:latin typeface="Times New Roman" panose="02020603050405020304" pitchFamily="18" charset="0"/>
                <a:cs typeface="Times New Roman" panose="02020603050405020304" pitchFamily="18" charset="0"/>
              </a:rPr>
              <a:t> ve Bazı Kan Gazları Düzeyini Etkiler mi? [</a:t>
            </a:r>
            <a:r>
              <a:rPr lang="tr-TR" sz="1400" dirty="0" err="1">
                <a:latin typeface="Times New Roman" panose="02020603050405020304" pitchFamily="18" charset="0"/>
                <a:cs typeface="Times New Roman" panose="02020603050405020304" pitchFamily="18" charset="0"/>
              </a:rPr>
              <a:t>The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Effect</a:t>
            </a:r>
            <a:r>
              <a:rPr lang="tr-TR" sz="1400" dirty="0">
                <a:latin typeface="Times New Roman" panose="02020603050405020304" pitchFamily="18" charset="0"/>
                <a:cs typeface="Times New Roman" panose="02020603050405020304" pitchFamily="18" charset="0"/>
              </a:rPr>
              <a:t> of </a:t>
            </a:r>
            <a:r>
              <a:rPr lang="tr-TR" sz="1400" dirty="0" err="1">
                <a:latin typeface="Times New Roman" panose="02020603050405020304" pitchFamily="18" charset="0"/>
                <a:cs typeface="Times New Roman" panose="02020603050405020304" pitchFamily="18" charset="0"/>
              </a:rPr>
              <a:t>Surgical</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Smoke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Carboxyhemoglobin</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and</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Methemoglobin</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Levels</a:t>
            </a:r>
            <a:r>
              <a:rPr lang="tr-TR" sz="1400" dirty="0">
                <a:latin typeface="Times New Roman" panose="02020603050405020304" pitchFamily="18" charset="0"/>
                <a:cs typeface="Times New Roman" panose="02020603050405020304" pitchFamily="18" charset="0"/>
              </a:rPr>
              <a:t> in </a:t>
            </a:r>
            <a:r>
              <a:rPr lang="tr-TR" sz="1400" dirty="0" err="1">
                <a:latin typeface="Times New Roman" panose="02020603050405020304" pitchFamily="18" charset="0"/>
                <a:cs typeface="Times New Roman" panose="02020603050405020304" pitchFamily="18" charset="0"/>
              </a:rPr>
              <a:t>Laparoscopic</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and</a:t>
            </a:r>
            <a:r>
              <a:rPr lang="tr-TR" sz="1400" dirty="0">
                <a:latin typeface="Times New Roman" panose="02020603050405020304" pitchFamily="18" charset="0"/>
                <a:cs typeface="Times New Roman" panose="02020603050405020304" pitchFamily="18" charset="0"/>
              </a:rPr>
              <a:t> Open </a:t>
            </a:r>
            <a:r>
              <a:rPr lang="tr-TR" sz="1400" dirty="0" err="1">
                <a:latin typeface="Times New Roman" panose="02020603050405020304" pitchFamily="18" charset="0"/>
                <a:cs typeface="Times New Roman" panose="02020603050405020304" pitchFamily="18" charset="0"/>
              </a:rPr>
              <a:t>Major</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Surgical</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Patients</a:t>
            </a:r>
            <a:r>
              <a:rPr lang="tr-TR" sz="1400" dirty="0">
                <a:latin typeface="Times New Roman" panose="02020603050405020304" pitchFamily="18" charset="0"/>
                <a:cs typeface="Times New Roman" panose="02020603050405020304" pitchFamily="18" charset="0"/>
              </a:rPr>
              <a:t>]  (2018- </a:t>
            </a:r>
            <a:r>
              <a:rPr lang="tr-TR" sz="1400" dirty="0" err="1">
                <a:latin typeface="Times New Roman" panose="02020603050405020304" pitchFamily="18" charset="0"/>
                <a:cs typeface="Times New Roman" panose="02020603050405020304" pitchFamily="18" charset="0"/>
              </a:rPr>
              <a:t>continues</a:t>
            </a:r>
            <a:r>
              <a:rPr lang="tr-TR" sz="1400" dirty="0">
                <a:latin typeface="Times New Roman" panose="02020603050405020304" pitchFamily="18" charset="0"/>
                <a:cs typeface="Times New Roman" panose="02020603050405020304" pitchFamily="18" charset="0"/>
              </a:rPr>
              <a:t>) Bezmialem Vakif University, </a:t>
            </a:r>
            <a:r>
              <a:rPr lang="tr-TR" sz="1400" dirty="0" err="1">
                <a:latin typeface="Times New Roman" panose="02020603050405020304" pitchFamily="18" charset="0"/>
                <a:cs typeface="Times New Roman" panose="02020603050405020304" pitchFamily="18" charset="0"/>
              </a:rPr>
              <a:t>Faculty</a:t>
            </a:r>
            <a:r>
              <a:rPr lang="tr-TR" sz="1400" dirty="0">
                <a:latin typeface="Times New Roman" panose="02020603050405020304" pitchFamily="18" charset="0"/>
                <a:cs typeface="Times New Roman" panose="02020603050405020304" pitchFamily="18" charset="0"/>
              </a:rPr>
              <a:t> of </a:t>
            </a:r>
            <a:r>
              <a:rPr lang="tr-TR" sz="1400" dirty="0" err="1">
                <a:latin typeface="Times New Roman" panose="02020603050405020304" pitchFamily="18" charset="0"/>
                <a:cs typeface="Times New Roman" panose="02020603050405020304" pitchFamily="18" charset="0"/>
              </a:rPr>
              <a:t>Health</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Sciences</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Nursing</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Department</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Surgical</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Nursing</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Division</a:t>
            </a:r>
            <a:r>
              <a:rPr lang="tr-TR" sz="1400" dirty="0">
                <a:latin typeface="Times New Roman" panose="02020603050405020304" pitchFamily="18" charset="0"/>
                <a:cs typeface="Times New Roman" panose="02020603050405020304" pitchFamily="18" charset="0"/>
              </a:rPr>
              <a:t> 3.Sukran </a:t>
            </a:r>
            <a:r>
              <a:rPr lang="tr-TR" sz="1400" dirty="0" err="1">
                <a:latin typeface="Times New Roman" panose="02020603050405020304" pitchFamily="18" charset="0"/>
                <a:cs typeface="Times New Roman" panose="02020603050405020304" pitchFamily="18" charset="0"/>
              </a:rPr>
              <a:t>Gura</a:t>
            </a:r>
            <a:r>
              <a:rPr lang="tr-TR" sz="1400" dirty="0">
                <a:latin typeface="Times New Roman" panose="02020603050405020304" pitchFamily="18" charset="0"/>
                <a:cs typeface="Times New Roman" panose="02020603050405020304" pitchFamily="18" charset="0"/>
              </a:rPr>
              <a:t>, Yoğun Bakım Hastalarına uygulanan Alt </a:t>
            </a:r>
            <a:r>
              <a:rPr lang="tr-TR" sz="1400" dirty="0" err="1">
                <a:latin typeface="Times New Roman" panose="02020603050405020304" pitchFamily="18" charset="0"/>
                <a:cs typeface="Times New Roman" panose="02020603050405020304" pitchFamily="18" charset="0"/>
              </a:rPr>
              <a:t>Extremite</a:t>
            </a:r>
            <a:r>
              <a:rPr lang="tr-TR" sz="1400" dirty="0">
                <a:latin typeface="Times New Roman" panose="02020603050405020304" pitchFamily="18" charset="0"/>
                <a:cs typeface="Times New Roman" panose="02020603050405020304" pitchFamily="18" charset="0"/>
              </a:rPr>
              <a:t> Kompresyon Araçlarına Bağlı Basınç Yaraları Önlenebilir mi? [</a:t>
            </a:r>
            <a:r>
              <a:rPr lang="tr-TR" sz="1400" dirty="0" err="1">
                <a:latin typeface="Times New Roman" panose="02020603050405020304" pitchFamily="18" charset="0"/>
                <a:cs typeface="Times New Roman" panose="02020603050405020304" pitchFamily="18" charset="0"/>
              </a:rPr>
              <a:t>Pressure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Wounds</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Due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to</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Lower</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Extremite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Compression</a:t>
            </a:r>
            <a:r>
              <a:rPr lang="tr-TR" sz="1400" dirty="0">
                <a:latin typeface="Times New Roman" panose="02020603050405020304" pitchFamily="18" charset="0"/>
                <a:cs typeface="Times New Roman" panose="02020603050405020304" pitchFamily="18" charset="0"/>
              </a:rPr>
              <a:t> Tools </a:t>
            </a:r>
            <a:r>
              <a:rPr lang="tr-TR" sz="1400" dirty="0" err="1">
                <a:latin typeface="Times New Roman" panose="02020603050405020304" pitchFamily="18" charset="0"/>
                <a:cs typeface="Times New Roman" panose="02020603050405020304" pitchFamily="18" charset="0"/>
              </a:rPr>
              <a:t>Applied</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to</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Intensive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Care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Patients</a:t>
            </a:r>
            <a:r>
              <a:rPr lang="tr-TR" sz="1400" dirty="0">
                <a:latin typeface="Times New Roman" panose="02020603050405020304" pitchFamily="18" charset="0"/>
                <a:cs typeface="Times New Roman" panose="02020603050405020304" pitchFamily="18" charset="0"/>
              </a:rPr>
              <a:t> Can Be </a:t>
            </a:r>
            <a:r>
              <a:rPr lang="tr-TR" sz="1400" dirty="0" err="1">
                <a:latin typeface="Times New Roman" panose="02020603050405020304" pitchFamily="18" charset="0"/>
                <a:cs typeface="Times New Roman" panose="02020603050405020304" pitchFamily="18" charset="0"/>
              </a:rPr>
              <a:t>Prevented</a:t>
            </a:r>
            <a:r>
              <a:rPr lang="tr-TR" sz="1400" dirty="0">
                <a:latin typeface="Times New Roman" panose="02020603050405020304" pitchFamily="18" charset="0"/>
                <a:cs typeface="Times New Roman" panose="02020603050405020304" pitchFamily="18" charset="0"/>
              </a:rPr>
              <a:t>?] (2018- </a:t>
            </a:r>
            <a:r>
              <a:rPr lang="tr-TR" sz="1400" dirty="0" err="1">
                <a:latin typeface="Times New Roman" panose="02020603050405020304" pitchFamily="18" charset="0"/>
                <a:cs typeface="Times New Roman" panose="02020603050405020304" pitchFamily="18" charset="0"/>
              </a:rPr>
              <a:t>continues</a:t>
            </a:r>
            <a:r>
              <a:rPr lang="tr-TR" sz="1400" dirty="0">
                <a:latin typeface="Times New Roman" panose="02020603050405020304" pitchFamily="18" charset="0"/>
                <a:cs typeface="Times New Roman" panose="02020603050405020304" pitchFamily="18" charset="0"/>
              </a:rPr>
              <a:t>) Bezmialem Vakif University, </a:t>
            </a:r>
            <a:r>
              <a:rPr lang="tr-TR" sz="1400" dirty="0" err="1">
                <a:latin typeface="Times New Roman" panose="02020603050405020304" pitchFamily="18" charset="0"/>
                <a:cs typeface="Times New Roman" panose="02020603050405020304" pitchFamily="18" charset="0"/>
              </a:rPr>
              <a:t>Faculty</a:t>
            </a:r>
            <a:r>
              <a:rPr lang="tr-TR" sz="1400" dirty="0">
                <a:latin typeface="Times New Roman" panose="02020603050405020304" pitchFamily="18" charset="0"/>
                <a:cs typeface="Times New Roman" panose="02020603050405020304" pitchFamily="18" charset="0"/>
              </a:rPr>
              <a:t> of </a:t>
            </a:r>
            <a:r>
              <a:rPr lang="tr-TR" sz="1400" dirty="0" err="1">
                <a:latin typeface="Times New Roman" panose="02020603050405020304" pitchFamily="18" charset="0"/>
                <a:cs typeface="Times New Roman" panose="02020603050405020304" pitchFamily="18" charset="0"/>
              </a:rPr>
              <a:t>Health</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Sciences</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Nursing</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Department</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Surgical</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Nursing</a:t>
            </a:r>
            <a:r>
              <a:rPr lang="tr-TR" sz="1400" dirty="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Division</a:t>
            </a:r>
            <a:r>
              <a:rPr lang="tr-TR" sz="1400" dirty="0" smtClean="0">
                <a:latin typeface="Times New Roman" panose="02020603050405020304" pitchFamily="18" charset="0"/>
                <a:cs typeface="Times New Roman" panose="02020603050405020304" pitchFamily="18" charset="0"/>
              </a:rPr>
              <a:t>. </a:t>
            </a: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7" name="Dikdörtgen 6"/>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8273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699643"/>
            <a:ext cx="10515600" cy="4477546"/>
          </a:xfrm>
        </p:spPr>
        <p:txBody>
          <a:bodyPr>
            <a:normAutofit fontScale="25000" lnSpcReduction="20000"/>
          </a:bodyPr>
          <a:lstStyle/>
          <a:p>
            <a:pPr>
              <a:lnSpc>
                <a:spcPct val="120000"/>
              </a:lnSpc>
            </a:pPr>
            <a:r>
              <a:rPr lang="tr-TR" sz="4800" dirty="0" smtClean="0">
                <a:latin typeface="Times New Roman" panose="02020603050405020304" pitchFamily="18" charset="0"/>
                <a:cs typeface="Times New Roman" panose="02020603050405020304" pitchFamily="18" charset="0"/>
              </a:rPr>
              <a:t>Dr. Öğretim Üyesi Özlem Işıl, davetli yazar olduğu Türkiye Klinikleri Doğum-Kadın Sağlığı ve Hastalıkları Hemşireliği Özel Dergisi "Kadın Sağlığının Korunması ve Geliştirilmesinde Hemşirenin Rolü” özel sayısında yayınlanacak olan “Şiddet Bir Kader mi? Kadına Yönelik Şiddet Nasıl Yönetilebilir?” başlıklı makalesi dergiye gönderilmiştir (Kabul No. ve gönderilme tarihi: 2018-63779 ve 27.11.2018).	</a:t>
            </a:r>
          </a:p>
          <a:p>
            <a:pPr>
              <a:lnSpc>
                <a:spcPct val="120000"/>
              </a:lnSpc>
            </a:pPr>
            <a:r>
              <a:rPr lang="tr-TR" sz="4800" dirty="0" smtClean="0">
                <a:latin typeface="Times New Roman" panose="02020603050405020304" pitchFamily="18" charset="0"/>
                <a:cs typeface="Times New Roman" panose="02020603050405020304" pitchFamily="18" charset="0"/>
              </a:rPr>
              <a:t>Dr. Öğretim Üyesi Özlem Işıl, Dr. Öğretim Üyesi Özcan Erdoğan ve Dr. Öğretim Üyesi Nesrin İlhan ile birlikte editörlük çalışmalarını yaptıkları “Evde Bakım: Temel İlke ve Yaklaşımlar” adlı kitabın hazırlıkları devam etmektedir.</a:t>
            </a:r>
          </a:p>
          <a:p>
            <a:pPr>
              <a:lnSpc>
                <a:spcPct val="120000"/>
              </a:lnSpc>
            </a:pPr>
            <a:r>
              <a:rPr lang="tr-TR" sz="4800" dirty="0" smtClean="0">
                <a:latin typeface="Times New Roman" panose="02020603050405020304" pitchFamily="18" charset="0"/>
                <a:cs typeface="Times New Roman" panose="02020603050405020304" pitchFamily="18" charset="0"/>
              </a:rPr>
              <a:t>Dr. Öğretim Üyesi Özcan Erdoğan’ın "</a:t>
            </a:r>
            <a:r>
              <a:rPr lang="tr-TR" sz="4800" dirty="0" err="1" smtClean="0">
                <a:latin typeface="Times New Roman" panose="02020603050405020304" pitchFamily="18" charset="0"/>
                <a:cs typeface="Times New Roman" panose="02020603050405020304" pitchFamily="18" charset="0"/>
              </a:rPr>
              <a:t>Investigation</a:t>
            </a:r>
            <a:r>
              <a:rPr lang="tr-TR" sz="4800" dirty="0" smtClean="0">
                <a:latin typeface="Times New Roman" panose="02020603050405020304" pitchFamily="18" charset="0"/>
                <a:cs typeface="Times New Roman" panose="02020603050405020304" pitchFamily="18" charset="0"/>
              </a:rPr>
              <a:t> of in </a:t>
            </a:r>
            <a:r>
              <a:rPr lang="tr-TR" sz="4800" dirty="0" err="1" smtClean="0">
                <a:latin typeface="Times New Roman" panose="02020603050405020304" pitchFamily="18" charset="0"/>
                <a:cs typeface="Times New Roman" panose="02020603050405020304" pitchFamily="18" charset="0"/>
              </a:rPr>
              <a:t>vitro</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antifungal</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activity</a:t>
            </a:r>
            <a:r>
              <a:rPr lang="tr-TR" sz="4800" dirty="0" smtClean="0">
                <a:latin typeface="Times New Roman" panose="02020603050405020304" pitchFamily="18" charset="0"/>
                <a:cs typeface="Times New Roman" panose="02020603050405020304" pitchFamily="18" charset="0"/>
              </a:rPr>
              <a:t> of </a:t>
            </a:r>
            <a:r>
              <a:rPr lang="tr-TR" sz="4800" dirty="0" err="1" smtClean="0">
                <a:latin typeface="Times New Roman" panose="02020603050405020304" pitchFamily="18" charset="0"/>
                <a:cs typeface="Times New Roman" panose="02020603050405020304" pitchFamily="18" charset="0"/>
              </a:rPr>
              <a:t>Ankaferd</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Blood</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Stopper</a:t>
            </a:r>
            <a:r>
              <a:rPr lang="tr-TR" sz="4800" dirty="0" smtClean="0">
                <a:latin typeface="Times New Roman" panose="02020603050405020304" pitchFamily="18" charset="0"/>
                <a:cs typeface="Times New Roman" panose="02020603050405020304" pitchFamily="18" charset="0"/>
              </a:rPr>
              <a:t>® in </a:t>
            </a:r>
            <a:r>
              <a:rPr lang="tr-TR" sz="4800" dirty="0" err="1" smtClean="0">
                <a:latin typeface="Times New Roman" panose="02020603050405020304" pitchFamily="18" charset="0"/>
                <a:cs typeface="Times New Roman" panose="02020603050405020304" pitchFamily="18" charset="0"/>
              </a:rPr>
              <a:t>Candida</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species</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isolated</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from</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patients</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with</a:t>
            </a:r>
            <a:r>
              <a:rPr lang="tr-TR" sz="4800" dirty="0" smtClean="0">
                <a:latin typeface="Times New Roman" panose="02020603050405020304" pitchFamily="18" charset="0"/>
                <a:cs typeface="Times New Roman" panose="02020603050405020304" pitchFamily="18" charset="0"/>
              </a:rPr>
              <a:t> oral </a:t>
            </a:r>
            <a:r>
              <a:rPr lang="tr-TR" sz="4800" dirty="0" err="1" smtClean="0">
                <a:latin typeface="Times New Roman" panose="02020603050405020304" pitchFamily="18" charset="0"/>
                <a:cs typeface="Times New Roman" panose="02020603050405020304" pitchFamily="18" charset="0"/>
              </a:rPr>
              <a:t>stomatitis</a:t>
            </a:r>
            <a:r>
              <a:rPr lang="tr-TR" sz="4800" dirty="0" smtClean="0">
                <a:latin typeface="Times New Roman" panose="02020603050405020304" pitchFamily="18" charset="0"/>
                <a:cs typeface="Times New Roman" panose="02020603050405020304" pitchFamily="18" charset="0"/>
              </a:rPr>
              <a:t>" başlığı ile yayınlanmak üzere Kasım 2018 tarihinde gönderilmiş sonuç beklenmektedir.</a:t>
            </a:r>
          </a:p>
          <a:p>
            <a:pPr>
              <a:lnSpc>
                <a:spcPct val="120000"/>
              </a:lnSpc>
            </a:pPr>
            <a:r>
              <a:rPr lang="tr-TR" sz="4800" dirty="0" smtClean="0">
                <a:latin typeface="Times New Roman" panose="02020603050405020304" pitchFamily="18" charset="0"/>
                <a:cs typeface="Times New Roman" panose="02020603050405020304" pitchFamily="18" charset="0"/>
              </a:rPr>
              <a:t>Dr. Öğretim Üyesi Özcan Erdoğan tarafından davetli yazar olduğu Türkiye Klinikleri Afet Hemşireliği Özel Sayısına "Afet Hemşireliği Eğitimi" başlıklı makale dergiye gönderilmiştir.</a:t>
            </a:r>
          </a:p>
          <a:p>
            <a:pPr>
              <a:lnSpc>
                <a:spcPct val="120000"/>
              </a:lnSpc>
            </a:pPr>
            <a:r>
              <a:rPr lang="tr-TR" sz="4800" dirty="0" err="1" smtClean="0">
                <a:latin typeface="Times New Roman" panose="02020603050405020304" pitchFamily="18" charset="0"/>
                <a:cs typeface="Times New Roman" panose="02020603050405020304" pitchFamily="18" charset="0"/>
              </a:rPr>
              <a:t>Öğr</a:t>
            </a:r>
            <a:r>
              <a:rPr lang="tr-TR" sz="4800" dirty="0" smtClean="0">
                <a:latin typeface="Times New Roman" panose="02020603050405020304" pitchFamily="18" charset="0"/>
                <a:cs typeface="Times New Roman" panose="02020603050405020304" pitchFamily="18" charset="0"/>
              </a:rPr>
              <a:t> Gör </a:t>
            </a:r>
            <a:r>
              <a:rPr lang="tr-TR" sz="4800" dirty="0" err="1" smtClean="0">
                <a:latin typeface="Times New Roman" panose="02020603050405020304" pitchFamily="18" charset="0"/>
                <a:cs typeface="Times New Roman" panose="02020603050405020304" pitchFamily="18" charset="0"/>
              </a:rPr>
              <a:t>Nareg</a:t>
            </a:r>
            <a:r>
              <a:rPr lang="tr-TR" sz="4800" dirty="0" smtClean="0">
                <a:latin typeface="Times New Roman" panose="02020603050405020304" pitchFamily="18" charset="0"/>
                <a:cs typeface="Times New Roman" panose="02020603050405020304" pitchFamily="18" charset="0"/>
              </a:rPr>
              <a:t> Doğan’ın </a:t>
            </a:r>
            <a:r>
              <a:rPr lang="tr-TR" sz="4800" i="1" dirty="0" smtClean="0">
                <a:latin typeface="Times New Roman" panose="02020603050405020304" pitchFamily="18" charset="0"/>
                <a:cs typeface="Times New Roman" panose="02020603050405020304" pitchFamily="18" charset="0"/>
              </a:rPr>
              <a:t>“</a:t>
            </a:r>
            <a:r>
              <a:rPr lang="tr-TR" sz="4800" dirty="0" smtClean="0">
                <a:latin typeface="Times New Roman" panose="02020603050405020304" pitchFamily="18" charset="0"/>
                <a:cs typeface="Times New Roman" panose="02020603050405020304" pitchFamily="18" charset="0"/>
              </a:rPr>
              <a:t>Evde Bakım: Temel İlke ve Yaklaşımlar</a:t>
            </a:r>
            <a:r>
              <a:rPr lang="tr-TR" sz="4800" i="1" dirty="0" smtClean="0">
                <a:latin typeface="Times New Roman" panose="02020603050405020304" pitchFamily="18" charset="0"/>
                <a:cs typeface="Times New Roman" panose="02020603050405020304" pitchFamily="18" charset="0"/>
              </a:rPr>
              <a:t>”</a:t>
            </a:r>
            <a:r>
              <a:rPr lang="tr-TR" sz="4800" dirty="0" smtClean="0">
                <a:latin typeface="Times New Roman" panose="02020603050405020304" pitchFamily="18" charset="0"/>
                <a:cs typeface="Times New Roman" panose="02020603050405020304" pitchFamily="18" charset="0"/>
              </a:rPr>
              <a:t> adlı kitabın hazırlığında “Evde Psikiyatrik Bakım” başlıklı bölüm hazırlığı tamamlanmıştır.</a:t>
            </a:r>
          </a:p>
          <a:p>
            <a:pPr>
              <a:lnSpc>
                <a:spcPct val="120000"/>
              </a:lnSpc>
            </a:pPr>
            <a:r>
              <a:rPr lang="tr-TR" sz="4800" dirty="0" err="1" smtClean="0">
                <a:latin typeface="Times New Roman" panose="02020603050405020304" pitchFamily="18" charset="0"/>
                <a:cs typeface="Times New Roman" panose="02020603050405020304" pitchFamily="18" charset="0"/>
              </a:rPr>
              <a:t>Öğr</a:t>
            </a:r>
            <a:r>
              <a:rPr lang="tr-TR" sz="4800" dirty="0" smtClean="0">
                <a:latin typeface="Times New Roman" panose="02020603050405020304" pitchFamily="18" charset="0"/>
                <a:cs typeface="Times New Roman" panose="02020603050405020304" pitchFamily="18" charset="0"/>
              </a:rPr>
              <a:t>. Gör </a:t>
            </a:r>
            <a:r>
              <a:rPr lang="tr-TR" sz="4800" dirty="0" err="1" smtClean="0">
                <a:latin typeface="Times New Roman" panose="02020603050405020304" pitchFamily="18" charset="0"/>
                <a:cs typeface="Times New Roman" panose="02020603050405020304" pitchFamily="18" charset="0"/>
              </a:rPr>
              <a:t>Nareg</a:t>
            </a:r>
            <a:r>
              <a:rPr lang="tr-TR" sz="4800" dirty="0" smtClean="0">
                <a:latin typeface="Times New Roman" panose="02020603050405020304" pitchFamily="18" charset="0"/>
                <a:cs typeface="Times New Roman" panose="02020603050405020304" pitchFamily="18" charset="0"/>
              </a:rPr>
              <a:t> Doğan’ın, Dr. Öğretim Üyesi Nur Elçin </a:t>
            </a:r>
            <a:r>
              <a:rPr lang="tr-TR" sz="4800" dirty="0" err="1" smtClean="0">
                <a:latin typeface="Times New Roman" panose="02020603050405020304" pitchFamily="18" charset="0"/>
                <a:cs typeface="Times New Roman" panose="02020603050405020304" pitchFamily="18" charset="0"/>
              </a:rPr>
              <a:t>Boyacıoğlu</a:t>
            </a:r>
            <a:r>
              <a:rPr lang="tr-TR" sz="4800" dirty="0" smtClean="0">
                <a:latin typeface="Times New Roman" panose="02020603050405020304" pitchFamily="18" charset="0"/>
                <a:cs typeface="Times New Roman" panose="02020603050405020304" pitchFamily="18" charset="0"/>
              </a:rPr>
              <a:t> (İstanbul Cerrahpaşa Üniversitesi SBF) ve Bakırköy Ruh ve Sinir Hastalıkları Hastanesi Hemşiresi Mehmet Ali Doğan ile birlikte tamamladığı “Psikiyatri Hemşirelerinin Psikolojik Dayanıklılıkları ve </a:t>
            </a:r>
            <a:r>
              <a:rPr lang="tr-TR" sz="4800" dirty="0" err="1" smtClean="0">
                <a:latin typeface="Times New Roman" panose="02020603050405020304" pitchFamily="18" charset="0"/>
                <a:cs typeface="Times New Roman" panose="02020603050405020304" pitchFamily="18" charset="0"/>
              </a:rPr>
              <a:t>Empatik</a:t>
            </a:r>
            <a:r>
              <a:rPr lang="tr-TR" sz="4800" dirty="0" smtClean="0">
                <a:latin typeface="Times New Roman" panose="02020603050405020304" pitchFamily="18" charset="0"/>
                <a:cs typeface="Times New Roman" panose="02020603050405020304" pitchFamily="18" charset="0"/>
              </a:rPr>
              <a:t> Eğilimleri Arasındaki İlişki” başlıklı çalışma Psikiyatri Hemşireliği Dergisine (Web of </a:t>
            </a:r>
            <a:r>
              <a:rPr lang="tr-TR" sz="4800" dirty="0" err="1" smtClean="0">
                <a:latin typeface="Times New Roman" panose="02020603050405020304" pitchFamily="18" charset="0"/>
                <a:cs typeface="Times New Roman" panose="02020603050405020304" pitchFamily="18" charset="0"/>
              </a:rPr>
              <a:t>Science</a:t>
            </a:r>
            <a:r>
              <a:rPr lang="tr-TR" sz="4800" dirty="0" smtClean="0">
                <a:latin typeface="Times New Roman" panose="02020603050405020304" pitchFamily="18" charset="0"/>
                <a:cs typeface="Times New Roman" panose="02020603050405020304" pitchFamily="18" charset="0"/>
              </a:rPr>
              <a:t>, ESCI) gönderilmiştir.</a:t>
            </a:r>
          </a:p>
          <a:p>
            <a:pPr>
              <a:lnSpc>
                <a:spcPct val="120000"/>
              </a:lnSpc>
            </a:pPr>
            <a:r>
              <a:rPr lang="tr-TR" sz="4800" dirty="0" err="1" smtClean="0">
                <a:latin typeface="Times New Roman" panose="02020603050405020304" pitchFamily="18" charset="0"/>
                <a:cs typeface="Times New Roman" panose="02020603050405020304" pitchFamily="18" charset="0"/>
              </a:rPr>
              <a:t>Öğr</a:t>
            </a:r>
            <a:r>
              <a:rPr lang="tr-TR" sz="4800" dirty="0" smtClean="0">
                <a:latin typeface="Times New Roman" panose="02020603050405020304" pitchFamily="18" charset="0"/>
                <a:cs typeface="Times New Roman" panose="02020603050405020304" pitchFamily="18" charset="0"/>
              </a:rPr>
              <a:t>. Gör. Elif </a:t>
            </a:r>
            <a:r>
              <a:rPr lang="tr-TR" sz="4800" dirty="0" err="1" smtClean="0">
                <a:latin typeface="Times New Roman" panose="02020603050405020304" pitchFamily="18" charset="0"/>
                <a:cs typeface="Times New Roman" panose="02020603050405020304" pitchFamily="18" charset="0"/>
              </a:rPr>
              <a:t>Koyuncuoğlu</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Nekrotizan</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Enterokolitin</a:t>
            </a:r>
            <a:r>
              <a:rPr lang="tr-TR" sz="4800" dirty="0" smtClean="0">
                <a:latin typeface="Times New Roman" panose="02020603050405020304" pitchFamily="18" charset="0"/>
                <a:cs typeface="Times New Roman" panose="02020603050405020304" pitchFamily="18" charset="0"/>
              </a:rPr>
              <a:t> Bulgusu Olan Batın </a:t>
            </a:r>
            <a:r>
              <a:rPr lang="tr-TR" sz="4800" dirty="0" err="1" smtClean="0">
                <a:latin typeface="Times New Roman" panose="02020603050405020304" pitchFamily="18" charset="0"/>
                <a:cs typeface="Times New Roman" panose="02020603050405020304" pitchFamily="18" charset="0"/>
              </a:rPr>
              <a:t>Distansiyonunun</a:t>
            </a:r>
            <a:r>
              <a:rPr lang="tr-TR" sz="4800" dirty="0" smtClean="0">
                <a:latin typeface="Times New Roman" panose="02020603050405020304" pitchFamily="18" charset="0"/>
                <a:cs typeface="Times New Roman" panose="02020603050405020304" pitchFamily="18" charset="0"/>
              </a:rPr>
              <a:t> Erken Dönemde Tanımlanması” isimli çalışması yayın aşamasındadır.</a:t>
            </a:r>
          </a:p>
          <a:p>
            <a:pPr>
              <a:lnSpc>
                <a:spcPct val="120000"/>
              </a:lnSpc>
            </a:pPr>
            <a:r>
              <a:rPr lang="tr-TR" sz="4800" dirty="0" err="1" smtClean="0">
                <a:latin typeface="Times New Roman" panose="02020603050405020304" pitchFamily="18" charset="0"/>
                <a:cs typeface="Times New Roman" panose="02020603050405020304" pitchFamily="18" charset="0"/>
              </a:rPr>
              <a:t>Öğr</a:t>
            </a:r>
            <a:r>
              <a:rPr lang="tr-TR" sz="4800" dirty="0" smtClean="0">
                <a:latin typeface="Times New Roman" panose="02020603050405020304" pitchFamily="18" charset="0"/>
                <a:cs typeface="Times New Roman" panose="02020603050405020304" pitchFamily="18" charset="0"/>
              </a:rPr>
              <a:t>. Gör. Elif </a:t>
            </a:r>
            <a:r>
              <a:rPr lang="tr-TR" sz="4800" dirty="0" err="1" smtClean="0">
                <a:latin typeface="Times New Roman" panose="02020603050405020304" pitchFamily="18" charset="0"/>
                <a:cs typeface="Times New Roman" panose="02020603050405020304" pitchFamily="18" charset="0"/>
              </a:rPr>
              <a:t>Koyuncuoğlu</a:t>
            </a:r>
            <a:r>
              <a:rPr lang="tr-TR" sz="4800" dirty="0" smtClean="0">
                <a:latin typeface="Times New Roman" panose="02020603050405020304" pitchFamily="18" charset="0"/>
                <a:cs typeface="Times New Roman" panose="02020603050405020304" pitchFamily="18" charset="0"/>
              </a:rPr>
              <a:t> “0-12 Aylık Bebeklerde Ani Bebek Ölüm Sendromu Risk Faktörlerinin Belirlenmesi: İstanbul Örneği” başlıklı çalışmasını yürütmektedir.</a:t>
            </a:r>
          </a:p>
          <a:p>
            <a:pPr>
              <a:lnSpc>
                <a:spcPct val="120000"/>
              </a:lnSpc>
            </a:pPr>
            <a:r>
              <a:rPr lang="tr-TR" sz="4800" dirty="0" smtClean="0">
                <a:latin typeface="Times New Roman" panose="02020603050405020304" pitchFamily="18" charset="0"/>
                <a:cs typeface="Times New Roman" panose="02020603050405020304" pitchFamily="18" charset="0"/>
              </a:rPr>
              <a:t>Arş. Gör. Mahmut DAĞCI, Sağlık Bilimleri Fakültesi Hemşirelik Bölümü ve İstanbul Büyükşehir Belediyesi Sağlık ve </a:t>
            </a:r>
            <a:r>
              <a:rPr lang="tr-TR" sz="4800" dirty="0" err="1" smtClean="0">
                <a:latin typeface="Times New Roman" panose="02020603050405020304" pitchFamily="18" charset="0"/>
                <a:cs typeface="Times New Roman" panose="02020603050405020304" pitchFamily="18" charset="0"/>
              </a:rPr>
              <a:t>Hıfzısıhha</a:t>
            </a:r>
            <a:r>
              <a:rPr lang="tr-TR" sz="4800" dirty="0" smtClean="0">
                <a:latin typeface="Times New Roman" panose="02020603050405020304" pitchFamily="18" charset="0"/>
                <a:cs typeface="Times New Roman" panose="02020603050405020304" pitchFamily="18" charset="0"/>
              </a:rPr>
              <a:t> Müdürlüğü işbirliği ile yürütülen Evde Hasta Bakımında Hemşirelik Eğitimi Programı Sekreteri görevi devam ettirmektedir</a:t>
            </a:r>
            <a:r>
              <a:rPr lang="tr-TR" sz="4800" dirty="0" smtClean="0"/>
              <a:t>. </a:t>
            </a:r>
            <a:endParaRPr lang="tr-TR" sz="4800" dirty="0" smtClean="0">
              <a:latin typeface="Times New Roman" panose="02020603050405020304" pitchFamily="18" charset="0"/>
              <a:cs typeface="Times New Roman" panose="02020603050405020304" pitchFamily="18" charset="0"/>
            </a:endParaRPr>
          </a:p>
        </p:txBody>
      </p:sp>
      <p:sp>
        <p:nvSpPr>
          <p:cNvPr id="5" name="Dikdörtgen 7"/>
          <p:cNvSpPr/>
          <p:nvPr/>
        </p:nvSpPr>
        <p:spPr>
          <a:xfrm>
            <a:off x="84840" y="996648"/>
            <a:ext cx="11384437" cy="369332"/>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7" name="Dikdörtgen 6"/>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6222" y="1788219"/>
            <a:ext cx="11519556" cy="3785652"/>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  Hemşirelik </a:t>
            </a:r>
            <a:r>
              <a:rPr lang="tr-TR" b="1" dirty="0">
                <a:latin typeface="Times New Roman" panose="02020603050405020304" pitchFamily="18" charset="0"/>
                <a:cs typeface="Times New Roman" panose="02020603050405020304" pitchFamily="18" charset="0"/>
              </a:rPr>
              <a:t>Bölümünce Yapılan Projeler ve </a:t>
            </a:r>
            <a:r>
              <a:rPr lang="tr-TR" b="1" dirty="0" smtClean="0">
                <a:latin typeface="Times New Roman" panose="02020603050405020304" pitchFamily="18" charset="0"/>
                <a:cs typeface="Times New Roman" panose="02020603050405020304" pitchFamily="18" charset="0"/>
              </a:rPr>
              <a:t>Çalışmalar</a:t>
            </a:r>
          </a:p>
          <a:p>
            <a:endParaRPr lang="tr-TR"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Özdilek R, </a:t>
            </a:r>
            <a:r>
              <a:rPr lang="tr-TR" sz="1600" dirty="0" err="1">
                <a:latin typeface="Times New Roman" panose="02020603050405020304" pitchFamily="18" charset="0"/>
                <a:cs typeface="Times New Roman" panose="02020603050405020304" pitchFamily="18" charset="0"/>
              </a:rPr>
              <a:t>Dutucu</a:t>
            </a:r>
            <a:r>
              <a:rPr lang="tr-TR" sz="1600" dirty="0">
                <a:latin typeface="Times New Roman" panose="02020603050405020304" pitchFamily="18" charset="0"/>
                <a:cs typeface="Times New Roman" panose="02020603050405020304" pitchFamily="18" charset="0"/>
              </a:rPr>
              <a:t> N, </a:t>
            </a:r>
            <a:r>
              <a:rPr lang="tr-TR" sz="1600" b="1" dirty="0">
                <a:latin typeface="Times New Roman" panose="02020603050405020304" pitchFamily="18" charset="0"/>
                <a:cs typeface="Times New Roman" panose="02020603050405020304" pitchFamily="18" charset="0"/>
              </a:rPr>
              <a:t>Coşkun A.M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Postpartum</a:t>
            </a:r>
            <a:r>
              <a:rPr lang="tr-TR" sz="1600" dirty="0">
                <a:latin typeface="Times New Roman" panose="02020603050405020304" pitchFamily="18" charset="0"/>
                <a:cs typeface="Times New Roman" panose="02020603050405020304" pitchFamily="18" charset="0"/>
              </a:rPr>
              <a:t> Kanama Miktarını Tahminde Gerçeğe Ne Kadar Yaklaşıyoruz? </a:t>
            </a:r>
            <a:r>
              <a:rPr lang="tr-TR" sz="1600" i="1" dirty="0">
                <a:latin typeface="Times New Roman" panose="02020603050405020304" pitchFamily="18" charset="0"/>
                <a:cs typeface="Times New Roman" panose="02020603050405020304" pitchFamily="18" charset="0"/>
              </a:rPr>
              <a:t>Sağlık Bilimleri ve Meslekleri Dergisi, </a:t>
            </a:r>
            <a:r>
              <a:rPr lang="tr-TR" sz="1600" b="1" dirty="0">
                <a:latin typeface="Times New Roman" panose="02020603050405020304" pitchFamily="18" charset="0"/>
                <a:cs typeface="Times New Roman" panose="02020603050405020304" pitchFamily="18" charset="0"/>
              </a:rPr>
              <a:t>Kabul Tarihi: 10 Ağustos 2018 </a:t>
            </a:r>
            <a:r>
              <a:rPr lang="tr-TR" sz="1600" dirty="0">
                <a:latin typeface="Times New Roman" panose="02020603050405020304" pitchFamily="18" charset="0"/>
                <a:cs typeface="Times New Roman" panose="02020603050405020304" pitchFamily="18" charset="0"/>
              </a:rPr>
              <a:t>(Araştırma makalesi, 2019 Ocak sayısında </a:t>
            </a:r>
            <a:r>
              <a:rPr lang="tr-TR" sz="1600" dirty="0" smtClean="0">
                <a:latin typeface="Times New Roman" panose="02020603050405020304" pitchFamily="18" charset="0"/>
                <a:cs typeface="Times New Roman" panose="02020603050405020304" pitchFamily="18" charset="0"/>
              </a:rPr>
              <a:t>yayımlanacak)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Arslan </a:t>
            </a:r>
            <a:r>
              <a:rPr lang="tr-TR" sz="1600" dirty="0">
                <a:latin typeface="Times New Roman" panose="02020603050405020304" pitchFamily="18" charset="0"/>
                <a:cs typeface="Times New Roman" panose="02020603050405020304" pitchFamily="18" charset="0"/>
              </a:rPr>
              <a:t>S, </a:t>
            </a:r>
            <a:r>
              <a:rPr lang="tr-TR" sz="1600" b="1" dirty="0">
                <a:latin typeface="Times New Roman" panose="02020603050405020304" pitchFamily="18" charset="0"/>
                <a:cs typeface="Times New Roman" panose="02020603050405020304" pitchFamily="18" charset="0"/>
              </a:rPr>
              <a:t>Coşkun A.M.</a:t>
            </a:r>
            <a:r>
              <a:rPr lang="tr-TR" sz="1600" dirty="0">
                <a:latin typeface="Times New Roman" panose="02020603050405020304" pitchFamily="18" charset="0"/>
                <a:cs typeface="Times New Roman" panose="02020603050405020304" pitchFamily="18" charset="0"/>
              </a:rPr>
              <a:t>, Okcu G; Kadınların Gebeliği Algılama Durumu ve Bunu Etkileyen Faktörler, </a:t>
            </a:r>
            <a:r>
              <a:rPr lang="tr-TR" sz="1600" i="1" dirty="0">
                <a:latin typeface="Times New Roman" panose="02020603050405020304" pitchFamily="18" charset="0"/>
                <a:cs typeface="Times New Roman" panose="02020603050405020304" pitchFamily="18" charset="0"/>
              </a:rPr>
              <a:t>Sağlık Bilimleri ve Meslekleri Dergisi, </a:t>
            </a:r>
            <a:r>
              <a:rPr lang="tr-TR" sz="1600" b="1" dirty="0">
                <a:latin typeface="Times New Roman" panose="02020603050405020304" pitchFamily="18" charset="0"/>
                <a:cs typeface="Times New Roman" panose="02020603050405020304" pitchFamily="18" charset="0"/>
              </a:rPr>
              <a:t>Kabul No ve Tarih: 432333/ 08.06.2018.</a:t>
            </a:r>
            <a:r>
              <a:rPr lang="tr-TR" sz="1600" dirty="0">
                <a:latin typeface="Times New Roman" panose="02020603050405020304" pitchFamily="18" charset="0"/>
                <a:cs typeface="Times New Roman" panose="02020603050405020304" pitchFamily="18" charset="0"/>
              </a:rPr>
              <a:t> (Derleme makalesi, 2019 Ocak sayısında </a:t>
            </a:r>
            <a:r>
              <a:rPr lang="tr-TR" sz="1600" dirty="0" smtClean="0">
                <a:latin typeface="Times New Roman" panose="02020603050405020304" pitchFamily="18" charset="0"/>
                <a:cs typeface="Times New Roman" panose="02020603050405020304" pitchFamily="18" charset="0"/>
              </a:rPr>
              <a:t>yayımlanacak)</a:t>
            </a:r>
          </a:p>
          <a:p>
            <a:pPr marL="285750" lvl="0" indent="-285750">
              <a:buFont typeface="Arial" panose="020B0604020202020204" pitchFamily="34" charset="0"/>
              <a:buChar char="•"/>
            </a:pPr>
            <a:r>
              <a:rPr lang="tr-TR" sz="1600" b="1" dirty="0" smtClean="0">
                <a:latin typeface="Times New Roman" panose="02020603050405020304" pitchFamily="18" charset="0"/>
                <a:cs typeface="Times New Roman" panose="02020603050405020304" pitchFamily="18" charset="0"/>
              </a:rPr>
              <a:t>Coşkun </a:t>
            </a:r>
            <a:r>
              <a:rPr lang="tr-TR" sz="1600" b="1" dirty="0">
                <a:latin typeface="Times New Roman" panose="02020603050405020304" pitchFamily="18" charset="0"/>
                <a:cs typeface="Times New Roman" panose="02020603050405020304" pitchFamily="18" charset="0"/>
              </a:rPr>
              <a:t>A.M.,</a:t>
            </a:r>
            <a:r>
              <a:rPr lang="tr-TR" sz="1600" dirty="0">
                <a:latin typeface="Times New Roman" panose="02020603050405020304" pitchFamily="18" charset="0"/>
                <a:cs typeface="Times New Roman" panose="02020603050405020304" pitchFamily="18" charset="0"/>
              </a:rPr>
              <a:t> Arslan S, Okcu G. Gebe </a:t>
            </a:r>
            <a:r>
              <a:rPr lang="tr-TR" sz="1600" dirty="0" err="1">
                <a:latin typeface="Times New Roman" panose="02020603050405020304" pitchFamily="18" charset="0"/>
                <a:cs typeface="Times New Roman" panose="02020603050405020304" pitchFamily="18" charset="0"/>
              </a:rPr>
              <a:t>Kadinlarda</a:t>
            </a:r>
            <a:r>
              <a:rPr lang="tr-TR" sz="1600" dirty="0">
                <a:latin typeface="Times New Roman" panose="02020603050405020304" pitchFamily="18" charset="0"/>
                <a:cs typeface="Times New Roman" panose="02020603050405020304" pitchFamily="18" charset="0"/>
              </a:rPr>
              <a:t> Gebelik </a:t>
            </a:r>
            <a:r>
              <a:rPr lang="tr-TR" sz="1600" dirty="0" err="1">
                <a:latin typeface="Times New Roman" panose="02020603050405020304" pitchFamily="18" charset="0"/>
                <a:cs typeface="Times New Roman" panose="02020603050405020304" pitchFamily="18" charset="0"/>
              </a:rPr>
              <a:t>Algisinin</a:t>
            </a:r>
            <a:r>
              <a:rPr lang="tr-TR" sz="1600" dirty="0">
                <a:latin typeface="Times New Roman" panose="02020603050405020304" pitchFamily="18" charset="0"/>
                <a:cs typeface="Times New Roman" panose="02020603050405020304" pitchFamily="18" charset="0"/>
              </a:rPr>
              <a:t> Stres, Demografik Ve </a:t>
            </a:r>
            <a:r>
              <a:rPr lang="tr-TR" sz="1600" dirty="0" err="1">
                <a:latin typeface="Times New Roman" panose="02020603050405020304" pitchFamily="18" charset="0"/>
                <a:cs typeface="Times New Roman" panose="02020603050405020304" pitchFamily="18" charset="0"/>
              </a:rPr>
              <a:t>Obstetrik</a:t>
            </a:r>
            <a:r>
              <a:rPr lang="tr-TR" sz="1600" dirty="0">
                <a:latin typeface="Times New Roman" panose="02020603050405020304" pitchFamily="18" charset="0"/>
                <a:cs typeface="Times New Roman" panose="02020603050405020304" pitchFamily="18" charset="0"/>
              </a:rPr>
              <a:t> Özellikler </a:t>
            </a:r>
            <a:r>
              <a:rPr lang="tr-TR" sz="1600" dirty="0" err="1">
                <a:latin typeface="Times New Roman" panose="02020603050405020304" pitchFamily="18" charset="0"/>
                <a:cs typeface="Times New Roman" panose="02020603050405020304" pitchFamily="18" charset="0"/>
              </a:rPr>
              <a:t>Açisindan</a:t>
            </a:r>
            <a:r>
              <a:rPr lang="tr-TR" sz="1600" dirty="0">
                <a:latin typeface="Times New Roman" panose="02020603050405020304" pitchFamily="18" charset="0"/>
                <a:cs typeface="Times New Roman" panose="02020603050405020304" pitchFamily="18" charset="0"/>
              </a:rPr>
              <a:t> İncelenmesi,</a:t>
            </a:r>
            <a:r>
              <a:rPr lang="tr-TR" sz="1600" b="1"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Florence</a:t>
            </a:r>
            <a:r>
              <a:rPr lang="tr-TR" sz="1600" i="1"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Nightingale</a:t>
            </a:r>
            <a:r>
              <a:rPr lang="tr-TR" sz="1600" i="1" dirty="0">
                <a:latin typeface="Times New Roman" panose="02020603050405020304" pitchFamily="18" charset="0"/>
                <a:cs typeface="Times New Roman" panose="02020603050405020304" pitchFamily="18" charset="0"/>
              </a:rPr>
              <a:t> Hemşirelik Dergisi,</a:t>
            </a:r>
            <a:r>
              <a:rPr lang="tr-TR" sz="1600" b="1"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Araştırma Makale</a:t>
            </a:r>
            <a:r>
              <a:rPr lang="tr-TR" sz="1600" b="1" dirty="0">
                <a:latin typeface="Times New Roman" panose="02020603050405020304" pitchFamily="18" charset="0"/>
                <a:cs typeface="Times New Roman" panose="02020603050405020304" pitchFamily="18" charset="0"/>
              </a:rPr>
              <a:t>/ Gönderme tarihi: 12. Eylül </a:t>
            </a:r>
            <a:r>
              <a:rPr lang="tr-TR" sz="1600" b="1" dirty="0" smtClean="0">
                <a:latin typeface="Times New Roman" panose="02020603050405020304" pitchFamily="18" charset="0"/>
                <a:cs typeface="Times New Roman" panose="02020603050405020304" pitchFamily="18" charset="0"/>
              </a:rPr>
              <a:t>2018)</a:t>
            </a:r>
            <a:endParaRPr lang="tr-TR"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Coşkun </a:t>
            </a:r>
            <a:r>
              <a:rPr lang="tr-TR" sz="1600" dirty="0">
                <a:latin typeface="Times New Roman" panose="02020603050405020304" pitchFamily="18" charset="0"/>
                <a:cs typeface="Times New Roman" panose="02020603050405020304" pitchFamily="18" charset="0"/>
              </a:rPr>
              <a:t>A,</a:t>
            </a:r>
            <a:r>
              <a:rPr lang="tr-TR" sz="1600" b="1"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Varışoğlu</a:t>
            </a:r>
            <a:r>
              <a:rPr lang="tr-TR" sz="1600" dirty="0">
                <a:latin typeface="Times New Roman" panose="02020603050405020304" pitchFamily="18" charset="0"/>
                <a:cs typeface="Times New Roman" panose="02020603050405020304" pitchFamily="18" charset="0"/>
              </a:rPr>
              <a:t> Y, Koca Çavdar N, Kutlu L.: Sağlık Bilimleri Fakültesi Öğrencilerinin Toplumsal Cinsiyet tutumlarının Namus Algısına Etkisi, (Yayına </a:t>
            </a:r>
            <a:r>
              <a:rPr lang="tr-TR" sz="1600" dirty="0" smtClean="0">
                <a:latin typeface="Times New Roman" panose="02020603050405020304" pitchFamily="18" charset="0"/>
                <a:cs typeface="Times New Roman" panose="02020603050405020304" pitchFamily="18" charset="0"/>
              </a:rPr>
              <a:t>hazırlanıyor)</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Karakaya </a:t>
            </a:r>
            <a:r>
              <a:rPr lang="tr-TR" sz="1600" dirty="0">
                <a:latin typeface="Times New Roman" panose="02020603050405020304" pitchFamily="18" charset="0"/>
                <a:cs typeface="Times New Roman" panose="02020603050405020304" pitchFamily="18" charset="0"/>
              </a:rPr>
              <a:t>E, Coşkun A.M. Din ve Ataerki Etkisindeki Adet Kanaması: Kirlilik mi, Doğal Güç Mü? (Yayına </a:t>
            </a:r>
            <a:r>
              <a:rPr lang="tr-TR" sz="1600" dirty="0" smtClean="0">
                <a:latin typeface="Times New Roman" panose="02020603050405020304" pitchFamily="18" charset="0"/>
                <a:cs typeface="Times New Roman" panose="02020603050405020304" pitchFamily="18" charset="0"/>
              </a:rPr>
              <a:t>hazırlanıyor)</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Bezmialem </a:t>
            </a:r>
            <a:r>
              <a:rPr lang="tr-TR" sz="1600" dirty="0">
                <a:latin typeface="Times New Roman" panose="02020603050405020304" pitchFamily="18" charset="0"/>
                <a:cs typeface="Times New Roman" panose="02020603050405020304" pitchFamily="18" charset="0"/>
              </a:rPr>
              <a:t>Vakıf Üniversite Hastanesi Gebe Okulu Eğitici Eğitimi (15 Ocak 2019 tarihinden itibaren 2 ayrı gruba ve 5 iş günü olarak geçekleştirilecek) </a:t>
            </a:r>
            <a:endParaRPr lang="tr-TR" sz="1600"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Arş</a:t>
            </a:r>
            <a:r>
              <a:rPr lang="tr-TR" sz="1600" dirty="0">
                <a:latin typeface="Times New Roman" panose="02020603050405020304" pitchFamily="18" charset="0"/>
                <a:cs typeface="Times New Roman" panose="02020603050405020304" pitchFamily="18" charset="0"/>
              </a:rPr>
              <a:t>. Gör. Mahmut DAĞCI, Sağlık Bilimleri Fakültesi Hemşirelik Bölümü ve İstanbul Büyükşehir Belediyesi Sağlık ve </a:t>
            </a:r>
            <a:r>
              <a:rPr lang="tr-TR" sz="1600" dirty="0" err="1">
                <a:latin typeface="Times New Roman" panose="02020603050405020304" pitchFamily="18" charset="0"/>
                <a:cs typeface="Times New Roman" panose="02020603050405020304" pitchFamily="18" charset="0"/>
              </a:rPr>
              <a:t>Hıfzısıhha</a:t>
            </a:r>
            <a:r>
              <a:rPr lang="tr-TR" sz="1600" dirty="0">
                <a:latin typeface="Times New Roman" panose="02020603050405020304" pitchFamily="18" charset="0"/>
                <a:cs typeface="Times New Roman" panose="02020603050405020304" pitchFamily="18" charset="0"/>
              </a:rPr>
              <a:t> Müdürlüğü işbirliği ile yürütülen Evde Hasta Bakımında Hemşirelik Eğitimi Programı Sekreteri görevi devam </a:t>
            </a:r>
            <a:r>
              <a:rPr lang="tr-TR" sz="1600" dirty="0" smtClean="0">
                <a:latin typeface="Times New Roman" panose="02020603050405020304" pitchFamily="18" charset="0"/>
                <a:cs typeface="Times New Roman" panose="02020603050405020304" pitchFamily="18" charset="0"/>
              </a:rPr>
              <a:t>ettirmektedir.</a:t>
            </a:r>
            <a:endParaRPr lang="tr-TR" sz="1600" dirty="0">
              <a:latin typeface="Times New Roman" panose="02020603050405020304" pitchFamily="18"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5" name="Dikdörtgen 4"/>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0580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840" y="1687580"/>
            <a:ext cx="11265031" cy="4770537"/>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         Hemşirelik </a:t>
            </a:r>
            <a:r>
              <a:rPr lang="tr-TR" b="1" dirty="0">
                <a:latin typeface="Times New Roman" panose="02020603050405020304" pitchFamily="18" charset="0"/>
                <a:cs typeface="Times New Roman" panose="02020603050405020304" pitchFamily="18" charset="0"/>
              </a:rPr>
              <a:t>Bölümünce Yapılan Projeler ve Çalışmalar</a:t>
            </a:r>
          </a:p>
          <a:p>
            <a:r>
              <a:rPr lang="tr-TR" sz="1600" b="1"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tr-TR" dirty="0" err="1" smtClean="0">
                <a:latin typeface="Times New Roman" panose="02020603050405020304" pitchFamily="18" charset="0"/>
                <a:cs typeface="Times New Roman" panose="02020603050405020304" pitchFamily="18" charset="0"/>
              </a:rPr>
              <a:t>Doç</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Dr. Yazile Sayın’ın Danışmanı olduğu devam eden yüksek lisans tezleri;1.Cemile Akan, Uzun Süren Cerrahi Girişimlerde Basınç Yaralanması ve Risk Faktörleri [</a:t>
            </a:r>
            <a:r>
              <a:rPr lang="tr-TR" dirty="0" err="1">
                <a:latin typeface="Times New Roman" panose="02020603050405020304" pitchFamily="18" charset="0"/>
                <a:cs typeface="Times New Roman" panose="02020603050405020304" pitchFamily="18" charset="0"/>
              </a:rPr>
              <a:t>Pressure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Injury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Risk </a:t>
            </a:r>
            <a:r>
              <a:rPr lang="tr-TR" dirty="0" err="1">
                <a:latin typeface="Times New Roman" panose="02020603050405020304" pitchFamily="18" charset="0"/>
                <a:cs typeface="Times New Roman" panose="02020603050405020304" pitchFamily="18" charset="0"/>
              </a:rPr>
              <a:t>Factors</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Long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Term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Surgical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Interventions</a:t>
            </a:r>
            <a:r>
              <a:rPr lang="tr-TR" dirty="0">
                <a:latin typeface="Times New Roman" panose="02020603050405020304" pitchFamily="18" charset="0"/>
                <a:cs typeface="Times New Roman" panose="02020603050405020304" pitchFamily="18" charset="0"/>
              </a:rPr>
              <a:t>] (2015-2018) Bezmialem Vakif University, </a:t>
            </a:r>
            <a:r>
              <a:rPr lang="tr-TR" dirty="0" err="1">
                <a:latin typeface="Times New Roman" panose="02020603050405020304" pitchFamily="18" charset="0"/>
                <a:cs typeface="Times New Roman" panose="02020603050405020304" pitchFamily="18" charset="0"/>
              </a:rPr>
              <a:t>Faculty</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Health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Sciences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Nursing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Department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Surgical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Nursing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Division</a:t>
            </a:r>
            <a:r>
              <a:rPr lang="tr-TR" dirty="0">
                <a:latin typeface="Times New Roman" panose="02020603050405020304" pitchFamily="18" charset="0"/>
                <a:cs typeface="Times New Roman" panose="02020603050405020304" pitchFamily="18" charset="0"/>
              </a:rPr>
              <a:t> (2015-2018). 2.Elif Biçer, Büyük Açık Cerrahi ve </a:t>
            </a:r>
            <a:r>
              <a:rPr lang="tr-TR" dirty="0" err="1">
                <a:latin typeface="Times New Roman" panose="02020603050405020304" pitchFamily="18" charset="0"/>
                <a:cs typeface="Times New Roman" panose="02020603050405020304" pitchFamily="18" charset="0"/>
              </a:rPr>
              <a:t>Laparoskopik</a:t>
            </a:r>
            <a:r>
              <a:rPr lang="tr-TR" dirty="0">
                <a:latin typeface="Times New Roman" panose="02020603050405020304" pitchFamily="18" charset="0"/>
                <a:cs typeface="Times New Roman" panose="02020603050405020304" pitchFamily="18" charset="0"/>
              </a:rPr>
              <a:t> Girişimlerde Oluşan Cerrahi Duman Hastada </a:t>
            </a:r>
            <a:r>
              <a:rPr lang="tr-TR" dirty="0" err="1">
                <a:latin typeface="Times New Roman" panose="02020603050405020304" pitchFamily="18" charset="0"/>
                <a:cs typeface="Times New Roman" panose="02020603050405020304" pitchFamily="18" charset="0"/>
              </a:rPr>
              <a:t>Karboksihemoglobin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Methemoglobin</a:t>
            </a:r>
            <a:r>
              <a:rPr lang="tr-TR" dirty="0">
                <a:latin typeface="Times New Roman" panose="02020603050405020304" pitchFamily="18" charset="0"/>
                <a:cs typeface="Times New Roman" panose="02020603050405020304" pitchFamily="18" charset="0"/>
              </a:rPr>
              <a:t> ve Bazı Kan Gazları Düzeyini Etkiler mi?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Effect</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Surgical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Smoke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Carboxyhemoglobin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Methemoglobin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Levels</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Laparoscopic</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Open </a:t>
            </a:r>
            <a:r>
              <a:rPr lang="tr-TR" dirty="0" err="1">
                <a:latin typeface="Times New Roman" panose="02020603050405020304" pitchFamily="18" charset="0"/>
                <a:cs typeface="Times New Roman" panose="02020603050405020304" pitchFamily="18" charset="0"/>
              </a:rPr>
              <a:t>Major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Surgical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(2018- </a:t>
            </a:r>
            <a:r>
              <a:rPr lang="tr-TR" dirty="0" err="1">
                <a:latin typeface="Times New Roman" panose="02020603050405020304" pitchFamily="18" charset="0"/>
                <a:cs typeface="Times New Roman" panose="02020603050405020304" pitchFamily="18" charset="0"/>
              </a:rPr>
              <a:t>continues</a:t>
            </a:r>
            <a:r>
              <a:rPr lang="tr-TR" dirty="0">
                <a:latin typeface="Times New Roman" panose="02020603050405020304" pitchFamily="18" charset="0"/>
                <a:cs typeface="Times New Roman" panose="02020603050405020304" pitchFamily="18" charset="0"/>
              </a:rPr>
              <a:t>) Bezmialem Vakif University, </a:t>
            </a:r>
            <a:r>
              <a:rPr lang="tr-TR" dirty="0" err="1">
                <a:latin typeface="Times New Roman" panose="02020603050405020304" pitchFamily="18" charset="0"/>
                <a:cs typeface="Times New Roman" panose="02020603050405020304" pitchFamily="18" charset="0"/>
              </a:rPr>
              <a:t>Faculty</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Health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Sciences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Nursing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Department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Surgical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Nursing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Division</a:t>
            </a:r>
            <a:r>
              <a:rPr lang="tr-TR" dirty="0">
                <a:latin typeface="Times New Roman" panose="02020603050405020304" pitchFamily="18" charset="0"/>
                <a:cs typeface="Times New Roman" panose="02020603050405020304" pitchFamily="18" charset="0"/>
              </a:rPr>
              <a:t> 3.Sukran </a:t>
            </a:r>
            <a:r>
              <a:rPr lang="tr-TR" dirty="0" err="1">
                <a:latin typeface="Times New Roman" panose="02020603050405020304" pitchFamily="18" charset="0"/>
                <a:cs typeface="Times New Roman" panose="02020603050405020304" pitchFamily="18" charset="0"/>
              </a:rPr>
              <a:t>Gura</a:t>
            </a:r>
            <a:r>
              <a:rPr lang="tr-TR" dirty="0">
                <a:latin typeface="Times New Roman" panose="02020603050405020304" pitchFamily="18" charset="0"/>
                <a:cs typeface="Times New Roman" panose="02020603050405020304" pitchFamily="18" charset="0"/>
              </a:rPr>
              <a:t>, Yoğun Bakım Hastalarına uygulanan Alt </a:t>
            </a:r>
            <a:r>
              <a:rPr lang="tr-TR" dirty="0" err="1">
                <a:latin typeface="Times New Roman" panose="02020603050405020304" pitchFamily="18" charset="0"/>
                <a:cs typeface="Times New Roman" panose="02020603050405020304" pitchFamily="18" charset="0"/>
              </a:rPr>
              <a:t>Extremite</a:t>
            </a:r>
            <a:r>
              <a:rPr lang="tr-TR" dirty="0">
                <a:latin typeface="Times New Roman" panose="02020603050405020304" pitchFamily="18" charset="0"/>
                <a:cs typeface="Times New Roman" panose="02020603050405020304" pitchFamily="18" charset="0"/>
              </a:rPr>
              <a:t> Kompresyon Araçlarına Bağlı Basınç Yaraları Önlenebilir mi? [</a:t>
            </a:r>
            <a:r>
              <a:rPr lang="tr-TR" dirty="0" err="1">
                <a:latin typeface="Times New Roman" panose="02020603050405020304" pitchFamily="18" charset="0"/>
                <a:cs typeface="Times New Roman" panose="02020603050405020304" pitchFamily="18" charset="0"/>
              </a:rPr>
              <a:t>Pressure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Wounds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Due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Lower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Extremite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Compression</a:t>
            </a:r>
            <a:r>
              <a:rPr lang="tr-TR" dirty="0">
                <a:latin typeface="Times New Roman" panose="02020603050405020304" pitchFamily="18" charset="0"/>
                <a:cs typeface="Times New Roman" panose="02020603050405020304" pitchFamily="18" charset="0"/>
              </a:rPr>
              <a:t> Tools </a:t>
            </a:r>
            <a:r>
              <a:rPr lang="tr-TR" dirty="0" err="1">
                <a:latin typeface="Times New Roman" panose="02020603050405020304" pitchFamily="18" charset="0"/>
                <a:cs typeface="Times New Roman" panose="02020603050405020304" pitchFamily="18" charset="0"/>
              </a:rPr>
              <a:t>Applied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Intensive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Can Be </a:t>
            </a:r>
            <a:r>
              <a:rPr lang="tr-TR" dirty="0" err="1">
                <a:latin typeface="Times New Roman" panose="02020603050405020304" pitchFamily="18" charset="0"/>
                <a:cs typeface="Times New Roman" panose="02020603050405020304" pitchFamily="18" charset="0"/>
              </a:rPr>
              <a:t>Prevented</a:t>
            </a:r>
            <a:r>
              <a:rPr lang="tr-TR" dirty="0">
                <a:latin typeface="Times New Roman" panose="02020603050405020304" pitchFamily="18" charset="0"/>
                <a:cs typeface="Times New Roman" panose="02020603050405020304" pitchFamily="18" charset="0"/>
              </a:rPr>
              <a:t>?] (2018- </a:t>
            </a:r>
            <a:r>
              <a:rPr lang="tr-TR" dirty="0" err="1">
                <a:latin typeface="Times New Roman" panose="02020603050405020304" pitchFamily="18" charset="0"/>
                <a:cs typeface="Times New Roman" panose="02020603050405020304" pitchFamily="18" charset="0"/>
              </a:rPr>
              <a:t>continues</a:t>
            </a:r>
            <a:r>
              <a:rPr lang="tr-TR" dirty="0">
                <a:latin typeface="Times New Roman" panose="02020603050405020304" pitchFamily="18" charset="0"/>
                <a:cs typeface="Times New Roman" panose="02020603050405020304" pitchFamily="18" charset="0"/>
              </a:rPr>
              <a:t>) Bezmialem Vakif University, </a:t>
            </a:r>
            <a:r>
              <a:rPr lang="tr-TR" dirty="0" err="1">
                <a:latin typeface="Times New Roman" panose="02020603050405020304" pitchFamily="18" charset="0"/>
                <a:cs typeface="Times New Roman" panose="02020603050405020304" pitchFamily="18" charset="0"/>
              </a:rPr>
              <a:t>Faculty</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Health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Sciences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Nursing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Department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Surgical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Nursing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Division</a:t>
            </a:r>
            <a:r>
              <a:rPr lang="tr-TR" dirty="0">
                <a:latin typeface="Times New Roman" panose="02020603050405020304" pitchFamily="18" charset="0"/>
                <a:cs typeface="Times New Roman" panose="02020603050405020304" pitchFamily="18" charset="0"/>
              </a:rPr>
              <a:t> . </a:t>
            </a:r>
          </a:p>
          <a:p>
            <a:pPr marL="285750" lvl="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Dr. Öğretim Üyesi Özlem Işıl, davetli yazar olduğu Türkiye Klinikleri Doğum-Kadın Sağlığı ve Hastalıkları Hemşireliği Özel Dergisi "Kadın Sağlığının Korunması ve Geliştirilmesinde Hemşirenin Rolü” özel sayısında yayınlanacak olan “Şiddet Bir Kader mi? Kadına Yönelik Şiddet Nasıl Yönetilebilir?” başlıklı makalesi dergiye gönderilmiştir (Kabul No. ve gönderilme tarihi: 2018-63779 ve 27.11.2018).	</a:t>
            </a: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5" name="Dikdörtgen 4"/>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5923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840" y="1687580"/>
            <a:ext cx="11265031" cy="4524315"/>
          </a:xfrm>
          <a:prstGeom prst="rect">
            <a:avLst/>
          </a:prstGeom>
        </p:spPr>
        <p:txBody>
          <a:bodyPr wrap="square">
            <a:spAutoFit/>
          </a:bodyPr>
          <a:lstStyle/>
          <a:p>
            <a:r>
              <a:rPr lang="tr-TR" sz="1600" b="1" dirty="0" smtClean="0">
                <a:latin typeface="Times New Roman" panose="02020603050405020304" pitchFamily="18" charset="0"/>
                <a:cs typeface="Times New Roman" panose="02020603050405020304" pitchFamily="18" charset="0"/>
              </a:rPr>
              <a:t>         Hemşirelik </a:t>
            </a:r>
            <a:r>
              <a:rPr lang="tr-TR" sz="1600" b="1" dirty="0">
                <a:latin typeface="Times New Roman" panose="02020603050405020304" pitchFamily="18" charset="0"/>
                <a:cs typeface="Times New Roman" panose="02020603050405020304" pitchFamily="18" charset="0"/>
              </a:rPr>
              <a:t>Bölümünce Yapılan Projeler ve Çalışmalar</a:t>
            </a:r>
          </a:p>
          <a:p>
            <a:r>
              <a:rPr lang="tr-TR" sz="1600" b="1"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Dr</a:t>
            </a:r>
            <a:r>
              <a:rPr lang="tr-TR" sz="1600" dirty="0">
                <a:latin typeface="Times New Roman" panose="02020603050405020304" pitchFamily="18" charset="0"/>
                <a:cs typeface="Times New Roman" panose="02020603050405020304" pitchFamily="18" charset="0"/>
              </a:rPr>
              <a:t>. Öğretim Üyesi Özlem Işıl, Dr. Öğretim Üyesi Özcan Erdoğan ve Dr. Öğretim Üyesi Nesrin İlhan ile birlikte editörlük çalışmalarını yaptıkları “Evde Bakım: Temel İlke ve Yaklaşımlar” adlı kitabın hazırlıkları devam etmektedir.</a:t>
            </a:r>
          </a:p>
          <a:p>
            <a:pPr marL="285750" lvl="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Dr. Öğretim Üyesi Özcan Erdoğan’ın "</a:t>
            </a:r>
            <a:r>
              <a:rPr lang="tr-TR" sz="1600" dirty="0" err="1">
                <a:latin typeface="Times New Roman" panose="02020603050405020304" pitchFamily="18" charset="0"/>
                <a:cs typeface="Times New Roman" panose="02020603050405020304" pitchFamily="18" charset="0"/>
              </a:rPr>
              <a:t>Investigation</a:t>
            </a:r>
            <a:r>
              <a:rPr lang="tr-TR" sz="1600" dirty="0">
                <a:latin typeface="Times New Roman" panose="02020603050405020304" pitchFamily="18" charset="0"/>
                <a:cs typeface="Times New Roman" panose="02020603050405020304" pitchFamily="18" charset="0"/>
              </a:rPr>
              <a:t> of in </a:t>
            </a:r>
            <a:r>
              <a:rPr lang="tr-TR" sz="1600" dirty="0" err="1">
                <a:latin typeface="Times New Roman" panose="02020603050405020304" pitchFamily="18" charset="0"/>
                <a:cs typeface="Times New Roman" panose="02020603050405020304" pitchFamily="18" charset="0"/>
              </a:rPr>
              <a:t>vitro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antifungal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activity</a:t>
            </a:r>
            <a:r>
              <a:rPr lang="tr-TR" sz="1600" dirty="0">
                <a:latin typeface="Times New Roman" panose="02020603050405020304" pitchFamily="18" charset="0"/>
                <a:cs typeface="Times New Roman" panose="02020603050405020304" pitchFamily="18" charset="0"/>
              </a:rPr>
              <a:t> of </a:t>
            </a:r>
            <a:r>
              <a:rPr lang="tr-TR" sz="1600" dirty="0" err="1">
                <a:latin typeface="Times New Roman" panose="02020603050405020304" pitchFamily="18" charset="0"/>
                <a:cs typeface="Times New Roman" panose="02020603050405020304" pitchFamily="18" charset="0"/>
              </a:rPr>
              <a:t>Ankaferd</a:t>
            </a:r>
            <a:r>
              <a:rPr lang="tr-TR" sz="1600" dirty="0">
                <a:latin typeface="Times New Roman" panose="02020603050405020304" pitchFamily="18" charset="0"/>
                <a:cs typeface="Times New Roman" panose="02020603050405020304" pitchFamily="18" charset="0"/>
              </a:rPr>
              <a:t> Blood </a:t>
            </a:r>
            <a:r>
              <a:rPr lang="tr-TR" sz="1600" dirty="0" err="1">
                <a:latin typeface="Times New Roman" panose="02020603050405020304" pitchFamily="18" charset="0"/>
                <a:cs typeface="Times New Roman" panose="02020603050405020304" pitchFamily="18" charset="0"/>
              </a:rPr>
              <a:t>Stopper</a:t>
            </a:r>
            <a:r>
              <a:rPr lang="tr-TR" sz="1600" dirty="0">
                <a:latin typeface="Times New Roman" panose="02020603050405020304" pitchFamily="18" charset="0"/>
                <a:cs typeface="Times New Roman" panose="02020603050405020304" pitchFamily="18" charset="0"/>
              </a:rPr>
              <a:t>® in </a:t>
            </a:r>
            <a:r>
              <a:rPr lang="tr-TR" sz="1600" dirty="0" err="1">
                <a:latin typeface="Times New Roman" panose="02020603050405020304" pitchFamily="18" charset="0"/>
                <a:cs typeface="Times New Roman" panose="02020603050405020304" pitchFamily="18" charset="0"/>
              </a:rPr>
              <a:t>Candida</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species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isolated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from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patients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with</a:t>
            </a:r>
            <a:r>
              <a:rPr lang="tr-TR" sz="1600" dirty="0">
                <a:latin typeface="Times New Roman" panose="02020603050405020304" pitchFamily="18" charset="0"/>
                <a:cs typeface="Times New Roman" panose="02020603050405020304" pitchFamily="18" charset="0"/>
              </a:rPr>
              <a:t> oral </a:t>
            </a:r>
            <a:r>
              <a:rPr lang="tr-TR" sz="1600" dirty="0" err="1">
                <a:latin typeface="Times New Roman" panose="02020603050405020304" pitchFamily="18" charset="0"/>
                <a:cs typeface="Times New Roman" panose="02020603050405020304" pitchFamily="18" charset="0"/>
              </a:rPr>
              <a:t>stomatitis</a:t>
            </a:r>
            <a:r>
              <a:rPr lang="tr-TR" sz="1600" dirty="0">
                <a:latin typeface="Times New Roman" panose="02020603050405020304" pitchFamily="18" charset="0"/>
                <a:cs typeface="Times New Roman" panose="02020603050405020304" pitchFamily="18" charset="0"/>
              </a:rPr>
              <a:t>" başlığı ile yayınlanmak üzere Kasım 2018 tarihinde gönderilmiş sonuç beklenmektedir.</a:t>
            </a:r>
          </a:p>
          <a:p>
            <a:pPr marL="285750" lvl="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Dr. Öğretim Üyesi Özcan Erdoğan tarafından davetli yazar olduğu Türkiye Klinikleri Afet Hemşireliği Özel Sayısına "Afet Hemşireliği Eğitimi" başlıklı makale dergiye gönderilmiştir.</a:t>
            </a:r>
          </a:p>
          <a:p>
            <a:pPr marL="285750" lvl="0" indent="-285750">
              <a:buFont typeface="Arial" panose="020B0604020202020204" pitchFamily="34" charset="0"/>
              <a:buChar char="•"/>
            </a:pPr>
            <a:r>
              <a:rPr lang="tr-TR" sz="1600" dirty="0" err="1">
                <a:latin typeface="Times New Roman" panose="02020603050405020304" pitchFamily="18" charset="0"/>
                <a:cs typeface="Times New Roman" panose="02020603050405020304" pitchFamily="18" charset="0"/>
              </a:rPr>
              <a:t>Öğr</a:t>
            </a:r>
            <a:r>
              <a:rPr lang="tr-TR" sz="1600" dirty="0">
                <a:latin typeface="Times New Roman" panose="02020603050405020304" pitchFamily="18" charset="0"/>
                <a:cs typeface="Times New Roman" panose="02020603050405020304" pitchFamily="18" charset="0"/>
              </a:rPr>
              <a:t> Gör </a:t>
            </a:r>
            <a:r>
              <a:rPr lang="tr-TR" sz="1600" dirty="0" err="1">
                <a:latin typeface="Times New Roman" panose="02020603050405020304" pitchFamily="18" charset="0"/>
                <a:cs typeface="Times New Roman" panose="02020603050405020304" pitchFamily="18" charset="0"/>
              </a:rPr>
              <a:t>Nareg</a:t>
            </a:r>
            <a:r>
              <a:rPr lang="tr-TR" sz="1600" dirty="0">
                <a:latin typeface="Times New Roman" panose="02020603050405020304" pitchFamily="18" charset="0"/>
                <a:cs typeface="Times New Roman" panose="02020603050405020304" pitchFamily="18" charset="0"/>
              </a:rPr>
              <a:t> Doğan’ın </a:t>
            </a:r>
            <a:r>
              <a:rPr lang="tr-TR" sz="1600" i="1" dirty="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Evde Bakım: Temel İlke ve Yaklaşımlar</a:t>
            </a:r>
            <a:r>
              <a:rPr lang="tr-TR" sz="1600" i="1" dirty="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 adlı kitabın hazırlığında “Evde Psikiyatrik Bakım” başlıklı bölüm hazırlığı tamamlanmıştır.</a:t>
            </a:r>
          </a:p>
          <a:p>
            <a:pPr marL="285750" lvl="0" indent="-285750">
              <a:buFont typeface="Arial" panose="020B0604020202020204" pitchFamily="34" charset="0"/>
              <a:buChar char="•"/>
            </a:pPr>
            <a:r>
              <a:rPr lang="tr-TR" sz="1600" dirty="0" err="1">
                <a:latin typeface="Times New Roman" panose="02020603050405020304" pitchFamily="18" charset="0"/>
                <a:cs typeface="Times New Roman" panose="02020603050405020304" pitchFamily="18" charset="0"/>
              </a:rPr>
              <a:t>Öğr</a:t>
            </a:r>
            <a:r>
              <a:rPr lang="tr-TR" sz="1600" dirty="0">
                <a:latin typeface="Times New Roman" panose="02020603050405020304" pitchFamily="18" charset="0"/>
                <a:cs typeface="Times New Roman" panose="02020603050405020304" pitchFamily="18" charset="0"/>
              </a:rPr>
              <a:t>. Gör </a:t>
            </a:r>
            <a:r>
              <a:rPr lang="tr-TR" sz="1600" dirty="0" err="1">
                <a:latin typeface="Times New Roman" panose="02020603050405020304" pitchFamily="18" charset="0"/>
                <a:cs typeface="Times New Roman" panose="02020603050405020304" pitchFamily="18" charset="0"/>
              </a:rPr>
              <a:t>Nareg</a:t>
            </a:r>
            <a:r>
              <a:rPr lang="tr-TR" sz="1600" dirty="0">
                <a:latin typeface="Times New Roman" panose="02020603050405020304" pitchFamily="18" charset="0"/>
                <a:cs typeface="Times New Roman" panose="02020603050405020304" pitchFamily="18" charset="0"/>
              </a:rPr>
              <a:t> Doğan’ın, Dr. Öğretim Üyesi Nur Elçin Boyacıoğlu (İstanbul Cerrahpaşa Üniversitesi SBF) ve Bakırköy Ruh ve Sinir Hastalıkları Hastanesi Hemşiresi Mehmet Ali Doğan ile birlikte tamamladığı “Psikiyatri Hemşirelerinin Psikolojik Dayanıklılıkları ve </a:t>
            </a:r>
            <a:r>
              <a:rPr lang="tr-TR" sz="1600" dirty="0" err="1">
                <a:latin typeface="Times New Roman" panose="02020603050405020304" pitchFamily="18" charset="0"/>
                <a:cs typeface="Times New Roman" panose="02020603050405020304" pitchFamily="18" charset="0"/>
              </a:rPr>
              <a:t>Empatik</a:t>
            </a:r>
            <a:r>
              <a:rPr lang="tr-TR" sz="1600" dirty="0">
                <a:latin typeface="Times New Roman" panose="02020603050405020304" pitchFamily="18" charset="0"/>
                <a:cs typeface="Times New Roman" panose="02020603050405020304" pitchFamily="18" charset="0"/>
              </a:rPr>
              <a:t> Eğilimleri Arasındaki İlişki” başlıklı çalışma Psikiyatri Hemşireliği Dergisine (Web of </a:t>
            </a:r>
            <a:r>
              <a:rPr lang="tr-TR" sz="1600" dirty="0" err="1">
                <a:latin typeface="Times New Roman" panose="02020603050405020304" pitchFamily="18" charset="0"/>
                <a:cs typeface="Times New Roman" panose="02020603050405020304" pitchFamily="18" charset="0"/>
              </a:rPr>
              <a:t>Science</a:t>
            </a:r>
            <a:r>
              <a:rPr lang="tr-TR" sz="1600" dirty="0">
                <a:latin typeface="Times New Roman" panose="02020603050405020304" pitchFamily="18" charset="0"/>
                <a:cs typeface="Times New Roman" panose="02020603050405020304" pitchFamily="18" charset="0"/>
              </a:rPr>
              <a:t>, ESCI) gönderilmiştir.</a:t>
            </a:r>
          </a:p>
          <a:p>
            <a:pPr marL="285750" lvl="0" indent="-285750">
              <a:buFont typeface="Arial" panose="020B0604020202020204" pitchFamily="34" charset="0"/>
              <a:buChar char="•"/>
            </a:pPr>
            <a:r>
              <a:rPr lang="tr-TR" sz="1600" dirty="0" err="1">
                <a:latin typeface="Times New Roman" panose="02020603050405020304" pitchFamily="18" charset="0"/>
                <a:cs typeface="Times New Roman" panose="02020603050405020304" pitchFamily="18" charset="0"/>
              </a:rPr>
              <a:t>Öğr</a:t>
            </a:r>
            <a:r>
              <a:rPr lang="tr-TR" sz="1600" dirty="0">
                <a:latin typeface="Times New Roman" panose="02020603050405020304" pitchFamily="18" charset="0"/>
                <a:cs typeface="Times New Roman" panose="02020603050405020304" pitchFamily="18" charset="0"/>
              </a:rPr>
              <a:t>. Gör. Elif Koyuncuoğlu “</a:t>
            </a:r>
            <a:r>
              <a:rPr lang="tr-TR" sz="1600" dirty="0" err="1">
                <a:latin typeface="Times New Roman" panose="02020603050405020304" pitchFamily="18" charset="0"/>
                <a:cs typeface="Times New Roman" panose="02020603050405020304" pitchFamily="18" charset="0"/>
              </a:rPr>
              <a:t>Nekrotizan</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Enterokolitin</a:t>
            </a:r>
            <a:r>
              <a:rPr lang="tr-TR" sz="1600" dirty="0">
                <a:latin typeface="Times New Roman" panose="02020603050405020304" pitchFamily="18" charset="0"/>
                <a:cs typeface="Times New Roman" panose="02020603050405020304" pitchFamily="18" charset="0"/>
              </a:rPr>
              <a:t> Bulgusu Olan Batın </a:t>
            </a:r>
            <a:r>
              <a:rPr lang="tr-TR" sz="1600" dirty="0" err="1">
                <a:latin typeface="Times New Roman" panose="02020603050405020304" pitchFamily="18" charset="0"/>
                <a:cs typeface="Times New Roman" panose="02020603050405020304" pitchFamily="18" charset="0"/>
              </a:rPr>
              <a:t>Distansiyonunun</a:t>
            </a:r>
            <a:r>
              <a:rPr lang="tr-TR" sz="1600" dirty="0">
                <a:latin typeface="Times New Roman" panose="02020603050405020304" pitchFamily="18" charset="0"/>
                <a:cs typeface="Times New Roman" panose="02020603050405020304" pitchFamily="18" charset="0"/>
              </a:rPr>
              <a:t> Erken Dönemde Tanımlanması” isimli çalışması yayın aşamasındadır.</a:t>
            </a:r>
          </a:p>
          <a:p>
            <a:pPr marL="285750" lvl="0" indent="-285750">
              <a:buFont typeface="Arial" panose="020B0604020202020204" pitchFamily="34" charset="0"/>
              <a:buChar char="•"/>
            </a:pPr>
            <a:r>
              <a:rPr lang="tr-TR" sz="1600" dirty="0" err="1">
                <a:latin typeface="Times New Roman" panose="02020603050405020304" pitchFamily="18" charset="0"/>
                <a:cs typeface="Times New Roman" panose="02020603050405020304" pitchFamily="18" charset="0"/>
              </a:rPr>
              <a:t>Öğr</a:t>
            </a:r>
            <a:r>
              <a:rPr lang="tr-TR" sz="1600" dirty="0">
                <a:latin typeface="Times New Roman" panose="02020603050405020304" pitchFamily="18" charset="0"/>
                <a:cs typeface="Times New Roman" panose="02020603050405020304" pitchFamily="18" charset="0"/>
              </a:rPr>
              <a:t>. Gör. Elif Koyuncuoğlu “0-12 Aylık Bebeklerde Ani Bebek Ölüm Sendromu Risk Faktörlerinin Belirlenmesi: İstanbul Örneği” başlıklı çalışmasını yürütmektedir.</a:t>
            </a: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5" name="Dikdörtgen 4"/>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6324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0156" y="1665095"/>
            <a:ext cx="11265031" cy="3631763"/>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Ergoterapi</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Bölümünce Yapılan Projeler ve </a:t>
            </a:r>
            <a:r>
              <a:rPr lang="tr-TR" b="1" dirty="0" smtClean="0">
                <a:latin typeface="Times New Roman" panose="02020603050405020304" pitchFamily="18" charset="0"/>
                <a:cs typeface="Times New Roman" panose="02020603050405020304" pitchFamily="18" charset="0"/>
              </a:rPr>
              <a:t>Çalışmalar</a:t>
            </a:r>
          </a:p>
          <a:p>
            <a:endParaRPr lang="tr-TR" sz="1600"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Arş</a:t>
            </a:r>
            <a:r>
              <a:rPr lang="tr-TR" dirty="0">
                <a:latin typeface="Times New Roman" panose="02020603050405020304" pitchFamily="18" charset="0"/>
                <a:cs typeface="Times New Roman" panose="02020603050405020304" pitchFamily="18" charset="0"/>
              </a:rPr>
              <a:t>. Gör. Şüheda </a:t>
            </a:r>
            <a:r>
              <a:rPr lang="tr-TR" dirty="0" err="1">
                <a:latin typeface="Times New Roman" panose="02020603050405020304" pitchFamily="18" charset="0"/>
                <a:cs typeface="Times New Roman" panose="02020603050405020304" pitchFamily="18" charset="0"/>
              </a:rPr>
              <a:t>Gözaydınoğlu’nun</a:t>
            </a:r>
            <a:r>
              <a:rPr lang="tr-TR" dirty="0">
                <a:latin typeface="Times New Roman" panose="02020603050405020304" pitchFamily="18" charset="0"/>
                <a:cs typeface="Times New Roman" panose="02020603050405020304" pitchFamily="18" charset="0"/>
              </a:rPr>
              <a:t> koordine ettiği “Üniversite Öğrencilerinde Stresle Başa Çıkma Yöntemleri Dersinin Etkinliğinin İncelenmesi” başlıklı çalışma için Etik Kurul onayı alınmıştır. Çalışma devam </a:t>
            </a:r>
            <a:r>
              <a:rPr lang="tr-TR" dirty="0" smtClean="0">
                <a:latin typeface="Times New Roman" panose="02020603050405020304" pitchFamily="18" charset="0"/>
                <a:cs typeface="Times New Roman" panose="02020603050405020304" pitchFamily="18" charset="0"/>
              </a:rPr>
              <a:t>etmektedir.</a:t>
            </a:r>
            <a:endParaRPr lang="tr-TR"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Arş</a:t>
            </a:r>
            <a:r>
              <a:rPr lang="tr-TR" dirty="0">
                <a:latin typeface="Times New Roman" panose="02020603050405020304" pitchFamily="18" charset="0"/>
                <a:cs typeface="Times New Roman" panose="02020603050405020304" pitchFamily="18" charset="0"/>
              </a:rPr>
              <a:t>. Gör. Şüheda </a:t>
            </a:r>
            <a:r>
              <a:rPr lang="tr-TR" dirty="0" err="1">
                <a:latin typeface="Times New Roman" panose="02020603050405020304" pitchFamily="18" charset="0"/>
                <a:cs typeface="Times New Roman" panose="02020603050405020304" pitchFamily="18" charset="0"/>
              </a:rPr>
              <a:t>Gözaydınoğlu’nun</a:t>
            </a:r>
            <a:r>
              <a:rPr lang="tr-TR" dirty="0">
                <a:latin typeface="Times New Roman" panose="02020603050405020304" pitchFamily="18" charset="0"/>
                <a:cs typeface="Times New Roman" panose="02020603050405020304" pitchFamily="18" charset="0"/>
              </a:rPr>
              <a:t> koordine, Beslenme ve Diyetetik Bölümü ile ortak olarak planlanan “Ailelerin Sağlıklı Yaşam Davranışları </a:t>
            </a:r>
            <a:r>
              <a:rPr lang="tr-TR" dirty="0" err="1">
                <a:latin typeface="Times New Roman" panose="02020603050405020304" pitchFamily="18" charset="0"/>
                <a:cs typeface="Times New Roman" panose="02020603050405020304" pitchFamily="18" charset="0"/>
              </a:rPr>
              <a:t>Adolesanların</a:t>
            </a:r>
            <a:r>
              <a:rPr lang="tr-TR" dirty="0">
                <a:latin typeface="Times New Roman" panose="02020603050405020304" pitchFamily="18" charset="0"/>
                <a:cs typeface="Times New Roman" panose="02020603050405020304" pitchFamily="18" charset="0"/>
              </a:rPr>
              <a:t> Yeme Davranışlarını ve İnternet Kullanım Alışkanlıklarını Nasıl Etkiliyor?” başlıklı çalışma için etik kurul dosyası </a:t>
            </a:r>
            <a:r>
              <a:rPr lang="tr-TR" dirty="0" smtClean="0">
                <a:latin typeface="Times New Roman" panose="02020603050405020304" pitchFamily="18" charset="0"/>
                <a:cs typeface="Times New Roman" panose="02020603050405020304" pitchFamily="18" charset="0"/>
              </a:rPr>
              <a:t>hazırlanmaktadır.</a:t>
            </a:r>
            <a:endParaRPr lang="tr-TR"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tr-TR" dirty="0" err="1" smtClean="0">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Gör. Talar </a:t>
            </a:r>
            <a:r>
              <a:rPr lang="tr-TR" dirty="0" err="1">
                <a:latin typeface="Times New Roman" panose="02020603050405020304" pitchFamily="18" charset="0"/>
                <a:cs typeface="Times New Roman" panose="02020603050405020304" pitchFamily="18" charset="0"/>
              </a:rPr>
              <a:t>Cilacı’nın</a:t>
            </a:r>
            <a:r>
              <a:rPr lang="tr-TR" dirty="0">
                <a:latin typeface="Times New Roman" panose="02020603050405020304" pitchFamily="18" charset="0"/>
                <a:cs typeface="Times New Roman" panose="02020603050405020304" pitchFamily="18" charset="0"/>
              </a:rPr>
              <a:t> koordine ettiği ve Beslenme ve Diyetetik Bölümü ile ortak olarak planlanan “Yetişkin </a:t>
            </a:r>
            <a:r>
              <a:rPr lang="tr-TR" dirty="0" err="1">
                <a:latin typeface="Times New Roman" panose="02020603050405020304" pitchFamily="18" charset="0"/>
                <a:cs typeface="Times New Roman" panose="02020603050405020304" pitchFamily="18" charset="0"/>
              </a:rPr>
              <a:t>Obez</a:t>
            </a:r>
            <a:r>
              <a:rPr lang="tr-TR" dirty="0">
                <a:latin typeface="Times New Roman" panose="02020603050405020304" pitchFamily="18" charset="0"/>
                <a:cs typeface="Times New Roman" panose="02020603050405020304" pitchFamily="18" charset="0"/>
              </a:rPr>
              <a:t> Bireylerde 6 Aylık Diyet Müdahalesi ve Düzenli Fiziksel Aktivite Programının Fiziksel Aktivite, Aktivite Performansı, </a:t>
            </a:r>
            <a:r>
              <a:rPr lang="tr-TR" dirty="0" err="1">
                <a:latin typeface="Times New Roman" panose="02020603050405020304" pitchFamily="18" charset="0"/>
                <a:cs typeface="Times New Roman" panose="02020603050405020304" pitchFamily="18" charset="0"/>
              </a:rPr>
              <a:t>Obezite</a:t>
            </a:r>
            <a:r>
              <a:rPr lang="tr-TR" dirty="0">
                <a:latin typeface="Times New Roman" panose="02020603050405020304" pitchFamily="18" charset="0"/>
                <a:cs typeface="Times New Roman" panose="02020603050405020304" pitchFamily="18" charset="0"/>
              </a:rPr>
              <a:t> Farkındalığı, Vücut Algısı ve Benlik Saygısı Üzerine Etkisi” başlıklı çalışma için etik kurul dosyası </a:t>
            </a:r>
            <a:r>
              <a:rPr lang="tr-TR" dirty="0" smtClean="0">
                <a:latin typeface="Times New Roman" panose="02020603050405020304" pitchFamily="18" charset="0"/>
                <a:cs typeface="Times New Roman" panose="02020603050405020304" pitchFamily="18" charset="0"/>
              </a:rPr>
              <a:t>hazırlanmaktadır.</a:t>
            </a:r>
            <a:endParaRPr lang="tr-TR"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Arş</a:t>
            </a:r>
            <a:r>
              <a:rPr lang="tr-TR" dirty="0">
                <a:latin typeface="Times New Roman" panose="02020603050405020304" pitchFamily="18" charset="0"/>
                <a:cs typeface="Times New Roman" panose="02020603050405020304" pitchFamily="18" charset="0"/>
              </a:rPr>
              <a:t>. Gör. Zeynep </a:t>
            </a:r>
            <a:r>
              <a:rPr lang="tr-TR" dirty="0" err="1">
                <a:latin typeface="Times New Roman" panose="02020603050405020304" pitchFamily="18" charset="0"/>
                <a:cs typeface="Times New Roman" panose="02020603050405020304" pitchFamily="18" charset="0"/>
              </a:rPr>
              <a:t>Çorakcı’nın</a:t>
            </a:r>
            <a:r>
              <a:rPr lang="tr-TR" dirty="0">
                <a:latin typeface="Times New Roman" panose="02020603050405020304" pitchFamily="18" charset="0"/>
                <a:cs typeface="Times New Roman" panose="02020603050405020304" pitchFamily="18" charset="0"/>
              </a:rPr>
              <a:t> koordine ettiği ve etik kurul kararı onaylanan, "Parkinson Hastalarında Kognitif Etkilenme ve </a:t>
            </a:r>
            <a:r>
              <a:rPr lang="tr-TR" dirty="0" err="1">
                <a:latin typeface="Times New Roman" panose="02020603050405020304" pitchFamily="18" charset="0"/>
                <a:cs typeface="Times New Roman" panose="02020603050405020304" pitchFamily="18" charset="0"/>
              </a:rPr>
              <a:t>Nöropsikiyatrik</a:t>
            </a:r>
            <a:r>
              <a:rPr lang="tr-TR" dirty="0">
                <a:latin typeface="Times New Roman" panose="02020603050405020304" pitchFamily="18" charset="0"/>
                <a:cs typeface="Times New Roman" panose="02020603050405020304" pitchFamily="18" charset="0"/>
              </a:rPr>
              <a:t> Bulguların </a:t>
            </a:r>
            <a:r>
              <a:rPr lang="tr-TR" dirty="0" err="1">
                <a:latin typeface="Times New Roman" panose="02020603050405020304" pitchFamily="18" charset="0"/>
                <a:cs typeface="Times New Roman" panose="02020603050405020304" pitchFamily="18" charset="0"/>
              </a:rPr>
              <a:t>Aleksitimi</a:t>
            </a:r>
            <a:r>
              <a:rPr lang="tr-TR" dirty="0">
                <a:latin typeface="Times New Roman" panose="02020603050405020304" pitchFamily="18" charset="0"/>
                <a:cs typeface="Times New Roman" panose="02020603050405020304" pitchFamily="18" charset="0"/>
              </a:rPr>
              <a:t> ile İlişkisi'' adlı çalışmanın hasta takibine </a:t>
            </a:r>
            <a:r>
              <a:rPr lang="tr-TR" dirty="0" smtClean="0">
                <a:latin typeface="Times New Roman" panose="02020603050405020304" pitchFamily="18" charset="0"/>
                <a:cs typeface="Times New Roman" panose="02020603050405020304" pitchFamily="18" charset="0"/>
              </a:rPr>
              <a:t>başlanmıştır.</a:t>
            </a:r>
            <a:endParaRPr lang="tr-TR" dirty="0">
              <a:latin typeface="Times New Roman" panose="02020603050405020304" pitchFamily="18" charset="0"/>
              <a:cs typeface="Times New Roman" panose="02020603050405020304" pitchFamily="18" charset="0"/>
            </a:endParaRP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
        <p:nvSpPr>
          <p:cNvPr id="5" name="Dikdörtgen 4"/>
          <p:cNvSpPr/>
          <p:nvPr/>
        </p:nvSpPr>
        <p:spPr>
          <a:xfrm>
            <a:off x="587115" y="1100058"/>
            <a:ext cx="11384437" cy="369332"/>
          </a:xfrm>
          <a:prstGeom prst="rect">
            <a:avLst/>
          </a:prstGeom>
        </p:spPr>
        <p:txBody>
          <a:bodyPr wrap="square">
            <a:spAutoFit/>
          </a:bodyPr>
          <a:lstStyle/>
          <a:p>
            <a:pPr marL="285750"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Tamamlanan </a:t>
            </a:r>
            <a:r>
              <a:rPr lang="tr-TR" b="1" dirty="0">
                <a:latin typeface="Times New Roman" panose="02020603050405020304" pitchFamily="18" charset="0"/>
                <a:cs typeface="Times New Roman" panose="02020603050405020304" pitchFamily="18" charset="0"/>
              </a:rPr>
              <a:t>Projeler/Çalışmalar</a:t>
            </a:r>
            <a:r>
              <a:rPr lang="tr-TR" b="1" dirty="0" smtClean="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4403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58025" y="1185092"/>
            <a:ext cx="11384437" cy="446276"/>
          </a:xfrm>
          <a:prstGeom prst="rect">
            <a:avLst/>
          </a:prstGeom>
        </p:spPr>
        <p:txBody>
          <a:bodyPr wrap="square">
            <a:spAutoFit/>
          </a:bodyPr>
          <a:lstStyle/>
          <a:p>
            <a:pPr marL="742950" lvl="1"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Sağlık </a:t>
            </a:r>
            <a:r>
              <a:rPr lang="tr-TR" b="1" dirty="0">
                <a:latin typeface="Times New Roman" panose="02020603050405020304" pitchFamily="18" charset="0"/>
                <a:cs typeface="Times New Roman" panose="02020603050405020304" pitchFamily="18" charset="0"/>
              </a:rPr>
              <a:t>Hizmetleri Faaliyetleri Kapsamında Yapılan Çalışmalar</a:t>
            </a:r>
          </a:p>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p:txBody>
      </p:sp>
      <p:sp>
        <p:nvSpPr>
          <p:cNvPr id="3" name="Dikdörtgen 2"/>
          <p:cNvSpPr/>
          <p:nvPr/>
        </p:nvSpPr>
        <p:spPr>
          <a:xfrm>
            <a:off x="216816" y="1781478"/>
            <a:ext cx="11547836" cy="4056495"/>
          </a:xfrm>
          <a:prstGeom prst="rect">
            <a:avLst/>
          </a:prstGeom>
        </p:spPr>
        <p:txBody>
          <a:bodyPr wrap="square">
            <a:spAutoFit/>
          </a:bodyPr>
          <a:lstStyle/>
          <a:p>
            <a:pPr marL="285750" lvl="0" indent="-285750" algn="just">
              <a:lnSpc>
                <a:spcPct val="115000"/>
              </a:lnSpc>
              <a:spcAft>
                <a:spcPts val="0"/>
              </a:spcAft>
              <a:buFont typeface="Wingdings" panose="05000000000000000000" pitchFamily="2" charset="2"/>
              <a:buChar char="§"/>
            </a:pPr>
            <a:r>
              <a:rPr lang="tr-TR" sz="1600" dirty="0">
                <a:latin typeface="Times New Roman" panose="02020603050405020304" pitchFamily="18" charset="0"/>
                <a:ea typeface="Calibri" panose="020F0502020204030204" pitchFamily="34" charset="0"/>
                <a:cs typeface="Times New Roman" panose="02020603050405020304" pitchFamily="18" charset="0"/>
              </a:rPr>
              <a:t>Fizyoterapi ve Rehabilitasyon Bölümünde 2017-2018 eğitim öğretim yılı bahar yarıyılında “Klinik Uygulama II” ve 2018-2019 güz yarıyılında “Klinik Uygulama I”  derslerinin uygulaması kapsamında 8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eğitim </a:t>
            </a:r>
            <a:r>
              <a:rPr lang="tr-TR" sz="1600" dirty="0">
                <a:latin typeface="Times New Roman" panose="02020603050405020304" pitchFamily="18" charset="0"/>
                <a:ea typeface="Calibri" panose="020F0502020204030204" pitchFamily="34" charset="0"/>
                <a:cs typeface="Times New Roman" panose="02020603050405020304" pitchFamily="18" charset="0"/>
              </a:rPr>
              <a:t>ve araştırma laboratuvarında ders saatleri içinde (haftada 24 saat) Kardiyak, </a:t>
            </a:r>
            <a:r>
              <a:rPr lang="tr-TR" sz="1600" dirty="0" err="1">
                <a:latin typeface="Times New Roman" panose="02020603050405020304" pitchFamily="18" charset="0"/>
                <a:ea typeface="Calibri" panose="020F0502020204030204" pitchFamily="34" charset="0"/>
                <a:cs typeface="Times New Roman" panose="02020603050405020304" pitchFamily="18" charset="0"/>
              </a:rPr>
              <a:t>Pulmoner</a:t>
            </a:r>
            <a:r>
              <a:rPr lang="tr-TR" sz="1600" dirty="0">
                <a:latin typeface="Times New Roman" panose="02020603050405020304" pitchFamily="18" charset="0"/>
                <a:ea typeface="Calibri" panose="020F0502020204030204" pitchFamily="34" charset="0"/>
                <a:cs typeface="Times New Roman" panose="02020603050405020304" pitchFamily="18" charset="0"/>
              </a:rPr>
              <a:t>, El cerrahisi, Pediatrik ve Ortopedik Rehabilitasyon rotasyonlarının farklı modüllerinde Pazartesi, Salı, Çarşamba, Perşembe ve Cuma sabahtan öğlene kadar Fatih kampüsündeki hastanede çeşitli anabilim dallarında (Kardiyoloji, Göğüs hastalıkları, Ortopedi, Göğüs Cerrahisi, Kalp Damar Cerrahisi, El Cerrahisi ve Fizik Tedavi Anabilim dallarında) yatan hastalar ve çeşitli polikliniklerden Çocuk Sağlığı ve Hastalıkları Anabilim Dalı binasında bulunan Eğitim Araştırma ünitemize gönderilen gönüllü hastalar üzerinde bölümümüz öğretim üye ve görevlileri sorumluluğunda hem uygulamalı öğrenci eğitimini sürdürmüşler hem de sağlık hizmeti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vermişlerdir.</a:t>
            </a:r>
          </a:p>
          <a:p>
            <a:pPr marL="285750" lvl="0" indent="-285750" algn="just">
              <a:lnSpc>
                <a:spcPct val="115000"/>
              </a:lnSpc>
              <a:spcAft>
                <a:spcPts val="0"/>
              </a:spcAft>
              <a:buFont typeface="Wingdings" panose="05000000000000000000" pitchFamily="2" charset="2"/>
              <a:buChar char="§"/>
            </a:pPr>
            <a:r>
              <a:rPr lang="tr-TR" sz="1600" dirty="0" smtClean="0">
                <a:latin typeface="Times New Roman" panose="02020603050405020304" pitchFamily="18" charset="0"/>
                <a:ea typeface="Calibri" panose="020F0502020204030204" pitchFamily="34" charset="0"/>
                <a:cs typeface="Times New Roman" panose="02020603050405020304" pitchFamily="18" charset="0"/>
              </a:rPr>
              <a:t>Fizyoterapi </a:t>
            </a:r>
            <a:r>
              <a:rPr lang="tr-TR" sz="1600" dirty="0">
                <a:latin typeface="Times New Roman" panose="02020603050405020304" pitchFamily="18" charset="0"/>
                <a:ea typeface="Calibri" panose="020F0502020204030204" pitchFamily="34" charset="0"/>
                <a:cs typeface="Times New Roman" panose="02020603050405020304" pitchFamily="18" charset="0"/>
              </a:rPr>
              <a:t>ve Rehabilitasyon Bölümünde Eğitim ve Araştırma ünitelerindeki öğretim üye ve elemanlarının projeleri ve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Kardiyopulmoner</a:t>
            </a:r>
            <a:r>
              <a:rPr lang="tr-TR" sz="1600" dirty="0">
                <a:latin typeface="Times New Roman" panose="02020603050405020304" pitchFamily="18" charset="0"/>
                <a:ea typeface="Calibri" panose="020F0502020204030204" pitchFamily="34" charset="0"/>
                <a:cs typeface="Times New Roman" panose="02020603050405020304" pitchFamily="18" charset="0"/>
              </a:rPr>
              <a:t> Fizyoterapi ve Rehabilitasyon Ana Bilim Dalı Doktora programındaki öğrencilerin tez çalışmaları kapsamında hasta alımına devam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edilmektedir.</a:t>
            </a:r>
          </a:p>
          <a:p>
            <a:pPr marL="285750" lvl="0" indent="-285750" algn="just">
              <a:lnSpc>
                <a:spcPct val="115000"/>
              </a:lnSpc>
              <a:spcAft>
                <a:spcPts val="0"/>
              </a:spcAft>
              <a:buFont typeface="Wingdings" panose="05000000000000000000" pitchFamily="2" charset="2"/>
              <a:buChar char="§"/>
            </a:pPr>
            <a:r>
              <a:rPr lang="tr-TR" sz="1600" dirty="0" smtClean="0">
                <a:latin typeface="Times New Roman" panose="02020603050405020304" pitchFamily="18" charset="0"/>
                <a:ea typeface="Calibri" panose="020F0502020204030204" pitchFamily="34" charset="0"/>
                <a:cs typeface="Times New Roman" panose="02020603050405020304" pitchFamily="18" charset="0"/>
              </a:rPr>
              <a:t>Beslenme </a:t>
            </a:r>
            <a:r>
              <a:rPr lang="tr-TR" sz="1600" dirty="0">
                <a:latin typeface="Times New Roman" panose="02020603050405020304" pitchFamily="18" charset="0"/>
                <a:ea typeface="Calibri" panose="020F0502020204030204" pitchFamily="34" charset="0"/>
                <a:cs typeface="Times New Roman" panose="02020603050405020304" pitchFamily="18" charset="0"/>
              </a:rPr>
              <a:t>ve Diyetetik Bölümünce düzenlenerek 2016 yılında basılan ve 2017 yılında revize edilen “</a:t>
            </a:r>
            <a:r>
              <a:rPr lang="tr-TR" sz="1600" dirty="0" err="1">
                <a:latin typeface="Times New Roman" panose="02020603050405020304" pitchFamily="18" charset="0"/>
                <a:ea typeface="Calibri" panose="020F0502020204030204" pitchFamily="34" charset="0"/>
                <a:cs typeface="Times New Roman" panose="02020603050405020304" pitchFamily="18" charset="0"/>
              </a:rPr>
              <a:t>Bezmiâlem’de</a:t>
            </a:r>
            <a:r>
              <a:rPr lang="tr-TR" sz="1600" dirty="0">
                <a:latin typeface="Times New Roman" panose="02020603050405020304" pitchFamily="18" charset="0"/>
                <a:ea typeface="Calibri" panose="020F0502020204030204" pitchFamily="34" charset="0"/>
                <a:cs typeface="Times New Roman" panose="02020603050405020304" pitchFamily="18" charset="0"/>
              </a:rPr>
              <a:t> Ramazan” ve “Kış Aylarında Beslenme Yol Haritası” hazırlanan kitapçık, Ramazan ayında hastanemiz polikliniklerine başvuran 1500 civarında hastaya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ulaştırılmıştır.</a:t>
            </a:r>
          </a:p>
        </p:txBody>
      </p:sp>
      <p:sp>
        <p:nvSpPr>
          <p:cNvPr id="5" name="Unvan 1"/>
          <p:cNvSpPr>
            <a:spLocks noGrp="1"/>
          </p:cNvSpPr>
          <p:nvPr>
            <p:ph type="title"/>
          </p:nvPr>
        </p:nvSpPr>
        <p:spPr>
          <a:xfrm>
            <a:off x="838200" y="130631"/>
            <a:ext cx="9591989" cy="904352"/>
          </a:xfrm>
        </p:spPr>
        <p:txBody>
          <a:bodyPr>
            <a:noAutofit/>
          </a:bodyPr>
          <a:lstStyle/>
          <a:p>
            <a:r>
              <a:rPr lang="tr-TR" dirty="0" smtClean="0">
                <a:latin typeface="Times New Roman" pitchFamily="18" charset="0"/>
                <a:cs typeface="Times New Roman" pitchFamily="18" charset="0"/>
              </a:rPr>
              <a:t>Gerçekleşen Faaliyetler </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0471714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1028337"/>
            <a:ext cx="11384437" cy="446276"/>
          </a:xfrm>
          <a:prstGeom prst="rect">
            <a:avLst/>
          </a:prstGeom>
        </p:spPr>
        <p:txBody>
          <a:bodyPr wrap="square">
            <a:spAutoFit/>
          </a:bodyPr>
          <a:lstStyle/>
          <a:p>
            <a:pPr marL="742950" lvl="1"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Sağlık </a:t>
            </a:r>
            <a:r>
              <a:rPr lang="tr-TR" b="1" dirty="0">
                <a:latin typeface="Times New Roman" panose="02020603050405020304" pitchFamily="18" charset="0"/>
                <a:cs typeface="Times New Roman" panose="02020603050405020304" pitchFamily="18" charset="0"/>
              </a:rPr>
              <a:t>Hizmetleri Faaliyetleri Kapsamında Yapılan Çalışmalar</a:t>
            </a:r>
          </a:p>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p:txBody>
      </p:sp>
      <p:sp>
        <p:nvSpPr>
          <p:cNvPr id="3" name="Dikdörtgen 2"/>
          <p:cNvSpPr/>
          <p:nvPr/>
        </p:nvSpPr>
        <p:spPr>
          <a:xfrm>
            <a:off x="216816" y="1598598"/>
            <a:ext cx="11547836" cy="4339650"/>
          </a:xfrm>
          <a:prstGeom prst="rect">
            <a:avLst/>
          </a:prstGeom>
        </p:spPr>
        <p:txBody>
          <a:bodyPr wrap="square">
            <a:spAutoFit/>
          </a:bodyPr>
          <a:lstStyle/>
          <a:p>
            <a:pPr marL="285750" lvl="0" indent="-285750" algn="just">
              <a:lnSpc>
                <a:spcPct val="115000"/>
              </a:lnSpc>
              <a:spcAft>
                <a:spcPts val="0"/>
              </a:spcAft>
              <a:buFont typeface="Wingdings" panose="05000000000000000000" pitchFamily="2" charset="2"/>
              <a:buChar char="§"/>
            </a:pPr>
            <a:r>
              <a:rPr lang="tr-TR" sz="1600" dirty="0" smtClean="0">
                <a:latin typeface="Times New Roman" panose="02020603050405020304" pitchFamily="18" charset="0"/>
                <a:ea typeface="Calibri" panose="020F0502020204030204" pitchFamily="34" charset="0"/>
                <a:cs typeface="Times New Roman" panose="02020603050405020304" pitchFamily="18" charset="0"/>
              </a:rPr>
              <a:t>Beslenme </a:t>
            </a:r>
            <a:r>
              <a:rPr lang="tr-TR" sz="1600" dirty="0">
                <a:latin typeface="Times New Roman" panose="02020603050405020304" pitchFamily="18" charset="0"/>
                <a:ea typeface="Calibri" panose="020F0502020204030204" pitchFamily="34" charset="0"/>
                <a:cs typeface="Times New Roman" panose="02020603050405020304" pitchFamily="18" charset="0"/>
              </a:rPr>
              <a:t>ve Diyetetik Bölümü öğretim elemanlarınca haftanın 4 günü Eyüp Sultan Yerleşkesi Polikliniklerinde Diyet Polikliniği yapılmış olup, hem öğrencilerimizin uygulama eğitimlerinin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hem de </a:t>
            </a:r>
            <a:r>
              <a:rPr lang="tr-TR" sz="1600" dirty="0">
                <a:latin typeface="Times New Roman" panose="02020603050405020304" pitchFamily="18" charset="0"/>
                <a:ea typeface="Calibri" panose="020F0502020204030204" pitchFamily="34" charset="0"/>
                <a:cs typeface="Times New Roman" panose="02020603050405020304" pitchFamily="18" charset="0"/>
              </a:rPr>
              <a:t>staj yapmaya gelen öğrencilerin staj işlemleri bu polikliniklerde sürdürülmüştür. Bu kapsamda 2018 yılı içerisinde bölümümüz öğretim elemanlarınca toplam 3634 poliklinik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yapılmıştır.</a:t>
            </a:r>
          </a:p>
          <a:p>
            <a:pPr marL="285750" lvl="0" indent="-285750" algn="just">
              <a:lnSpc>
                <a:spcPct val="115000"/>
              </a:lnSpc>
              <a:spcAft>
                <a:spcPts val="0"/>
              </a:spcAft>
              <a:buFont typeface="Wingdings" panose="05000000000000000000" pitchFamily="2" charset="2"/>
              <a:buChar char="§"/>
            </a:pPr>
            <a:r>
              <a:rPr lang="tr-TR" sz="1600" dirty="0" err="1" smtClean="0">
                <a:latin typeface="Times New Roman" panose="02020603050405020304" pitchFamily="18" charset="0"/>
                <a:ea typeface="Calibri" panose="020F0502020204030204" pitchFamily="34" charset="0"/>
                <a:cs typeface="Times New Roman" panose="02020603050405020304" pitchFamily="18" charset="0"/>
              </a:rPr>
              <a:t>Ergoterapi</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600" dirty="0">
                <a:latin typeface="Times New Roman" panose="02020603050405020304" pitchFamily="18" charset="0"/>
                <a:ea typeface="Calibri" panose="020F0502020204030204" pitchFamily="34" charset="0"/>
                <a:cs typeface="Times New Roman" panose="02020603050405020304" pitchFamily="18" charset="0"/>
              </a:rPr>
              <a:t>Bölümü olarak; Tıp Fakültesi Fiziksel Tıp ve Rehabilitasyon ve Plastik Cerrahi Anabilim Dalları ile birlikte düzenlenen </a:t>
            </a:r>
            <a:r>
              <a:rPr lang="tr-TR" sz="1600" dirty="0" err="1">
                <a:latin typeface="Times New Roman" panose="02020603050405020304" pitchFamily="18" charset="0"/>
                <a:ea typeface="Calibri" panose="020F0502020204030204" pitchFamily="34" charset="0"/>
                <a:cs typeface="Times New Roman" panose="02020603050405020304" pitchFamily="18" charset="0"/>
              </a:rPr>
              <a:t>multidisipliner</a:t>
            </a:r>
            <a:r>
              <a:rPr lang="tr-TR" sz="1600" dirty="0">
                <a:latin typeface="Times New Roman" panose="02020603050405020304" pitchFamily="18" charset="0"/>
                <a:ea typeface="Calibri" panose="020F0502020204030204" pitchFamily="34" charset="0"/>
                <a:cs typeface="Times New Roman" panose="02020603050405020304" pitchFamily="18" charset="0"/>
              </a:rPr>
              <a:t> olgu çalışmalarına katılım göstermeye devam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etmektedir.</a:t>
            </a:r>
          </a:p>
          <a:p>
            <a:pPr marL="285750" lvl="0" indent="-285750" algn="just">
              <a:lnSpc>
                <a:spcPct val="115000"/>
              </a:lnSpc>
              <a:spcAft>
                <a:spcPts val="0"/>
              </a:spcAft>
              <a:buFont typeface="Wingdings" panose="05000000000000000000" pitchFamily="2" charset="2"/>
              <a:buChar char="§"/>
            </a:pPr>
            <a:r>
              <a:rPr lang="tr-TR" sz="1600" dirty="0" err="1" smtClean="0">
                <a:latin typeface="Times New Roman" panose="02020603050405020304" pitchFamily="18" charset="0"/>
                <a:ea typeface="Calibri" panose="020F0502020204030204" pitchFamily="34" charset="0"/>
                <a:cs typeface="Times New Roman" panose="02020603050405020304" pitchFamily="18" charset="0"/>
              </a:rPr>
              <a:t>Ergoterapi</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600" dirty="0">
                <a:latin typeface="Times New Roman" panose="02020603050405020304" pitchFamily="18" charset="0"/>
                <a:ea typeface="Calibri" panose="020F0502020204030204" pitchFamily="34" charset="0"/>
                <a:cs typeface="Times New Roman" panose="02020603050405020304" pitchFamily="18" charset="0"/>
              </a:rPr>
              <a:t>Bölümü</a:t>
            </a:r>
            <a:r>
              <a:rPr lang="tr-TR"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a:latin typeface="Times New Roman" panose="02020603050405020304" pitchFamily="18" charset="0"/>
                <a:ea typeface="Calibri" panose="020F0502020204030204" pitchFamily="34" charset="0"/>
                <a:cs typeface="Times New Roman" panose="02020603050405020304" pitchFamily="18" charset="0"/>
              </a:rPr>
              <a:t>Duyu Bütünleme Ünitesi’nin aktif hale getirilmesi için öncelikle kurum içi tanıtım faaliyetine başlanmıştır. 2 Şubat 2018 tarihinde Çocuk Sağlığı ve Hastalıkları kliniğinde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Ergoterapi</a:t>
            </a:r>
            <a:r>
              <a:rPr lang="tr-TR" sz="1600" dirty="0">
                <a:latin typeface="Times New Roman" panose="02020603050405020304" pitchFamily="18" charset="0"/>
                <a:ea typeface="Calibri" panose="020F0502020204030204" pitchFamily="34" charset="0"/>
                <a:cs typeface="Times New Roman" panose="02020603050405020304" pitchFamily="18" charset="0"/>
              </a:rPr>
              <a:t> Bölümü ve çocuk hasta grubunda sunulabilecek hizmetler konusunda hekimlere yönelik sunum yapılmıştır. </a:t>
            </a: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
            </a:pPr>
            <a:r>
              <a:rPr lang="tr-TR" sz="1600" dirty="0" smtClean="0">
                <a:latin typeface="Times New Roman" panose="02020603050405020304" pitchFamily="18" charset="0"/>
                <a:ea typeface="Calibri" panose="020F0502020204030204" pitchFamily="34" charset="0"/>
                <a:cs typeface="Times New Roman" panose="02020603050405020304" pitchFamily="18" charset="0"/>
              </a:rPr>
              <a:t>Günlük </a:t>
            </a:r>
            <a:r>
              <a:rPr lang="tr-TR" sz="1600" dirty="0">
                <a:latin typeface="Times New Roman" panose="02020603050405020304" pitchFamily="18" charset="0"/>
                <a:ea typeface="Calibri" panose="020F0502020204030204" pitchFamily="34" charset="0"/>
                <a:cs typeface="Times New Roman" panose="02020603050405020304" pitchFamily="18" charset="0"/>
              </a:rPr>
              <a:t>Yaşam Aktiviteleri Ünitesinde deneme amaçlı hasta alma çalışmalarına başlanmıştır. Bu çalışmalara uygulamalı eğitimlerde öğrencilerin de katılımları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sağlanmıştır.</a:t>
            </a:r>
          </a:p>
          <a:p>
            <a:pPr marL="285750" lvl="0" indent="-285750" algn="just">
              <a:lnSpc>
                <a:spcPct val="115000"/>
              </a:lnSpc>
              <a:spcAft>
                <a:spcPts val="0"/>
              </a:spcAft>
              <a:buFont typeface="Wingdings" panose="05000000000000000000" pitchFamily="2" charset="2"/>
              <a:buChar char="§"/>
            </a:pPr>
            <a:r>
              <a:rPr lang="tr-TR" sz="1600" dirty="0" smtClean="0">
                <a:latin typeface="Times New Roman" panose="02020603050405020304" pitchFamily="18" charset="0"/>
                <a:ea typeface="Calibri" panose="020F0502020204030204" pitchFamily="34" charset="0"/>
                <a:cs typeface="Times New Roman" panose="02020603050405020304" pitchFamily="18" charset="0"/>
              </a:rPr>
              <a:t>Arş</a:t>
            </a:r>
            <a:r>
              <a:rPr lang="tr-TR" sz="1600" dirty="0">
                <a:latin typeface="Times New Roman" panose="02020603050405020304" pitchFamily="18" charset="0"/>
                <a:ea typeface="Calibri" panose="020F0502020204030204" pitchFamily="34" charset="0"/>
                <a:cs typeface="Times New Roman" panose="02020603050405020304" pitchFamily="18" charset="0"/>
              </a:rPr>
              <a:t>. Gör. Zeynep </a:t>
            </a:r>
            <a:r>
              <a:rPr lang="tr-TR" sz="1600" dirty="0" err="1">
                <a:latin typeface="Times New Roman" panose="02020603050405020304" pitchFamily="18" charset="0"/>
                <a:ea typeface="Calibri" panose="020F0502020204030204" pitchFamily="34" charset="0"/>
                <a:cs typeface="Times New Roman" panose="02020603050405020304" pitchFamily="18" charset="0"/>
              </a:rPr>
              <a:t>Çorakcı</a:t>
            </a:r>
            <a:r>
              <a:rPr lang="tr-TR" sz="1600" dirty="0">
                <a:latin typeface="Times New Roman" panose="02020603050405020304" pitchFamily="18" charset="0"/>
                <a:ea typeface="Calibri" panose="020F0502020204030204" pitchFamily="34" charset="0"/>
                <a:cs typeface="Times New Roman" panose="02020603050405020304" pitchFamily="18" charset="0"/>
              </a:rPr>
              <a:t> ve Arş. Gör. Şüheda Gözaydınoğlu, gönüllü öğrencilerle birlikte, ev içi aktivitelerini düzenlemeye yönelik tedavi amaçlı ünitelerimize gelen hastaların evlerine de ziyarette bulunarak tedavileri ile ilgili süreçleri yakından gözlemleye fırsat bulmuşlardır. </a:t>
            </a:r>
            <a:endParaRPr lang="tr-TR"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
            </a:pPr>
            <a:r>
              <a:rPr lang="tr-TR" sz="1600" dirty="0" smtClean="0">
                <a:latin typeface="Times New Roman" panose="02020603050405020304" pitchFamily="18" charset="0"/>
                <a:ea typeface="Calibri" panose="020F0502020204030204" pitchFamily="34" charset="0"/>
                <a:cs typeface="Times New Roman" panose="02020603050405020304" pitchFamily="18" charset="0"/>
              </a:rPr>
              <a:t>Eyüp </a:t>
            </a:r>
            <a:r>
              <a:rPr lang="tr-TR" sz="1600" dirty="0">
                <a:latin typeface="Times New Roman" panose="02020603050405020304" pitchFamily="18" charset="0"/>
                <a:ea typeface="Calibri" panose="020F0502020204030204" pitchFamily="34" charset="0"/>
                <a:cs typeface="Times New Roman" panose="02020603050405020304" pitchFamily="18" charset="0"/>
              </a:rPr>
              <a:t>Sultan Yerleşkesi Nöroloji Polikliniğinden 2018 yılı içerisinde yönlendirilen 17 Parkinson, 9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esansiyel</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latin typeface="Times New Roman" panose="02020603050405020304" pitchFamily="18" charset="0"/>
                <a:ea typeface="Calibri" panose="020F0502020204030204" pitchFamily="34" charset="0"/>
                <a:cs typeface="Times New Roman" panose="02020603050405020304" pitchFamily="18" charset="0"/>
              </a:rPr>
              <a:t>termor</a:t>
            </a:r>
            <a:r>
              <a:rPr lang="tr-TR" sz="1600" dirty="0">
                <a:latin typeface="Times New Roman" panose="02020603050405020304" pitchFamily="18" charset="0"/>
                <a:ea typeface="Calibri" panose="020F0502020204030204" pitchFamily="34" charset="0"/>
                <a:cs typeface="Times New Roman" panose="02020603050405020304" pitchFamily="18" charset="0"/>
              </a:rPr>
              <a:t> hastasına </a:t>
            </a:r>
            <a:r>
              <a:rPr lang="tr-TR" sz="1600" dirty="0" err="1">
                <a:latin typeface="Times New Roman" panose="02020603050405020304" pitchFamily="18" charset="0"/>
                <a:ea typeface="Calibri" panose="020F0502020204030204" pitchFamily="34" charset="0"/>
                <a:cs typeface="Times New Roman" panose="02020603050405020304" pitchFamily="18" charset="0"/>
              </a:rPr>
              <a:t>nöropsikometrik</a:t>
            </a:r>
            <a:r>
              <a:rPr lang="tr-TR" sz="1600" dirty="0">
                <a:latin typeface="Times New Roman" panose="02020603050405020304" pitchFamily="18" charset="0"/>
                <a:ea typeface="Calibri" panose="020F0502020204030204" pitchFamily="34" charset="0"/>
                <a:cs typeface="Times New Roman" panose="02020603050405020304" pitchFamily="18" charset="0"/>
              </a:rPr>
              <a:t> değerlendirme </a:t>
            </a:r>
            <a:r>
              <a:rPr lang="tr-TR" sz="1600" dirty="0" smtClean="0">
                <a:latin typeface="Times New Roman" panose="02020603050405020304" pitchFamily="18" charset="0"/>
                <a:ea typeface="Calibri" panose="020F0502020204030204" pitchFamily="34" charset="0"/>
                <a:cs typeface="Times New Roman" panose="02020603050405020304" pitchFamily="18" charset="0"/>
              </a:rPr>
              <a:t>uygulanmıştır.</a:t>
            </a:r>
          </a:p>
        </p:txBody>
      </p:sp>
      <p:sp>
        <p:nvSpPr>
          <p:cNvPr id="6" name="5 Başlık"/>
          <p:cNvSpPr>
            <a:spLocks noGrp="1"/>
          </p:cNvSpPr>
          <p:nvPr>
            <p:ph type="title"/>
          </p:nvPr>
        </p:nvSpPr>
        <p:spPr/>
        <p:txBody>
          <a:bodyPr/>
          <a:lstStyle/>
          <a:p>
            <a:r>
              <a:rPr lang="tr-TR" dirty="0" smtClean="0">
                <a:latin typeface="Times New Roman" pitchFamily="18" charset="0"/>
                <a:cs typeface="Times New Roman" pitchFamily="18" charset="0"/>
              </a:rPr>
              <a:t>Gerçekleşen Faaliyetler</a:t>
            </a:r>
            <a:endParaRPr lang="tr-TR" dirty="0"/>
          </a:p>
        </p:txBody>
      </p:sp>
    </p:spTree>
    <p:extLst>
      <p:ext uri="{BB962C8B-B14F-4D97-AF65-F5344CB8AC3E}">
        <p14:creationId xmlns:p14="http://schemas.microsoft.com/office/powerpoint/2010/main" val="3071540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1899" y="1126309"/>
            <a:ext cx="11384437" cy="446276"/>
          </a:xfrm>
          <a:prstGeom prst="rect">
            <a:avLst/>
          </a:prstGeom>
        </p:spPr>
        <p:txBody>
          <a:bodyPr wrap="square">
            <a:spAutoFit/>
          </a:bodyPr>
          <a:lstStyle/>
          <a:p>
            <a:pPr marL="742950" lvl="1" indent="-285750">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Sağlık </a:t>
            </a:r>
            <a:r>
              <a:rPr lang="tr-TR" b="1" dirty="0">
                <a:latin typeface="Times New Roman" panose="02020603050405020304" pitchFamily="18" charset="0"/>
                <a:cs typeface="Times New Roman" panose="02020603050405020304" pitchFamily="18" charset="0"/>
              </a:rPr>
              <a:t>Hizmetleri Faaliyetleri Kapsamında Yapılan Çalışmalar</a:t>
            </a:r>
          </a:p>
          <a:p>
            <a:pPr>
              <a:buFont typeface="Wingdings" panose="05000000000000000000" pitchFamily="2" charset="2"/>
              <a:buChar char="Ø"/>
            </a:pPr>
            <a:endParaRPr lang="tr-TR" sz="500" dirty="0">
              <a:latin typeface="Times New Roman" panose="02020603050405020304" pitchFamily="18" charset="0"/>
              <a:cs typeface="Times New Roman" panose="02020603050405020304" pitchFamily="18" charset="0"/>
            </a:endParaRPr>
          </a:p>
        </p:txBody>
      </p:sp>
      <p:sp>
        <p:nvSpPr>
          <p:cNvPr id="3" name="Dikdörtgen 2"/>
          <p:cNvSpPr/>
          <p:nvPr/>
        </p:nvSpPr>
        <p:spPr>
          <a:xfrm>
            <a:off x="216816" y="1690038"/>
            <a:ext cx="11547836" cy="4845044"/>
          </a:xfrm>
          <a:prstGeom prst="rect">
            <a:avLst/>
          </a:prstGeom>
        </p:spPr>
        <p:txBody>
          <a:bodyPr wrap="square">
            <a:spAutoFit/>
          </a:bodyPr>
          <a:lstStyle/>
          <a:p>
            <a:pPr marL="285750" lvl="0" indent="-285750" algn="just">
              <a:lnSpc>
                <a:spcPct val="115000"/>
              </a:lnSpc>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Merkez </a:t>
            </a:r>
            <a:r>
              <a:rPr lang="tr-TR" dirty="0">
                <a:latin typeface="Times New Roman" panose="02020603050405020304" pitchFamily="18" charset="0"/>
                <a:ea typeface="Calibri" panose="020F0502020204030204" pitchFamily="34" charset="0"/>
                <a:cs typeface="Times New Roman" panose="02020603050405020304" pitchFamily="18" charset="0"/>
              </a:rPr>
              <a:t>yerleşke Çocuk Sağlığı ve Hastalıkları polikliniğinden yönlendirilen hastalar için randevu programı oluşturulmuş, gelen hastalarımızın değerlendirmeleri yapılmaya </a:t>
            </a:r>
            <a:r>
              <a:rPr lang="tr-TR" dirty="0" smtClean="0">
                <a:latin typeface="Times New Roman" panose="02020603050405020304" pitchFamily="18" charset="0"/>
                <a:ea typeface="Calibri" panose="020F0502020204030204" pitchFamily="34" charset="0"/>
                <a:cs typeface="Times New Roman" panose="02020603050405020304" pitchFamily="18" charset="0"/>
              </a:rPr>
              <a:t>başlanmıştır.</a:t>
            </a:r>
          </a:p>
          <a:p>
            <a:pPr marL="285750" lvl="0" indent="-285750" algn="just">
              <a:lnSpc>
                <a:spcPct val="115000"/>
              </a:lnSpc>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Duyu </a:t>
            </a:r>
            <a:r>
              <a:rPr lang="tr-TR" dirty="0">
                <a:latin typeface="Times New Roman" panose="02020603050405020304" pitchFamily="18" charset="0"/>
                <a:ea typeface="Calibri" panose="020F0502020204030204" pitchFamily="34" charset="0"/>
                <a:cs typeface="Times New Roman" panose="02020603050405020304" pitchFamily="18" charset="0"/>
              </a:rPr>
              <a:t>Bütünleme ünitesinde deneme amaçlı hasta alma çalışmalarına başlanmıştır. Duyu Bütünleme eğitimi için Vatan yerleşkesi Pediatri Kliniği’nden yönlendirilen </a:t>
            </a:r>
            <a:r>
              <a:rPr lang="tr-TR" dirty="0" err="1">
                <a:latin typeface="Times New Roman" panose="02020603050405020304" pitchFamily="18" charset="0"/>
                <a:ea typeface="Calibri" panose="020F0502020204030204" pitchFamily="34" charset="0"/>
                <a:cs typeface="Times New Roman" panose="02020603050405020304" pitchFamily="18" charset="0"/>
              </a:rPr>
              <a:t>atipik</a:t>
            </a:r>
            <a:r>
              <a:rPr lang="tr-TR" dirty="0">
                <a:latin typeface="Times New Roman" panose="02020603050405020304" pitchFamily="18" charset="0"/>
                <a:ea typeface="Calibri" panose="020F0502020204030204" pitchFamily="34" charset="0"/>
                <a:cs typeface="Times New Roman" panose="02020603050405020304" pitchFamily="18" charset="0"/>
              </a:rPr>
              <a:t> otizm tanılı çocuk hasta ile birlikte mevcutta 3 çocuğa Duyu Bütünleme çalışmaları </a:t>
            </a:r>
            <a:r>
              <a:rPr lang="tr-TR" dirty="0" smtClean="0">
                <a:latin typeface="Times New Roman" panose="02020603050405020304" pitchFamily="18" charset="0"/>
                <a:ea typeface="Calibri" panose="020F0502020204030204" pitchFamily="34" charset="0"/>
                <a:cs typeface="Times New Roman" panose="02020603050405020304" pitchFamily="18" charset="0"/>
              </a:rPr>
              <a:t>uygulanmaktadır</a:t>
            </a:r>
            <a:r>
              <a:rPr lang="tr-T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115000"/>
              </a:lnSpc>
              <a:spcAft>
                <a:spcPts val="0"/>
              </a:spcAft>
              <a:buFont typeface="Wingdings" panose="05000000000000000000" pitchFamily="2" charset="2"/>
              <a:buChar char="§"/>
            </a:pPr>
            <a:r>
              <a:rPr lang="tr-TR" dirty="0" err="1" smtClean="0">
                <a:latin typeface="Times New Roman" panose="02020603050405020304" pitchFamily="18" charset="0"/>
                <a:ea typeface="Calibri" panose="020F0502020204030204" pitchFamily="34" charset="0"/>
                <a:cs typeface="Times New Roman" panose="02020603050405020304" pitchFamily="18" charset="0"/>
              </a:rPr>
              <a:t>Odyoloji</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Bölümü öğretim elemanlarınca polikliniklere başvuran hastalardan işitme cihazından fayda görmediği tespit edilenler, </a:t>
            </a:r>
            <a:r>
              <a:rPr lang="tr-TR" dirty="0" err="1">
                <a:latin typeface="Times New Roman" panose="02020603050405020304" pitchFamily="18" charset="0"/>
                <a:ea typeface="Calibri" panose="020F0502020204030204" pitchFamily="34" charset="0"/>
                <a:cs typeface="Times New Roman" panose="02020603050405020304" pitchFamily="18" charset="0"/>
              </a:rPr>
              <a:t>koklear</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implant</a:t>
            </a:r>
            <a:r>
              <a:rPr lang="tr-TR" dirty="0">
                <a:latin typeface="Times New Roman" panose="02020603050405020304" pitchFamily="18" charset="0"/>
                <a:ea typeface="Calibri" panose="020F0502020204030204" pitchFamily="34" charset="0"/>
                <a:cs typeface="Times New Roman" panose="02020603050405020304" pitchFamily="18" charset="0"/>
              </a:rPr>
              <a:t> açısından değerlendirilmiş ve uygun görülen hastalar </a:t>
            </a:r>
            <a:r>
              <a:rPr lang="tr-TR" dirty="0" err="1">
                <a:latin typeface="Times New Roman" panose="02020603050405020304" pitchFamily="18" charset="0"/>
                <a:ea typeface="Calibri" panose="020F0502020204030204" pitchFamily="34" charset="0"/>
                <a:cs typeface="Times New Roman" panose="02020603050405020304" pitchFamily="18" charset="0"/>
              </a:rPr>
              <a:t>koklear</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implanta</a:t>
            </a:r>
            <a:r>
              <a:rPr lang="tr-TR" dirty="0">
                <a:latin typeface="Times New Roman" panose="02020603050405020304" pitchFamily="18" charset="0"/>
                <a:ea typeface="Calibri" panose="020F0502020204030204" pitchFamily="34" charset="0"/>
                <a:cs typeface="Times New Roman" panose="02020603050405020304" pitchFamily="18" charset="0"/>
              </a:rPr>
              <a:t> yönlendirilmiş olup, işitme cihazı ve özel eğitim programı gereken hastalara gereken danışmanlık hizmeti </a:t>
            </a:r>
            <a:r>
              <a:rPr lang="tr-TR" dirty="0" smtClean="0">
                <a:latin typeface="Times New Roman" panose="02020603050405020304" pitchFamily="18" charset="0"/>
                <a:ea typeface="Calibri" panose="020F0502020204030204" pitchFamily="34" charset="0"/>
                <a:cs typeface="Times New Roman" panose="02020603050405020304" pitchFamily="18" charset="0"/>
              </a:rPr>
              <a:t>verilmiştir.</a:t>
            </a:r>
          </a:p>
          <a:p>
            <a:pPr marL="285750" lvl="0" indent="-285750" algn="just">
              <a:lnSpc>
                <a:spcPct val="115000"/>
              </a:lnSpc>
              <a:spcAft>
                <a:spcPts val="0"/>
              </a:spcAft>
              <a:buFont typeface="Wingdings" panose="05000000000000000000" pitchFamily="2" charset="2"/>
              <a:buChar char="§"/>
            </a:pPr>
            <a:r>
              <a:rPr lang="tr-TR" dirty="0" err="1" smtClean="0">
                <a:latin typeface="Times New Roman" panose="02020603050405020304" pitchFamily="18" charset="0"/>
                <a:ea typeface="Calibri" panose="020F0502020204030204" pitchFamily="34" charset="0"/>
                <a:cs typeface="Times New Roman" panose="02020603050405020304" pitchFamily="18" charset="0"/>
              </a:rPr>
              <a:t>Odyoloji</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Bölümü öğretim elemanlarınca haftanın 5 günü Eyüp Sultan Yerleşkesi ve Fatih Ek Hizmet binası Polikliniklerinde </a:t>
            </a:r>
            <a:r>
              <a:rPr lang="tr-TR" dirty="0" err="1">
                <a:latin typeface="Times New Roman" panose="02020603050405020304" pitchFamily="18" charset="0"/>
                <a:ea typeface="Calibri" panose="020F0502020204030204" pitchFamily="34" charset="0"/>
                <a:cs typeface="Times New Roman" panose="02020603050405020304" pitchFamily="18" charset="0"/>
              </a:rPr>
              <a:t>Odyoloji</a:t>
            </a:r>
            <a:r>
              <a:rPr lang="tr-TR" dirty="0">
                <a:latin typeface="Times New Roman" panose="02020603050405020304" pitchFamily="18" charset="0"/>
                <a:ea typeface="Calibri" panose="020F0502020204030204" pitchFamily="34" charset="0"/>
                <a:cs typeface="Times New Roman" panose="02020603050405020304" pitchFamily="18" charset="0"/>
              </a:rPr>
              <a:t> Polikliniği yapılmış olup, hem öğrencilerimizin uygulama eğitimlerinin </a:t>
            </a:r>
            <a:r>
              <a:rPr lang="tr-TR" dirty="0" err="1">
                <a:latin typeface="Times New Roman" panose="02020603050405020304" pitchFamily="18" charset="0"/>
                <a:ea typeface="Calibri" panose="020F0502020204030204" pitchFamily="34" charset="0"/>
                <a:cs typeface="Times New Roman" panose="02020603050405020304" pitchFamily="18" charset="0"/>
              </a:rPr>
              <a:t>hemde</a:t>
            </a:r>
            <a:r>
              <a:rPr lang="tr-TR" dirty="0">
                <a:latin typeface="Times New Roman" panose="02020603050405020304" pitchFamily="18" charset="0"/>
                <a:ea typeface="Calibri" panose="020F0502020204030204" pitchFamily="34" charset="0"/>
                <a:cs typeface="Times New Roman" panose="02020603050405020304" pitchFamily="18" charset="0"/>
              </a:rPr>
              <a:t> staj yapmaya gelen öğrencilerin staj işlemleri bu polikliniklerde sürdürülmüştür. Bu kapsamda 2018 yılı içerisinde bölümümüz öğretim elemanlarınca toplam 2813 poliklinik </a:t>
            </a:r>
            <a:r>
              <a:rPr lang="tr-TR" dirty="0" smtClean="0">
                <a:latin typeface="Times New Roman" panose="02020603050405020304" pitchFamily="18" charset="0"/>
                <a:ea typeface="Calibri" panose="020F0502020204030204" pitchFamily="34" charset="0"/>
                <a:cs typeface="Times New Roman" panose="02020603050405020304" pitchFamily="18" charset="0"/>
              </a:rPr>
              <a:t>yapılmıştır.</a:t>
            </a:r>
          </a:p>
          <a:p>
            <a:pPr marL="285750" lvl="0" indent="-285750" algn="just">
              <a:lnSpc>
                <a:spcPct val="115000"/>
              </a:lnSpc>
              <a:spcAft>
                <a:spcPts val="0"/>
              </a:spcAft>
              <a:buFont typeface="Wingdings" panose="05000000000000000000" pitchFamily="2" charset="2"/>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Hemşirelik </a:t>
            </a:r>
            <a:r>
              <a:rPr lang="tr-TR" dirty="0">
                <a:latin typeface="Times New Roman" panose="02020603050405020304" pitchFamily="18" charset="0"/>
                <a:ea typeface="Calibri" panose="020F0502020204030204" pitchFamily="34" charset="0"/>
                <a:cs typeface="Times New Roman" panose="02020603050405020304" pitchFamily="18" charset="0"/>
              </a:rPr>
              <a:t>Bölümünce Kadın Sağlığı ve Hastalıkları Hemşireliği Dersi kapsamında, Eyüp Yerleşkesi Polikliniğe Başvuran birey/hastalara verilmek ve anılan dersin eğitiminde kullanmak üzere Kadın ve Erkek Üreme Sağlığına ilişkin 15 farklı konuda broşür hazırlanarak tasarımı tamamlanmış ve basılması </a:t>
            </a:r>
            <a:r>
              <a:rPr lang="tr-TR" dirty="0" smtClean="0">
                <a:latin typeface="Times New Roman" panose="02020603050405020304" pitchFamily="18" charset="0"/>
                <a:ea typeface="Calibri" panose="020F0502020204030204" pitchFamily="34" charset="0"/>
                <a:cs typeface="Times New Roman" panose="02020603050405020304" pitchFamily="18" charset="0"/>
              </a:rPr>
              <a:t>sağlamıştır.</a:t>
            </a:r>
            <a:endParaRPr lang="tr-TR" dirty="0">
              <a:latin typeface="Times New Roman" panose="02020603050405020304" pitchFamily="18" charset="0"/>
              <a:cs typeface="Times New Roman" panose="02020603050405020304" pitchFamily="18" charset="0"/>
            </a:endParaRPr>
          </a:p>
        </p:txBody>
      </p:sp>
      <p:sp>
        <p:nvSpPr>
          <p:cNvPr id="7" name="Unvan 1"/>
          <p:cNvSpPr>
            <a:spLocks noGrp="1"/>
          </p:cNvSpPr>
          <p:nvPr>
            <p:ph type="title"/>
          </p:nvPr>
        </p:nvSpPr>
        <p:spPr>
          <a:xfrm>
            <a:off x="864326" y="104504"/>
            <a:ext cx="9591989" cy="904352"/>
          </a:xfrm>
        </p:spPr>
        <p:txBody>
          <a:bodyPr>
            <a:noAutofit/>
          </a:bodyPr>
          <a:lstStyle/>
          <a:p>
            <a:r>
              <a:rPr lang="tr-TR" dirty="0" smtClean="0">
                <a:latin typeface="Times New Roman" pitchFamily="18" charset="0"/>
                <a:cs typeface="Times New Roman" pitchFamily="18" charset="0"/>
              </a:rPr>
              <a:t>Gerçekleşen Faaliyetler</a:t>
            </a:r>
            <a:r>
              <a:rPr lang="tr-TR" sz="2200" dirty="0" smtClean="0">
                <a:latin typeface="Times New Roman" pitchFamily="18" charset="0"/>
                <a:cs typeface="Times New Roman" pitchFamily="18" charset="0"/>
              </a:rPr>
              <a:t/>
            </a:r>
            <a:br>
              <a:rPr lang="tr-TR" sz="2200" dirty="0" smtClean="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7662098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TEŞEKKÜRLER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28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190"/>
            <a:ext cx="9591989" cy="904352"/>
          </a:xfrm>
        </p:spPr>
        <p:txBody>
          <a:bodyPr>
            <a:noAutofit/>
          </a:bodyPr>
          <a:lstStyle/>
          <a:p>
            <a:r>
              <a:rPr lang="tr-TR" sz="2500" dirty="0" smtClean="0">
                <a:latin typeface="Times New Roman" pitchFamily="18" charset="0"/>
                <a:cs typeface="Times New Roman" pitchFamily="18" charset="0"/>
              </a:rPr>
              <a:t>Stratejik Hedefler, Organizasyon Yapıları </a:t>
            </a:r>
            <a:r>
              <a:rPr lang="tr-TR" sz="2500" dirty="0" smtClean="0">
                <a:latin typeface="Times New Roman" pitchFamily="18" charset="0"/>
                <a:cs typeface="Times New Roman" pitchFamily="18" charset="0"/>
              </a:rPr>
              <a:t>ve </a:t>
            </a:r>
            <a:r>
              <a:rPr lang="tr-TR" sz="2500" dirty="0" smtClean="0">
                <a:latin typeface="Times New Roman" pitchFamily="18" charset="0"/>
                <a:cs typeface="Times New Roman" pitchFamily="18" charset="0"/>
              </a:rPr>
              <a:t>Ana Faaliyet Konuları</a:t>
            </a:r>
            <a:endParaRPr lang="tr-TR" sz="2500" dirty="0">
              <a:latin typeface="Times New Roman" pitchFamily="18" charset="0"/>
              <a:cs typeface="Times New Roman" pitchFamily="18" charset="0"/>
            </a:endParaRPr>
          </a:p>
        </p:txBody>
      </p:sp>
      <p:sp>
        <p:nvSpPr>
          <p:cNvPr id="3" name="İçerik Yer Tutucusu 2"/>
          <p:cNvSpPr>
            <a:spLocks noGrp="1"/>
          </p:cNvSpPr>
          <p:nvPr>
            <p:ph idx="1"/>
          </p:nvPr>
        </p:nvSpPr>
        <p:spPr>
          <a:xfrm>
            <a:off x="376394" y="1013019"/>
            <a:ext cx="10515600" cy="5295482"/>
          </a:xfrm>
        </p:spPr>
        <p:txBody>
          <a:bodyPr>
            <a:normAutofit lnSpcReduction="10000"/>
          </a:bodyPr>
          <a:lstStyle/>
          <a:p>
            <a:pPr>
              <a:lnSpc>
                <a:spcPct val="150000"/>
              </a:lnSpc>
              <a:buFont typeface="Wingdings" panose="05000000000000000000" pitchFamily="2" charset="2"/>
              <a:buChar char="Ø"/>
            </a:pPr>
            <a:r>
              <a:rPr lang="tr-TR" sz="1800" b="1" dirty="0">
                <a:latin typeface="Times New Roman" pitchFamily="18" charset="0"/>
                <a:cs typeface="Times New Roman" pitchFamily="18" charset="0"/>
              </a:rPr>
              <a:t>Ana Faaliyet Konuları (iş kalemleri, prosedürler, sunulan hizmetler vb</a:t>
            </a:r>
            <a:r>
              <a:rPr lang="tr-TR" sz="1800" b="1" dirty="0" smtClean="0">
                <a:latin typeface="Times New Roman" pitchFamily="18" charset="0"/>
                <a:cs typeface="Times New Roman" pitchFamily="18" charset="0"/>
              </a:rPr>
              <a:t>.)</a:t>
            </a:r>
            <a:endParaRPr lang="tr-TR" sz="1800" b="1" dirty="0">
              <a:latin typeface="Times New Roman" pitchFamily="18" charset="0"/>
              <a:cs typeface="Times New Roman" pitchFamily="18" charset="0"/>
            </a:endParaRPr>
          </a:p>
          <a:p>
            <a:pPr lvl="1">
              <a:lnSpc>
                <a:spcPct val="150000"/>
              </a:lnSpc>
              <a:buFont typeface="Wingdings" panose="05000000000000000000" pitchFamily="2" charset="2"/>
              <a:buChar char="ü"/>
            </a:pPr>
            <a:r>
              <a:rPr lang="tr-TR" sz="1800" b="1" dirty="0" smtClean="0">
                <a:latin typeface="Times New Roman" pitchFamily="18" charset="0"/>
                <a:cs typeface="Times New Roman" pitchFamily="18" charset="0"/>
              </a:rPr>
              <a:t>Eğitim </a:t>
            </a:r>
            <a:r>
              <a:rPr lang="tr-TR" sz="1800" b="1" dirty="0">
                <a:latin typeface="Times New Roman" pitchFamily="18" charset="0"/>
                <a:cs typeface="Times New Roman" pitchFamily="18" charset="0"/>
              </a:rPr>
              <a:t>Öğretim Faaliyetlerimiz</a:t>
            </a:r>
          </a:p>
          <a:p>
            <a:pPr lvl="2">
              <a:lnSpc>
                <a:spcPct val="150000"/>
              </a:lnSpc>
              <a:buFont typeface="Wingdings" panose="05000000000000000000" pitchFamily="2" charset="2"/>
              <a:buChar char="§"/>
            </a:pPr>
            <a:r>
              <a:rPr lang="tr-TR" sz="1800" dirty="0" smtClean="0">
                <a:latin typeface="Times New Roman" pitchFamily="18" charset="0"/>
                <a:cs typeface="Times New Roman" pitchFamily="18" charset="0"/>
              </a:rPr>
              <a:t>Mesleki </a:t>
            </a:r>
            <a:r>
              <a:rPr lang="tr-TR" sz="1800" dirty="0">
                <a:latin typeface="Times New Roman" pitchFamily="18" charset="0"/>
                <a:cs typeface="Times New Roman" pitchFamily="18" charset="0"/>
              </a:rPr>
              <a:t>yaşamlarında yetkinliği, başarıyı, ilkeliliği, özgüveni ve toplumsal sorumluluk anlayışını esas almayı hedefleyen, alanlarında teori ve uygulama donanımına sahip araştırıcı, eğitici, sağlığı geliştirici, tedavi ve </a:t>
            </a:r>
            <a:r>
              <a:rPr lang="tr-TR" sz="1800" dirty="0" err="1">
                <a:latin typeface="Times New Roman" pitchFamily="18" charset="0"/>
                <a:cs typeface="Times New Roman" pitchFamily="18" charset="0"/>
              </a:rPr>
              <a:t>rehabilite</a:t>
            </a:r>
            <a:r>
              <a:rPr lang="tr-TR" sz="1800" dirty="0">
                <a:latin typeface="Times New Roman" pitchFamily="18" charset="0"/>
                <a:cs typeface="Times New Roman" pitchFamily="18" charset="0"/>
              </a:rPr>
              <a:t> edici özelliklerde öğrencilerin yetişmesinin sağlanması</a:t>
            </a:r>
          </a:p>
          <a:p>
            <a:pPr lvl="2">
              <a:lnSpc>
                <a:spcPct val="150000"/>
              </a:lnSpc>
              <a:buFont typeface="Wingdings" panose="05000000000000000000" pitchFamily="2" charset="2"/>
              <a:buChar char="§"/>
            </a:pPr>
            <a:r>
              <a:rPr lang="tr-TR" sz="1800" dirty="0" smtClean="0">
                <a:latin typeface="Times New Roman" pitchFamily="18" charset="0"/>
                <a:cs typeface="Times New Roman" pitchFamily="18" charset="0"/>
              </a:rPr>
              <a:t>ERASMUS </a:t>
            </a:r>
            <a:r>
              <a:rPr lang="tr-TR" sz="1800" dirty="0">
                <a:latin typeface="Times New Roman" pitchFamily="18" charset="0"/>
                <a:cs typeface="Times New Roman" pitchFamily="18" charset="0"/>
              </a:rPr>
              <a:t>ve Diğer Uluslararası işbirliklerin sayılarının arttırılarak sürdürülmesi</a:t>
            </a:r>
          </a:p>
          <a:p>
            <a:pPr lvl="2">
              <a:lnSpc>
                <a:spcPct val="150000"/>
              </a:lnSpc>
              <a:buFont typeface="Wingdings" panose="05000000000000000000" pitchFamily="2" charset="2"/>
              <a:buChar char="§"/>
            </a:pPr>
            <a:r>
              <a:rPr lang="tr-TR" sz="1800" dirty="0" smtClean="0">
                <a:latin typeface="Times New Roman" pitchFamily="18" charset="0"/>
                <a:cs typeface="Times New Roman" pitchFamily="18" charset="0"/>
              </a:rPr>
              <a:t>Fakültemiz </a:t>
            </a:r>
            <a:r>
              <a:rPr lang="tr-TR" sz="1800" dirty="0">
                <a:latin typeface="Times New Roman" pitchFamily="18" charset="0"/>
                <a:cs typeface="Times New Roman" pitchFamily="18" charset="0"/>
              </a:rPr>
              <a:t>Bölümlerinin tanıtımlarına ilişkin çalışmaların </a:t>
            </a:r>
            <a:r>
              <a:rPr lang="tr-TR" sz="1800" dirty="0" smtClean="0">
                <a:latin typeface="Times New Roman" pitchFamily="18" charset="0"/>
                <a:cs typeface="Times New Roman" pitchFamily="18" charset="0"/>
              </a:rPr>
              <a:t>sürdürülmesi</a:t>
            </a:r>
            <a:endParaRPr lang="tr-TR" sz="1800" dirty="0">
              <a:latin typeface="Times New Roman" pitchFamily="18" charset="0"/>
              <a:cs typeface="Times New Roman" pitchFamily="18" charset="0"/>
            </a:endParaRPr>
          </a:p>
          <a:p>
            <a:pPr lvl="1">
              <a:lnSpc>
                <a:spcPct val="150000"/>
              </a:lnSpc>
              <a:buFont typeface="Wingdings" panose="05000000000000000000" pitchFamily="2" charset="2"/>
              <a:buChar char="ü"/>
            </a:pPr>
            <a:r>
              <a:rPr lang="tr-TR" sz="1800" b="1" dirty="0">
                <a:latin typeface="Times New Roman" pitchFamily="18" charset="0"/>
                <a:cs typeface="Times New Roman" pitchFamily="18" charset="0"/>
              </a:rPr>
              <a:t>Akademik Faaliyetlerimiz</a:t>
            </a:r>
          </a:p>
          <a:p>
            <a:pPr lvl="2" algn="just">
              <a:lnSpc>
                <a:spcPct val="150000"/>
              </a:lnSpc>
              <a:buFont typeface="Wingdings" panose="05000000000000000000" pitchFamily="2" charset="2"/>
              <a:buChar char="§"/>
            </a:pPr>
            <a:r>
              <a:rPr lang="tr-TR" sz="1800" dirty="0" smtClean="0">
                <a:latin typeface="Times New Roman" pitchFamily="18" charset="0"/>
                <a:cs typeface="Times New Roman" pitchFamily="18" charset="0"/>
              </a:rPr>
              <a:t>Bilimsel </a:t>
            </a:r>
            <a:r>
              <a:rPr lang="tr-TR" sz="1800" dirty="0">
                <a:latin typeface="Times New Roman" pitchFamily="18" charset="0"/>
                <a:cs typeface="Times New Roman" pitchFamily="18" charset="0"/>
              </a:rPr>
              <a:t>toplantıların sürdürülmesi</a:t>
            </a:r>
          </a:p>
          <a:p>
            <a:pPr lvl="2" algn="just">
              <a:lnSpc>
                <a:spcPct val="150000"/>
              </a:lnSpc>
              <a:buFont typeface="Wingdings" panose="05000000000000000000" pitchFamily="2" charset="2"/>
              <a:buChar char="§"/>
            </a:pPr>
            <a:r>
              <a:rPr lang="tr-TR" sz="1800" dirty="0">
                <a:latin typeface="Times New Roman" pitchFamily="18" charset="0"/>
                <a:cs typeface="Times New Roman" pitchFamily="18" charset="0"/>
              </a:rPr>
              <a:t>Bölümlerdeki öğretim elemanlarının yüksek lisans ve doktora eğitimlerinin devam ettirilmesinin sağlanması</a:t>
            </a:r>
          </a:p>
          <a:p>
            <a:pPr lvl="2" algn="just">
              <a:lnSpc>
                <a:spcPct val="150000"/>
              </a:lnSpc>
              <a:buFont typeface="Wingdings" panose="05000000000000000000" pitchFamily="2" charset="2"/>
              <a:buChar char="§"/>
            </a:pPr>
            <a:r>
              <a:rPr lang="tr-TR" sz="1800" dirty="0" err="1">
                <a:latin typeface="Times New Roman" pitchFamily="18" charset="0"/>
                <a:cs typeface="Times New Roman" pitchFamily="18" charset="0"/>
              </a:rPr>
              <a:t>Multidisipliner</a:t>
            </a:r>
            <a:r>
              <a:rPr lang="tr-TR" sz="1800" dirty="0">
                <a:latin typeface="Times New Roman" pitchFamily="18" charset="0"/>
                <a:cs typeface="Times New Roman" pitchFamily="18" charset="0"/>
              </a:rPr>
              <a:t> bilimsel çalışmaların sayılarının arttırılarak yapılması</a:t>
            </a:r>
          </a:p>
          <a:p>
            <a:pPr marL="914400" lvl="2" indent="0">
              <a:lnSpc>
                <a:spcPct val="200000"/>
              </a:lnSpc>
              <a:buNone/>
            </a:pPr>
            <a:endParaRPr lang="tr-TR"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50540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127"/>
            <a:ext cx="9591989" cy="904352"/>
          </a:xfrm>
        </p:spPr>
        <p:txBody>
          <a:bodyPr>
            <a:noAutofit/>
          </a:bodyPr>
          <a:lstStyle/>
          <a:p>
            <a:r>
              <a:rPr lang="tr-TR" sz="2500" dirty="0" smtClean="0">
                <a:latin typeface="Times New Roman" pitchFamily="18" charset="0"/>
                <a:cs typeface="Times New Roman" pitchFamily="18" charset="0"/>
              </a:rPr>
              <a:t>Stratejik Hedefler, Organizasyon Yapıları </a:t>
            </a:r>
            <a:r>
              <a:rPr lang="tr-TR" sz="2500" dirty="0" smtClean="0">
                <a:latin typeface="Times New Roman" pitchFamily="18" charset="0"/>
                <a:cs typeface="Times New Roman" pitchFamily="18" charset="0"/>
              </a:rPr>
              <a:t>ve </a:t>
            </a:r>
            <a:r>
              <a:rPr lang="tr-TR" sz="2500" dirty="0" smtClean="0">
                <a:latin typeface="Times New Roman" pitchFamily="18" charset="0"/>
                <a:cs typeface="Times New Roman" pitchFamily="18" charset="0"/>
              </a:rPr>
              <a:t>Ana Faaliyet Konuları</a:t>
            </a:r>
            <a:endParaRPr lang="tr-TR" sz="2500" dirty="0">
              <a:latin typeface="Times New Roman" pitchFamily="18" charset="0"/>
              <a:cs typeface="Times New Roman" pitchFamily="18" charset="0"/>
            </a:endParaRPr>
          </a:p>
        </p:txBody>
      </p:sp>
      <p:sp>
        <p:nvSpPr>
          <p:cNvPr id="3" name="İçerik Yer Tutucusu 2"/>
          <p:cNvSpPr>
            <a:spLocks noGrp="1"/>
          </p:cNvSpPr>
          <p:nvPr>
            <p:ph idx="1"/>
          </p:nvPr>
        </p:nvSpPr>
        <p:spPr>
          <a:xfrm>
            <a:off x="300978" y="904353"/>
            <a:ext cx="11425965" cy="5295482"/>
          </a:xfrm>
        </p:spPr>
        <p:txBody>
          <a:bodyPr>
            <a:noAutofit/>
          </a:bodyPr>
          <a:lstStyle/>
          <a:p>
            <a:pPr>
              <a:buFont typeface="Wingdings" panose="05000000000000000000" pitchFamily="2" charset="2"/>
              <a:buChar char="Ø"/>
            </a:pPr>
            <a:r>
              <a:rPr lang="tr-TR" sz="1800" b="1" dirty="0">
                <a:latin typeface="Times New Roman" pitchFamily="18" charset="0"/>
                <a:cs typeface="Times New Roman" pitchFamily="18" charset="0"/>
              </a:rPr>
              <a:t>Ana Faaliyet Konuları (iş kalemleri, prosedürler, sunulan hizmetler vb</a:t>
            </a:r>
            <a:r>
              <a:rPr lang="tr-TR" sz="1800" b="1" dirty="0" smtClean="0">
                <a:latin typeface="Times New Roman" pitchFamily="18" charset="0"/>
                <a:cs typeface="Times New Roman" pitchFamily="18" charset="0"/>
              </a:rPr>
              <a:t>.)</a:t>
            </a:r>
            <a:endParaRPr lang="tr-TR" sz="1800" b="1" dirty="0">
              <a:latin typeface="Times New Roman" pitchFamily="18" charset="0"/>
              <a:cs typeface="Times New Roman" pitchFamily="18" charset="0"/>
            </a:endParaRPr>
          </a:p>
          <a:p>
            <a:pPr lvl="1">
              <a:buFont typeface="Wingdings" panose="05000000000000000000" pitchFamily="2" charset="2"/>
              <a:buChar char="ü"/>
            </a:pPr>
            <a:r>
              <a:rPr lang="tr-TR" sz="1800" b="1" dirty="0">
                <a:latin typeface="Times New Roman" pitchFamily="18" charset="0"/>
                <a:cs typeface="Times New Roman" pitchFamily="18" charset="0"/>
              </a:rPr>
              <a:t>Araştırma ve Geliştirme </a:t>
            </a:r>
            <a:r>
              <a:rPr lang="tr-TR" sz="1800" b="1" dirty="0" smtClean="0">
                <a:latin typeface="Times New Roman" pitchFamily="18" charset="0"/>
                <a:cs typeface="Times New Roman" pitchFamily="18" charset="0"/>
              </a:rPr>
              <a:t>Faaliyetlerimiz</a:t>
            </a:r>
            <a:endParaRPr lang="tr-TR" sz="1800" b="1" dirty="0">
              <a:latin typeface="Times New Roman" pitchFamily="18" charset="0"/>
              <a:cs typeface="Times New Roman" pitchFamily="18" charset="0"/>
            </a:endParaRPr>
          </a:p>
          <a:p>
            <a:pPr lvl="2"/>
            <a:r>
              <a:rPr lang="tr-TR" sz="1800" dirty="0" smtClean="0">
                <a:latin typeface="Times New Roman" pitchFamily="18" charset="0"/>
                <a:cs typeface="Times New Roman" pitchFamily="18" charset="0"/>
              </a:rPr>
              <a:t>Beslenme </a:t>
            </a:r>
            <a:r>
              <a:rPr lang="tr-TR" sz="1800" dirty="0">
                <a:latin typeface="Times New Roman" pitchFamily="18" charset="0"/>
                <a:cs typeface="Times New Roman" pitchFamily="18" charset="0"/>
              </a:rPr>
              <a:t>ve Diyetetik </a:t>
            </a:r>
            <a:r>
              <a:rPr lang="tr-TR" sz="1800" dirty="0" smtClean="0">
                <a:latin typeface="Times New Roman" pitchFamily="18" charset="0"/>
                <a:cs typeface="Times New Roman" pitchFamily="18" charset="0"/>
              </a:rPr>
              <a:t>Bölümünde </a:t>
            </a:r>
            <a:r>
              <a:rPr lang="tr-TR" sz="1800" dirty="0">
                <a:latin typeface="Times New Roman" pitchFamily="18" charset="0"/>
                <a:cs typeface="Times New Roman" pitchFamily="18" charset="0"/>
              </a:rPr>
              <a:t>eğitim-öğretim ve araştırma faaliyetleri kapsamında 7 ayrı Laboratuvarın kurulumu tamamlanmış olup, Besin Kimyası, Besin Mikrobiyolojisi, </a:t>
            </a:r>
            <a:r>
              <a:rPr lang="tr-TR" sz="1800" dirty="0" err="1" smtClean="0">
                <a:latin typeface="Times New Roman" pitchFamily="18" charset="0"/>
                <a:cs typeface="Times New Roman" pitchFamily="18" charset="0"/>
              </a:rPr>
              <a:t>Antropometri</a:t>
            </a: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ve </a:t>
            </a:r>
            <a:r>
              <a:rPr lang="tr-TR" sz="1800" dirty="0">
                <a:latin typeface="Times New Roman" pitchFamily="18" charset="0"/>
                <a:cs typeface="Times New Roman" pitchFamily="18" charset="0"/>
              </a:rPr>
              <a:t>Beslenme </a:t>
            </a:r>
            <a:r>
              <a:rPr lang="tr-TR" sz="1800" dirty="0" smtClean="0">
                <a:latin typeface="Times New Roman" pitchFamily="18" charset="0"/>
                <a:cs typeface="Times New Roman" pitchFamily="18" charset="0"/>
              </a:rPr>
              <a:t>İlkeleri </a:t>
            </a:r>
            <a:r>
              <a:rPr lang="tr-TR" sz="1800" dirty="0">
                <a:latin typeface="Times New Roman" pitchFamily="18" charset="0"/>
                <a:cs typeface="Times New Roman" pitchFamily="18" charset="0"/>
              </a:rPr>
              <a:t>Laboratuvarlarında ilgili derslerin uygulaması ve araştırma </a:t>
            </a:r>
            <a:r>
              <a:rPr lang="tr-TR" sz="1800" dirty="0" smtClean="0">
                <a:latin typeface="Times New Roman" pitchFamily="18" charset="0"/>
                <a:cs typeface="Times New Roman" pitchFamily="18" charset="0"/>
              </a:rPr>
              <a:t>faaliyetleri</a:t>
            </a:r>
          </a:p>
          <a:p>
            <a:pPr lvl="2"/>
            <a:r>
              <a:rPr lang="tr-TR" sz="1800" dirty="0" smtClean="0">
                <a:latin typeface="Times New Roman" pitchFamily="18" charset="0"/>
                <a:cs typeface="Times New Roman" pitchFamily="18" charset="0"/>
              </a:rPr>
              <a:t>Eyüp </a:t>
            </a:r>
            <a:r>
              <a:rPr lang="tr-TR" sz="1800" dirty="0">
                <a:latin typeface="Times New Roman" pitchFamily="18" charset="0"/>
                <a:cs typeface="Times New Roman" pitchFamily="18" charset="0"/>
              </a:rPr>
              <a:t>Yerleşkesi poliklinik katında 1 d</a:t>
            </a:r>
            <a:r>
              <a:rPr lang="tr-TR" sz="1800" dirty="0" smtClean="0">
                <a:latin typeface="Times New Roman" pitchFamily="18" charset="0"/>
                <a:cs typeface="Times New Roman" pitchFamily="18" charset="0"/>
              </a:rPr>
              <a:t>iyet polikliniğinde </a:t>
            </a:r>
            <a:r>
              <a:rPr lang="tr-TR" sz="1800" dirty="0">
                <a:latin typeface="Times New Roman" pitchFamily="18" charset="0"/>
                <a:cs typeface="Times New Roman" pitchFamily="18" charset="0"/>
              </a:rPr>
              <a:t>ilgili bölüm öğretim elemanları sorumluluğunda haftanın 4 günü poliklinik </a:t>
            </a:r>
            <a:r>
              <a:rPr lang="tr-TR" sz="1800" dirty="0" smtClean="0">
                <a:latin typeface="Times New Roman" pitchFamily="18" charset="0"/>
                <a:cs typeface="Times New Roman" pitchFamily="18" charset="0"/>
              </a:rPr>
              <a:t>hizmeti, </a:t>
            </a:r>
            <a:r>
              <a:rPr lang="tr-TR" sz="1800" dirty="0">
                <a:latin typeface="Times New Roman" pitchFamily="18" charset="0"/>
                <a:cs typeface="Times New Roman" pitchFamily="18" charset="0"/>
              </a:rPr>
              <a:t>son sınıf öğrencilerinin uygulamalı eğitimleri ve araştırma geliştirme projeleri </a:t>
            </a:r>
            <a:endParaRPr lang="tr-TR" sz="1800" dirty="0" smtClean="0">
              <a:latin typeface="Times New Roman" pitchFamily="18" charset="0"/>
              <a:cs typeface="Times New Roman" pitchFamily="18" charset="0"/>
            </a:endParaRPr>
          </a:p>
          <a:p>
            <a:pPr lvl="2"/>
            <a:r>
              <a:rPr lang="tr-TR" sz="1800" dirty="0" err="1" smtClean="0">
                <a:latin typeface="Times New Roman" pitchFamily="18" charset="0"/>
                <a:cs typeface="Times New Roman" pitchFamily="18" charset="0"/>
              </a:rPr>
              <a:t>Ergoterapi</a:t>
            </a:r>
            <a:r>
              <a:rPr lang="tr-TR" sz="1800" dirty="0" smtClean="0">
                <a:latin typeface="Times New Roman" pitchFamily="18" charset="0"/>
                <a:cs typeface="Times New Roman" pitchFamily="18" charset="0"/>
              </a:rPr>
              <a:t> Bölümünde </a:t>
            </a:r>
            <a:r>
              <a:rPr lang="tr-TR" sz="1800" dirty="0">
                <a:latin typeface="Times New Roman" pitchFamily="18" charset="0"/>
                <a:cs typeface="Times New Roman" pitchFamily="18" charset="0"/>
              </a:rPr>
              <a:t>eğitim-öğretim ve araştırma faaliyetleri kapsamında, </a:t>
            </a:r>
            <a:r>
              <a:rPr lang="tr-TR" sz="1800" dirty="0" smtClean="0">
                <a:latin typeface="Times New Roman" pitchFamily="18" charset="0"/>
                <a:cs typeface="Times New Roman" pitchFamily="18" charset="0"/>
              </a:rPr>
              <a:t>3 </a:t>
            </a:r>
            <a:r>
              <a:rPr lang="tr-TR" sz="1800" dirty="0">
                <a:latin typeface="Times New Roman" pitchFamily="18" charset="0"/>
                <a:cs typeface="Times New Roman" pitchFamily="18" charset="0"/>
              </a:rPr>
              <a:t>ayrı ünite ile </a:t>
            </a:r>
            <a:r>
              <a:rPr lang="tr-TR" sz="1800" dirty="0" smtClean="0">
                <a:latin typeface="Times New Roman" pitchFamily="18" charset="0"/>
                <a:cs typeface="Times New Roman" pitchFamily="18" charset="0"/>
              </a:rPr>
              <a:t>poliklinik </a:t>
            </a:r>
            <a:r>
              <a:rPr lang="tr-TR" sz="1800" dirty="0">
                <a:latin typeface="Times New Roman" pitchFamily="18" charset="0"/>
                <a:cs typeface="Times New Roman" pitchFamily="18" charset="0"/>
              </a:rPr>
              <a:t>hizmetleri, öğrenci klinik uygulama eğitimleri ve araştırma </a:t>
            </a:r>
            <a:r>
              <a:rPr lang="tr-TR" sz="1800" dirty="0" smtClean="0">
                <a:latin typeface="Times New Roman" pitchFamily="18" charset="0"/>
                <a:cs typeface="Times New Roman" pitchFamily="18" charset="0"/>
              </a:rPr>
              <a:t>faaliyetleri (Çocuk </a:t>
            </a:r>
            <a:r>
              <a:rPr lang="tr-TR" sz="1800" dirty="0">
                <a:latin typeface="Times New Roman" pitchFamily="18" charset="0"/>
                <a:cs typeface="Times New Roman" pitchFamily="18" charset="0"/>
              </a:rPr>
              <a:t>Sağlığı ve Hastalıkları, Nöroloji, Psikiyatri, Ergen Psikiyatrisi, El Cerrahisi ve Ortopedi hedef alınan öncelikli olarak kabul edilen hasta </a:t>
            </a:r>
            <a:r>
              <a:rPr lang="tr-TR" sz="1800" dirty="0" smtClean="0">
                <a:latin typeface="Times New Roman" pitchFamily="18" charset="0"/>
                <a:cs typeface="Times New Roman" pitchFamily="18" charset="0"/>
              </a:rPr>
              <a:t>guruplarıdır) </a:t>
            </a:r>
          </a:p>
          <a:p>
            <a:pPr lvl="2"/>
            <a:r>
              <a:rPr lang="tr-TR" sz="1800" dirty="0">
                <a:latin typeface="Times New Roman" pitchFamily="18" charset="0"/>
                <a:cs typeface="Times New Roman" pitchFamily="18" charset="0"/>
              </a:rPr>
              <a:t>Fizyoterapi ve Rehabilitasyon </a:t>
            </a:r>
            <a:r>
              <a:rPr lang="tr-TR" sz="1800" dirty="0" smtClean="0">
                <a:latin typeface="Times New Roman" pitchFamily="18" charset="0"/>
                <a:cs typeface="Times New Roman" pitchFamily="18" charset="0"/>
              </a:rPr>
              <a:t>Bölümünde </a:t>
            </a:r>
            <a:r>
              <a:rPr lang="tr-TR" sz="1800" dirty="0">
                <a:latin typeface="Times New Roman" pitchFamily="18" charset="0"/>
                <a:cs typeface="Times New Roman" pitchFamily="18" charset="0"/>
              </a:rPr>
              <a:t>Eğitim-Öğretim ve Araştırma faaliyetleri kapsamında 8 ayrı ünite ve tarihi binada çocuk hastanesinde 1 ünite ile öğrenci klinik uygulama eğitimleri ve araştırma </a:t>
            </a:r>
            <a:r>
              <a:rPr lang="tr-TR" sz="1800" dirty="0" smtClean="0">
                <a:latin typeface="Times New Roman" pitchFamily="18" charset="0"/>
                <a:cs typeface="Times New Roman" pitchFamily="18" charset="0"/>
              </a:rPr>
              <a:t>faaliyetleri</a:t>
            </a:r>
            <a:endParaRPr lang="tr-TR" sz="1800" dirty="0">
              <a:latin typeface="Times New Roman" pitchFamily="18" charset="0"/>
              <a:cs typeface="Times New Roman" pitchFamily="18" charset="0"/>
            </a:endParaRPr>
          </a:p>
        </p:txBody>
      </p:sp>
    </p:spTree>
    <p:extLst>
      <p:ext uri="{BB962C8B-B14F-4D97-AF65-F5344CB8AC3E}">
        <p14:creationId xmlns:p14="http://schemas.microsoft.com/office/powerpoint/2010/main" val="407582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Şabl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BE426C10-2E12-4351-8072-9B9B83F15859}" vid="{E21B6F3E-04B5-45F8-8FAC-7B897B3266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666FC3FA-8CEE-4489-8740-C720E01EE5CC"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Görüntü" ma:contentTypeID="0x0101009148F5A04DDD49CBA7127AADA5FB792B00AADE34325A8B49CDA8BB4DB53328F214009B22355DB2F4CD41AC52EA35392E7D16" ma:contentTypeVersion="1" ma:contentTypeDescription="Resim yükleyin." ma:contentTypeScope="" ma:versionID="f166dc16acb8e999294cd76767410575">
  <xsd:schema xmlns:xsd="http://www.w3.org/2001/XMLSchema" xmlns:xs="http://www.w3.org/2001/XMLSchema" xmlns:p="http://schemas.microsoft.com/office/2006/metadata/properties" xmlns:ns1="http://schemas.microsoft.com/sharepoint/v3" xmlns:ns2="666FC3FA-8CEE-4489-8740-C720E01EE5CC" xmlns:ns3="http://schemas.microsoft.com/sharepoint/v3/fields" targetNamespace="http://schemas.microsoft.com/office/2006/metadata/properties" ma:root="true" ma:fieldsID="e84fdfd472bfa6514f7592f25d3b5bb1" ns1:_="" ns2:_="" ns3:_="">
    <xsd:import namespace="http://schemas.microsoft.com/sharepoint/v3"/>
    <xsd:import namespace="666FC3FA-8CEE-4489-8740-C720E01EE5CC"/>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Yolu" ma:hidden="true" ma:list="Docs" ma:internalName="FileRef" ma:readOnly="true" ma:showField="FullUrl">
      <xsd:simpleType>
        <xsd:restriction base="dms:Lookup"/>
      </xsd:simpleType>
    </xsd:element>
    <xsd:element name="File_x0020_Type" ma:index="9" nillable="true" ma:displayName="Dosya Türü" ma:hidden="true" ma:internalName="File_x0020_Type" ma:readOnly="true">
      <xsd:simpleType>
        <xsd:restriction base="dms:Text"/>
      </xsd:simpleType>
    </xsd:element>
    <xsd:element name="HTML_x0020_File_x0020_Type" ma:index="10" nillable="true" ma:displayName="HTML Dosya Türü" ma:hidden="true" ma:internalName="HTML_x0020_File_x0020_Type" ma:readOnly="true">
      <xsd:simpleType>
        <xsd:restriction base="dms:Text"/>
      </xsd:simpleType>
    </xsd:element>
    <xsd:element name="FSObjType" ma:index="11" nillable="true" ma:displayName="Öğe Türü" ma:hidden="true" ma:list="Docs" ma:internalName="FSObjType" ma:readOnly="true" ma:showField="FSType">
      <xsd:simpleType>
        <xsd:restriction base="dms:Lookup"/>
      </xsd:simpleType>
    </xsd:element>
    <xsd:element name="PublishingStartDate" ma:index="27" nillable="true" ma:displayName="Zamanlama Başlangıç Tarihi" ma:description="" ma:hidden="true" ma:internalName="PublishingStartDate">
      <xsd:simpleType>
        <xsd:restriction base="dms:Unknown"/>
      </xsd:simpleType>
    </xsd:element>
    <xsd:element name="PublishingExpirationDate" ma:index="28" nillable="true" ma:displayName="Zamanlama Bitiş Tarihi"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6FC3FA-8CEE-4489-8740-C720E01EE5CC" elementFormDefault="qualified">
    <xsd:import namespace="http://schemas.microsoft.com/office/2006/documentManagement/types"/>
    <xsd:import namespace="http://schemas.microsoft.com/office/infopath/2007/PartnerControls"/>
    <xsd:element name="ThumbnailExists" ma:index="18" nillable="true" ma:displayName="Küçük Resim Var" ma:default="FALSE" ma:hidden="true" ma:internalName="ThumbnailExists" ma:readOnly="true">
      <xsd:simpleType>
        <xsd:restriction base="dms:Boolean"/>
      </xsd:simpleType>
    </xsd:element>
    <xsd:element name="PreviewExists" ma:index="19" nillable="true" ma:displayName="Önizleme Var" ma:default="FALSE" ma:hidden="true" ma:internalName="PreviewExists" ma:readOnly="true">
      <xsd:simpleType>
        <xsd:restriction base="dms:Boolean"/>
      </xsd:simpleType>
    </xsd:element>
    <xsd:element name="ImageWidth" ma:index="20" nillable="true" ma:displayName="Genişlik" ma:internalName="ImageWidth" ma:readOnly="true">
      <xsd:simpleType>
        <xsd:restriction base="dms:Unknown"/>
      </xsd:simpleType>
    </xsd:element>
    <xsd:element name="ImageHeight" ma:index="22" nillable="true" ma:displayName="Yükseklik" ma:internalName="ImageHeight" ma:readOnly="true">
      <xsd:simpleType>
        <xsd:restriction base="dms:Unknown"/>
      </xsd:simpleType>
    </xsd:element>
    <xsd:element name="ImageCreateDate" ma:index="25" nillable="true" ma:displayName="Resmin Çekildiği Tarih"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lif Hakkı"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Yazar"/>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ma:index="23" ma:displayName="Açıklamalar"/>
        <xsd:element name="keywords" minOccurs="0" maxOccurs="1" type="xsd:string" ma:index="14" ma:displayName="Anahtar Sözcükl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48D3-1E2D-4330-8F3D-BFF591990FB6}"/>
</file>

<file path=customXml/itemProps2.xml><?xml version="1.0" encoding="utf-8"?>
<ds:datastoreItem xmlns:ds="http://schemas.openxmlformats.org/officeDocument/2006/customXml" ds:itemID="{3B2270D5-F561-4918-BE59-39FFFA126B21}"/>
</file>

<file path=customXml/itemProps3.xml><?xml version="1.0" encoding="utf-8"?>
<ds:datastoreItem xmlns:ds="http://schemas.openxmlformats.org/officeDocument/2006/customXml" ds:itemID="{3F871235-C798-4DAD-8E62-0CECEF11002A}"/>
</file>

<file path=docProps/app.xml><?xml version="1.0" encoding="utf-8"?>
<Properties xmlns="http://schemas.openxmlformats.org/officeDocument/2006/extended-properties" xmlns:vt="http://schemas.openxmlformats.org/officeDocument/2006/docPropsVTypes">
  <Template>Powepoint Sunum Şablonu_Üniversite_2018</Template>
  <TotalTime>774</TotalTime>
  <Words>10753</Words>
  <Application>Microsoft Office PowerPoint</Application>
  <PresentationFormat>Geniş ekran</PresentationFormat>
  <Paragraphs>1325</Paragraphs>
  <Slides>79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79</vt:i4>
      </vt:variant>
    </vt:vector>
  </HeadingPairs>
  <TitlesOfParts>
    <vt:vector size="87" baseType="lpstr">
      <vt:lpstr>Arial</vt:lpstr>
      <vt:lpstr>Calibri</vt:lpstr>
      <vt:lpstr>Calibri Light</vt:lpstr>
      <vt:lpstr>Century Gothic</vt:lpstr>
      <vt:lpstr>Symbol</vt:lpstr>
      <vt:lpstr>Times New Roman</vt:lpstr>
      <vt:lpstr>Wingdings</vt:lpstr>
      <vt:lpstr>Şablon</vt:lpstr>
      <vt:lpstr>2018 YILI SAĞLIK BİLİMLERİ FAKÜLTESİ  FAALİYET SUNUMU</vt:lpstr>
      <vt:lpstr>Misyon, Vizyon ve Temel Değerlerimiz</vt:lpstr>
      <vt:lpstr>Misyon, Vizyon ve Temel Değerlerimiz</vt:lpstr>
      <vt:lpstr>Stratejik Hedefler, Organizasyon Yapıları ve Ana Faaliyet Konuları</vt:lpstr>
      <vt:lpstr>Stratejik Hedefler, Organizasyon Yapıları ve Ana Faaliyet Konuları</vt:lpstr>
      <vt:lpstr>Stratejik Hedefler, Organizasyon Yapıları ve Ana Faaliyet Konuları</vt:lpstr>
      <vt:lpstr>Stratejik Hedefler, Organizasyon Yapıları ve Ana Faaliyet Konuları</vt:lpstr>
      <vt:lpstr>Stratejik Hedefler, Organizasyon Yapıları ve Ana Faaliyet Konuları</vt:lpstr>
      <vt:lpstr>Stratejik Hedefler, Organizasyon Yapıları ve Ana Faaliyet Konuları</vt:lpstr>
      <vt:lpstr>Stratejik Hedefler, Organizasyon Yapıları ve Ana Faaliyet Konuları</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  </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  </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vt:lpstr>
      <vt:lpstr>Gerçekleşen Faaliyetler  </vt:lpstr>
      <vt:lpstr>Gerçekleşen Faaliyetler</vt:lpstr>
      <vt:lpstr>Gerçekleşen Faaliyetler </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YILI GENEL SEKRETERLİK FAALİYET SUNUMU</dc:title>
  <dc:creator>Muhammed Mustafa Orak</dc:creator>
  <cp:keywords/>
  <dc:description/>
  <cp:lastModifiedBy>Ezgi Alp</cp:lastModifiedBy>
  <cp:revision>80</cp:revision>
  <dcterms:created xsi:type="dcterms:W3CDTF">2018-12-27T11:10:08Z</dcterms:created>
  <dcterms:modified xsi:type="dcterms:W3CDTF">2019-02-18T11:51:07Z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0x0101009148F5A04DDD49CBA7127AADA5FB792B00AADE34325A8B49CDA8BB4DB53328F214009B22355DB2F4CD41AC52EA35392E7D16</vt:lpwstr>
  </property>
</Properties>
</file>