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2.xml" ContentType="application/vnd.openxmlformats-officedocument.presentationml.slide+xml"/>
  <Override PartName="/ppt/slides/slide8.xml" ContentType="application/vnd.openxmlformats-officedocument.presentationml.slide+xml"/>
  <Override PartName="/ppt/slides/slide60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61.xml" ContentType="application/vnd.openxmlformats-officedocument.presentationml.slide+xml"/>
  <Override PartName="/ppt/slides/slide54.xml" ContentType="application/vnd.openxmlformats-officedocument.presentationml.slide+xml"/>
  <Override PartName="/ppt/slides/slide50.xml" ContentType="application/vnd.openxmlformats-officedocument.presentationml.slide+xml"/>
  <Override PartName="/ppt/slides/slide56.xml" ContentType="application/vnd.openxmlformats-officedocument.presentationml.slide+xml"/>
  <Override PartName="/ppt/slides/slide59.xml" ContentType="application/vnd.openxmlformats-officedocument.presentationml.slide+xml"/>
  <Override PartName="/ppt/slides/slide55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15" r:id="rId3"/>
    <p:sldId id="438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3" r:id="rId29"/>
    <p:sldId id="404" r:id="rId30"/>
    <p:sldId id="405" r:id="rId31"/>
    <p:sldId id="407" r:id="rId32"/>
    <p:sldId id="406" r:id="rId33"/>
    <p:sldId id="409" r:id="rId34"/>
    <p:sldId id="408" r:id="rId35"/>
    <p:sldId id="410" r:id="rId36"/>
    <p:sldId id="411" r:id="rId37"/>
    <p:sldId id="412" r:id="rId38"/>
    <p:sldId id="417" r:id="rId39"/>
    <p:sldId id="416" r:id="rId40"/>
    <p:sldId id="415" r:id="rId41"/>
    <p:sldId id="414" r:id="rId42"/>
    <p:sldId id="413" r:id="rId43"/>
    <p:sldId id="420" r:id="rId44"/>
    <p:sldId id="419" r:id="rId45"/>
    <p:sldId id="418" r:id="rId46"/>
    <p:sldId id="422" r:id="rId47"/>
    <p:sldId id="421" r:id="rId48"/>
    <p:sldId id="423" r:id="rId49"/>
    <p:sldId id="426" r:id="rId50"/>
    <p:sldId id="424" r:id="rId51"/>
    <p:sldId id="425" r:id="rId52"/>
    <p:sldId id="427" r:id="rId53"/>
    <p:sldId id="429" r:id="rId54"/>
    <p:sldId id="431" r:id="rId55"/>
    <p:sldId id="428" r:id="rId56"/>
    <p:sldId id="430" r:id="rId57"/>
    <p:sldId id="435" r:id="rId58"/>
    <p:sldId id="434" r:id="rId59"/>
    <p:sldId id="432" r:id="rId60"/>
    <p:sldId id="437" r:id="rId61"/>
    <p:sldId id="436" r:id="rId62"/>
    <p:sldId id="271" r:id="rId6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910447"/>
            <a:ext cx="9144000" cy="867247"/>
          </a:xfrm>
        </p:spPr>
        <p:txBody>
          <a:bodyPr anchor="b">
            <a:normAutofit/>
          </a:bodyPr>
          <a:lstStyle>
            <a:lvl1pPr algn="ctr">
              <a:defRPr sz="2800" b="1"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893546"/>
            <a:ext cx="9144000" cy="100734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83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295482"/>
          </a:xfrm>
        </p:spPr>
        <p:txBody>
          <a:bodyPr/>
          <a:lstStyle>
            <a:lvl1pPr>
              <a:lnSpc>
                <a:spcPts val="2800"/>
              </a:lnSpc>
              <a:defRPr sz="1600">
                <a:latin typeface="Century Gothic" panose="020B0502020202020204" pitchFamily="34" charset="0"/>
              </a:defRPr>
            </a:lvl1pPr>
            <a:lvl2pPr>
              <a:lnSpc>
                <a:spcPts val="2800"/>
              </a:lnSpc>
              <a:defRPr sz="1400">
                <a:latin typeface="Century Gothic" panose="020B0502020202020204" pitchFamily="34" charset="0"/>
              </a:defRPr>
            </a:lvl2pPr>
            <a:lvl3pPr>
              <a:lnSpc>
                <a:spcPts val="2800"/>
              </a:lnSpc>
              <a:defRPr sz="1200">
                <a:latin typeface="Century Gothic" panose="020B0502020202020204" pitchFamily="34" charset="0"/>
              </a:defRPr>
            </a:lvl3pPr>
            <a:lvl4pPr>
              <a:lnSpc>
                <a:spcPts val="2800"/>
              </a:lnSpc>
              <a:defRPr sz="1100">
                <a:latin typeface="Century Gothic" panose="020B0502020202020204" pitchFamily="34" charset="0"/>
              </a:defRPr>
            </a:lvl4pPr>
            <a:lvl5pPr>
              <a:lnSpc>
                <a:spcPts val="2800"/>
              </a:lnSpc>
              <a:defRPr sz="105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322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838200" y="1"/>
            <a:ext cx="9591989" cy="904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Asıl başlık stili için tıklatın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643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083740"/>
            <a:ext cx="5181600" cy="5093223"/>
          </a:xfrm>
        </p:spPr>
        <p:txBody>
          <a:bodyPr/>
          <a:lstStyle>
            <a:lvl1pPr>
              <a:defRPr sz="1600">
                <a:latin typeface="Century Gothic" panose="020B0502020202020204" pitchFamily="34" charset="0"/>
              </a:defRPr>
            </a:lvl1pPr>
            <a:lvl2pPr>
              <a:defRPr sz="1400">
                <a:latin typeface="Century Gothic" panose="020B0502020202020204" pitchFamily="34" charset="0"/>
              </a:defRPr>
            </a:lvl2pPr>
            <a:lvl3pPr>
              <a:defRPr sz="1200">
                <a:latin typeface="Century Gothic" panose="020B0502020202020204" pitchFamily="34" charset="0"/>
              </a:defRPr>
            </a:lvl3pPr>
            <a:lvl4pPr>
              <a:defRPr sz="1100">
                <a:latin typeface="Century Gothic" panose="020B0502020202020204" pitchFamily="34" charset="0"/>
              </a:defRPr>
            </a:lvl4pPr>
            <a:lvl5pPr>
              <a:defRPr sz="105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083740"/>
            <a:ext cx="5181600" cy="509322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tr-TR" sz="1600" dirty="0" smtClean="0">
                <a:latin typeface="Century Gothic" panose="020B0502020202020204" pitchFamily="34" charset="0"/>
              </a:defRPr>
            </a:lvl1pPr>
            <a:lvl2pPr>
              <a:defRPr lang="tr-TR" sz="1400" dirty="0" smtClean="0">
                <a:latin typeface="Century Gothic" panose="020B0502020202020204" pitchFamily="34" charset="0"/>
              </a:defRPr>
            </a:lvl2pPr>
            <a:lvl3pPr>
              <a:defRPr lang="tr-TR" sz="1200" dirty="0" smtClean="0">
                <a:latin typeface="Century Gothic" panose="020B0502020202020204" pitchFamily="34" charset="0"/>
              </a:defRPr>
            </a:lvl3pPr>
            <a:lvl4pPr>
              <a:defRPr lang="tr-TR" sz="1100" dirty="0" smtClean="0">
                <a:latin typeface="Century Gothic" panose="020B0502020202020204" pitchFamily="34" charset="0"/>
              </a:defRPr>
            </a:lvl4pPr>
            <a:lvl5pPr>
              <a:defRPr lang="tr-TR" sz="1050" dirty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54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13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tr-TR" sz="1600" smtClean="0">
                <a:latin typeface="Century Gothic" panose="020B0502020202020204" pitchFamily="34" charset="0"/>
              </a:defRPr>
            </a:lvl1pPr>
            <a:lvl2pPr>
              <a:defRPr lang="tr-TR" sz="1400" smtClean="0">
                <a:latin typeface="Century Gothic" panose="020B0502020202020204" pitchFamily="34" charset="0"/>
              </a:defRPr>
            </a:lvl2pPr>
            <a:lvl3pPr>
              <a:defRPr lang="tr-TR" sz="1200" smtClean="0">
                <a:latin typeface="Century Gothic" panose="020B0502020202020204" pitchFamily="34" charset="0"/>
              </a:defRPr>
            </a:lvl3pPr>
            <a:lvl4pPr>
              <a:defRPr lang="tr-TR" sz="1100" smtClean="0">
                <a:latin typeface="Century Gothic" panose="020B0502020202020204" pitchFamily="34" charset="0"/>
              </a:defRPr>
            </a:lvl4pPr>
            <a:lvl5pPr>
              <a:defRPr lang="tr-TR" sz="105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0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7717134" y="987425"/>
            <a:ext cx="3959050" cy="514207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6656282" cy="5142070"/>
          </a:xfrm>
        </p:spPr>
        <p:txBody>
          <a:bodyPr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77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Dikey Met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125415"/>
            <a:ext cx="10515600" cy="5051548"/>
          </a:xfrm>
        </p:spPr>
        <p:txBody>
          <a:bodyPr vert="eaVert"/>
          <a:lstStyle>
            <a:lvl1pPr>
              <a:defRPr sz="1600">
                <a:latin typeface="Century Gothic" panose="020B0502020202020204" pitchFamily="34" charset="0"/>
              </a:defRPr>
            </a:lvl1pPr>
            <a:lvl2pPr>
              <a:defRPr sz="1400">
                <a:latin typeface="Century Gothic" panose="020B0502020202020204" pitchFamily="34" charset="0"/>
              </a:defRPr>
            </a:lvl2pPr>
            <a:lvl3pPr>
              <a:defRPr sz="1200">
                <a:latin typeface="Century Gothic" panose="020B0502020202020204" pitchFamily="34" charset="0"/>
              </a:defRPr>
            </a:lvl3pPr>
            <a:lvl4pPr>
              <a:defRPr sz="1100">
                <a:latin typeface="Century Gothic" panose="020B0502020202020204" pitchFamily="34" charset="0"/>
              </a:defRPr>
            </a:lvl4pPr>
            <a:lvl5pPr>
              <a:defRPr sz="105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38200" y="6518763"/>
            <a:ext cx="7772400" cy="339237"/>
          </a:xfrm>
        </p:spPr>
        <p:txBody>
          <a:bodyPr/>
          <a:lstStyle>
            <a:lvl1pPr algn="l">
              <a:defRPr>
                <a:latin typeface="Century Gothic" panose="020B0502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676184" y="6492875"/>
            <a:ext cx="515815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9591989" cy="9043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22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92586"/>
            <a:ext cx="10515600" cy="1325563"/>
          </a:xfrm>
        </p:spPr>
        <p:txBody>
          <a:bodyPr>
            <a:normAutofit/>
          </a:bodyPr>
          <a:lstStyle>
            <a:lvl1pPr algn="ctr">
              <a:defRPr sz="2800" b="1">
                <a:latin typeface="Century Gothic" panose="020B0502020202020204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857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ACA7-9B09-4BC4-90B6-35A9347E4A3B}" type="datetimeFigureOut">
              <a:rPr lang="tr-TR" smtClean="0"/>
              <a:t>15.2.2022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00FA-460D-414D-AF66-D3BDDAFE879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30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2019 </a:t>
            </a:r>
            <a:r>
              <a:rPr lang="tr-TR" dirty="0"/>
              <a:t>YILI </a:t>
            </a:r>
            <a:r>
              <a:rPr lang="tr-TR" dirty="0" smtClean="0"/>
              <a:t>SAĞLIK BİLİMLERİ FAKÜLTESİ </a:t>
            </a:r>
            <a:br>
              <a:rPr lang="tr-TR" dirty="0" smtClean="0"/>
            </a:br>
            <a:r>
              <a:rPr lang="tr-TR" dirty="0" smtClean="0"/>
              <a:t>FAALİYET </a:t>
            </a:r>
            <a:r>
              <a:rPr lang="tr-TR" dirty="0"/>
              <a:t>SUNUMU</a:t>
            </a:r>
          </a:p>
        </p:txBody>
      </p:sp>
    </p:spTree>
    <p:extLst>
      <p:ext uri="{BB962C8B-B14F-4D97-AF65-F5344CB8AC3E}">
        <p14:creationId xmlns:p14="http://schemas.microsoft.com/office/powerpoint/2010/main" val="1000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Gerçekleşen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 Bölümü 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/>
              <a:t>Uluslararası Kitap Bölümü 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tr-TR" b="1" dirty="0"/>
              <a:t>Dr. </a:t>
            </a:r>
            <a:r>
              <a:rPr lang="tr-TR" b="1" dirty="0" err="1"/>
              <a:t>Öğr</a:t>
            </a:r>
            <a:r>
              <a:rPr lang="tr-TR" b="1" dirty="0"/>
              <a:t>. Üyesi Alis Kostanoğlu, </a:t>
            </a:r>
            <a:r>
              <a:rPr lang="tr-TR" dirty="0"/>
              <a:t>“ </a:t>
            </a:r>
            <a:r>
              <a:rPr lang="tr-TR" dirty="0" err="1"/>
              <a:t>Pulmonary</a:t>
            </a:r>
            <a:r>
              <a:rPr lang="tr-TR" dirty="0"/>
              <a:t> </a:t>
            </a:r>
            <a:r>
              <a:rPr lang="tr-TR" dirty="0" err="1"/>
              <a:t>Rehabilitation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Thoracic</a:t>
            </a:r>
            <a:r>
              <a:rPr lang="tr-TR" dirty="0"/>
              <a:t> </a:t>
            </a:r>
            <a:r>
              <a:rPr lang="tr-TR" dirty="0" err="1"/>
              <a:t>Surgery</a:t>
            </a:r>
            <a:r>
              <a:rPr lang="tr-TR" dirty="0"/>
              <a:t>”, </a:t>
            </a:r>
            <a:r>
              <a:rPr lang="tr-TR" dirty="0" err="1"/>
              <a:t>Academician</a:t>
            </a:r>
            <a:r>
              <a:rPr lang="tr-TR" dirty="0"/>
              <a:t> Publisher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Researcers</a:t>
            </a:r>
            <a:r>
              <a:rPr lang="tr-TR" dirty="0"/>
              <a:t> </a:t>
            </a:r>
            <a:r>
              <a:rPr lang="tr-TR" dirty="0" err="1"/>
              <a:t>Book-Health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</a:t>
            </a:r>
            <a:r>
              <a:rPr lang="tr-TR" dirty="0" err="1"/>
              <a:t>Surcical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, </a:t>
            </a:r>
            <a:r>
              <a:rPr lang="tr-TR" dirty="0" err="1"/>
              <a:t>Alabaz</a:t>
            </a:r>
            <a:r>
              <a:rPr lang="tr-TR" dirty="0"/>
              <a:t> Ömer. </a:t>
            </a:r>
            <a:r>
              <a:rPr lang="tr-TR" dirty="0" err="1"/>
              <a:t>Academician</a:t>
            </a:r>
            <a:r>
              <a:rPr lang="tr-TR" dirty="0"/>
              <a:t> Publishing House </a:t>
            </a:r>
            <a:r>
              <a:rPr lang="tr-TR" dirty="0" err="1"/>
              <a:t>Inc</a:t>
            </a:r>
            <a:r>
              <a:rPr lang="tr-TR" dirty="0"/>
              <a:t>., 2018, </a:t>
            </a:r>
            <a:r>
              <a:rPr lang="tr-TR" dirty="0" err="1"/>
              <a:t>ss</a:t>
            </a:r>
            <a:r>
              <a:rPr lang="tr-TR" dirty="0"/>
              <a:t> 168</a:t>
            </a:r>
            <a:r>
              <a:rPr lang="tr-TR" dirty="0" smtClean="0"/>
              <a:t>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/>
              <a:t>Ulusal </a:t>
            </a:r>
            <a:r>
              <a:rPr lang="tr-TR" sz="1800" b="1" dirty="0"/>
              <a:t>Kitap Bölümü </a:t>
            </a: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tr-TR" b="1" dirty="0" smtClean="0"/>
              <a:t>Doç</a:t>
            </a:r>
            <a:r>
              <a:rPr lang="tr-TR" b="1" dirty="0"/>
              <a:t>. Dr. Semiramis Özyılmaz</a:t>
            </a:r>
            <a:r>
              <a:rPr lang="tr-TR" dirty="0"/>
              <a:t>. Hipertansiyon ve Kronik Böbrek Hastalıklarında Fiziksel Aktivite ve Egzersiz. Sağlık Bakanlığı “Erişkin için Kronik Hastalıklarda Fiziksel Aktivite Rehberi”, Bölüm 3, 33-48, Ankara, 2018.</a:t>
            </a:r>
          </a:p>
          <a:p>
            <a:pPr marL="342900" lvl="0" indent="-342900">
              <a:buFont typeface="+mj-lt"/>
              <a:buAutoNum type="arabicPeriod"/>
            </a:pPr>
            <a:r>
              <a:rPr lang="tr-TR" b="1" dirty="0"/>
              <a:t>Doç. Dr. Semiramis Özyılmaz.</a:t>
            </a:r>
            <a:r>
              <a:rPr lang="tr-TR" dirty="0"/>
              <a:t> Kronik </a:t>
            </a:r>
            <a:r>
              <a:rPr lang="tr-TR" dirty="0" err="1"/>
              <a:t>Kardiyovasküler</a:t>
            </a:r>
            <a:r>
              <a:rPr lang="tr-TR" dirty="0"/>
              <a:t> Hastalıklarda Fiziksel Aktivite ve Egzersiz. Sağlık Bakanlığı “Erişkin için Kronik Hastalıklarda Fiziksel Aktivite Rehberi”, Bölüm 4, 49-72. Ankara, 2018.</a:t>
            </a:r>
          </a:p>
          <a:p>
            <a:pPr marL="342900" lvl="0" indent="-342900">
              <a:buFont typeface="+mj-lt"/>
              <a:buAutoNum type="arabicPeriod"/>
            </a:pPr>
            <a:r>
              <a:rPr lang="tr-TR" b="1" dirty="0"/>
              <a:t>Dr. </a:t>
            </a:r>
            <a:r>
              <a:rPr lang="tr-TR" b="1" dirty="0" err="1"/>
              <a:t>Öğr</a:t>
            </a:r>
            <a:r>
              <a:rPr lang="tr-TR" b="1" dirty="0"/>
              <a:t>. Üyesi Alis Kostanoğlu. </a:t>
            </a:r>
            <a:r>
              <a:rPr lang="tr-TR" dirty="0"/>
              <a:t>“Teknoloji Destekli </a:t>
            </a:r>
            <a:r>
              <a:rPr lang="tr-TR" dirty="0" err="1"/>
              <a:t>Pulmoner</a:t>
            </a:r>
            <a:r>
              <a:rPr lang="tr-TR" dirty="0"/>
              <a:t> Rehabilitasyon” Rehabilitasyonda Teknoloji 2019. </a:t>
            </a:r>
            <a:r>
              <a:rPr lang="tr-TR" dirty="0" err="1"/>
              <a:t>Ed.Ela</a:t>
            </a:r>
            <a:r>
              <a:rPr lang="tr-TR" dirty="0"/>
              <a:t> Tarakçı, Devrim Tarakçı. İstanbul Tıp Kitabevi, 2019. Ss:273-278.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Gerçekleşen Faaliyetler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Broşürler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Bezmialem Vakıf Üniversitesi Tıp Fakültesi Sosyal Sorumluluk Haftası kapsamında yapılan çadır etkinliği, 1-5 Nisan 2019, Broşür hazırlama.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ZEREN,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Bezmialem Vakıf Üniversitesi Tıp Fakültesi Sosyal Sorumluluk Haftası kapsamında yapılan çadır etkinliği, 1-5 Nisan 2019, Broşür hazırlama.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Hilal DENİZOĞLU KÜLLİ,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Bezmialem Vakıf Üniversitesi Tıp Fakültesi Sosyal Sorumluluk Haftası kapsamında yapılan çadır etkinliği, 1-5 Nisan 2019, Broşür hazırlama.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UÇGUN,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Bezmialem Vakıf Üniversitesi Tıp Fakültesi Sosyal Sorumluluk Haftası kapsamında yapılan çadır etkinliği, 1-5 Nisan 2019, Broşür hazırlama</a:t>
            </a:r>
          </a:p>
        </p:txBody>
      </p:sp>
    </p:spTree>
    <p:extLst>
      <p:ext uri="{BB962C8B-B14F-4D97-AF65-F5344CB8AC3E}">
        <p14:creationId xmlns:p14="http://schemas.microsoft.com/office/powerpoint/2010/main" val="28091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(Kurum İçi)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Farkındalık Haftası Sempozyumu”, 22.10.2018, Düzenleme Kurulu Üyesi.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Yaşlılarda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Pre-operatif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Değerlendirme, 02.10.2018,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Demanslılarda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Fonksiyonel Tıp Yaklaşımı ve Fizyoterapi, 09.10.2018,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Göz Hastalıklarında Fizyoterapi Rehabilitasyon, 23.10.2018,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Solunum Problemleri, 30.10.2018,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Donuk Omuz Rehabilitasyonu, 06.11.2018, Düzenleyen. </a:t>
            </a: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Konu:Parkinson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Hastalığında Aerobik Egzersiz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Nöroprotektif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Etkisi, 20.11.2018, Düzenleyen.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Faz III Kardiyak Rehabilitasyon, 27.11.2018,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Skleroderma’da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Rehabilitasyon, 04.12.2018, Düzenleyen. </a:t>
            </a:r>
          </a:p>
          <a:p>
            <a:pPr lvl="0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(Kurum İçi) 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Dikkat Eksikliği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Hiperaktivite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Bozukluğunda Fizyoterapi ve Rehabilitasyon, 18.12.2018,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Kronik Solunum Hastalıklarında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25.12.2018,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Skolyozda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Egzersiz Eğitimi, 11.12.2018,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2. Öğrenci Kongresi, 26 Nisan 2019, Düzenleme Kurulu Üyesi.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Konnektif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Doku, 07.05.2019,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Myofasyal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Gevşeme Teknikleri, 14.05.2019, Düzenleyen. 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Diastazis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Hastalarında Fizyoterapi Rehabilitasyon, 21.05.2019,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Duyusal Problemler, 28.05.2019, Düzenleyen.</a:t>
            </a:r>
          </a:p>
          <a:p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(Kurum İçi) 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Musküler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Distrofili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 Fizyoterapi Rehabilitasyon, 19.02.2019,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Romatolojik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Hastalıklarda Solunum Sistemi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26.02.2019,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VII. DÜNYA NADİR HASTALIKLAR GÜNÜ SEMPOZYUMU, 28 Şubat 2019, Düzenleme Kurulu Üyesi.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Bilişsel Rehabilitasyon, 05.03.2019,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Ön Çapraz Bağ Yaralanmalarında Fizyoterapi ve Rehabilitasyon, 12.03.2019,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Lipödemde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Rehabilitasyon, 19.03.2019, Düzenleyen.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Nörolojik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 Robot Destekli Tedavi, 26.03.2019, Düzenleyen.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Venöz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Yetmezlikte Egzersiz Eğitimi, 16.04.2019, Düzenleyen. 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(Kurum İçi) 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2. Öğrenci Kongresi, 26 Nisan 2019, Düzenleme Kurulu Üyesi. 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2. Öğrenci Kongresi, 26 Nisan 2019, Düzenleme Kurulu Üyesi.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Hilal Denizoğlu Külli,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Farkındalık Haftası Sempozyumu”, 22.10.2018, Düzenleme Kurulu Üyesi.</a:t>
            </a:r>
          </a:p>
          <a:p>
            <a:pPr marL="228600" lvl="1">
              <a:spcBef>
                <a:spcPts val="1000"/>
              </a:spcBef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Oturum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</a:t>
            </a:r>
          </a:p>
          <a:p>
            <a:pPr lvl="0"/>
            <a:r>
              <a:rPr lang="tr-TR" b="1" dirty="0"/>
              <a:t>Prof. Dr. H. Nilgün Gürses</a:t>
            </a:r>
            <a:r>
              <a:rPr lang="tr-TR" dirty="0"/>
              <a:t>, VII. DÜNYA NADİR HASTALIKLAR GÜNÜ SEMPOZYUMU, </a:t>
            </a:r>
            <a:r>
              <a:rPr lang="tr-TR" i="1" dirty="0"/>
              <a:t>Olgularla Nadir Hastalıklarda Fizyoterapi ve </a:t>
            </a:r>
            <a:r>
              <a:rPr lang="tr-TR" i="1" dirty="0" err="1"/>
              <a:t>RehabiIitasyon</a:t>
            </a:r>
            <a:r>
              <a:rPr lang="tr-TR" i="1" dirty="0"/>
              <a:t> Paneli,</a:t>
            </a:r>
            <a:r>
              <a:rPr lang="tr-TR" dirty="0"/>
              <a:t> 28 Şubat 2019, Oturum Başkanlığı. </a:t>
            </a:r>
            <a:endParaRPr lang="tr-TR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Konuşmacısı / Panelist / Konuşmacı  </a:t>
            </a:r>
          </a:p>
          <a:p>
            <a:r>
              <a:rPr lang="tr-TR" b="1" dirty="0"/>
              <a:t>Prof. Dr. </a:t>
            </a:r>
            <a:r>
              <a:rPr lang="tr-TR" b="1" dirty="0" err="1"/>
              <a:t>H.Nilgün</a:t>
            </a:r>
            <a:r>
              <a:rPr lang="tr-TR" b="1" dirty="0"/>
              <a:t> Gürses, </a:t>
            </a:r>
            <a:r>
              <a:rPr lang="tr-TR" dirty="0"/>
              <a:t>“</a:t>
            </a:r>
            <a:r>
              <a:rPr lang="tr-TR" dirty="0" err="1"/>
              <a:t>Kistik</a:t>
            </a:r>
            <a:r>
              <a:rPr lang="tr-TR" dirty="0"/>
              <a:t> </a:t>
            </a:r>
            <a:r>
              <a:rPr lang="tr-TR" dirty="0" err="1"/>
              <a:t>Fibrozis</a:t>
            </a:r>
            <a:r>
              <a:rPr lang="tr-TR" dirty="0"/>
              <a:t> Nedir?” Toplantısı, 25.10.2018, Konuşmacı.</a:t>
            </a:r>
            <a:endParaRPr lang="tr-TR" sz="1400" dirty="0"/>
          </a:p>
          <a:p>
            <a:pPr lvl="0"/>
            <a:r>
              <a:rPr lang="tr-TR" b="1" dirty="0"/>
              <a:t>Doç. Dr. Semiramis Özyılmaz, </a:t>
            </a:r>
            <a:r>
              <a:rPr lang="tr-TR" dirty="0"/>
              <a:t>VII. Dünya Diyabet Günü Sempozyumu, 21.11.2018, Konuşmacı. </a:t>
            </a:r>
            <a:endParaRPr lang="tr-TR" sz="1400" dirty="0"/>
          </a:p>
          <a:p>
            <a:pPr lvl="0"/>
            <a:r>
              <a:rPr lang="tr-TR" b="1" dirty="0"/>
              <a:t>Doç. Dr. Semiramis Özyılmaz,</a:t>
            </a:r>
            <a:r>
              <a:rPr lang="tr-TR" dirty="0"/>
              <a:t> </a:t>
            </a:r>
            <a:r>
              <a:rPr lang="tr-TR" dirty="0" err="1"/>
              <a:t>Fizyoterapi’de</a:t>
            </a:r>
            <a:r>
              <a:rPr lang="tr-TR" dirty="0"/>
              <a:t> Bir Konu Bir Konuk Toplantıları, Konu: Faz III Kardiyak Rehabilitasyon, 27.11.2018, Konuşmacı.</a:t>
            </a:r>
            <a:endParaRPr lang="tr-TR" sz="1400" dirty="0"/>
          </a:p>
          <a:p>
            <a:pPr lvl="0"/>
            <a:r>
              <a:rPr lang="tr-TR" b="1" dirty="0"/>
              <a:t>Dr. </a:t>
            </a:r>
            <a:r>
              <a:rPr lang="tr-TR" b="1" dirty="0" err="1"/>
              <a:t>Öğr</a:t>
            </a:r>
            <a:r>
              <a:rPr lang="tr-TR" b="1" dirty="0"/>
              <a:t>. Üyesi Alis Kostanoğlu, </a:t>
            </a:r>
            <a:r>
              <a:rPr lang="tr-TR" dirty="0"/>
              <a:t>VII. Dünya Diyabet Günü Sempozyumu, 21.11.2018, Konuşmacı. </a:t>
            </a:r>
            <a:endParaRPr lang="tr-TR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>
                <a:latin typeface="Calibri" panose="020F0502020204030204" pitchFamily="34" charset="0"/>
              </a:rPr>
              <a:t> 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Konuşmacısı / Panelist / Konuşmacı  </a:t>
            </a: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Lipödemde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Rehabilitasyon, 19.03.2019, Konuşmacı.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Farkındalık Haftası Sempozyumu,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Bifida'da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ve Rehabilitasyon Değerlendirmesi, 22 Ekim 2018, Konuşmacı.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</a:t>
            </a:r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Fzt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Melih Zeren,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Nedir?” Toplantısı, 25.10.2018, Konuşmacı.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Melih Zeren,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Kronik Solunum Hastalıklarında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25.12.2018, Konuşmacı.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VII. DÜNYA NADİR HASTALIKLAR GÜNÜ, 28 Şubat 2019 Konuşmacı.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Skolyozda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Egzersiz Eğitimi, 11.12.2018, Konuşmacı.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Dikkat Eksikliği ve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Hiperaktivite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Bozukluğunda Fizyoterapi ve Rehabilitasyon, 18.12.2018,  Konuşmacı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Konuşmacısı / Panelist / Konuşmacı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Farkındalık Haftası Sempozyumu,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Bifida'da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Güncel Fizyoterapi ve Rehabilitasyon Yaklaşımları, 22 Ekim 2018, Konuşmacı.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Kamer Ünal,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2. Öğrenci Kongresi, “Sağlık İçin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Pilates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 Sunumu”, 26 Nisan 2019.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Kübra Alpay,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2. Öğrenci Kongresi,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“Sağlık İçin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-Workshop Sunumu”, 26 Nisan 2019.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Farkındalık Haftası Sempozyumu,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Bifida'da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Ortezler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Yardımcı Cihazlar, 22 Ekim 2018, Konuşmacı.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( Kurum İçi )</a:t>
            </a: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VII. Dünya Diyabet Günü Sempozyumu, 21 Kasım 2018,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Bilgisayar Uygulamalı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Biyoistatistik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Kursu. Bezmialem Vakıf Üniversitesi 2019,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“Literatür Tarama Teknikleri ve Pratik Araştırma İpuçları”. Bezmialem Vakıf Üniversitesi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Frank Konferans Salonu, 21 Şubat 2019,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“Bilimsel Araştırma ve Yayın Etiği”. Bezmialem Vakıf Üniversitesi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Frank Konferans Salonu, 21 Şubat 2019,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Tuncer.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Brown-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Vialetto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Sendromu. VII. Dünya Nadir Hastalıklar Günü Sempozyumu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Olgularla Nadir Hastalıklarda Fizyoterapi ve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RehabiIitasyon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Paneli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Bezmialem Vakıf Üniversitesi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Frank Konferans Salonu, 28 Şubat 2019, Katılımcı.</a:t>
            </a: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 (16) ,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Yaşlılarda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Pre-operatif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Değerlendirme, 02.10.2018,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Demanslılarda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Fonksiyonel Tıp Yaklaşımı ve Fizyoterapi, 09.10.2018,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5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FAALİYETLER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904081"/>
            <a:ext cx="11884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2018-2019 Eğitim Öğretim Dönemi Sağlık Bilimleri Fakültesi Faaliyet Tablosu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59418"/>
              </p:ext>
            </p:extLst>
          </p:nvPr>
        </p:nvGraphicFramePr>
        <p:xfrm>
          <a:off x="214179" y="1338263"/>
          <a:ext cx="11607117" cy="4914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913"/>
                <a:gridCol w="593258"/>
                <a:gridCol w="864839"/>
                <a:gridCol w="701029"/>
                <a:gridCol w="782934"/>
                <a:gridCol w="782934"/>
                <a:gridCol w="591633"/>
                <a:gridCol w="1120346"/>
                <a:gridCol w="1029730"/>
                <a:gridCol w="790832"/>
                <a:gridCol w="583867"/>
                <a:gridCol w="782934"/>
                <a:gridCol w="782934"/>
                <a:gridCol w="782934"/>
              </a:tblGrid>
              <a:tr h="9935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BÖLÜMLER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Ödül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Makale ( SCI, SSCI ve AHCI )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Diğer Makaleler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Kitap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Kitap Yazarı / Editör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Broşür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Bilimsel </a:t>
                      </a:r>
                      <a:br>
                        <a:rPr lang="tr-TR" sz="1100" b="1" u="none" strike="noStrike" dirty="0">
                          <a:effectLst/>
                        </a:rPr>
                      </a:br>
                      <a:r>
                        <a:rPr lang="tr-TR" sz="1100" b="1" u="none" strike="noStrike" dirty="0">
                          <a:effectLst/>
                        </a:rPr>
                        <a:t>Etkinlikler ( Katılım Sağlanan )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Bilimsel </a:t>
                      </a:r>
                      <a:br>
                        <a:rPr lang="tr-TR" sz="1100" b="1" u="none" strike="noStrike" dirty="0">
                          <a:effectLst/>
                        </a:rPr>
                      </a:br>
                      <a:r>
                        <a:rPr lang="tr-TR" sz="1100" b="1" u="none" strike="noStrike" dirty="0">
                          <a:effectLst/>
                        </a:rPr>
                        <a:t>Etkinlikler ( Düzenlenen )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Bildiri / Poster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Projeler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Jüri Üyelikleri 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Sosyal</a:t>
                      </a:r>
                      <a:br>
                        <a:rPr lang="tr-TR" sz="1100" b="1" u="none" strike="noStrike" dirty="0">
                          <a:effectLst/>
                        </a:rPr>
                      </a:br>
                      <a:r>
                        <a:rPr lang="tr-TR" sz="1100" b="1" u="none" strike="noStrike" dirty="0">
                          <a:effectLst/>
                        </a:rPr>
                        <a:t>Etkinlikler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Beslenme ve Diyetetik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46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err="1">
                          <a:effectLst/>
                        </a:rPr>
                        <a:t>Ergoterapi</a:t>
                      </a:r>
                      <a:r>
                        <a:rPr lang="tr-TR" sz="1100" b="1" u="none" strike="noStrike" dirty="0">
                          <a:effectLst/>
                        </a:rPr>
                        <a:t>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58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Fizyoterapi ve Rehabilitasyon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91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48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57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96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791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Hemşirelik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50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142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err="1">
                          <a:effectLst/>
                        </a:rPr>
                        <a:t>Odyoloji</a:t>
                      </a:r>
                      <a:r>
                        <a:rPr lang="tr-TR" sz="1100" b="1" u="none" strike="noStrike" dirty="0">
                          <a:effectLst/>
                        </a:rPr>
                        <a:t>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Sağlık Yönetimi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20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600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Toplam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22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499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50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155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68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111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112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1068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( Kurum İçi )</a:t>
            </a:r>
          </a:p>
          <a:p>
            <a:pPr lvl="0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Göz Hastalıklarında Fizyoterapi Rehabilitasyon, 23.10.2018,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Palsili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Solunum Problemleri, 30.10.2018,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Donuk Omuz Rehabilitasyonu, 06.11.2018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Parkinson Hastalığında Aerobik Egzersiz ve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Nöroprotektif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Etkisi, 20.11.2018,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Faz III Kardiyak Rehabilitasyon, 27.11.2018,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( Kurum İçi )</a:t>
            </a:r>
          </a:p>
          <a:p>
            <a:pPr lvl="0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Skleroderma’da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Rehabilitasyon, 04.12.2018,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Skolyozda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Egzersiz Eğitimi, 11.12.2018,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Dikkat Eksikliği ve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Hiperaktivite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Bozukluğunda Fizyoterapi ve Rehabilitasyon, 18.12.2018,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Toplantıları, Konu: Kronik Solunum Hastalıklarında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25.12.2018,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Musküler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Distrofili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 Fizyoterapi Rehabilitasyon, 19.02.2019,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( Kurum İçi )</a:t>
            </a:r>
          </a:p>
          <a:p>
            <a:pPr lvl="0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Rehabilitasyon Bölümü öğretim üye ve elemanları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Bilişsel Rehabilitasyon, 05.03.2019,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Ön Çapraz Bağ Yaralanmalarında Fizyoterapi ve Rehabilitasyon, 12.03.2019,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Lipödemde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Rehabilitasyon, 19.03.2019,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Nörolojik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Etkilenimli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 Robot Destekli Tedavi, 26.03.2019,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Venöz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Yetmezlikte Egzersiz Eğitimi, 16.04.2019, Katılımcı.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( Kurum İçi )</a:t>
            </a:r>
          </a:p>
          <a:p>
            <a:pPr lvl="0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Konnektif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Doku, 07.05.2019, Katılımcı.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Romatolojik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Hastalıklarda Solunum Sistemi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Etkilenimi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26.02.2019, Katılımcı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Myofasyal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Gevşeme Teknikleri, 14.05.2019,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Diastazis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Hastalarında Fizyoterapi Rehabilitasyon, 21.05.2019,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Fizyoterapi’de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 Bir Konuk Toplantısı, Konu: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Palsi’de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Duyusal Problemler, 28.05.2019, Katılımcı.</a:t>
            </a:r>
          </a:p>
          <a:p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1"/>
            <a:ext cx="11429088" cy="53528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(Kurum Dışı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 </a:t>
            </a:r>
            <a:r>
              <a:rPr lang="tr-T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 </a:t>
            </a:r>
            <a:r>
              <a:rPr lang="tr-T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Üyeliği</a:t>
            </a:r>
          </a:p>
          <a:p>
            <a:pPr lvl="1">
              <a:lnSpc>
                <a:spcPct val="100000"/>
              </a:lnSpc>
              <a:buFont typeface="+mj-lt"/>
              <a:buAutoNum type="arabicPeriod"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2018, 14 Ekim 2018, Antalya, Kongre Düzenleme.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tr-TR" b="1" dirty="0" smtClean="0"/>
              <a:t>	</a:t>
            </a:r>
            <a:r>
              <a:rPr lang="tr-T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 Başkanlığı</a:t>
            </a:r>
          </a:p>
          <a:p>
            <a:pPr lvl="1">
              <a:buFont typeface="+mj-lt"/>
              <a:buAutoNum type="arabicPeriod"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TÜSAD 40. Ulusal Kongresi, Solunum 2018. 14 Ekim 2018, Yoğun Bakımda </a:t>
            </a:r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Kursu Antalya, Kurs Başkanlığı.</a:t>
            </a:r>
          </a:p>
          <a:p>
            <a:pPr lvl="1">
              <a:buFont typeface="+mj-lt"/>
              <a:buAutoNum type="arabicPeriod"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2018. 14 Ekim 2018, Yoğun Bakımda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Kursu Antalya, Kurs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Oturum Başkanlığı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>
              <a:buFont typeface="+mj-lt"/>
              <a:buAutoNum type="arabicPeriod"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2018. 13-16 Ekim 2018, Solunum Rehabilitasyonu, Olgularla </a:t>
            </a:r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Oturumu. Antalya, Oturum Başkanlığı.</a:t>
            </a:r>
          </a:p>
          <a:p>
            <a:pPr lvl="1">
              <a:buFont typeface="+mj-lt"/>
              <a:buAutoNum type="arabicPeriod"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Semiramis Özyılmaz,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Uluslararası Pediatrik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 ‘Klinikten Vaka Çözümlemeleri Paneli I’ 31. Ekim- 3.Kasım 2018, Point Barbaros Oteli, İstanbul, Oturum Başkanı.</a:t>
            </a:r>
          </a:p>
          <a:p>
            <a:pPr lvl="1">
              <a:buFont typeface="+mj-lt"/>
              <a:buAutoNum type="arabicPeriod"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2018. 13-16 Ekim 2018, Antalya, Oturum Başkanlığı.</a:t>
            </a:r>
          </a:p>
          <a:p>
            <a:pPr lvl="1">
              <a:buFont typeface="+mj-lt"/>
              <a:buAutoNum type="arabicPeriod"/>
            </a:pP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International Conference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Scoliosis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Management, 12-13 Nisan 2018, Kültür Üniversitesi, İstanbul, Türkiye, Oturum Başkanlığı.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1"/>
            <a:ext cx="11377264" cy="53693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Etkinlik (Kurum Dışı)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TÜSAD 40. Ulusal Kongresi, Solunum 2018. 13-16 Ekim 2018, Antalya, 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Rehabilitasyon” Olgularla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Oturumu,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TÜSAD 40. Ulusal Kongresi, Solunum 2018. 14 Ekim 2018, Antalya, 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Bronşial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hijyen teknikleri” Yoğun Bakımda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Kursu.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Solunum Fizyoterapisi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Sempozyumu. 14 Haziran 2019. Antakya/Hatay,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Solunum Yolu Hastalıklarında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Hiperinflasyon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Tedavisi” 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Özyılmaz, “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Ulusal Fiziksel Aktivite Sempozyumu, Engelliler ve Fiziksel Aktivite”, 22 Aralık 2018,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2018. 13-16 Ekim 2018, Antalya,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Postoperatif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Rehabilitasyon” Olgularla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Oturumu,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Fiziksel Aktivite Sempozyumu- Engellilerde Fiziksel Aktivite, “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kardiyopulmoner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rehabilitasyonda fiziksel aktivite”, İstanbul Gelişim Üniversitesi, 22.12.2018, Konferans.</a:t>
            </a:r>
          </a:p>
          <a:p>
            <a:pPr lvl="0"/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Etkinlik (Kurum Dışı)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“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Ulusal Fiziksel Aktivite Sempozyumu, Engelliler ve Fiziksel Aktivite”, 22 Aralık 2018, Konferans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Kanser Rehabilitasyonuna Güncel Bakış Sempozyumu, Acıbadem Mehmet Ali Aydınlar Üniversitesi, 30 Mart 2019,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Özefagus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Atrezili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 Aileleri ve Uzmanlar Ortak Toplantısı, Cerrahpaşa Tıp Fakültesi, MESEM Toplantı Salonu, 27 Nisan 2019, Konferans.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Hilal Denizoğlu Külli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Vincent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27-31 Mayıs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 Hareketliliği, Konferans.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Kaunas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Litvanya Mayıs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 Hareketliliği, Konferans.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Hülya Nilgün Gürses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Aydın O. , Akıncı MA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Kardiyopulmoner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alanında çalışan fizyoterapistlerin mesleki bilgi düzeyleri, deneyimleri ve görüşlerinin incelenmesi: Pilot çalışma. 3. Uluslararası Sağlık Bilimleri Kongresi, Ankara, Türkiye, 29 Ekim- 1 Aralık 2018.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Tuncer D,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Cochlear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İmplant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Conference, 6-8 Aralık 2018, Prag, Çek Cumhuriyeti.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Basbug 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Elmadag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N.M.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Idiopathic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Scoliosis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14th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 San Francisco, USA April 25-27th, 2019.</a:t>
            </a:r>
          </a:p>
          <a:p>
            <a:pPr lvl="0"/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4187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 ( 6 )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ss.42.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Başbuğ 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Case Report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&amp;LYMPHO 2018, Prag,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ss.30.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Kostanoğlu A. Ucgun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Prag,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Manzak AS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Şahin A,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Gebelerde Fiziksel Aktivitenin Yaşam Kalitesiyle İlişkisinin İncelenmesi. 3. Uluslararası Sağlık Bilimleri Kongresi, Ankara, Türkiye, 29 Kasım- 1 Aralık 2018.</a:t>
            </a:r>
          </a:p>
          <a:p>
            <a:pPr lvl="0"/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Şahin A,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Manzak AS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Gebelerde Uyku Kalitesinin Yaşam Kalitesi Üzerine Etkisi. 3. Uluslararası Sağlık Bilimleri Kongresi, Ankara, Türkiye, 29 Kasım- 1 Aralık 2018.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7688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Aydın O. , Akıncı MA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Kardiyopulmoner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alanında çalışan fizyoterapistlerin mesleki bilgi düzeyleri, deneyimleri ve görüşlerinin incelenmesi: Pilot çalışma. 3. Uluslararası Sağlık Bilimleri Kongresi, Ankara, Türkiye, 29 Kasım- 1 Aralık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Hilal Denizoğlu Külli ( 1 )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Karabulut D, Saka T, Akan A, Arslan YZ.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Kinesiotaping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Force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Irradiation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9th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Biomechanics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Eskisehir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19-22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pp.1-1.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Gözde Başbuğ ( 4 )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ss.42.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Kostanoğlu A. Ucgun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Prag,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329937" y="161658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0" y="1043782"/>
            <a:ext cx="11384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Fizyoterapi Ve Rehabilitasyon Bölümü Faaliyet Dağılım Tablosu</a:t>
            </a:r>
          </a:p>
          <a:p>
            <a:pPr algn="ctr" fontAlgn="ctr"/>
            <a:endParaRPr lang="tr-TR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71540"/>
              </p:ext>
            </p:extLst>
          </p:nvPr>
        </p:nvGraphicFramePr>
        <p:xfrm>
          <a:off x="131807" y="1425153"/>
          <a:ext cx="11623592" cy="4911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993"/>
                <a:gridCol w="471637"/>
                <a:gridCol w="978222"/>
                <a:gridCol w="740862"/>
                <a:gridCol w="859542"/>
                <a:gridCol w="859542"/>
                <a:gridCol w="859542"/>
                <a:gridCol w="1120707"/>
                <a:gridCol w="749643"/>
                <a:gridCol w="708276"/>
                <a:gridCol w="859542"/>
                <a:gridCol w="859542"/>
                <a:gridCol w="859542"/>
              </a:tblGrid>
              <a:tr h="9046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FİZYOTERAPİ VE REHABİLİTASYON BÖLÜM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Ödül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Makale ( SCI, SSCI ve AHCI ) 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Makaleler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 Bölümü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 Yazarı/Editör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Broşür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 </a:t>
                      </a:r>
                      <a:b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Etkinlikler ( Katılım Sağlanan )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 </a:t>
                      </a:r>
                      <a:b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Etkinlikler (Düzenlenen)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Bildiri / Poster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Jüri Üyelikleri 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b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Etkinlikler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Dr. H. Nilgün GÜRSES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Doç. Dr. Semiramis ÖZYILMAZ 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449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Öğr. Üyesi Alis KOSTANOĞLU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Üyesi Melih ZEREN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44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Üyesi Müberra TANRIVERDİ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Dr. Elif Durgut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Dr. Gözde BAŞBUĞ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Dr. Kamer ÜNAL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Gör. Hilal Denizoğlu KÜLLİ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Gör. Kübra ALPAY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Gör. Deniz TUNCER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Gör. Ertuğrul SAFRAN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Arş. Gör. Meltem KAYA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Arş. Gör. Hikmet UÇGUN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Arş. Gör. Kerem AYDOĞAN 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Arş. Gör. Ayşe Sena MANZAK 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0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743*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1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Başbuğ 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Case Report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&amp;LYMPHO 2018, Prag,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ss.30.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Basbug 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Elmadag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N.M.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Idiopathic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Scoliosis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14th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 San Francisco, USA April 25-27th, 2019.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Elif Durgut  ( 1 )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Örengül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ZC. ‘’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Treadmill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Hyperactivity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’’, 10th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6-8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ss.42.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Kostanoğlu A. Ucgun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Prag,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Meltem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Kaya ( 3 )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ss.42.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Başbuğ 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Case Report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&amp;LYMPHO 2018, Prag,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ss.30.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Kostanoğlu A. Ucgun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Upper-Limb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Prag,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Ayşe Sena Manzak 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Manzak AS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Şahin A,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Gebelerde Fiziksel Aktivitenin Yaşam Kalitesiyle İlişkisinin İncelenmesi. 3. Uluslararası Sağlık Bilimleri Kongresi, Ankara, Türkiye, 29 Kasım- 1 Aralık 2018.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Şahin A,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Manzak AS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Gebelerde Uyku Kalitesinin Yaşam Kalitesi Üzerine Etkisi. 3. Uluslararası Sağlık Bilimleri Kongresi, Ankara, Türkiye, 29 Kasım- 1 Aralık 2018.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Ulusal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Hülya Nilgün Gürses ( 4 )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G,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Özyılmaz 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Kansu A, Bayram M,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KOAH alevlenmesi ile servise yatırılan hastalarda farklı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komorbiditelerin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 seansındaki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 üzerine etkisi. 40. Ulusal Kongresi SOLUNUM 2018, 13-16 Ekim 2018, Antalya.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Saka M, Bayram M,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KOAH Gold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evrelemesinin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fonksiyonel kapasite ve solunum kas kuvvetiyle ilişkisi. 40. Ulusal Kongresi SOLUNUM 2018, 13-16 Ekim 2018, Antalya.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Azrak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P., Koyuncu B., Bozdemir N., Ilıca B.,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Huzurevinde ve evde yaşayan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geriatrik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 yaşam kalitesinin incelenmesi. 7. Ulusal Fizyoterapi ve Rehabilitasyon Kongresi, 2019.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Çakır E,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İnspiratuar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 Eğitiminin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Solunum Fonksiyonları ve Fonksiyonel Kapasite Üzerine Etkisi: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Kontrollü Çalışma. Türk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Toraks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Derneği 22. Yıllık Kongresi. Antalya, 10-14 Nisan 2019.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Özyılmaz ( 1 )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G,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Özyılmaz 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Kansu A, Bayram M,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KOAH alevlenmesi ile servise yatırılan hastalarda farklı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komorbiditelerin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 seansındaki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 üzerine etkisi. 40. Ulusal Kongresi SOLUNUM 2018, 13-16 Ekim 2018, Antalya.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Azrak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P., Koyuncu B., Bozdemir N., Ilıca B.,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Huzurevinde ve evde yaşayan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geriatrik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 yaşam kalitesinin incelenmesi. 7. Ulusal Fizyoterapi ve Rehabilitasyon Kongresi, 2019.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Ilıca B.,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bifidalı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ambulasyon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seviyesinin solunum fonksiyonlarına etkisi. 7. Ulusal Fizyoterapi ve Rehabilitasyon Kongresi, 2019.</a:t>
            </a:r>
          </a:p>
          <a:p>
            <a:pPr marL="0" indent="0">
              <a:buNone/>
            </a:pPr>
            <a:endParaRPr lang="tr-TR" sz="1200" dirty="0" smtClean="0"/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Sözlü Bildiri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G,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Özyılmaz 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Kansu A, Bayram M,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KOAH alevlenmesi ile servise yatırılan hastalarda farklı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komorbiditelerin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 seansındaki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 üzerine etkisi. 40. Ulusal Kongresi SOLUNUM 2018, 13-16 Ekim 2018, Antalya. 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Çakır E,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İnspiratuar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 Eğitiminin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Solunum Fonksiyonları ve Fonksiyonel Kapasite Üzerine Etkisi: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Kontrollü Çalışma. Türk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Toraks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Derneği 22. Yıllık Kongresi. Antalya, 10-14 Nisan 2019.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 ( 5 )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Akçin Ş, Kurt İ,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Görme Fonksiyonu Değerlendirmeleri ve az görenlere yardım cihazı uygulamaları: az gören rehabilitasyonu IV.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31 Ekim-3 Kasım 2018, Point Hotel Barbaros, İstanbul.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Mutluay FK, Çakır FB. Beyin Tümörlü Çocuklarda Sanal Gerçeklikle “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Exergaming”in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Fonksiyonellik Üzerindeki Etkisi: Beş olgu serisi. 23. Ulusal Kanser Kongresi, 23. Ulusal Kanser Kongresi, Antalya, 17-21 Nisan 2019.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Sözlü Bildiri 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Mutluay FK, Çakır FB. Beyin Tümörlü Çocuklarda Sanal Gerçeklik Egzersizlerinin Denge Üzerine Etkisi. 23. Ulusal Kanser Kongresi, Antalya, 17-21 Nisan 2019.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Yekelenga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Özen K,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Dijital Oyun Oynamak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Ağrı Nedeni Midir? 7. Ulusal Fizyoterapi ve Rehabilitasyon Kongresi, 18-20 Nisan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 Hotel, Ankara.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Çalım ÖF,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Özturan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Konjenital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Özofagus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Atrezili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 Değerlendirme ve Tedavi Yaklaşımları: Sistematik Literatür Taraması,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Motilite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Bozuklukları Sempozyumu, 28-29 Ağustos 2019, İstanbul Medeniyet Üniversitesi Güney (Kadıköy) Yerleşkesi, Aşık Paşa Konferans Salonu, İstanbul, S-005.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Hilal Denizoğlu Külli ( 1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G,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Özyılmaz 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Kansu A, Bayram M,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KOAH alevlenmesi ile servise yatırılan hastalarda farklı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komorbiditelerin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fizyoterapi rehabilitasyon seansındaki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 üzerine etkisi. 40. Ulusal Kongresi SOLUNUM 2018, 13-16 Ekim 2018, Antalya. 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 (6)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Safran E. 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Gürses H. 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Puan ERS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Paris, Fransa, 14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Ozyılmaz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Zeren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"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bypass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2018, Paris-France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2018, Paris-France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Alpay K, Zeren M,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vibration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polyneuropathy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6-8,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Prague-Czech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Cogent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5:1544190. DOI:10.1080/2331205X.2018.1544190 ).  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dirty="0"/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Tuncer D,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in a Case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Anteversion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Academy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23-25 Mayıs 2019, Paris, Fransa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Safran E, Ucgun H,  Kaya M,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66th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2019, 10th World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Circadian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Rhythms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Mayıs- 1 Haziran, Orlando-ABD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Semiramis ÖZYILMAZ (1)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Ozyılmaz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HN, Zeren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"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bypass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2018, Paris-France.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89533" y="1023219"/>
            <a:ext cx="11377264" cy="53199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 (8)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Acar T. Basbug G.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Kostanoglu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Firdin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Case Report.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Basbug G.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Case Report.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Complete,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ss.15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A.,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Başbuğ G.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lymphedema:A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Acar T., Başbuğ G.,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lymphedema:A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</a:t>
            </a:r>
          </a:p>
          <a:p>
            <a:pPr marL="0" indent="0"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68642" y="1097360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Ödüller ( 7 Adet 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Mayıs, 2019, “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Prize,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Eylül 2018,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Ertuğrul Safran,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Mayıs, 2019, “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Prize,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Eylül 2018,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Mayıs, 2019, “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Papamiltiades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Prize,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Eylül 2018, Uluslararası Ödül.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Mayıs, 2019, “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Uluslararası Ödül.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0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1"/>
            <a:ext cx="11377264" cy="53611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Belçika, 03 May 2019, ss.45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Demircan G.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Belçika, 03 May 2019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Rheumatoid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Arthritis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Belçika, 03 May 2019, ss.44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 (3)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Ozyılmaz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"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bypass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2018, Paris-France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Zeren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2018, Paris-France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Alpay K,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vibration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polyneuropathy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6-8,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Prague-Czech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Cogent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5:1544190. DOI:10.1080/2331205X.2018.1544190 ).  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TANRIVERDİ (3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Mutluay F, Çakır FB.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exergaming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5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SIOP 2018 Kyoto/Japan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Blood &amp;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65,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S592-S593). 111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Rıver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Hoboken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07030-5774, NJ USA: WILEY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Kilicoglu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Tanriverdi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FB, Bayram HA.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Medulloblastoma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Wearable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Capture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Chicago,IL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Yalcin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FB, Bayram MB, Bayram HA. Development of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Wearable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Sensor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Real-time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Tactile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Biofeedback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Preliminary Test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Chicago,IL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Hilal DENİZOĞLU KÜLLİ (2)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Alpay K, Zeren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vibration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polyneuropathy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6-8,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Prague-Czech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Cogent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5:1544190. DOI:10.1080/2331205X.2018.1544190 ).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Külli H,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 Polat Ş. "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Çocukların Ebeveynlerinin Tedaviye Katılımı ve Bakım Vermenin Yaşamlarına Etkileri", IV. Uluslararası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İstanbul, 31 Ekim - 3 Kasım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 (2)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Alpay K, Zeren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vibration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polyneuropathy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6-8,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Prague-Czech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Cogent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5:1544190. DOI:10.1080/2331205X.2018.1544190 ).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Külli H,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Polat Ş. "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Serebral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Çocukların Ebeveynlerinin Tedaviye Katılımı ve Bakım Vermenin Yaşamlarına Etkileri", IV. Uluslararası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İstanbul, 31 Ekim - 3 Kasım 2018.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 (4)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Acar T.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Basbug G.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Kostanoglu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Firdin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Case Report.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Basbug G.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Case Report.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Complete,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A.,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lymphedema:A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Acar T.,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Başbuğ G.,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lymphedema:A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</a:t>
            </a: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7688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Kübra ALPAY (1)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Durgut 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Alpay K,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Zeren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vibration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polyneuropathy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6-8,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Prague-Czech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Cogent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2018; 5:1544190. DOI:10.1080/2331205X.2018.1544190 ). 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 (1)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Tuncer D,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in a Case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Anteversion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Academy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23-25 Mayıs 2019, Paris, Fransa.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Ertuğrul SAFRAN (2)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Safran E.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H. 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Puan ERS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Paris, Fransa, 14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Safran E,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Ucgun H,  Kaya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66th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2019, 10th World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Circadian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Rhythms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Mayıs- 1 Haziran, Orlando-ABD. 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641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 (7)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Safran E. 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, Gürses H. 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Puan ERS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Paris, Fransa, 14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Safran E, Ucgun H, 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Kaya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66th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2019, 10th World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Circadian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Rhythms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Mayıs- 1 Haziran, Orlando-ABD.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Ramoglu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Basbug G.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Surgery-Related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Case Report.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Complete,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, 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ss.15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A.,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Başbuğ G.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lymphedema:A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1"/>
            <a:ext cx="11377264" cy="56823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Poster 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Belçika, 03 May 2019, ss.45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Rheumatoid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Arthritis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Belçika, 03 May 2019, ss.44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UÇGUN (3)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Safran E.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Gürses H. 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Puan ERS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Paris, Fransa, 14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Safran E,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Ucgun H,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Kaya 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Down’s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66th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2019, 10th World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Circadian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Rhythms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Mayıs- 1 Haziran, Orlando-ABD.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,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Kostanoğlu A.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Çek Cumhuriyeti, 21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2018, ss.15.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641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 (3)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Külli H, Zeren M, Yılmaz Gökmen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G,Cakır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diskinezide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göğüs fizyoterapisinin solunum fonksiyonları ve fonksiyonel kapasite üzerine etkilerinin karşılaştırılması. 40. Ulusal Kongresi SOLUNUM 2018, 13-16 Ekim 2018, Antalya.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Denizoğlu Külli H, Zeren M, Yılmaz Gökmen 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Fonksiyonel Kapasitenin Değerlendirmesinde 6 Dakika Yürüme Testi ile 30 Saniye Süreli Otur-Kalk Testi Arasındaki İlişkinin İncelenmesi. 40. Ulusal Kongresi SOLUNUM 2018, 13-16 Ekim 2018, Antalya.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Tuncer D,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Azrak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Gürses HN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artmış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anteversiyonu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bir olguda fizyoterapi-rehabilitasyonun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kassal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endurans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denge ve fonksiyonel kapasite üzerine etkisi. 6. Ulusal Fizyoterapi ve rehabilitasyon kongresi 19-20 Nisan 2019 Ankara.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641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Külli H,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G,Cakır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diskinezide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göğüs fizyoterapisinin solunum fonksiyonları ve fonksiyonel kapasite üzerine etkilerinin karşılaştırılması. 40. Ulusal Kongresi SOLUNUM 2018, 13-16 Ekim 2018, Antalya.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Denizoğlu Külli H,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Yılmaz Gökmen 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Fonksiyonel Kapasitenin Değerlendirmesinde 6 Dakika Yürüme Testi ile 30 Saniye Süreli Otur-Kalk Testi Arasındaki İlişkinin İncelenmesi. 40. Ulusal Kongresi SOLUNUM 2018, 13-16 Ekim 2018, Antalya.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Hilal Denizoğlu KÜLLİ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Zeren M, Yılmaz Gökmen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G,Cakır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diskinezide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göğüs fizyoterapisinin solunum fonksiyonları ve fonksiyonel kapasite üzerine etkilerinin karşılaştırılması. 40. Ulusal Kongresi SOLUNUM 2018, 13-16 Ekim 2018, Antalya. 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Denizoğlu Külli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Zeren M, Yılmaz Gökmen 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Fonksiyonel Kapasitenin Değerlendirmesinde 6 Dakika Yürüme Testi ile 30 Saniye Süreli Otur-Kalk Testi Arasındaki İlişkinin İncelenmesi. 40. Ulusal Kongresi SOLUNUM 2018, 13-16 Ekim 2018, Antalya.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641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Poster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TANRIVERDİ ( 2 )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Yurdalan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SU, Çakır FB. Çocukluk Çağı Kanserinde Kas-İskelet Sistemi Bozukluklarının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Onkofizyoterapisi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Olgu Sunumu. 7. Ulusal Fizyoterapi ve Rehabilitasyon Kongresi, 18-20 Nisan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 Hotel, Ankara.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Özen K,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Yekelenga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 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Gençlerin fiziksel aktivite seviyesi uyku kalitesini etkiler mi? 7. Ulusal Fizyoterapi ve Rehabilitasyon Kongresi, 18-20 Nisan 2019,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 Hotel, Ankara.</a:t>
            </a:r>
          </a:p>
          <a:p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 ( 1 )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Tuncer 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Azrak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artmış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anteversiyonu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bir olguda fizyoterapi-rehabilitasyonun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kassal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endurans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denge ve fonksiyonel kapasite üzerine etkisi. 6. Ulusal Fizyoterapi ve rehabilitasyon kongresi 19-20 Nisan 2019 Ankara.  </a:t>
            </a:r>
          </a:p>
          <a:p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UÇGUN ( 1)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Denizoğlu Külli H, Zeren M, Yılmaz Gökmen 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Cakır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Gürses HN.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Fonksiyonel Kapasitenin Değerlendirmesinde 6 Dakika Yürüme Testi ile 30 Saniye Süreli Otur-Kalk Testi Arasındaki İlişkinin İncelenmesi. 40. Ulusal Kongresi SOLUNUM 2018, 13-16 Ekim 2018, Antalya.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68642" y="1097360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Makale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SCI, SSCI ve AHCI ) ( 9 Adet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Hülya Nilgün Gürses ( 1 )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2019 Mar;148:24-30.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10.1016/j.rmed.2019.01.013.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Jan 28.</a:t>
            </a:r>
          </a:p>
          <a:p>
            <a:pPr>
              <a:lnSpc>
                <a:spcPct val="10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 ( 1 )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Zeren M,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Gurses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HN.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2019 Mar;148:24-30.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10.1016/j.rmed.2019.01.013.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Jan 28.</a:t>
            </a:r>
          </a:p>
          <a:p>
            <a:pPr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Kostanoğlu.  ( 1 )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Güneren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home-based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TURKISH JOURNAL OF MEDICAL SCIENCES, cilt.49, no.2, ss.610-616, 2019.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641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Kurum Dışı Etkinlik )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H. Nilgün Gürses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Nisan 2019 Ulusal Fizyoterapistler Günü,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Biruni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Üniversitesi, “50. Yılda Nereden Nereye”, Konferansı, Katılımcı.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Ulusal Fizyoterapi ve Rehabilitasyon Kongresi, 2019, Katılımcı. 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TÜSAD 40. Ulusal Kongresi, Solunum 2018. 13-16 Ekim 2018, Antalya,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Fizyoterapistler Günü: “50. Yılda Nereden Nereye “ İstanbul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Biruni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Üniversitesi. 8 Nisan 2019,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Pilates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Eğitimi, APPI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Pilates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 I, İstanbul, 2018.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Aerodigestif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Sempozyumu, Koç Üniversitesi Hastanesi, 17 Şubat 2019,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 Ulusal Fizyoterapi ve Rehabilitasyon Kongresi,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Ankara Hotel, 18-20 Nisan 2019,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(ERS)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15-19, 2018. Paris. France,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Türkiye Solunum Araştırmaları Derneği (TÜSAD) 40. Ulusal Kongresi. Antalya, 13-16 Ekim 2018,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Melih Zeren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“Yoğun Bakımda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Kursu.” Türkiye Solunum Araştırmaları Derneği. 13-16 Ekim 2018. Antalya, Katılımcı.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 ( Kurum Dışı Etkinlik )</a:t>
            </a:r>
          </a:p>
          <a:p>
            <a:pPr lvl="0"/>
            <a:r>
              <a:rPr lang="tr-TR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Hilal Denizoğlu Külli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“Yoğun Bakımda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Kursu.” Türkiye Solunum Araştırmaları Derneği. 13-16 Ekim 2018. Antalya,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IV.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İstanbul, 2-3 Kasım 2018,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Motor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Neurodevelopmental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Therapists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31-November 1,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Istanbul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Elif Durgut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6-8 Aralık 2018,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21-22nd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Prag,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14th International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Sosort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2019 San Francisco, USA April 25-27th, 2019, Katılımcı.</a:t>
            </a:r>
          </a:p>
          <a:p>
            <a:pPr lvl="0"/>
            <a:r>
              <a:rPr lang="tr-TR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Gözde Başbuğ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.Master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Choa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Kok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Pranic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Healing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Course, 17-18 Eylül 2019, Bilgi Paylaşım Merkezi, İstanbul, World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Pranik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Healing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Kamer Ünal Eren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Cadillac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101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Pilates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Eğitim,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Pilates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Akademi, 2018,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Kamer Ünal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Eren.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.Bilişsel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Egzersiz Terapi Yaklaşımı Kursu, Prof. Dr. Edibe Ünal. 2018, Katılımcı.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 ( Kurum Dışı Etkinlik )</a:t>
            </a:r>
          </a:p>
          <a:p>
            <a:pPr lvl="0"/>
            <a:r>
              <a:rPr lang="tr-TR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Kamer Ünal Eren.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Disfonksiyonu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Kursu, Uzm.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Fzt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Zeynep Seyran, 2019, Katılımcı.</a:t>
            </a:r>
          </a:p>
          <a:p>
            <a:pPr lvl="0"/>
            <a:r>
              <a:rPr lang="tr-TR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Test of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Motor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(TIMP) Kursu. Uluslararası Katılımlı 4.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31 Ekim-1 Kasım, İstanbul,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Deniz Tuncer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Uluslararası Katılımlı 4.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Bobath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Kongresi, 31 Ekim-1 Kasım, İstanbul, Katılımcı.</a:t>
            </a:r>
          </a:p>
          <a:p>
            <a:pPr lvl="0"/>
            <a:r>
              <a:rPr lang="tr-TR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Deniz Tuncer.</a:t>
            </a:r>
            <a:r>
              <a:rPr lang="tr-T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Nörolojik Rehabilitasyon ve Yutma Bozuklukları Sempozyumu. Üsküdar Üniversitesi Nermin Tarhan Konferans Salonu, 25 Kasım 2018, İstanbul,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Deniz Tuncer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Türk İşaret Dili-1.Seviye Kursu. İSMEK, Hayat Boyu Öğrenme Merkezi, Milli Eğitim Bakanlığı. (120 saat),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Deniz Tuncer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Türk İşaret Dili-2.seviye. İSMEK, Hayat Boyu Öğrenme Merkezi, Milli Eğitim Bakanlığı. (40 saat),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Deniz Tuncer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Conference, 6-8 Aralık 2018, Prag, Çek Cumhuriyeti,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Deniz Tuncer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Academy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23-25 Mayıs 2019, Paris, Fransa, Katılımcı.</a:t>
            </a:r>
          </a:p>
          <a:p>
            <a:pPr lvl="0"/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Gör. Ertuğrul Safran.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Sports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Interrnational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2019,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 ( Kurum Dışı Etkinlik 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Kaya,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Yaratıcı Dans Eğitmenlik Eğitimi, Çatı Dans Akademi 2018,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45th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Meeting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R&amp;D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2019,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44th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LYMPHO 2018,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Praha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Eylül, 2018,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Solunum Araştırmaları Derneği 40. Ulusal Kongresi "Solunum 2018", Antalya, Ekim, 2018, Katılımcı.</a:t>
            </a:r>
          </a:p>
          <a:p>
            <a:pPr lvl="0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Fizyoterapi ve Rehabilitasyon Bölümü öğretim üye ve elemanları (16),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“Türkiye Fizyoterapistler Günü: 50.YIL.NEREDEN NEREYE” İstanbul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Biruni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Üniversitesi. 8 Nisan 2019, Katılımcı.</a:t>
            </a: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-Basıldı) 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 Yetişkinlerde Süreli Otur –Kalk Testlerinin 6 Dakika Yürüme Testi ile İlişkisi  (Basıldı)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lenfödem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hastalarında "LYMPH-ICF-LL" sorgulamasının Türkçe kültürel adaptasyon, geçerlilik ve güvenilirlik çalışması.(Basıldı)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Prematüre Bebeklerde Fizyoterapinin Genel Hareket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Paternleri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Üzerine Akut Etkileri (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Human Development-Basıldı)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Postmenopozal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Olan ve Olmayan Kadınların Yorgunluk Düzeyi ve Sağlık Profili (Basıldı)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home-based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Türk Tıp Bilimleri Dergisi (Basım aşamasında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Quadriceps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(Basım aşamasında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Kanseri ile İlişkili Üst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Lenfödemi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Hastalarda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Lenfödemin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Şiddetinin ve Cerrahinin Tipinin Yaşam Kalitesine Etkisi. Sağlık Bilimleri ve Meslekleri Dergisi (basım aşamasında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Profile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Bezmialem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(basım aşamasında)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Postmenopozal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Olan ve Olmayan Kadınların Yorgunluk Düzeyi ve Sağlık Profili. Genel Tıp Dergisi (basım aşamasında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idiopathic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scoliosis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(Revizyonda).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 Yetişkinlerde Cinsiyetin ve Fiziksel Aktivite Düzeyinin Otur–Kalk Testleri Üzerine Etkisinin Araştırılması (Değerlendirilme aşamasında)</a:t>
            </a:r>
          </a:p>
          <a:p>
            <a:pPr lv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Inspiratory Muscle Training on Dyspnea Related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Kinesiophobia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Chronic Obstructive Pulmonary Disease: A randomized controlled trial.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(Değerlendirilme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Breathlessness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Beliefs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(Değerlendirilme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Prospective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(değerlendirme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Hastanede ve Evde Bakım Hizmetinde Görev Alan Sağlık Çalışanlarında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-Spesifik Bel Ağrılarının Karşılaştırılması (Dergi değerlendirme aşamasında)</a:t>
            </a:r>
          </a:p>
          <a:p>
            <a:pPr marL="0" lvl="0" indent="0"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1"/>
            <a:ext cx="11377264" cy="53528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profile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(Dergi değerlendirme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Daily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 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prospective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(Değerlendirme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Skleroz (MS) hastalarında sağlıklı yaşam biçimi davranışları, yorgunluk ve yaşam kalitesi arasındaki ilişkinin incelenmesi (Makale gönderim aşamasında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doğum ağırlıklı prematüre bebeklerde kısa dönem komplikasyonlara göre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seviyelerin tespit edilmesi (Makale yazım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(Makale yazım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Kanseri ile İlişkili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Lenfödemin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Stabilizasyon Üzerine Etkisi (Makale yazım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Düşük doğum ağırlıklı prematüre bebeklerde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nörogelişimsel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seviyenin, ailenin stres düzeyi ve yaşam kalitesi üzerine etkisi. (Makale yazım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Yaş Gruplarında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Düşme Riski, Ağrı ve Yaşam Kalitesinin Değerlendirilmesi</a:t>
            </a:r>
            <a:r>
              <a:rPr lang="tr-TR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(Makale yazım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Yaş Gruplarında Fiziksel Aktivite, Performans ve Dengenin Değerlendirilmesi. (Makale yazım aşamasında)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İdyopatik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Parmak Ucu Yürüyen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Kontrolün Değerlendirilmesi (Proje devam ediyor)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Artmış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Anteversiyonu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Kontrolün Değerlendirilmesi (Proje devam ediyor)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Parkinson Hastalığında Bilinçli Farkındalık Temelli Grup Egzersiz Eğitiminin Motor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-motor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Disfonksiyonlar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Üzerine Etkilerinin Araştırılması (Proje devam ediyor)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Astımlı Yetişkinlerde Ev Temelli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Rehabilitasyon Etkinliği (Proje devam ediyor)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Çocuklarda Kapsamlı Solunum Fizyoterapisinin Etkinliğinin Karşılaştırılması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Siliyer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Diskinezi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Sağlıklı Çocuklarda Solunum Fonksiyonu, Egzersiz Kapasitesi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 Kuvvetinin Karşılaştırılması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Bronşektazili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Sağlıklı Çocuklarda Otur Kalk Testinin 6 Dakika Yürüme Testi ile Karşılaştırılması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KOAH Alevlenmesi ile Servise Yatırılan Hastalarda Rutin Fizyoterapi Programına Eklenen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İnsentif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Spirometrenin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Hemodinamik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Yanıtlar ve Hastane Kalış Süresine Etkisi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KOAH’ta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Günlük Yaşam Aktiviteleri ile İlişkili Faktörlerin Belirlenmesi.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 Öğrencilerinde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Fiziksel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Aktvite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Yaşam Kalitesinin Değerlendirilmesi (Makale yazım aşamasında)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Obstrüktif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Uyku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Apne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 Olan Kişilerde Denge,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 ve Düşme Riskinin Araştırılması. (Makale yazım aşamasında)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Otizm spektrum bozukluklarında denge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postürün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incelenmesi (Proje devam ediyor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Sezeryan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Doğumun Bebeğin Motor Gelişimi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Spontan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 Üzerine Etkileri (Proje devam ediyor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Parsiyel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Rotator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Manşet Yırtıkları ve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Subakromial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İmpingement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 Olan Kişilerde  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Kinezyolojik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Bantlamanın Yaşam Kalitesi Üzerine  Etkisi (Proje devam ediyor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Rotator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Cuff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Tendiniti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Kişilerde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Kinezyolojik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Bantlama ve Soğuk Uygulamalarının Ağrı ve Üst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Fonksiyonelliği Üzerine Etkisi (Proje devam ediyor)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Menopoz Sonrası Dönemdeki Kadınlarda Kapsamlı Egzersiz Eğitiminin Fonksiyonel Kapasite ve Menopoz Semptomları Üzerine Etkileri. (Proje devam ediyor)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Menopoz Öncesi ve Sonrası 6 Dakika Yürüme Testleri: Fiziksel Aktivite Düzeyi ve Menopoz Semptomları İle İlişkisi. (Proje devam ediyor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Skleroz (MS) hastalarında bireyselleştirilmiş egzersiz eğitiminin sağlıklı yaşam biçimi davranışları ve yorgunluk üzerine olan etkisinin incelenmesi: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kontrollü çalışma (Proje devam ediyor)</a:t>
            </a:r>
          </a:p>
          <a:p>
            <a:pPr lvl="0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</a:p>
          <a:p>
            <a:pPr lvl="0"/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Adölesan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idiopatik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skolyozu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çocuklarda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inspiratuar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 eğitiminin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postüral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postür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algısı ve gövde rotasyonu üzerine etkisi. (Etik başvurusu yapıldı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Cerrahisi Geçirmiş Hastalarda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Kinezyofobi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Günlük Yaşam Aktiviteleri, Semptomlar ve Psikolojik Durumlar Arasındaki İlişkinin Araştırılması. </a:t>
            </a:r>
            <a:r>
              <a:rPr lang="tr-TR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kurul onayı için başvuru dosyası hazırlanmakta)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Çocukluk Çağı Astımında Solunumla Kombine Aerobik Egzersizin Uyku Kalitesi ve Yaşam Kalitesi Üzerine Etkisi</a:t>
            </a:r>
            <a:r>
              <a:rPr lang="tr-TR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Kurul onayı için başvuru dosyası hazırlanmakta)</a:t>
            </a: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Sanal gerçeklik egzersizlerinin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remisyondaki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akut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lenfoblastik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lösemi hastalarının total vücut yağ oranı ve kemik sağlığı üzerine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etkileri </a:t>
            </a:r>
          </a:p>
          <a:p>
            <a:pPr lvl="0"/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bazlı oyun temelli egzersiz yaklaşımlarının akut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lenfoblastik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lösemili çocuklarda uyku ve problemleri üzerine etkisi: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körlü kontrollü çalışma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Makale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SCI, SSCI ve AHCI ) ( 9 Adet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( 1 )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Ramoğlu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Güneren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home-based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decongestive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TURKISH JOURNAL OF MEDICAL SCIENCES, cilt.49, no.2, ss.610-616, 2019.</a:t>
            </a:r>
          </a:p>
          <a:p>
            <a:pPr>
              <a:lnSpc>
                <a:spcPct val="10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 ( 3 )</a:t>
            </a:r>
          </a:p>
          <a:p>
            <a:pPr lvl="0">
              <a:lnSpc>
                <a:spcPct val="100000"/>
              </a:lnSpc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Hosbay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Ozkan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Tanriverdi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&amp; Aydin, A.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Brachial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obstetric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brachial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palsy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32(3), 382-387, 2019.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Tanrıverdi, M.,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Hoşbay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Z., &amp; Candan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tunnel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32(1), 71-76, 2019.</a:t>
            </a:r>
          </a:p>
          <a:p>
            <a:pPr lvl="0">
              <a:lnSpc>
                <a:spcPct val="1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Varol, B. K., Tanrıverdi, M.,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&amp; Alemdaroğlu-Gürbüz, İ.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general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preterm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infants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single-blind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131, 15-20, 2019.</a:t>
            </a:r>
          </a:p>
          <a:p>
            <a:pPr marL="0">
              <a:lnSpc>
                <a:spcPct val="100000"/>
              </a:lnSpc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192174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Jüri Üyelikleri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90780"/>
              </p:ext>
            </p:extLst>
          </p:nvPr>
        </p:nvGraphicFramePr>
        <p:xfrm>
          <a:off x="578817" y="2166551"/>
          <a:ext cx="10515600" cy="1128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7474"/>
                <a:gridCol w="1428159"/>
                <a:gridCol w="1241878"/>
                <a:gridCol w="620939"/>
                <a:gridCol w="1294657"/>
                <a:gridCol w="1241878"/>
                <a:gridCol w="807221"/>
                <a:gridCol w="810325"/>
                <a:gridCol w="773069"/>
              </a:tblGrid>
              <a:tr h="74578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BÖLÜMLER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Profesörlük kadro jüriliği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Doçentlik sözlü sınav jüriliği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Dç. Sınav Jüri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Dr. Öğretim Üyeliği Kadro Jüri Üyeliği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Öğretim görevlisi sınav jüriliği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Doktora yeterlilik jüri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Doktora Tez Savunma Jüri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Yüksek Lisans Tez Savunma Jüri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644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Fizyoterapi ve Rehabilitasyon Bölümü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34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76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 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57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38528"/>
              </p:ext>
            </p:extLst>
          </p:nvPr>
        </p:nvGraphicFramePr>
        <p:xfrm>
          <a:off x="3177746" y="3756968"/>
          <a:ext cx="50292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9621"/>
                <a:gridCol w="1459579"/>
              </a:tblGrid>
              <a:tr h="219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u="none" strike="noStrike" dirty="0">
                          <a:effectLst/>
                        </a:rPr>
                        <a:t>Akademisyen Jüri Dağılımı</a:t>
                      </a:r>
                      <a:endParaRPr lang="tr-TR" sz="13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u="none" strike="noStrike" dirty="0">
                          <a:effectLst/>
                        </a:rPr>
                        <a:t>Jüri Sayısı</a:t>
                      </a:r>
                      <a:endParaRPr lang="tr-TR" sz="13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u="none" strike="noStrike">
                          <a:effectLst/>
                        </a:rPr>
                        <a:t>Prof. Dr. H. Nilgün Gürses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</a:rPr>
                        <a:t>28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u="none" strike="noStrike">
                          <a:effectLst/>
                        </a:rPr>
                        <a:t>Doç. Dr. Semiramis Özyılmaz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</a:rPr>
                        <a:t>19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300" u="none" strike="noStrike">
                          <a:effectLst/>
                        </a:rPr>
                        <a:t>Dr. Öğr. Üyesi Alis Kostanoğlu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</a:rPr>
                        <a:t>6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u="none" strike="noStrike">
                          <a:effectLst/>
                        </a:rPr>
                        <a:t>Dr. Öğr. Üyesi Müberrra Tanrıverdi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</a:rPr>
                        <a:t>4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57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9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311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Etkinlikler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Nisan 2019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“V. Geleneksel </a:t>
            </a:r>
            <a:r>
              <a:rPr lang="tr-T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Gonyometre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Töreni”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(Eyüp Sultan Yerleşkesi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Mayıs 2019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“İftar programı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(Fizyoterapi ve Rehabilitasyon Bölümü Öğrenci Kulübü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Temmuz-29 Temmuz 2019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“Üniversite Tanıtım Günleri”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(Lütfi Kırdar Kongre Merkezi, Üniversite Merkez Kampüs ve Eyüp Sultan Yerleşkesi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Temmuz 2019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“Tercih ve Tanıtım Dönemi  Koordinasyon Toplantısı”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Frank Konferans Salonu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Kasım 2018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“Beyaz Önlük Giydirme Töreni”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Erich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Frank Konferans Salonu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Nisan 2019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“Sanatla Terapi Şenliği”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(Engelliler Birimi Koordinatörü (Doç. Dr. Semiramis Özyılmaz)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4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Gerçekleşen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Makale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SCI, SSCI ve AHCI )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( 9 Adet )</a:t>
            </a:r>
          </a:p>
          <a:p>
            <a:pPr>
              <a:lnSpc>
                <a:spcPct val="100000"/>
              </a:lnSpc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Hilal Denizoğlu Külli ( 2 )</a:t>
            </a:r>
          </a:p>
          <a:p>
            <a:pPr lvl="0">
              <a:lnSpc>
                <a:spcPct val="100000"/>
              </a:lnSpc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Yeldan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Unyildirim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quadriceps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 Mar.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Preprint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1-6. DOI: 10.3233/BMR-181332. (SCI-EXPANDED;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0,814)</a:t>
            </a:r>
          </a:p>
          <a:p>
            <a:pPr lvl="0">
              <a:lnSpc>
                <a:spcPct val="100000"/>
              </a:lnSpc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Denizoglu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Karabulut D, Saka T, Akan A, Arslan YZ. Force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irradiation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kinesiotaping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contralateral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Human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66, 310-317. DOI:10.1016/j.humov.2019.05.011. (SCI;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1,928)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Gerçekleşen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Makaleler  / Uluslararası Makaleler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( 7 Adet 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Alis Kostanoğlu ( 1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Kaya M. 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no.78, ss.27-31, Nisan 2019.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Müberra Tanrıverdi ( 2 )</a:t>
            </a:r>
          </a:p>
          <a:p>
            <a:pPr lvl="0">
              <a:lnSpc>
                <a:spcPct val="100000"/>
              </a:lnSpc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Hoşbay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Z., &amp;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Tanrıverdi, M.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epicondylitis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49-54, 2019.</a:t>
            </a:r>
          </a:p>
          <a:p>
            <a:pPr lvl="0">
              <a:lnSpc>
                <a:spcPct val="100000"/>
              </a:lnSpc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Saldiran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C.,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Tanriverdi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Lifestyle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Basic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3(2), 58-63, 2019.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Meltem Kaya ( 1 )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Kostanoğlu A.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Kaya M.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no.78, ss.27-31, Nisan 2019.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1913" y="208650"/>
            <a:ext cx="106325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    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Bölüm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Gerçekleşen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Faaliyetler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43928" y="1089122"/>
            <a:ext cx="11377264" cy="5180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Fizyoterapi ve Rehabilitasyon Bölümü Faaliyetleri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Makaleler  / Ulusal Makaleler (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Adet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/>
              <a:t>Dr. </a:t>
            </a:r>
            <a:r>
              <a:rPr lang="tr-TR" b="1" dirty="0" err="1"/>
              <a:t>Öğr</a:t>
            </a:r>
            <a:r>
              <a:rPr lang="tr-TR" b="1" dirty="0"/>
              <a:t>. Üyesi Müberra Tanrıverdi ( 2 )</a:t>
            </a:r>
            <a:endParaRPr lang="tr-TR" dirty="0"/>
          </a:p>
          <a:p>
            <a:pPr lvl="0"/>
            <a:r>
              <a:rPr lang="tr-TR" dirty="0"/>
              <a:t> Kayacı, H. T., </a:t>
            </a:r>
            <a:r>
              <a:rPr lang="tr-TR" dirty="0" err="1"/>
              <a:t>Hosbay</a:t>
            </a:r>
            <a:r>
              <a:rPr lang="tr-TR" dirty="0"/>
              <a:t>, Z., &amp; </a:t>
            </a:r>
            <a:r>
              <a:rPr lang="tr-TR" b="1" dirty="0"/>
              <a:t>Tanrıverdi, M.</a:t>
            </a:r>
            <a:r>
              <a:rPr lang="tr-TR" dirty="0"/>
              <a:t> </a:t>
            </a:r>
            <a:r>
              <a:rPr lang="tr-TR" dirty="0" err="1"/>
              <a:t>Laktasyon</a:t>
            </a:r>
            <a:r>
              <a:rPr lang="tr-TR" dirty="0"/>
              <a:t> Dönemindeki Kadınların Bel ve Boyun Ağrı Seviyelerinin İncelenmesi. Celal Bayar Üniversitesi Sağlık Bilimleri Enstitüsü Dergisi, 5(4), 187-191, 2018.</a:t>
            </a:r>
          </a:p>
          <a:p>
            <a:pPr lvl="0"/>
            <a:r>
              <a:rPr lang="tr-TR" dirty="0" err="1"/>
              <a:t>Hosbay</a:t>
            </a:r>
            <a:r>
              <a:rPr lang="tr-TR" dirty="0"/>
              <a:t>, Z., </a:t>
            </a:r>
            <a:r>
              <a:rPr lang="tr-TR" dirty="0" err="1"/>
              <a:t>Ozkan</a:t>
            </a:r>
            <a:r>
              <a:rPr lang="tr-TR" dirty="0"/>
              <a:t>, S., </a:t>
            </a:r>
            <a:r>
              <a:rPr lang="tr-TR" b="1" dirty="0" err="1"/>
              <a:t>Tanriverdi</a:t>
            </a:r>
            <a:r>
              <a:rPr lang="tr-TR" b="1" dirty="0"/>
              <a:t>, M.,</a:t>
            </a:r>
            <a:r>
              <a:rPr lang="tr-TR" dirty="0"/>
              <a:t> &amp; Aydin, A. </a:t>
            </a:r>
            <a:r>
              <a:rPr lang="tr-TR" dirty="0" err="1"/>
              <a:t>InteR-Observer</a:t>
            </a:r>
            <a:r>
              <a:rPr lang="tr-TR" dirty="0"/>
              <a:t> </a:t>
            </a:r>
            <a:r>
              <a:rPr lang="tr-TR" dirty="0" err="1"/>
              <a:t>Reliability</a:t>
            </a:r>
            <a:r>
              <a:rPr lang="tr-TR" dirty="0"/>
              <a:t> Of </a:t>
            </a:r>
            <a:r>
              <a:rPr lang="tr-TR" dirty="0" err="1"/>
              <a:t>Brachial</a:t>
            </a:r>
            <a:r>
              <a:rPr lang="tr-TR" dirty="0"/>
              <a:t> </a:t>
            </a:r>
            <a:r>
              <a:rPr lang="tr-TR" dirty="0" err="1"/>
              <a:t>Plexus</a:t>
            </a:r>
            <a:r>
              <a:rPr lang="tr-TR" dirty="0"/>
              <a:t> </a:t>
            </a:r>
            <a:r>
              <a:rPr lang="tr-TR" dirty="0" err="1"/>
              <a:t>Outcome</a:t>
            </a:r>
            <a:r>
              <a:rPr lang="tr-TR" dirty="0"/>
              <a:t> </a:t>
            </a:r>
            <a:r>
              <a:rPr lang="tr-TR" dirty="0" err="1"/>
              <a:t>Measure</a:t>
            </a:r>
            <a:r>
              <a:rPr lang="tr-TR" dirty="0"/>
              <a:t> İn </a:t>
            </a:r>
            <a:r>
              <a:rPr lang="tr-TR" dirty="0" err="1"/>
              <a:t>Children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Brachial</a:t>
            </a:r>
            <a:r>
              <a:rPr lang="tr-TR" dirty="0"/>
              <a:t> </a:t>
            </a:r>
            <a:r>
              <a:rPr lang="tr-TR" dirty="0" err="1"/>
              <a:t>Plexus</a:t>
            </a:r>
            <a:r>
              <a:rPr lang="tr-TR" dirty="0"/>
              <a:t> </a:t>
            </a:r>
            <a:r>
              <a:rPr lang="tr-TR" dirty="0" err="1"/>
              <a:t>Palsy</a:t>
            </a:r>
            <a:r>
              <a:rPr lang="tr-TR" dirty="0"/>
              <a:t>. </a:t>
            </a:r>
            <a:r>
              <a:rPr lang="tr-TR" dirty="0" err="1"/>
              <a:t>Selcuk</a:t>
            </a:r>
            <a:r>
              <a:rPr lang="tr-TR" dirty="0"/>
              <a:t>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, 35(3): 165-168. 2019</a:t>
            </a:r>
            <a:r>
              <a:rPr lang="tr-TR" dirty="0" smtClean="0"/>
              <a:t>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Hikmet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( 1 )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Kostanoğlu A. , Kaya M. ,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Uçgun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Lymphedema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no.78, ss.27-31, Nisan 2019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/>
          </a:p>
          <a:p>
            <a:pPr marL="457200" lvl="1" indent="0">
              <a:lnSpc>
                <a:spcPct val="100000"/>
              </a:lnSpc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abl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u1" id="{BE426C10-2E12-4351-8072-9B9B83F15859}" vid="{E21B6F3E-04B5-45F8-8FAC-7B897B3266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örüntü" ma:contentTypeID="0x0101009148F5A04DDD49CBA7127AADA5FB792B00AADE34325A8B49CDA8BB4DB53328F214009B22355DB2F4CD41AC52EA35392E7D16" ma:contentTypeVersion="1" ma:contentTypeDescription="Resim yükleyin." ma:contentTypeScope="" ma:versionID="f166dc16acb8e999294cd76767410575">
  <xsd:schema xmlns:xsd="http://www.w3.org/2001/XMLSchema" xmlns:xs="http://www.w3.org/2001/XMLSchema" xmlns:p="http://schemas.microsoft.com/office/2006/metadata/properties" xmlns:ns1="http://schemas.microsoft.com/sharepoint/v3" xmlns:ns2="666FC3FA-8CEE-4489-8740-C720E01EE5CC" xmlns:ns3="http://schemas.microsoft.com/sharepoint/v3/fields" targetNamespace="http://schemas.microsoft.com/office/2006/metadata/properties" ma:root="true" ma:fieldsID="e84fdfd472bfa6514f7592f25d3b5bb1" ns1:_="" ns2:_="" ns3:_="">
    <xsd:import namespace="http://schemas.microsoft.com/sharepoint/v3"/>
    <xsd:import namespace="666FC3FA-8CEE-4489-8740-C720E01EE5C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Yolu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Dosya Türü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Dosya Türü" ma:hidden="true" ma:internalName="HTML_x0020_File_x0020_Type" ma:readOnly="true">
      <xsd:simpleType>
        <xsd:restriction base="dms:Text"/>
      </xsd:simpleType>
    </xsd:element>
    <xsd:element name="FSObjType" ma:index="11" nillable="true" ma:displayName="Öğe Türü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Zamanlama Başlangıç Tarihi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Zamanlama Bitiş Tarihi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FC3FA-8CEE-4489-8740-C720E01EE5C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Küçük Resim Var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Önizleme Var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Genişlik" ma:internalName="ImageWidth" ma:readOnly="true">
      <xsd:simpleType>
        <xsd:restriction base="dms:Unknown"/>
      </xsd:simpleType>
    </xsd:element>
    <xsd:element name="ImageHeight" ma:index="22" nillable="true" ma:displayName="Yükseklik" ma:internalName="ImageHeight" ma:readOnly="true">
      <xsd:simpleType>
        <xsd:restriction base="dms:Unknown"/>
      </xsd:simpleType>
    </xsd:element>
    <xsd:element name="ImageCreateDate" ma:index="25" nillable="true" ma:displayName="Resmin Çekildiği Tarih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Telif Hakkı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Yazar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 ma:index="23" ma:displayName="Açıklamalar"/>
        <xsd:element name="keywords" minOccurs="0" maxOccurs="1" type="xsd:string" ma:index="14" ma:displayName="Anahtar Sözcükler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666FC3FA-8CEE-4489-8740-C720E01EE5CC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B4C8EBB-9F67-4747-A304-8AA307A14C30}"/>
</file>

<file path=customXml/itemProps2.xml><?xml version="1.0" encoding="utf-8"?>
<ds:datastoreItem xmlns:ds="http://schemas.openxmlformats.org/officeDocument/2006/customXml" ds:itemID="{11F75FC9-3481-4638-967C-B88A950B6015}"/>
</file>

<file path=customXml/itemProps3.xml><?xml version="1.0" encoding="utf-8"?>
<ds:datastoreItem xmlns:ds="http://schemas.openxmlformats.org/officeDocument/2006/customXml" ds:itemID="{C318B51C-1283-418E-88F4-02DCA1F1281E}"/>
</file>

<file path=docProps/app.xml><?xml version="1.0" encoding="utf-8"?>
<Properties xmlns="http://schemas.openxmlformats.org/officeDocument/2006/extended-properties" xmlns:vt="http://schemas.openxmlformats.org/officeDocument/2006/docPropsVTypes">
  <Template>Powepoint Sunum Şablonu_Üniversite_2018</Template>
  <TotalTime>1383</TotalTime>
  <Words>10926</Words>
  <Application>Microsoft Office PowerPoint</Application>
  <PresentationFormat>Özel</PresentationFormat>
  <Paragraphs>983</Paragraphs>
  <Slides>62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62</vt:i4>
      </vt:variant>
    </vt:vector>
  </HeadingPairs>
  <TitlesOfParts>
    <vt:vector size="63" baseType="lpstr">
      <vt:lpstr>Şablon</vt:lpstr>
      <vt:lpstr>2019 YILI SAĞLIK BİLİMLERİ FAKÜLTESİ  FAALİYET SUNUMU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GENEL SEKRETERLİK FAALİYET SUNUMU</dc:title>
  <dc:creator>Muhammed Mustafa Orak</dc:creator>
  <cp:keywords/>
  <dc:description/>
  <cp:lastModifiedBy>Deniz Tuncer</cp:lastModifiedBy>
  <cp:revision>166</cp:revision>
  <dcterms:created xsi:type="dcterms:W3CDTF">2018-12-27T11:10:08Z</dcterms:created>
  <dcterms:modified xsi:type="dcterms:W3CDTF">2022-02-15T17:30:27Z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0x0101009148F5A04DDD49CBA7127AADA5FB792B00AADE34325A8B49CDA8BB4DB53328F214009B22355DB2F4CD41AC52EA35392E7D16</vt:lpwstr>
  </property>
</Properties>
</file>