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fntdata" ContentType="application/x-fontdata"/>
  <Default Extension="xml" ContentType="application/xml"/>
  <Default Extension="vml" ContentType="application/vnd.openxmlformats-officedocument.vmlDrawing"/>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ppt/embeddings/oleObject1.bin" ContentType="application/vnd.openxmlformats-officedocument.oleObject"/>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Lst>
  <p:sldSz cy="6858000" cx="12192000"/>
  <p:notesSz cx="6794500" cy="9931400"/>
  <p:embeddedFontLst>
    <p:embeddedFont>
      <p:font typeface="Century Gothic"/>
      <p:regular r:id="rId52"/>
      <p:bold r:id="rId53"/>
      <p:italic r:id="rId54"/>
      <p:boldItalic r:id="rId5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56" roundtripDataSignature="AMtx7mi46IIEceBdAfuf+XU4C0CX1NW7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79E50C7-A064-4D43-8EFD-118BFF775C46}">
  <a:tblStyle styleId="{179E50C7-A064-4D43-8EFD-118BFF775C4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687F8484-13B0-47F7-B825-ABE6835ACB69}"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39" Type="http://schemas.openxmlformats.org/officeDocument/2006/relationships/slide" Target="slides/slide33.xml"/><Relationship Id="rId26" Type="http://schemas.openxmlformats.org/officeDocument/2006/relationships/slide" Target="slides/slide20.xml"/><Relationship Id="rId13" Type="http://schemas.openxmlformats.org/officeDocument/2006/relationships/slide" Target="slides/slide7.xml"/><Relationship Id="rId18" Type="http://schemas.openxmlformats.org/officeDocument/2006/relationships/slide" Target="slides/slide12.xml"/><Relationship Id="rId42" Type="http://schemas.openxmlformats.org/officeDocument/2006/relationships/slide" Target="slides/slide36.xml"/><Relationship Id="rId47" Type="http://schemas.openxmlformats.org/officeDocument/2006/relationships/slide" Target="slides/slide41.xml"/><Relationship Id="rId34" Type="http://schemas.openxmlformats.org/officeDocument/2006/relationships/slide" Target="slides/slide28.xml"/><Relationship Id="rId21" Type="http://schemas.openxmlformats.org/officeDocument/2006/relationships/slide" Target="slides/slide15.xml"/><Relationship Id="rId50" Type="http://schemas.openxmlformats.org/officeDocument/2006/relationships/slide" Target="slides/slide44.xml"/><Relationship Id="rId55" Type="http://schemas.openxmlformats.org/officeDocument/2006/relationships/font" Target="fonts/CenturyGothic-boldItalic.fntdata"/><Relationship Id="rId7" Type="http://schemas.openxmlformats.org/officeDocument/2006/relationships/slide" Target="slides/slide1.xml"/><Relationship Id="rId2" Type="http://schemas.openxmlformats.org/officeDocument/2006/relationships/viewProps" Target="viewProps.xml"/><Relationship Id="rId29" Type="http://schemas.openxmlformats.org/officeDocument/2006/relationships/slide" Target="slides/slide23.xml"/><Relationship Id="rId16" Type="http://schemas.openxmlformats.org/officeDocument/2006/relationships/slide" Target="slides/slide10.xml"/><Relationship Id="rId40" Type="http://schemas.openxmlformats.org/officeDocument/2006/relationships/slide" Target="slides/slide34.xml"/><Relationship Id="rId45" Type="http://schemas.openxmlformats.org/officeDocument/2006/relationships/slide" Target="slides/slide39.xml"/><Relationship Id="rId32" Type="http://schemas.openxmlformats.org/officeDocument/2006/relationships/slide" Target="slides/slide26.xml"/><Relationship Id="rId37" Type="http://schemas.openxmlformats.org/officeDocument/2006/relationships/slide" Target="slides/slide31.xml"/><Relationship Id="rId24" Type="http://schemas.openxmlformats.org/officeDocument/2006/relationships/slide" Target="slides/slide18.xml"/><Relationship Id="rId53" Type="http://schemas.openxmlformats.org/officeDocument/2006/relationships/font" Target="fonts/CenturyGothic-bold.fntdata"/><Relationship Id="rId11" Type="http://schemas.openxmlformats.org/officeDocument/2006/relationships/slide" Target="slides/slide5.xml"/><Relationship Id="rId58" Type="http://schemas.openxmlformats.org/officeDocument/2006/relationships/customXml" Target="../customXml/item2.xml"/><Relationship Id="rId5" Type="http://schemas.openxmlformats.org/officeDocument/2006/relationships/slideMaster" Target="slideMasters/slideMaster1.xml"/><Relationship Id="rId19" Type="http://schemas.openxmlformats.org/officeDocument/2006/relationships/slide" Target="slides/slide13.xml"/><Relationship Id="rId43" Type="http://schemas.openxmlformats.org/officeDocument/2006/relationships/slide" Target="slides/slide37.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30" Type="http://schemas.openxmlformats.org/officeDocument/2006/relationships/slide" Target="slides/slide24.xml"/><Relationship Id="rId35" Type="http://schemas.openxmlformats.org/officeDocument/2006/relationships/slide" Target="slides/slide29.xml"/><Relationship Id="rId22" Type="http://schemas.openxmlformats.org/officeDocument/2006/relationships/slide" Target="slides/slide16.xml"/><Relationship Id="rId27" Type="http://schemas.openxmlformats.org/officeDocument/2006/relationships/slide" Target="slides/slide21.xml"/><Relationship Id="rId56" Type="http://customschemas.google.com/relationships/presentationmetadata" Target="metadata"/><Relationship Id="rId14" Type="http://schemas.openxmlformats.org/officeDocument/2006/relationships/slide" Target="slides/slide8.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presProps" Target="presProps.xml"/><Relationship Id="rId46" Type="http://schemas.openxmlformats.org/officeDocument/2006/relationships/slide" Target="slides/slide40.xml"/><Relationship Id="rId33" Type="http://schemas.openxmlformats.org/officeDocument/2006/relationships/slide" Target="slides/slide27.xml"/><Relationship Id="rId38" Type="http://schemas.openxmlformats.org/officeDocument/2006/relationships/slide" Target="slides/slide32.xml"/><Relationship Id="rId25" Type="http://schemas.openxmlformats.org/officeDocument/2006/relationships/slide" Target="slides/slide19.xml"/><Relationship Id="rId12" Type="http://schemas.openxmlformats.org/officeDocument/2006/relationships/slide" Target="slides/slide6.xml"/><Relationship Id="rId17" Type="http://schemas.openxmlformats.org/officeDocument/2006/relationships/slide" Target="slides/slide11.xml"/><Relationship Id="rId59" Type="http://schemas.openxmlformats.org/officeDocument/2006/relationships/customXml" Target="../customXml/item3.xml"/><Relationship Id="rId41" Type="http://schemas.openxmlformats.org/officeDocument/2006/relationships/slide" Target="slides/slide35.xml"/><Relationship Id="rId20" Type="http://schemas.openxmlformats.org/officeDocument/2006/relationships/slide" Target="slides/slide14.xml"/><Relationship Id="rId54" Type="http://schemas.openxmlformats.org/officeDocument/2006/relationships/font" Target="fonts/CenturyGothic-italic.fntdata"/><Relationship Id="rId1" Type="http://schemas.openxmlformats.org/officeDocument/2006/relationships/theme" Target="theme/theme2.xml"/><Relationship Id="rId6" Type="http://schemas.openxmlformats.org/officeDocument/2006/relationships/notesMaster" Target="notesMasters/notesMaster1.xml"/><Relationship Id="rId49" Type="http://schemas.openxmlformats.org/officeDocument/2006/relationships/slide" Target="slides/slide43.xml"/><Relationship Id="rId36" Type="http://schemas.openxmlformats.org/officeDocument/2006/relationships/slide" Target="slides/slide30.xml"/><Relationship Id="rId23" Type="http://schemas.openxmlformats.org/officeDocument/2006/relationships/slide" Target="slides/slide17.xml"/><Relationship Id="rId28" Type="http://schemas.openxmlformats.org/officeDocument/2006/relationships/slide" Target="slides/slide22.xml"/><Relationship Id="rId15" Type="http://schemas.openxmlformats.org/officeDocument/2006/relationships/slide" Target="slides/slide9.xml"/><Relationship Id="rId57" Type="http://schemas.openxmlformats.org/officeDocument/2006/relationships/customXml" Target="../customXml/item1.xml"/><Relationship Id="rId44" Type="http://schemas.openxmlformats.org/officeDocument/2006/relationships/slide" Target="slides/slide38.xml"/><Relationship Id="rId31" Type="http://schemas.openxmlformats.org/officeDocument/2006/relationships/slide" Target="slides/slide25.xml"/><Relationship Id="rId52" Type="http://schemas.openxmlformats.org/officeDocument/2006/relationships/font" Target="fonts/CenturyGothic-regular.fntdata"/><Relationship Id="rId10"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3225" cy="4984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49688" y="0"/>
            <a:ext cx="2943225" cy="49847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79963"/>
            <a:ext cx="5435600" cy="39100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32925"/>
            <a:ext cx="2943225" cy="4984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49688" y="9432925"/>
            <a:ext cx="2943225" cy="49847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tr-T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1: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9" name="Google Shape;59;p1:notes"/>
          <p:cNvSpPr txBox="1"/>
          <p:nvPr>
            <p:ph idx="1" type="body"/>
          </p:nvPr>
        </p:nvSpPr>
        <p:spPr>
          <a:xfrm>
            <a:off x="679450" y="4779963"/>
            <a:ext cx="5435600" cy="39100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 name="Google Shape;60;p1:notes"/>
          <p:cNvSpPr txBox="1"/>
          <p:nvPr>
            <p:ph idx="12" type="sldNum"/>
          </p:nvPr>
        </p:nvSpPr>
        <p:spPr>
          <a:xfrm>
            <a:off x="3849688" y="9432925"/>
            <a:ext cx="2943225" cy="49847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tr-T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61" name="Google Shape;61;p1:notes"/>
          <p:cNvSpPr txBox="1"/>
          <p:nvPr>
            <p:ph idx="11" type="ftr"/>
          </p:nvPr>
        </p:nvSpPr>
        <p:spPr>
          <a:xfrm>
            <a:off x="0" y="9432925"/>
            <a:ext cx="2943225" cy="498475"/>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r>
              <a:rPr b="0" i="0" lang="tr-TR" sz="1200" u="none" cap="none" strike="noStrike">
                <a:solidFill>
                  <a:schemeClr val="dk1"/>
                </a:solidFill>
                <a:latin typeface="Calibri"/>
                <a:ea typeface="Calibri"/>
                <a:cs typeface="Calibri"/>
                <a:sym typeface="Calibri"/>
              </a:rPr>
              <a:t>10.01.2020</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5" name="Google Shape;135;p10: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3" name="Google Shape;143;p11: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1" name="Google Shape;151;p12: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9" name="Google Shape;159;p13: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4: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7" name="Google Shape;167;p14: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5: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5" name="Google Shape;175;p15: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6: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3" name="Google Shape;183;p16: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7: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1" name="Google Shape;191;p17: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8: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9" name="Google Shape;199;p18: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9: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7" name="Google Shape;207;p19: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66" name="Google Shape;66;p2: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0: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5" name="Google Shape;215;p20: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1: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3" name="Google Shape;223;p21: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2: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1" name="Google Shape;231;p22: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3: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9" name="Google Shape;239;p23: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4: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7" name="Google Shape;247;p24: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5: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5" name="Google Shape;255;p25: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6: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3" name="Google Shape;263;p26: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7: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1" name="Google Shape;271;p27: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8: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9" name="Google Shape;279;p28: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9: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7" name="Google Shape;287;p29: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75" name="Google Shape;75;p3: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30: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7" name="Google Shape;297;p30:notes"/>
          <p:cNvSpPr txBox="1"/>
          <p:nvPr>
            <p:ph idx="1" type="body"/>
          </p:nvPr>
        </p:nvSpPr>
        <p:spPr>
          <a:xfrm>
            <a:off x="679450" y="4779963"/>
            <a:ext cx="5435600" cy="39100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30:notes"/>
          <p:cNvSpPr txBox="1"/>
          <p:nvPr>
            <p:ph idx="11" type="ftr"/>
          </p:nvPr>
        </p:nvSpPr>
        <p:spPr>
          <a:xfrm>
            <a:off x="0" y="9432925"/>
            <a:ext cx="2943225" cy="49847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tr-TR"/>
              <a:t>10.01.2020</a:t>
            </a:r>
            <a:endParaRPr/>
          </a:p>
        </p:txBody>
      </p:sp>
      <p:sp>
        <p:nvSpPr>
          <p:cNvPr id="299" name="Google Shape;299;p30:notes"/>
          <p:cNvSpPr txBox="1"/>
          <p:nvPr>
            <p:ph idx="12" type="sldNum"/>
          </p:nvPr>
        </p:nvSpPr>
        <p:spPr>
          <a:xfrm>
            <a:off x="3849688" y="9432925"/>
            <a:ext cx="2943225" cy="49847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1: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7" name="Google Shape;307;p31:notes"/>
          <p:cNvSpPr txBox="1"/>
          <p:nvPr>
            <p:ph idx="1" type="body"/>
          </p:nvPr>
        </p:nvSpPr>
        <p:spPr>
          <a:xfrm>
            <a:off x="679450" y="4779963"/>
            <a:ext cx="5435600" cy="39100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31:notes"/>
          <p:cNvSpPr txBox="1"/>
          <p:nvPr>
            <p:ph idx="11" type="ftr"/>
          </p:nvPr>
        </p:nvSpPr>
        <p:spPr>
          <a:xfrm>
            <a:off x="0" y="9432925"/>
            <a:ext cx="2943225" cy="49847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tr-TR"/>
              <a:t>10.01.2020</a:t>
            </a:r>
            <a:endParaRPr/>
          </a:p>
        </p:txBody>
      </p:sp>
      <p:sp>
        <p:nvSpPr>
          <p:cNvPr id="309" name="Google Shape;309;p31:notes"/>
          <p:cNvSpPr txBox="1"/>
          <p:nvPr>
            <p:ph idx="12" type="sldNum"/>
          </p:nvPr>
        </p:nvSpPr>
        <p:spPr>
          <a:xfrm>
            <a:off x="3849688" y="9432925"/>
            <a:ext cx="2943225" cy="49847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2: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7" name="Google Shape;317;p32: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3: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5" name="Google Shape;325;p33: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4: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33" name="Google Shape;333;p34: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5: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1" name="Google Shape;341;p35: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36: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9" name="Google Shape;349;p36: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37: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59" name="Google Shape;359;p37: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p38: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68" name="Google Shape;368;p38: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39: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78" name="Google Shape;378;p39: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4" name="Google Shape;84;p4: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40: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88" name="Google Shape;388;p40: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41: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96" name="Google Shape;396;p41: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42: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05" name="Google Shape;405;p42: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p43: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15" name="Google Shape;415;p43: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p44: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26" name="Google Shape;426;p44: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45: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37" name="Google Shape;437;p45: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5: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2" name="Google Shape;92;p5: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6: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1" name="Google Shape;101;p6: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7: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1" name="Google Shape;111;p7: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8: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9" name="Google Shape;119;p8: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txBox="1"/>
          <p:nvPr>
            <p:ph idx="1" type="body"/>
          </p:nvPr>
        </p:nvSpPr>
        <p:spPr>
          <a:xfrm>
            <a:off x="679450" y="4779963"/>
            <a:ext cx="5435600" cy="3910012"/>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7" name="Google Shape;127;p9:notes"/>
          <p:cNvSpPr/>
          <p:nvPr>
            <p:ph idx="2" type="sldImg"/>
          </p:nvPr>
        </p:nvSpPr>
        <p:spPr>
          <a:xfrm>
            <a:off x="419100"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47"/>
          <p:cNvSpPr txBox="1"/>
          <p:nvPr>
            <p:ph type="ctrTitle"/>
          </p:nvPr>
        </p:nvSpPr>
        <p:spPr>
          <a:xfrm>
            <a:off x="1524000" y="3910447"/>
            <a:ext cx="9144000" cy="86724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1400"/>
              <a:buNone/>
              <a:defRPr b="1" sz="2800">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 name="Google Shape;17;p47"/>
          <p:cNvSpPr txBox="1"/>
          <p:nvPr>
            <p:ph idx="1" type="subTitle"/>
          </p:nvPr>
        </p:nvSpPr>
        <p:spPr>
          <a:xfrm>
            <a:off x="1524000" y="4893546"/>
            <a:ext cx="9144000" cy="100734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000"/>
              <a:buNone/>
              <a:defRPr sz="2000">
                <a:latin typeface="Century Gothic"/>
                <a:ea typeface="Century Gothic"/>
                <a:cs typeface="Century Gothic"/>
                <a:sym typeface="Century Gothic"/>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bg>
      <p:bgPr>
        <a:blipFill>
          <a:blip r:embed="rId2">
            <a:alphaModFix/>
          </a:blip>
          <a:stretch>
            <a:fillRect/>
          </a:stretch>
        </a:blipFill>
      </p:bgPr>
    </p:bg>
    <p:spTree>
      <p:nvGrpSpPr>
        <p:cNvPr id="18" name="Shape 18"/>
        <p:cNvGrpSpPr/>
        <p:nvPr/>
      </p:nvGrpSpPr>
      <p:grpSpPr>
        <a:xfrm>
          <a:off x="0" y="0"/>
          <a:ext cx="0" cy="0"/>
          <a:chOff x="0" y="0"/>
          <a:chExt cx="0" cy="0"/>
        </a:xfrm>
      </p:grpSpPr>
      <p:sp>
        <p:nvSpPr>
          <p:cNvPr id="19" name="Google Shape;19;p48"/>
          <p:cNvSpPr txBox="1"/>
          <p:nvPr>
            <p:ph type="title"/>
          </p:nvPr>
        </p:nvSpPr>
        <p:spPr>
          <a:xfrm>
            <a:off x="838200" y="1"/>
            <a:ext cx="9591989" cy="9043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400"/>
              <a:buNone/>
              <a:defRPr b="1" sz="2800">
                <a:solidFill>
                  <a:schemeClr val="lt1"/>
                </a:solidFill>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0" name="Google Shape;20;p48"/>
          <p:cNvSpPr txBox="1"/>
          <p:nvPr>
            <p:ph idx="1" type="body"/>
          </p:nvPr>
        </p:nvSpPr>
        <p:spPr>
          <a:xfrm>
            <a:off x="838200" y="984738"/>
            <a:ext cx="10515600" cy="5295482"/>
          </a:xfrm>
          <a:prstGeom prst="rect">
            <a:avLst/>
          </a:prstGeom>
          <a:noFill/>
          <a:ln>
            <a:noFill/>
          </a:ln>
        </p:spPr>
        <p:txBody>
          <a:bodyPr anchorCtr="0" anchor="t" bIns="45700" lIns="91425" spcFirstLastPara="1" rIns="91425" wrap="square" tIns="45700">
            <a:noAutofit/>
          </a:bodyPr>
          <a:lstStyle>
            <a:lvl1pPr indent="-330200" lvl="0" marL="457200" algn="l">
              <a:lnSpc>
                <a:spcPct val="175000"/>
              </a:lnSpc>
              <a:spcBef>
                <a:spcPts val="1000"/>
              </a:spcBef>
              <a:spcAft>
                <a:spcPts val="0"/>
              </a:spcAft>
              <a:buClr>
                <a:schemeClr val="dk1"/>
              </a:buClr>
              <a:buSzPts val="1600"/>
              <a:buChar char="•"/>
              <a:defRPr sz="1600">
                <a:latin typeface="Century Gothic"/>
                <a:ea typeface="Century Gothic"/>
                <a:cs typeface="Century Gothic"/>
                <a:sym typeface="Century Gothic"/>
              </a:defRPr>
            </a:lvl1pPr>
            <a:lvl2pPr indent="-317500" lvl="1" marL="914400" algn="l">
              <a:lnSpc>
                <a:spcPct val="200000"/>
              </a:lnSpc>
              <a:spcBef>
                <a:spcPts val="500"/>
              </a:spcBef>
              <a:spcAft>
                <a:spcPts val="0"/>
              </a:spcAft>
              <a:buClr>
                <a:schemeClr val="dk1"/>
              </a:buClr>
              <a:buSzPts val="1400"/>
              <a:buChar char="•"/>
              <a:defRPr sz="1400">
                <a:latin typeface="Century Gothic"/>
                <a:ea typeface="Century Gothic"/>
                <a:cs typeface="Century Gothic"/>
                <a:sym typeface="Century Gothic"/>
              </a:defRPr>
            </a:lvl2pPr>
            <a:lvl3pPr indent="-304800" lvl="2" marL="1371600" algn="l">
              <a:lnSpc>
                <a:spcPct val="233333"/>
              </a:lnSpc>
              <a:spcBef>
                <a:spcPts val="500"/>
              </a:spcBef>
              <a:spcAft>
                <a:spcPts val="0"/>
              </a:spcAft>
              <a:buClr>
                <a:schemeClr val="dk1"/>
              </a:buClr>
              <a:buSzPts val="1200"/>
              <a:buChar char="•"/>
              <a:defRPr sz="1200">
                <a:latin typeface="Century Gothic"/>
                <a:ea typeface="Century Gothic"/>
                <a:cs typeface="Century Gothic"/>
                <a:sym typeface="Century Gothic"/>
              </a:defRPr>
            </a:lvl3pPr>
            <a:lvl4pPr indent="-298450" lvl="3" marL="1828800" algn="l">
              <a:lnSpc>
                <a:spcPct val="254545"/>
              </a:lnSpc>
              <a:spcBef>
                <a:spcPts val="500"/>
              </a:spcBef>
              <a:spcAft>
                <a:spcPts val="0"/>
              </a:spcAft>
              <a:buClr>
                <a:schemeClr val="dk1"/>
              </a:buClr>
              <a:buSzPts val="1100"/>
              <a:buChar char="•"/>
              <a:defRPr sz="1100">
                <a:latin typeface="Century Gothic"/>
                <a:ea typeface="Century Gothic"/>
                <a:cs typeface="Century Gothic"/>
                <a:sym typeface="Century Gothic"/>
              </a:defRPr>
            </a:lvl4pPr>
            <a:lvl5pPr indent="-295275" lvl="4" marL="2286000" algn="l">
              <a:lnSpc>
                <a:spcPct val="266666"/>
              </a:lnSpc>
              <a:spcBef>
                <a:spcPts val="500"/>
              </a:spcBef>
              <a:spcAft>
                <a:spcPts val="0"/>
              </a:spcAft>
              <a:buClr>
                <a:schemeClr val="dk1"/>
              </a:buClr>
              <a:buSzPts val="1050"/>
              <a:buChar char="•"/>
              <a:defRPr sz="1050">
                <a:latin typeface="Century Gothic"/>
                <a:ea typeface="Century Gothic"/>
                <a:cs typeface="Century Gothic"/>
                <a:sym typeface="Century Gothic"/>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48"/>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8"/>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1pPr>
            <a:lvl2pPr indent="0" lvl="1"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2pPr>
            <a:lvl3pPr indent="0" lvl="2"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3pPr>
            <a:lvl4pPr indent="0" lvl="3"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4pPr>
            <a:lvl5pPr indent="0" lvl="4"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5pPr>
            <a:lvl6pPr indent="0" lvl="5"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6pPr>
            <a:lvl7pPr indent="0" lvl="6"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7pPr>
            <a:lvl8pPr indent="0" lvl="7"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8pPr>
            <a:lvl9pPr indent="0" lvl="8"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p:cSld name="İki İçerik">
    <p:bg>
      <p:bgPr>
        <a:blipFill>
          <a:blip r:embed="rId2">
            <a:alphaModFix/>
          </a:blip>
          <a:stretch>
            <a:fillRect/>
          </a:stretch>
        </a:blipFill>
      </p:bgPr>
    </p:bg>
    <p:spTree>
      <p:nvGrpSpPr>
        <p:cNvPr id="23" name="Shape 23"/>
        <p:cNvGrpSpPr/>
        <p:nvPr/>
      </p:nvGrpSpPr>
      <p:grpSpPr>
        <a:xfrm>
          <a:off x="0" y="0"/>
          <a:ext cx="0" cy="0"/>
          <a:chOff x="0" y="0"/>
          <a:chExt cx="0" cy="0"/>
        </a:xfrm>
      </p:grpSpPr>
      <p:sp>
        <p:nvSpPr>
          <p:cNvPr id="24" name="Google Shape;24;p49"/>
          <p:cNvSpPr txBox="1"/>
          <p:nvPr>
            <p:ph idx="1" type="body"/>
          </p:nvPr>
        </p:nvSpPr>
        <p:spPr>
          <a:xfrm>
            <a:off x="838200" y="1083740"/>
            <a:ext cx="5181600" cy="5093223"/>
          </a:xfrm>
          <a:prstGeom prst="rect">
            <a:avLst/>
          </a:prstGeom>
          <a:noFill/>
          <a:ln>
            <a:noFill/>
          </a:ln>
        </p:spPr>
        <p:txBody>
          <a:bodyPr anchorCtr="0" anchor="t" bIns="45700" lIns="91425" spcFirstLastPara="1" rIns="91425" wrap="square" tIns="45700">
            <a:noAutofit/>
          </a:bodyPr>
          <a:lstStyle>
            <a:lvl1pPr indent="-330200" lvl="0" marL="457200" algn="l">
              <a:lnSpc>
                <a:spcPct val="90000"/>
              </a:lnSpc>
              <a:spcBef>
                <a:spcPts val="1000"/>
              </a:spcBef>
              <a:spcAft>
                <a:spcPts val="0"/>
              </a:spcAft>
              <a:buClr>
                <a:schemeClr val="dk1"/>
              </a:buClr>
              <a:buSzPts val="1600"/>
              <a:buChar char="•"/>
              <a:defRPr sz="1600">
                <a:latin typeface="Century Gothic"/>
                <a:ea typeface="Century Gothic"/>
                <a:cs typeface="Century Gothic"/>
                <a:sym typeface="Century Gothic"/>
              </a:defRPr>
            </a:lvl1pPr>
            <a:lvl2pPr indent="-317500" lvl="1" marL="914400" algn="l">
              <a:lnSpc>
                <a:spcPct val="90000"/>
              </a:lnSpc>
              <a:spcBef>
                <a:spcPts val="500"/>
              </a:spcBef>
              <a:spcAft>
                <a:spcPts val="0"/>
              </a:spcAft>
              <a:buClr>
                <a:schemeClr val="dk1"/>
              </a:buClr>
              <a:buSzPts val="1400"/>
              <a:buChar char="•"/>
              <a:defRPr sz="1400">
                <a:latin typeface="Century Gothic"/>
                <a:ea typeface="Century Gothic"/>
                <a:cs typeface="Century Gothic"/>
                <a:sym typeface="Century Gothic"/>
              </a:defRPr>
            </a:lvl2pPr>
            <a:lvl3pPr indent="-304800" lvl="2" marL="1371600" algn="l">
              <a:lnSpc>
                <a:spcPct val="90000"/>
              </a:lnSpc>
              <a:spcBef>
                <a:spcPts val="500"/>
              </a:spcBef>
              <a:spcAft>
                <a:spcPts val="0"/>
              </a:spcAft>
              <a:buClr>
                <a:schemeClr val="dk1"/>
              </a:buClr>
              <a:buSzPts val="1200"/>
              <a:buChar char="•"/>
              <a:defRPr sz="1200">
                <a:latin typeface="Century Gothic"/>
                <a:ea typeface="Century Gothic"/>
                <a:cs typeface="Century Gothic"/>
                <a:sym typeface="Century Gothic"/>
              </a:defRPr>
            </a:lvl3pPr>
            <a:lvl4pPr indent="-298450" lvl="3" marL="1828800" algn="l">
              <a:lnSpc>
                <a:spcPct val="90000"/>
              </a:lnSpc>
              <a:spcBef>
                <a:spcPts val="500"/>
              </a:spcBef>
              <a:spcAft>
                <a:spcPts val="0"/>
              </a:spcAft>
              <a:buClr>
                <a:schemeClr val="dk1"/>
              </a:buClr>
              <a:buSzPts val="1100"/>
              <a:buChar char="•"/>
              <a:defRPr sz="1100">
                <a:latin typeface="Century Gothic"/>
                <a:ea typeface="Century Gothic"/>
                <a:cs typeface="Century Gothic"/>
                <a:sym typeface="Century Gothic"/>
              </a:defRPr>
            </a:lvl4pPr>
            <a:lvl5pPr indent="-295275" lvl="4" marL="2286000" algn="l">
              <a:lnSpc>
                <a:spcPct val="90000"/>
              </a:lnSpc>
              <a:spcBef>
                <a:spcPts val="500"/>
              </a:spcBef>
              <a:spcAft>
                <a:spcPts val="0"/>
              </a:spcAft>
              <a:buClr>
                <a:schemeClr val="dk1"/>
              </a:buClr>
              <a:buSzPts val="1050"/>
              <a:buChar char="•"/>
              <a:defRPr sz="1050">
                <a:latin typeface="Century Gothic"/>
                <a:ea typeface="Century Gothic"/>
                <a:cs typeface="Century Gothic"/>
                <a:sym typeface="Century Gothic"/>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49"/>
          <p:cNvSpPr txBox="1"/>
          <p:nvPr>
            <p:ph idx="2" type="body"/>
          </p:nvPr>
        </p:nvSpPr>
        <p:spPr>
          <a:xfrm>
            <a:off x="6172200" y="1083740"/>
            <a:ext cx="5181600" cy="5093223"/>
          </a:xfrm>
          <a:prstGeom prst="rect">
            <a:avLst/>
          </a:prstGeom>
          <a:noFill/>
          <a:ln>
            <a:noFill/>
          </a:ln>
        </p:spPr>
        <p:txBody>
          <a:bodyPr anchorCtr="0" anchor="t" bIns="45700" lIns="91425" spcFirstLastPara="1" rIns="91425" wrap="square" tIns="45700">
            <a:normAutofit/>
          </a:bodyPr>
          <a:lstStyle>
            <a:lvl1pPr indent="-330200" lvl="0" marL="457200" algn="l">
              <a:lnSpc>
                <a:spcPct val="90000"/>
              </a:lnSpc>
              <a:spcBef>
                <a:spcPts val="1000"/>
              </a:spcBef>
              <a:spcAft>
                <a:spcPts val="0"/>
              </a:spcAft>
              <a:buClr>
                <a:schemeClr val="dk1"/>
              </a:buClr>
              <a:buSzPts val="1600"/>
              <a:buChar char="•"/>
              <a:defRPr sz="1600">
                <a:latin typeface="Century Gothic"/>
                <a:ea typeface="Century Gothic"/>
                <a:cs typeface="Century Gothic"/>
                <a:sym typeface="Century Gothic"/>
              </a:defRPr>
            </a:lvl1pPr>
            <a:lvl2pPr indent="-317500" lvl="1" marL="914400" algn="l">
              <a:lnSpc>
                <a:spcPct val="90000"/>
              </a:lnSpc>
              <a:spcBef>
                <a:spcPts val="500"/>
              </a:spcBef>
              <a:spcAft>
                <a:spcPts val="0"/>
              </a:spcAft>
              <a:buClr>
                <a:schemeClr val="dk1"/>
              </a:buClr>
              <a:buSzPts val="1400"/>
              <a:buChar char="•"/>
              <a:defRPr sz="1400">
                <a:latin typeface="Century Gothic"/>
                <a:ea typeface="Century Gothic"/>
                <a:cs typeface="Century Gothic"/>
                <a:sym typeface="Century Gothic"/>
              </a:defRPr>
            </a:lvl2pPr>
            <a:lvl3pPr indent="-304800" lvl="2" marL="1371600" algn="l">
              <a:lnSpc>
                <a:spcPct val="90000"/>
              </a:lnSpc>
              <a:spcBef>
                <a:spcPts val="500"/>
              </a:spcBef>
              <a:spcAft>
                <a:spcPts val="0"/>
              </a:spcAft>
              <a:buClr>
                <a:schemeClr val="dk1"/>
              </a:buClr>
              <a:buSzPts val="1200"/>
              <a:buChar char="•"/>
              <a:defRPr sz="1200">
                <a:latin typeface="Century Gothic"/>
                <a:ea typeface="Century Gothic"/>
                <a:cs typeface="Century Gothic"/>
                <a:sym typeface="Century Gothic"/>
              </a:defRPr>
            </a:lvl3pPr>
            <a:lvl4pPr indent="-298450" lvl="3" marL="1828800" algn="l">
              <a:lnSpc>
                <a:spcPct val="90000"/>
              </a:lnSpc>
              <a:spcBef>
                <a:spcPts val="500"/>
              </a:spcBef>
              <a:spcAft>
                <a:spcPts val="0"/>
              </a:spcAft>
              <a:buClr>
                <a:schemeClr val="dk1"/>
              </a:buClr>
              <a:buSzPts val="1100"/>
              <a:buChar char="•"/>
              <a:defRPr sz="1100">
                <a:latin typeface="Century Gothic"/>
                <a:ea typeface="Century Gothic"/>
                <a:cs typeface="Century Gothic"/>
                <a:sym typeface="Century Gothic"/>
              </a:defRPr>
            </a:lvl4pPr>
            <a:lvl5pPr indent="-295275" lvl="4" marL="2286000" algn="l">
              <a:lnSpc>
                <a:spcPct val="90000"/>
              </a:lnSpc>
              <a:spcBef>
                <a:spcPts val="500"/>
              </a:spcBef>
              <a:spcAft>
                <a:spcPts val="0"/>
              </a:spcAft>
              <a:buClr>
                <a:schemeClr val="dk1"/>
              </a:buClr>
              <a:buSzPts val="1050"/>
              <a:buChar char="•"/>
              <a:defRPr sz="1050">
                <a:latin typeface="Century Gothic"/>
                <a:ea typeface="Century Gothic"/>
                <a:cs typeface="Century Gothic"/>
                <a:sym typeface="Century Gothic"/>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9"/>
          <p:cNvSpPr txBox="1"/>
          <p:nvPr>
            <p:ph type="title"/>
          </p:nvPr>
        </p:nvSpPr>
        <p:spPr>
          <a:xfrm>
            <a:off x="838200" y="1"/>
            <a:ext cx="9591989" cy="9043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400"/>
              <a:buNone/>
              <a:defRPr b="1" sz="2800">
                <a:solidFill>
                  <a:schemeClr val="lt1"/>
                </a:solidFill>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7" name="Google Shape;27;p49"/>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9"/>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1pPr>
            <a:lvl2pPr indent="0" lvl="1"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2pPr>
            <a:lvl3pPr indent="0" lvl="2"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3pPr>
            <a:lvl4pPr indent="0" lvl="3"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4pPr>
            <a:lvl5pPr indent="0" lvl="4"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5pPr>
            <a:lvl6pPr indent="0" lvl="5"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6pPr>
            <a:lvl7pPr indent="0" lvl="6"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7pPr>
            <a:lvl8pPr indent="0" lvl="7"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8pPr>
            <a:lvl9pPr indent="0" lvl="8"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bg>
      <p:bgPr>
        <a:blipFill>
          <a:blip r:embed="rId2">
            <a:alphaModFix/>
          </a:blip>
          <a:stretch>
            <a:fillRect/>
          </a:stretch>
        </a:blipFill>
      </p:bgPr>
    </p:bg>
    <p:spTree>
      <p:nvGrpSpPr>
        <p:cNvPr id="29" name="Shape 29"/>
        <p:cNvGrpSpPr/>
        <p:nvPr/>
      </p:nvGrpSpPr>
      <p:grpSpPr>
        <a:xfrm>
          <a:off x="0" y="0"/>
          <a:ext cx="0" cy="0"/>
          <a:chOff x="0" y="0"/>
          <a:chExt cx="0" cy="0"/>
        </a:xfrm>
      </p:grpSpPr>
      <p:sp>
        <p:nvSpPr>
          <p:cNvPr id="30" name="Google Shape;30;p50"/>
          <p:cNvSpPr txBox="1"/>
          <p:nvPr>
            <p:ph type="title"/>
          </p:nvPr>
        </p:nvSpPr>
        <p:spPr>
          <a:xfrm>
            <a:off x="838200" y="3992586"/>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SzPts val="1400"/>
              <a:buNone/>
              <a:defRPr b="1" sz="2800">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p:cSld name="Bölüm Üstbilgisi">
    <p:bg>
      <p:bgPr>
        <a:blipFill>
          <a:blip r:embed="rId2">
            <a:alphaModFix/>
          </a:blip>
          <a:stretch>
            <a:fillRect/>
          </a:stretch>
        </a:blipFill>
      </p:bgPr>
    </p:bg>
    <p:spTree>
      <p:nvGrpSpPr>
        <p:cNvPr id="31" name="Shape 31"/>
        <p:cNvGrpSpPr/>
        <p:nvPr/>
      </p:nvGrpSpPr>
      <p:grpSpPr>
        <a:xfrm>
          <a:off x="0" y="0"/>
          <a:ext cx="0" cy="0"/>
          <a:chOff x="0" y="0"/>
          <a:chExt cx="0" cy="0"/>
        </a:xfrm>
      </p:grpSpPr>
      <p:sp>
        <p:nvSpPr>
          <p:cNvPr id="32" name="Google Shape;32;p51"/>
          <p:cNvSpPr txBox="1"/>
          <p:nvPr/>
        </p:nvSpPr>
        <p:spPr>
          <a:xfrm>
            <a:off x="838200" y="0"/>
            <a:ext cx="9591675" cy="90487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2800"/>
              <a:buFont typeface="Century Gothic"/>
              <a:buNone/>
            </a:pPr>
            <a:r>
              <a:rPr b="1" i="0" lang="tr-TR" sz="2800" u="none" cap="none" strike="noStrike">
                <a:solidFill>
                  <a:schemeClr val="lt1"/>
                </a:solidFill>
                <a:latin typeface="Century Gothic"/>
                <a:ea typeface="Century Gothic"/>
                <a:cs typeface="Century Gothic"/>
                <a:sym typeface="Century Gothic"/>
              </a:rPr>
              <a:t>Asıl başlık stili için tıklatın</a:t>
            </a:r>
            <a:endParaRPr/>
          </a:p>
        </p:txBody>
      </p:sp>
      <p:sp>
        <p:nvSpPr>
          <p:cNvPr id="33" name="Google Shape;33;p5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1600"/>
              <a:buNone/>
              <a:defRPr sz="1600">
                <a:solidFill>
                  <a:srgbClr val="888888"/>
                </a:solidFill>
                <a:latin typeface="Century Gothic"/>
                <a:ea typeface="Century Gothic"/>
                <a:cs typeface="Century Gothic"/>
                <a:sym typeface="Century Gothic"/>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51"/>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1"/>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1pPr>
            <a:lvl2pPr indent="0" lvl="1"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2pPr>
            <a:lvl3pPr indent="0" lvl="2"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3pPr>
            <a:lvl4pPr indent="0" lvl="3"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4pPr>
            <a:lvl5pPr indent="0" lvl="4"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5pPr>
            <a:lvl6pPr indent="0" lvl="5"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6pPr>
            <a:lvl7pPr indent="0" lvl="6"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7pPr>
            <a:lvl8pPr indent="0" lvl="7"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8pPr>
            <a:lvl9pPr indent="0" lvl="8"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p:cSld name="Boş">
    <p:bg>
      <p:bgPr>
        <a:blipFill>
          <a:blip r:embed="rId2">
            <a:alphaModFix/>
          </a:blip>
          <a:stretch>
            <a:fillRect/>
          </a:stretch>
        </a:blipFill>
      </p:bgPr>
    </p:bg>
    <p:spTree>
      <p:nvGrpSpPr>
        <p:cNvPr id="36" name="Shape 36"/>
        <p:cNvGrpSpPr/>
        <p:nvPr/>
      </p:nvGrpSpPr>
      <p:grpSpPr>
        <a:xfrm>
          <a:off x="0" y="0"/>
          <a:ext cx="0" cy="0"/>
          <a:chOff x="0" y="0"/>
          <a:chExt cx="0" cy="0"/>
        </a:xfrm>
      </p:grpSpPr>
      <p:sp>
        <p:nvSpPr>
          <p:cNvPr id="37" name="Google Shape;37;p52"/>
          <p:cNvSpPr txBox="1"/>
          <p:nvPr>
            <p:ph type="title"/>
          </p:nvPr>
        </p:nvSpPr>
        <p:spPr>
          <a:xfrm>
            <a:off x="838200" y="1"/>
            <a:ext cx="9591989" cy="9043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400"/>
              <a:buNone/>
              <a:defRPr b="1" sz="2800">
                <a:solidFill>
                  <a:schemeClr val="lt1"/>
                </a:solidFill>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8" name="Google Shape;38;p52"/>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2"/>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1pPr>
            <a:lvl2pPr indent="0" lvl="1"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2pPr>
            <a:lvl3pPr indent="0" lvl="2"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3pPr>
            <a:lvl4pPr indent="0" lvl="3"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4pPr>
            <a:lvl5pPr indent="0" lvl="4"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5pPr>
            <a:lvl6pPr indent="0" lvl="5"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6pPr>
            <a:lvl7pPr indent="0" lvl="6"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7pPr>
            <a:lvl8pPr indent="0" lvl="7"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8pPr>
            <a:lvl9pPr indent="0" lvl="8"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p:cSld name="Başlıklı İçerik">
    <p:bg>
      <p:bgPr>
        <a:blipFill>
          <a:blip r:embed="rId2">
            <a:alphaModFix/>
          </a:blip>
          <a:stretch>
            <a:fillRect/>
          </a:stretch>
        </a:blipFill>
      </p:bgPr>
    </p:bg>
    <p:spTree>
      <p:nvGrpSpPr>
        <p:cNvPr id="40" name="Shape 40"/>
        <p:cNvGrpSpPr/>
        <p:nvPr/>
      </p:nvGrpSpPr>
      <p:grpSpPr>
        <a:xfrm>
          <a:off x="0" y="0"/>
          <a:ext cx="0" cy="0"/>
          <a:chOff x="0" y="0"/>
          <a:chExt cx="0" cy="0"/>
        </a:xfrm>
      </p:grpSpPr>
      <p:sp>
        <p:nvSpPr>
          <p:cNvPr id="41" name="Google Shape;41;p5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330200" lvl="0" marL="457200" algn="l">
              <a:lnSpc>
                <a:spcPct val="90000"/>
              </a:lnSpc>
              <a:spcBef>
                <a:spcPts val="1000"/>
              </a:spcBef>
              <a:spcAft>
                <a:spcPts val="0"/>
              </a:spcAft>
              <a:buClr>
                <a:schemeClr val="dk1"/>
              </a:buClr>
              <a:buSzPts val="1600"/>
              <a:buChar char="•"/>
              <a:defRPr sz="1600">
                <a:latin typeface="Century Gothic"/>
                <a:ea typeface="Century Gothic"/>
                <a:cs typeface="Century Gothic"/>
                <a:sym typeface="Century Gothic"/>
              </a:defRPr>
            </a:lvl1pPr>
            <a:lvl2pPr indent="-317500" lvl="1" marL="914400" algn="l">
              <a:lnSpc>
                <a:spcPct val="90000"/>
              </a:lnSpc>
              <a:spcBef>
                <a:spcPts val="500"/>
              </a:spcBef>
              <a:spcAft>
                <a:spcPts val="0"/>
              </a:spcAft>
              <a:buClr>
                <a:schemeClr val="dk1"/>
              </a:buClr>
              <a:buSzPts val="1400"/>
              <a:buChar char="•"/>
              <a:defRPr sz="1400">
                <a:latin typeface="Century Gothic"/>
                <a:ea typeface="Century Gothic"/>
                <a:cs typeface="Century Gothic"/>
                <a:sym typeface="Century Gothic"/>
              </a:defRPr>
            </a:lvl2pPr>
            <a:lvl3pPr indent="-304800" lvl="2" marL="1371600" algn="l">
              <a:lnSpc>
                <a:spcPct val="90000"/>
              </a:lnSpc>
              <a:spcBef>
                <a:spcPts val="500"/>
              </a:spcBef>
              <a:spcAft>
                <a:spcPts val="0"/>
              </a:spcAft>
              <a:buClr>
                <a:schemeClr val="dk1"/>
              </a:buClr>
              <a:buSzPts val="1200"/>
              <a:buChar char="•"/>
              <a:defRPr sz="1200">
                <a:latin typeface="Century Gothic"/>
                <a:ea typeface="Century Gothic"/>
                <a:cs typeface="Century Gothic"/>
                <a:sym typeface="Century Gothic"/>
              </a:defRPr>
            </a:lvl3pPr>
            <a:lvl4pPr indent="-298450" lvl="3" marL="1828800" algn="l">
              <a:lnSpc>
                <a:spcPct val="90000"/>
              </a:lnSpc>
              <a:spcBef>
                <a:spcPts val="500"/>
              </a:spcBef>
              <a:spcAft>
                <a:spcPts val="0"/>
              </a:spcAft>
              <a:buClr>
                <a:schemeClr val="dk1"/>
              </a:buClr>
              <a:buSzPts val="1100"/>
              <a:buChar char="•"/>
              <a:defRPr sz="1100">
                <a:latin typeface="Century Gothic"/>
                <a:ea typeface="Century Gothic"/>
                <a:cs typeface="Century Gothic"/>
                <a:sym typeface="Century Gothic"/>
              </a:defRPr>
            </a:lvl4pPr>
            <a:lvl5pPr indent="-295275" lvl="4" marL="2286000" algn="l">
              <a:lnSpc>
                <a:spcPct val="90000"/>
              </a:lnSpc>
              <a:spcBef>
                <a:spcPts val="500"/>
              </a:spcBef>
              <a:spcAft>
                <a:spcPts val="0"/>
              </a:spcAft>
              <a:buClr>
                <a:schemeClr val="dk1"/>
              </a:buClr>
              <a:buSzPts val="1050"/>
              <a:buChar char="•"/>
              <a:defRPr sz="1050">
                <a:latin typeface="Century Gothic"/>
                <a:ea typeface="Century Gothic"/>
                <a:cs typeface="Century Gothic"/>
                <a:sym typeface="Century Gothic"/>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53"/>
          <p:cNvSpPr txBox="1"/>
          <p:nvPr>
            <p:ph idx="2" type="body"/>
          </p:nvPr>
        </p:nvSpPr>
        <p:spPr>
          <a:xfrm>
            <a:off x="839788" y="987425"/>
            <a:ext cx="3932237" cy="48815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600"/>
              <a:buNone/>
              <a:defRPr sz="1600">
                <a:latin typeface="Century Gothic"/>
                <a:ea typeface="Century Gothic"/>
                <a:cs typeface="Century Gothic"/>
                <a:sym typeface="Century Gothic"/>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3" name="Google Shape;43;p53"/>
          <p:cNvSpPr txBox="1"/>
          <p:nvPr>
            <p:ph type="title"/>
          </p:nvPr>
        </p:nvSpPr>
        <p:spPr>
          <a:xfrm>
            <a:off x="838200" y="1"/>
            <a:ext cx="9591989" cy="9043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400"/>
              <a:buNone/>
              <a:defRPr b="1" sz="2800">
                <a:solidFill>
                  <a:schemeClr val="lt1"/>
                </a:solidFill>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 name="Google Shape;44;p53"/>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53"/>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1pPr>
            <a:lvl2pPr indent="0" lvl="1"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2pPr>
            <a:lvl3pPr indent="0" lvl="2"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3pPr>
            <a:lvl4pPr indent="0" lvl="3"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4pPr>
            <a:lvl5pPr indent="0" lvl="4"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5pPr>
            <a:lvl6pPr indent="0" lvl="5"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6pPr>
            <a:lvl7pPr indent="0" lvl="6"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7pPr>
            <a:lvl8pPr indent="0" lvl="7"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8pPr>
            <a:lvl9pPr indent="0" lvl="8"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p:cSld name="Başlıklı Resim">
    <p:bg>
      <p:bgPr>
        <a:blipFill>
          <a:blip r:embed="rId2">
            <a:alphaModFix/>
          </a:blip>
          <a:stretch>
            <a:fillRect/>
          </a:stretch>
        </a:blipFill>
      </p:bgPr>
    </p:bg>
    <p:spTree>
      <p:nvGrpSpPr>
        <p:cNvPr id="46" name="Shape 46"/>
        <p:cNvGrpSpPr/>
        <p:nvPr/>
      </p:nvGrpSpPr>
      <p:grpSpPr>
        <a:xfrm>
          <a:off x="0" y="0"/>
          <a:ext cx="0" cy="0"/>
          <a:chOff x="0" y="0"/>
          <a:chExt cx="0" cy="0"/>
        </a:xfrm>
      </p:grpSpPr>
      <p:sp>
        <p:nvSpPr>
          <p:cNvPr id="47" name="Google Shape;47;p54"/>
          <p:cNvSpPr/>
          <p:nvPr>
            <p:ph idx="2" type="pic"/>
          </p:nvPr>
        </p:nvSpPr>
        <p:spPr>
          <a:xfrm>
            <a:off x="7717134" y="987425"/>
            <a:ext cx="3959050" cy="5142070"/>
          </a:xfrm>
          <a:prstGeom prst="rect">
            <a:avLst/>
          </a:prstGeom>
          <a:noFill/>
          <a:ln>
            <a:noFill/>
          </a:ln>
        </p:spPr>
      </p:sp>
      <p:sp>
        <p:nvSpPr>
          <p:cNvPr id="48" name="Google Shape;48;p54"/>
          <p:cNvSpPr txBox="1"/>
          <p:nvPr>
            <p:ph idx="1" type="body"/>
          </p:nvPr>
        </p:nvSpPr>
        <p:spPr>
          <a:xfrm>
            <a:off x="839788" y="987425"/>
            <a:ext cx="6656282" cy="514207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atin typeface="Century Gothic"/>
                <a:ea typeface="Century Gothic"/>
                <a:cs typeface="Century Gothic"/>
                <a:sym typeface="Century Gothic"/>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9" name="Google Shape;49;p54"/>
          <p:cNvSpPr txBox="1"/>
          <p:nvPr>
            <p:ph type="title"/>
          </p:nvPr>
        </p:nvSpPr>
        <p:spPr>
          <a:xfrm>
            <a:off x="838200" y="1"/>
            <a:ext cx="9591989" cy="9043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400"/>
              <a:buNone/>
              <a:defRPr b="1" sz="2800">
                <a:solidFill>
                  <a:schemeClr val="lt1"/>
                </a:solidFill>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0" name="Google Shape;50;p54"/>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4"/>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1pPr>
            <a:lvl2pPr indent="0" lvl="1"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2pPr>
            <a:lvl3pPr indent="0" lvl="2"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3pPr>
            <a:lvl4pPr indent="0" lvl="3"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4pPr>
            <a:lvl5pPr indent="0" lvl="4"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5pPr>
            <a:lvl6pPr indent="0" lvl="5"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6pPr>
            <a:lvl7pPr indent="0" lvl="6"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7pPr>
            <a:lvl8pPr indent="0" lvl="7"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8pPr>
            <a:lvl9pPr indent="0" lvl="8"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Dikey Metin">
  <p:cSld name="Başlık ve Dikey Metin">
    <p:bg>
      <p:bgPr>
        <a:blipFill>
          <a:blip r:embed="rId2">
            <a:alphaModFix/>
          </a:blip>
          <a:stretch>
            <a:fillRect/>
          </a:stretch>
        </a:blipFill>
      </p:bgPr>
    </p:bg>
    <p:spTree>
      <p:nvGrpSpPr>
        <p:cNvPr id="52" name="Shape 52"/>
        <p:cNvGrpSpPr/>
        <p:nvPr/>
      </p:nvGrpSpPr>
      <p:grpSpPr>
        <a:xfrm>
          <a:off x="0" y="0"/>
          <a:ext cx="0" cy="0"/>
          <a:chOff x="0" y="0"/>
          <a:chExt cx="0" cy="0"/>
        </a:xfrm>
      </p:grpSpPr>
      <p:sp>
        <p:nvSpPr>
          <p:cNvPr id="53" name="Google Shape;53;p55"/>
          <p:cNvSpPr txBox="1"/>
          <p:nvPr>
            <p:ph idx="1" type="body"/>
          </p:nvPr>
        </p:nvSpPr>
        <p:spPr>
          <a:xfrm rot="5400000">
            <a:off x="3570226" y="-1606611"/>
            <a:ext cx="5051548" cy="10515600"/>
          </a:xfrm>
          <a:prstGeom prst="rect">
            <a:avLst/>
          </a:prstGeom>
          <a:noFill/>
          <a:ln>
            <a:noFill/>
          </a:ln>
        </p:spPr>
        <p:txBody>
          <a:bodyPr anchorCtr="0" anchor="t" bIns="45700" lIns="91425" spcFirstLastPara="1" rIns="91425" wrap="square" tIns="45700">
            <a:noAutofit/>
          </a:bodyPr>
          <a:lstStyle>
            <a:lvl1pPr indent="-330200" lvl="0" marL="457200" algn="l">
              <a:lnSpc>
                <a:spcPct val="90000"/>
              </a:lnSpc>
              <a:spcBef>
                <a:spcPts val="1000"/>
              </a:spcBef>
              <a:spcAft>
                <a:spcPts val="0"/>
              </a:spcAft>
              <a:buClr>
                <a:schemeClr val="dk1"/>
              </a:buClr>
              <a:buSzPts val="1600"/>
              <a:buChar char="•"/>
              <a:defRPr sz="1600">
                <a:latin typeface="Century Gothic"/>
                <a:ea typeface="Century Gothic"/>
                <a:cs typeface="Century Gothic"/>
                <a:sym typeface="Century Gothic"/>
              </a:defRPr>
            </a:lvl1pPr>
            <a:lvl2pPr indent="-317500" lvl="1" marL="914400" algn="l">
              <a:lnSpc>
                <a:spcPct val="90000"/>
              </a:lnSpc>
              <a:spcBef>
                <a:spcPts val="500"/>
              </a:spcBef>
              <a:spcAft>
                <a:spcPts val="0"/>
              </a:spcAft>
              <a:buClr>
                <a:schemeClr val="dk1"/>
              </a:buClr>
              <a:buSzPts val="1400"/>
              <a:buChar char="•"/>
              <a:defRPr sz="1400">
                <a:latin typeface="Century Gothic"/>
                <a:ea typeface="Century Gothic"/>
                <a:cs typeface="Century Gothic"/>
                <a:sym typeface="Century Gothic"/>
              </a:defRPr>
            </a:lvl2pPr>
            <a:lvl3pPr indent="-304800" lvl="2" marL="1371600" algn="l">
              <a:lnSpc>
                <a:spcPct val="90000"/>
              </a:lnSpc>
              <a:spcBef>
                <a:spcPts val="500"/>
              </a:spcBef>
              <a:spcAft>
                <a:spcPts val="0"/>
              </a:spcAft>
              <a:buClr>
                <a:schemeClr val="dk1"/>
              </a:buClr>
              <a:buSzPts val="1200"/>
              <a:buChar char="•"/>
              <a:defRPr sz="1200">
                <a:latin typeface="Century Gothic"/>
                <a:ea typeface="Century Gothic"/>
                <a:cs typeface="Century Gothic"/>
                <a:sym typeface="Century Gothic"/>
              </a:defRPr>
            </a:lvl3pPr>
            <a:lvl4pPr indent="-298450" lvl="3" marL="1828800" algn="l">
              <a:lnSpc>
                <a:spcPct val="90000"/>
              </a:lnSpc>
              <a:spcBef>
                <a:spcPts val="500"/>
              </a:spcBef>
              <a:spcAft>
                <a:spcPts val="0"/>
              </a:spcAft>
              <a:buClr>
                <a:schemeClr val="dk1"/>
              </a:buClr>
              <a:buSzPts val="1100"/>
              <a:buChar char="•"/>
              <a:defRPr sz="1100">
                <a:latin typeface="Century Gothic"/>
                <a:ea typeface="Century Gothic"/>
                <a:cs typeface="Century Gothic"/>
                <a:sym typeface="Century Gothic"/>
              </a:defRPr>
            </a:lvl4pPr>
            <a:lvl5pPr indent="-295275" lvl="4" marL="2286000" algn="l">
              <a:lnSpc>
                <a:spcPct val="90000"/>
              </a:lnSpc>
              <a:spcBef>
                <a:spcPts val="500"/>
              </a:spcBef>
              <a:spcAft>
                <a:spcPts val="0"/>
              </a:spcAft>
              <a:buClr>
                <a:schemeClr val="dk1"/>
              </a:buClr>
              <a:buSzPts val="1050"/>
              <a:buChar char="•"/>
              <a:defRPr sz="1050">
                <a:latin typeface="Century Gothic"/>
                <a:ea typeface="Century Gothic"/>
                <a:cs typeface="Century Gothic"/>
                <a:sym typeface="Century Gothic"/>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55"/>
          <p:cNvSpPr txBox="1"/>
          <p:nvPr>
            <p:ph type="title"/>
          </p:nvPr>
        </p:nvSpPr>
        <p:spPr>
          <a:xfrm>
            <a:off x="838200" y="1"/>
            <a:ext cx="9591989" cy="9043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400"/>
              <a:buNone/>
              <a:defRPr b="1" sz="2800">
                <a:solidFill>
                  <a:schemeClr val="lt1"/>
                </a:solidFill>
                <a:latin typeface="Century Gothic"/>
                <a:ea typeface="Century Gothic"/>
                <a:cs typeface="Century Gothic"/>
                <a:sym typeface="Century Gothic"/>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5" name="Google Shape;55;p55"/>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55"/>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1pPr>
            <a:lvl2pPr indent="0" lvl="1"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2pPr>
            <a:lvl3pPr indent="0" lvl="2"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3pPr>
            <a:lvl4pPr indent="0" lvl="3"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4pPr>
            <a:lvl5pPr indent="0" lvl="4"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5pPr>
            <a:lvl6pPr indent="0" lvl="5"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6pPr>
            <a:lvl7pPr indent="0" lvl="6"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7pPr>
            <a:lvl8pPr indent="0" lvl="7"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8pPr>
            <a:lvl9pPr indent="0" lvl="8" marL="0" marR="0" algn="r">
              <a:spcBef>
                <a:spcPts val="0"/>
              </a:spcBef>
              <a:spcAft>
                <a:spcPts val="0"/>
              </a:spcAft>
              <a:buNone/>
              <a:defRPr b="0" i="0" sz="12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4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
          <p:cNvSpPr txBox="1"/>
          <p:nvPr>
            <p:ph type="ctrTitle"/>
          </p:nvPr>
        </p:nvSpPr>
        <p:spPr>
          <a:xfrm>
            <a:off x="1524000" y="3589338"/>
            <a:ext cx="9144000" cy="185578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None/>
            </a:pPr>
            <a:r>
              <a:rPr lang="tr-TR">
                <a:latin typeface="Calibri"/>
                <a:ea typeface="Calibri"/>
                <a:cs typeface="Calibri"/>
                <a:sym typeface="Calibri"/>
              </a:rPr>
              <a:t>2021 YILI (2020/09-2021/08 Eğitim Öğretim Dönemi)</a:t>
            </a:r>
            <a:br>
              <a:rPr lang="tr-TR">
                <a:latin typeface="Calibri"/>
                <a:ea typeface="Calibri"/>
                <a:cs typeface="Calibri"/>
                <a:sym typeface="Calibri"/>
              </a:rPr>
            </a:br>
            <a:r>
              <a:rPr lang="tr-TR">
                <a:latin typeface="Calibri"/>
                <a:ea typeface="Calibri"/>
                <a:cs typeface="Calibri"/>
                <a:sym typeface="Calibri"/>
              </a:rPr>
              <a:t>SAĞLIK BİLİMLERİ FAKÜLTESİ</a:t>
            </a:r>
            <a:br>
              <a:rPr lang="tr-TR">
                <a:latin typeface="Calibri"/>
                <a:ea typeface="Calibri"/>
                <a:cs typeface="Calibri"/>
                <a:sym typeface="Calibri"/>
              </a:rPr>
            </a:br>
            <a:r>
              <a:rPr lang="tr-TR">
                <a:latin typeface="Calibri"/>
                <a:ea typeface="Calibri"/>
                <a:cs typeface="Calibri"/>
                <a:sym typeface="Calibri"/>
              </a:rPr>
              <a:t>FİZYOTERAPİ VE REHABİLİTASYON BÖLÜMÜ </a:t>
            </a:r>
            <a:br>
              <a:rPr lang="tr-TR">
                <a:latin typeface="Calibri"/>
                <a:ea typeface="Calibri"/>
                <a:cs typeface="Calibri"/>
                <a:sym typeface="Calibri"/>
              </a:rPr>
            </a:br>
            <a:r>
              <a:rPr lang="tr-TR">
                <a:latin typeface="Calibri"/>
                <a:ea typeface="Calibri"/>
                <a:cs typeface="Calibri"/>
                <a:sym typeface="Calibri"/>
              </a:rPr>
              <a:t>FAALİYET SUNUMU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0"/>
          <p:cNvSpPr txBox="1"/>
          <p:nvPr/>
        </p:nvSpPr>
        <p:spPr>
          <a:xfrm>
            <a:off x="268288" y="207963"/>
            <a:ext cx="10826750"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138" name="Google Shape;138;p10"/>
          <p:cNvSpPr txBox="1"/>
          <p:nvPr>
            <p:ph idx="1" type="body"/>
          </p:nvPr>
        </p:nvSpPr>
        <p:spPr>
          <a:xfrm>
            <a:off x="268288" y="1096963"/>
            <a:ext cx="11377612" cy="54102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1800"/>
              <a:buFont typeface="Noto Sans Symbols"/>
              <a:buChar char="⮚"/>
            </a:pPr>
            <a:r>
              <a:rPr b="1" lang="tr-TR" sz="18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Makale SCI, SSCI, AHCI ve ESCI </a:t>
            </a:r>
            <a:endParaRPr/>
          </a:p>
          <a:p>
            <a:pPr indent="0" lvl="1" marL="457200" rtl="0" algn="l">
              <a:lnSpc>
                <a:spcPct val="100000"/>
              </a:lnSpc>
              <a:spcBef>
                <a:spcPts val="500"/>
              </a:spcBef>
              <a:spcAft>
                <a:spcPts val="0"/>
              </a:spcAft>
              <a:buClr>
                <a:schemeClr val="dk1"/>
              </a:buClr>
              <a:buSzPts val="2000"/>
              <a:buFont typeface="Arial"/>
              <a:buNone/>
            </a:pPr>
            <a:r>
              <a:t/>
            </a:r>
            <a:endParaRPr b="1" sz="2000">
              <a:latin typeface="Times New Roman"/>
              <a:ea typeface="Times New Roman"/>
              <a:cs typeface="Times New Roman"/>
              <a:sym typeface="Times New Roman"/>
            </a:endParaRPr>
          </a:p>
          <a:p>
            <a:pPr indent="-342900" lvl="0" marL="342900" rtl="0" algn="l">
              <a:lnSpc>
                <a:spcPct val="107000"/>
              </a:lnSpc>
              <a:spcBef>
                <a:spcPts val="1000"/>
              </a:spcBef>
              <a:spcAft>
                <a:spcPts val="0"/>
              </a:spcAft>
              <a:buClr>
                <a:schemeClr val="dk1"/>
              </a:buClr>
              <a:buSzPts val="1800"/>
              <a:buFont typeface="Calibri"/>
              <a:buAutoNum type="arabicPeriod" startAt="7"/>
            </a:pPr>
            <a:r>
              <a:rPr lang="tr-TR" sz="1800">
                <a:latin typeface="Calibri"/>
                <a:ea typeface="Calibri"/>
                <a:cs typeface="Calibri"/>
                <a:sym typeface="Calibri"/>
              </a:rPr>
              <a:t>Zeren M</a:t>
            </a:r>
            <a:r>
              <a:rPr b="1" lang="tr-TR" sz="1800">
                <a:latin typeface="Calibri"/>
                <a:ea typeface="Calibri"/>
                <a:cs typeface="Calibri"/>
                <a:sym typeface="Calibri"/>
              </a:rPr>
              <a:t>, Gürses H. N, Denizoğlu Külli H, Uçgun H , </a:t>
            </a:r>
            <a:r>
              <a:rPr lang="tr-TR" sz="1800">
                <a:latin typeface="Calibri"/>
                <a:ea typeface="Calibri"/>
                <a:cs typeface="Calibri"/>
                <a:sym typeface="Calibri"/>
              </a:rPr>
              <a:t>Çakır E,</a:t>
            </a:r>
            <a:r>
              <a:rPr b="1" lang="tr-TR" sz="1800">
                <a:latin typeface="Calibri"/>
                <a:ea typeface="Calibri"/>
                <a:cs typeface="Calibri"/>
                <a:sym typeface="Calibri"/>
              </a:rPr>
              <a:t> </a:t>
            </a:r>
            <a:r>
              <a:rPr lang="tr-TR" sz="1800">
                <a:latin typeface="Calibri"/>
                <a:ea typeface="Calibri"/>
                <a:cs typeface="Calibri"/>
                <a:sym typeface="Calibri"/>
              </a:rPr>
              <a:t>Sit-to-stand test in children with bronchiectasis: Does it measure functional exercise capacity?, Heart &amp; Lung, 2020, 49.6: 796-802. Doi numarası: 10.1016/j.hrtlng.2020.09.017 </a:t>
            </a:r>
            <a:r>
              <a:rPr b="1" lang="tr-TR" sz="1800">
                <a:latin typeface="Calibri"/>
                <a:ea typeface="Calibri"/>
                <a:cs typeface="Calibri"/>
                <a:sym typeface="Calibri"/>
              </a:rPr>
              <a:t>(Q2)</a:t>
            </a:r>
            <a:endParaRPr/>
          </a:p>
          <a:p>
            <a:pPr indent="-342900" lvl="0" marL="342900" rtl="0" algn="l">
              <a:lnSpc>
                <a:spcPct val="107000"/>
              </a:lnSpc>
              <a:spcBef>
                <a:spcPts val="1800"/>
              </a:spcBef>
              <a:spcAft>
                <a:spcPts val="0"/>
              </a:spcAft>
              <a:buClr>
                <a:schemeClr val="dk1"/>
              </a:buClr>
              <a:buSzPts val="1800"/>
              <a:buFont typeface="Calibri"/>
              <a:buAutoNum type="arabicPeriod" startAt="7"/>
            </a:pPr>
            <a:r>
              <a:rPr b="1" lang="tr-TR" sz="1800">
                <a:latin typeface="Calibri"/>
                <a:ea typeface="Calibri"/>
                <a:cs typeface="Calibri"/>
                <a:sym typeface="Calibri"/>
              </a:rPr>
              <a:t>Tuncer D, </a:t>
            </a:r>
            <a:r>
              <a:rPr lang="tr-TR" sz="1800">
                <a:latin typeface="Calibri"/>
                <a:ea typeface="Calibri"/>
                <a:cs typeface="Calibri"/>
                <a:sym typeface="Calibri"/>
              </a:rPr>
              <a:t>Akalan NE, Caliskan MM, Temelli Y, Yigit P. Functional Bandaging in Children with Idiopathic Toe Walking. Journal of the American Podiatric Medical Association, 2020. DOI: 10.7547/19-182 </a:t>
            </a:r>
            <a:r>
              <a:rPr b="1" lang="tr-TR" sz="1800">
                <a:latin typeface="Calibri"/>
                <a:ea typeface="Calibri"/>
                <a:cs typeface="Calibri"/>
                <a:sym typeface="Calibri"/>
              </a:rPr>
              <a:t>(Q4)</a:t>
            </a:r>
            <a:endParaRPr/>
          </a:p>
          <a:p>
            <a:pPr indent="-190500" lvl="0" marL="342900" rtl="0" algn="l">
              <a:lnSpc>
                <a:spcPct val="107000"/>
              </a:lnSpc>
              <a:spcBef>
                <a:spcPts val="1800"/>
              </a:spcBef>
              <a:spcAft>
                <a:spcPts val="0"/>
              </a:spcAft>
              <a:buClr>
                <a:schemeClr val="dk1"/>
              </a:buClr>
              <a:buSzPts val="2400"/>
              <a:buFont typeface="Calibri"/>
              <a:buNone/>
            </a:pPr>
            <a:r>
              <a:t/>
            </a:r>
            <a:endParaRPr sz="2400">
              <a:latin typeface="Calibri"/>
              <a:ea typeface="Calibri"/>
              <a:cs typeface="Calibri"/>
              <a:sym typeface="Calibri"/>
            </a:endParaRPr>
          </a:p>
          <a:p>
            <a:pPr indent="-190500" lvl="0" marL="342900" rtl="0" algn="just">
              <a:lnSpc>
                <a:spcPct val="100000"/>
              </a:lnSpc>
              <a:spcBef>
                <a:spcPts val="1800"/>
              </a:spcBef>
              <a:spcAft>
                <a:spcPts val="0"/>
              </a:spcAft>
              <a:buClr>
                <a:schemeClr val="dk1"/>
              </a:buClr>
              <a:buSzPts val="2400"/>
              <a:buFont typeface="Calibri"/>
              <a:buNone/>
            </a:pPr>
            <a:r>
              <a:t/>
            </a:r>
            <a:endParaRPr b="1" sz="2400">
              <a:highlight>
                <a:srgbClr val="FFFF00"/>
              </a:highlight>
              <a:latin typeface="Times New Roman"/>
              <a:ea typeface="Times New Roman"/>
              <a:cs typeface="Times New Roman"/>
              <a:sym typeface="Times New Roman"/>
            </a:endParaRPr>
          </a:p>
        </p:txBody>
      </p:sp>
      <p:sp>
        <p:nvSpPr>
          <p:cNvPr id="139" name="Google Shape;139;p10"/>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40" name="Google Shape;140;p10"/>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1"/>
          <p:cNvSpPr txBox="1"/>
          <p:nvPr/>
        </p:nvSpPr>
        <p:spPr>
          <a:xfrm>
            <a:off x="268288" y="207963"/>
            <a:ext cx="10826750"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146" name="Google Shape;146;p11"/>
          <p:cNvSpPr txBox="1"/>
          <p:nvPr>
            <p:ph idx="1" type="body"/>
          </p:nvPr>
        </p:nvSpPr>
        <p:spPr>
          <a:xfrm>
            <a:off x="268288" y="1096963"/>
            <a:ext cx="11377612" cy="54102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000"/>
              <a:buFont typeface="Noto Sans Symbols"/>
              <a:buChar char="⮚"/>
            </a:pPr>
            <a:r>
              <a:rPr b="1" lang="tr-TR" sz="20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Diğer Yayınlar (1 Adet)</a:t>
            </a:r>
            <a:endParaRPr/>
          </a:p>
          <a:p>
            <a:pPr indent="0" lvl="1" marL="457200" rtl="0" algn="l">
              <a:lnSpc>
                <a:spcPct val="100000"/>
              </a:lnSpc>
              <a:spcBef>
                <a:spcPts val="500"/>
              </a:spcBef>
              <a:spcAft>
                <a:spcPts val="0"/>
              </a:spcAft>
              <a:buClr>
                <a:schemeClr val="dk1"/>
              </a:buClr>
              <a:buSzPts val="2000"/>
              <a:buFont typeface="Arial"/>
              <a:buNone/>
            </a:pPr>
            <a:r>
              <a:t/>
            </a:r>
            <a:endParaRPr b="1" sz="2000">
              <a:latin typeface="Calibri"/>
              <a:ea typeface="Calibri"/>
              <a:cs typeface="Calibri"/>
              <a:sym typeface="Calibri"/>
            </a:endParaRPr>
          </a:p>
          <a:p>
            <a:pPr indent="-342900" lvl="0" marL="342900" rtl="0" algn="just">
              <a:lnSpc>
                <a:spcPct val="107000"/>
              </a:lnSpc>
              <a:spcBef>
                <a:spcPts val="1000"/>
              </a:spcBef>
              <a:spcAft>
                <a:spcPts val="0"/>
              </a:spcAft>
              <a:buClr>
                <a:schemeClr val="dk1"/>
              </a:buClr>
              <a:buSzPts val="2000"/>
              <a:buFont typeface="Calibri"/>
              <a:buAutoNum type="arabicPeriod"/>
            </a:pPr>
            <a:r>
              <a:rPr b="1" lang="tr-TR" sz="2000">
                <a:latin typeface="Calibri"/>
                <a:ea typeface="Calibri"/>
                <a:cs typeface="Calibri"/>
                <a:sym typeface="Calibri"/>
              </a:rPr>
              <a:t>Tanrıverdi M</a:t>
            </a:r>
            <a:r>
              <a:rPr lang="tr-TR" sz="2000">
                <a:latin typeface="Calibri"/>
                <a:ea typeface="Calibri"/>
                <a:cs typeface="Calibri"/>
                <a:sym typeface="Calibri"/>
              </a:rPr>
              <a:t>, Tunç B, İşcan A. Reliability and Validity of the Toe Walking Tool in Turkish Idiopathic Toe Walking Children. Haliç Üniversitesi Sağlık Bilimleri Dergisi. 2021; 4(2): 137-143.</a:t>
            </a:r>
            <a:endParaRPr/>
          </a:p>
          <a:p>
            <a:pPr indent="-215900" lvl="0" marL="342900" rtl="0" algn="just">
              <a:lnSpc>
                <a:spcPct val="107000"/>
              </a:lnSpc>
              <a:spcBef>
                <a:spcPts val="1800"/>
              </a:spcBef>
              <a:spcAft>
                <a:spcPts val="0"/>
              </a:spcAft>
              <a:buClr>
                <a:schemeClr val="dk1"/>
              </a:buClr>
              <a:buSzPts val="2000"/>
              <a:buFont typeface="Calibri"/>
              <a:buNone/>
            </a:pPr>
            <a:r>
              <a:t/>
            </a:r>
            <a:endParaRPr sz="2000">
              <a:highlight>
                <a:srgbClr val="FFFF00"/>
              </a:highlight>
              <a:latin typeface="Calibri"/>
              <a:ea typeface="Calibri"/>
              <a:cs typeface="Calibri"/>
              <a:sym typeface="Calibri"/>
            </a:endParaRPr>
          </a:p>
          <a:p>
            <a:pPr indent="-228600" lvl="1" marL="685800" rtl="0" algn="l">
              <a:lnSpc>
                <a:spcPct val="100000"/>
              </a:lnSpc>
              <a:spcBef>
                <a:spcPts val="1300"/>
              </a:spcBef>
              <a:spcAft>
                <a:spcPts val="0"/>
              </a:spcAft>
              <a:buClr>
                <a:schemeClr val="dk1"/>
              </a:buClr>
              <a:buSzPts val="2000"/>
              <a:buFont typeface="Noto Sans Symbols"/>
              <a:buChar char="✔"/>
            </a:pPr>
            <a:r>
              <a:rPr b="1" lang="tr-TR" sz="2000">
                <a:latin typeface="Calibri"/>
                <a:ea typeface="Calibri"/>
                <a:cs typeface="Calibri"/>
                <a:sym typeface="Calibri"/>
              </a:rPr>
              <a:t>Kitap Bölümü</a:t>
            </a:r>
            <a:endParaRPr/>
          </a:p>
          <a:p>
            <a:pPr indent="-228600" lvl="2" marL="11430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Uluslararası Kitap Bölümü (1 Adet)</a:t>
            </a:r>
            <a:endParaRPr/>
          </a:p>
          <a:p>
            <a:pPr indent="-228600" lvl="1" marL="685800" rtl="0" algn="l">
              <a:lnSpc>
                <a:spcPct val="100000"/>
              </a:lnSpc>
              <a:spcBef>
                <a:spcPts val="500"/>
              </a:spcBef>
              <a:spcAft>
                <a:spcPts val="0"/>
              </a:spcAft>
              <a:buClr>
                <a:schemeClr val="dk1"/>
              </a:buClr>
              <a:buSzPts val="2400"/>
              <a:buFont typeface="Arial"/>
              <a:buNone/>
            </a:pPr>
            <a:r>
              <a:t/>
            </a:r>
            <a:endParaRPr b="1" sz="2400">
              <a:latin typeface="Times New Roman"/>
              <a:ea typeface="Times New Roman"/>
              <a:cs typeface="Times New Roman"/>
              <a:sym typeface="Times New Roman"/>
            </a:endParaRPr>
          </a:p>
          <a:p>
            <a:pPr indent="-228600" lvl="0" marL="228600" rtl="0" algn="l">
              <a:lnSpc>
                <a:spcPct val="107000"/>
              </a:lnSpc>
              <a:spcBef>
                <a:spcPts val="1000"/>
              </a:spcBef>
              <a:spcAft>
                <a:spcPts val="0"/>
              </a:spcAft>
              <a:buClr>
                <a:schemeClr val="dk1"/>
              </a:buClr>
              <a:buSzPts val="2000"/>
              <a:buFont typeface="Calibri"/>
              <a:buAutoNum type="arabicPeriod"/>
            </a:pPr>
            <a:r>
              <a:rPr b="1" lang="tr-TR" sz="2000">
                <a:latin typeface="Calibri"/>
                <a:ea typeface="Calibri"/>
                <a:cs typeface="Calibri"/>
                <a:sym typeface="Calibri"/>
              </a:rPr>
              <a:t>Öğr. Gör. Dr. Ertuğrul Safran</a:t>
            </a:r>
            <a:r>
              <a:rPr lang="tr-TR" sz="2000">
                <a:latin typeface="Calibri"/>
                <a:ea typeface="Calibri"/>
                <a:cs typeface="Calibri"/>
                <a:sym typeface="Calibri"/>
              </a:rPr>
              <a:t>. Sağlık Bilgisi ve İlk Yardım, Spor Bilimlerinde Temel Kavramlar, Editör: Emrah Yılmaz, Akademisyen Kitabevi, ISBN 978-625-7795-40-1</a:t>
            </a:r>
            <a:endParaRPr/>
          </a:p>
          <a:p>
            <a:pPr indent="0" lvl="0" marL="0" rtl="0" algn="just">
              <a:lnSpc>
                <a:spcPct val="107000"/>
              </a:lnSpc>
              <a:spcBef>
                <a:spcPts val="1800"/>
              </a:spcBef>
              <a:spcAft>
                <a:spcPts val="0"/>
              </a:spcAft>
              <a:buClr>
                <a:schemeClr val="dk1"/>
              </a:buClr>
              <a:buSzPts val="1600"/>
              <a:buNone/>
            </a:pPr>
            <a:r>
              <a:t/>
            </a:r>
            <a:endParaRPr>
              <a:highlight>
                <a:srgbClr val="FFFF00"/>
              </a:highlight>
              <a:latin typeface="Times New Roman"/>
              <a:ea typeface="Times New Roman"/>
              <a:cs typeface="Times New Roman"/>
              <a:sym typeface="Times New Roman"/>
            </a:endParaRPr>
          </a:p>
        </p:txBody>
      </p:sp>
      <p:sp>
        <p:nvSpPr>
          <p:cNvPr id="147" name="Google Shape;147;p11"/>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48" name="Google Shape;148;p11"/>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2"/>
          <p:cNvSpPr txBox="1"/>
          <p:nvPr/>
        </p:nvSpPr>
        <p:spPr>
          <a:xfrm>
            <a:off x="244475" y="207963"/>
            <a:ext cx="108505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   Gerçekleşen Faaliyetler</a:t>
            </a:r>
            <a:endParaRPr/>
          </a:p>
        </p:txBody>
      </p:sp>
      <p:sp>
        <p:nvSpPr>
          <p:cNvPr id="154" name="Google Shape;154;p12"/>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1800"/>
              <a:buFont typeface="Noto Sans Symbols"/>
              <a:buChar char="⮚"/>
            </a:pPr>
            <a:r>
              <a:rPr b="1" lang="tr-TR" sz="1800">
                <a:latin typeface="Calibri"/>
                <a:ea typeface="Calibri"/>
                <a:cs typeface="Calibri"/>
                <a:sym typeface="Calibri"/>
              </a:rPr>
              <a:t> </a:t>
            </a:r>
            <a:r>
              <a:rPr b="1" lang="tr-TR" sz="2000">
                <a:latin typeface="Times New Roman"/>
                <a:ea typeface="Times New Roman"/>
                <a:cs typeface="Times New Roman"/>
                <a:sym typeface="Times New Roman"/>
              </a:rPr>
              <a:t>2020/09 - 2021/12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Kitap Bölümü</a:t>
            </a:r>
            <a:endParaRPr/>
          </a:p>
          <a:p>
            <a:pPr indent="-228600" lvl="2" marL="11430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Ulusal Kitap Bölümü (11 Adet)</a:t>
            </a:r>
            <a:endParaRPr/>
          </a:p>
          <a:p>
            <a:pPr indent="-228600" lvl="2" marL="1143000" rtl="0" algn="l">
              <a:lnSpc>
                <a:spcPct val="100000"/>
              </a:lnSpc>
              <a:spcBef>
                <a:spcPts val="500"/>
              </a:spcBef>
              <a:spcAft>
                <a:spcPts val="0"/>
              </a:spcAft>
              <a:buClr>
                <a:schemeClr val="dk1"/>
              </a:buClr>
              <a:buSzPts val="2000"/>
              <a:buFont typeface="Arial"/>
              <a:buNone/>
            </a:pPr>
            <a:r>
              <a:t/>
            </a:r>
            <a:endParaRPr b="1" sz="2000">
              <a:latin typeface="Times New Roman"/>
              <a:ea typeface="Times New Roman"/>
              <a:cs typeface="Times New Roman"/>
              <a:sym typeface="Times New Roman"/>
            </a:endParaRPr>
          </a:p>
          <a:p>
            <a:pPr indent="-228600" lvl="0" marL="228600" rtl="0" algn="just">
              <a:lnSpc>
                <a:spcPct val="155555"/>
              </a:lnSpc>
              <a:spcBef>
                <a:spcPts val="1000"/>
              </a:spcBef>
              <a:spcAft>
                <a:spcPts val="0"/>
              </a:spcAft>
              <a:buClr>
                <a:schemeClr val="dk1"/>
              </a:buClr>
              <a:buSzPts val="1800"/>
              <a:buFont typeface="Calibri"/>
              <a:buAutoNum type="arabicPeriod"/>
            </a:pPr>
            <a:r>
              <a:rPr b="1" lang="tr-TR" sz="1800">
                <a:latin typeface="Calibri"/>
                <a:ea typeface="Calibri"/>
                <a:cs typeface="Calibri"/>
                <a:sym typeface="Calibri"/>
              </a:rPr>
              <a:t>Prof. Dr. H. Nilgün Gürses</a:t>
            </a:r>
            <a:r>
              <a:rPr lang="tr-TR" sz="1800">
                <a:latin typeface="Calibri"/>
                <a:ea typeface="Calibri"/>
                <a:cs typeface="Calibri"/>
                <a:sym typeface="Calibri"/>
              </a:rPr>
              <a:t>. Kardiyopulmoner Hastalıklar- Giriş. Bulaşıcı Olmayan Hastalıklarda Fiziksel Aktivite ve Egzersiz. Ed: Fatma Karantay Mutluay, ISBN: 978-625-7291-51-4, İstanbul Tıp Kitabevleri, 2021.ss 27-30</a:t>
            </a:r>
            <a:endParaRPr/>
          </a:p>
          <a:p>
            <a:pPr indent="-228600" lvl="0" marL="228600" rtl="0" algn="just">
              <a:lnSpc>
                <a:spcPct val="155555"/>
              </a:lnSpc>
              <a:spcBef>
                <a:spcPts val="1000"/>
              </a:spcBef>
              <a:spcAft>
                <a:spcPts val="0"/>
              </a:spcAft>
              <a:buClr>
                <a:schemeClr val="dk1"/>
              </a:buClr>
              <a:buSzPts val="1800"/>
              <a:buFont typeface="Calibri"/>
              <a:buAutoNum type="arabicPeriod"/>
            </a:pPr>
            <a:r>
              <a:rPr b="1" lang="tr-TR" sz="1800">
                <a:latin typeface="Calibri"/>
                <a:ea typeface="Calibri"/>
                <a:cs typeface="Calibri"/>
                <a:sym typeface="Calibri"/>
              </a:rPr>
              <a:t>Doç. Dr. Semiramis Özyılmaz.</a:t>
            </a:r>
            <a:r>
              <a:rPr lang="tr-TR" sz="1800">
                <a:latin typeface="Calibri"/>
                <a:ea typeface="Calibri"/>
                <a:cs typeface="Calibri"/>
                <a:sym typeface="Calibri"/>
              </a:rPr>
              <a:t> Koroner Arter Hastalıkları, Bulaşıcı Olmayan Hastalıklarda Fiziksel Aktivite ve Egzersiz. Ed: Fatma Karantay Mutluay, ISBN: 978-625-7291-51-4, İstanbul Tıp Kitabevleri, 2021.ss 31-48</a:t>
            </a:r>
            <a:endParaRPr/>
          </a:p>
          <a:p>
            <a:pPr indent="-228600" lvl="0" marL="228600" rtl="0" algn="just">
              <a:lnSpc>
                <a:spcPct val="155555"/>
              </a:lnSpc>
              <a:spcBef>
                <a:spcPts val="1000"/>
              </a:spcBef>
              <a:spcAft>
                <a:spcPts val="0"/>
              </a:spcAft>
              <a:buClr>
                <a:schemeClr val="dk1"/>
              </a:buClr>
              <a:buSzPts val="1800"/>
              <a:buFont typeface="Calibri"/>
              <a:buAutoNum type="arabicPeriod"/>
            </a:pPr>
            <a:r>
              <a:rPr b="1" lang="tr-TR" sz="1800">
                <a:latin typeface="Calibri"/>
                <a:ea typeface="Calibri"/>
                <a:cs typeface="Calibri"/>
                <a:sym typeface="Calibri"/>
              </a:rPr>
              <a:t>Doç. Dr. Semiramis Özyılmaz.</a:t>
            </a:r>
            <a:r>
              <a:rPr lang="tr-TR" sz="1800">
                <a:latin typeface="Calibri"/>
                <a:ea typeface="Calibri"/>
                <a:cs typeface="Calibri"/>
                <a:sym typeface="Calibri"/>
              </a:rPr>
              <a:t> </a:t>
            </a:r>
            <a:r>
              <a:rPr lang="tr-TR" sz="1800">
                <a:solidFill>
                  <a:srgbClr val="000000"/>
                </a:solidFill>
                <a:latin typeface="Times New Roman"/>
                <a:ea typeface="Times New Roman"/>
                <a:cs typeface="Times New Roman"/>
                <a:sym typeface="Times New Roman"/>
              </a:rPr>
              <a:t>Kronik Hastalıklarda Rehabilitasyon ve Egzersiz Uygulamaları. Bölüm adı: Pulmoner Hastalıklarda Rehabilitasyon ve Egzersiz uygulamaları. İstanbul Tıp Kitabevleri  Editör: Mehmet Ünal  2021 ss: 151-175.</a:t>
            </a:r>
            <a:endParaRPr sz="1800">
              <a:latin typeface="Calibri"/>
              <a:ea typeface="Calibri"/>
              <a:cs typeface="Calibri"/>
              <a:sym typeface="Calibri"/>
            </a:endParaRPr>
          </a:p>
          <a:p>
            <a:pPr indent="-228600" lvl="0" marL="228600" rtl="0" algn="just">
              <a:lnSpc>
                <a:spcPct val="155555"/>
              </a:lnSpc>
              <a:spcBef>
                <a:spcPts val="1000"/>
              </a:spcBef>
              <a:spcAft>
                <a:spcPts val="0"/>
              </a:spcAft>
              <a:buClr>
                <a:schemeClr val="dk1"/>
              </a:buClr>
              <a:buSzPts val="1800"/>
              <a:buFont typeface="Calibri"/>
              <a:buAutoNum type="arabicPeriod"/>
            </a:pPr>
            <a:r>
              <a:rPr b="1" lang="tr-TR" sz="1800">
                <a:latin typeface="Calibri"/>
                <a:ea typeface="Calibri"/>
                <a:cs typeface="Calibri"/>
                <a:sym typeface="Calibri"/>
              </a:rPr>
              <a:t>Doç. Dr. Alis Kostanoğlu.</a:t>
            </a:r>
            <a:r>
              <a:rPr lang="tr-TR" sz="1800">
                <a:latin typeface="Calibri"/>
                <a:ea typeface="Calibri"/>
                <a:cs typeface="Calibri"/>
                <a:sym typeface="Calibri"/>
              </a:rPr>
              <a:t> Periferik Arter Hastalıkları, Bulaşıcı Olmayan Hastalıklarda Fiziksel Aktivite ve Egzersiz. Ed: Fatma Karantay Mutluay, ISBN: 978-625-7291-51-4, İstanbul Tıp Kitabevleri, 2021.ss 109-122</a:t>
            </a:r>
            <a:endParaRPr/>
          </a:p>
        </p:txBody>
      </p:sp>
      <p:sp>
        <p:nvSpPr>
          <p:cNvPr id="155" name="Google Shape;155;p12"/>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56" name="Google Shape;156;p12"/>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3"/>
          <p:cNvSpPr txBox="1"/>
          <p:nvPr/>
        </p:nvSpPr>
        <p:spPr>
          <a:xfrm>
            <a:off x="244475" y="207963"/>
            <a:ext cx="108505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   Gerçekleşen Faaliyetler</a:t>
            </a:r>
            <a:endParaRPr/>
          </a:p>
        </p:txBody>
      </p:sp>
      <p:sp>
        <p:nvSpPr>
          <p:cNvPr id="162" name="Google Shape;162;p13"/>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1800"/>
              <a:buFont typeface="Noto Sans Symbols"/>
              <a:buChar char="⮚"/>
            </a:pPr>
            <a:r>
              <a:rPr b="1" lang="tr-TR" sz="18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Kitap Bölümü</a:t>
            </a:r>
            <a:endParaRPr/>
          </a:p>
          <a:p>
            <a:pPr indent="-228600" lvl="2" marL="11430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Ulusal Kitap Bölümü </a:t>
            </a:r>
            <a:endParaRPr/>
          </a:p>
          <a:p>
            <a:pPr indent="-228600" lvl="2" marL="1143000" rtl="0" algn="l">
              <a:lnSpc>
                <a:spcPct val="100000"/>
              </a:lnSpc>
              <a:spcBef>
                <a:spcPts val="500"/>
              </a:spcBef>
              <a:spcAft>
                <a:spcPts val="0"/>
              </a:spcAft>
              <a:buClr>
                <a:schemeClr val="dk1"/>
              </a:buClr>
              <a:buSzPts val="2000"/>
              <a:buFont typeface="Arial"/>
              <a:buNone/>
            </a:pPr>
            <a:r>
              <a:t/>
            </a:r>
            <a:endParaRPr b="1" sz="2000">
              <a:latin typeface="Times New Roman"/>
              <a:ea typeface="Times New Roman"/>
              <a:cs typeface="Times New Roman"/>
              <a:sym typeface="Times New Roman"/>
            </a:endParaRPr>
          </a:p>
          <a:p>
            <a:pPr indent="-228600" lvl="0" marL="228600" rtl="0" algn="just">
              <a:lnSpc>
                <a:spcPct val="107000"/>
              </a:lnSpc>
              <a:spcBef>
                <a:spcPts val="1000"/>
              </a:spcBef>
              <a:spcAft>
                <a:spcPts val="0"/>
              </a:spcAft>
              <a:buClr>
                <a:schemeClr val="dk1"/>
              </a:buClr>
              <a:buSzPts val="1800"/>
              <a:buFont typeface="Arial"/>
              <a:buNone/>
            </a:pPr>
            <a:r>
              <a:rPr b="1" lang="tr-TR" sz="1800">
                <a:latin typeface="Times New Roman"/>
                <a:ea typeface="Times New Roman"/>
                <a:cs typeface="Times New Roman"/>
                <a:sym typeface="Times New Roman"/>
              </a:rPr>
              <a:t>5. Dr. Öğr. Üyesi Müberra Tanrıverdi.</a:t>
            </a:r>
            <a:r>
              <a:rPr lang="tr-TR" sz="1800">
                <a:latin typeface="Times New Roman"/>
                <a:ea typeface="Times New Roman"/>
                <a:cs typeface="Times New Roman"/>
                <a:sym typeface="Times New Roman"/>
              </a:rPr>
              <a:t> ‘Epilepsi’, In: Bulaşıcı Olmayan Hastalıklarda Fiziksel Aktivite ve Egzersiz. Ed: Fatma Karantay Mutluay, ISBN: 978-625-7291-51-4, İstanbul Tıp Kitabevleri, 2021.ss 379-388</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Arial"/>
              <a:buNone/>
            </a:pPr>
            <a:r>
              <a:rPr lang="tr-TR" sz="1800">
                <a:latin typeface="Times New Roman"/>
                <a:ea typeface="Times New Roman"/>
                <a:cs typeface="Times New Roman"/>
                <a:sym typeface="Times New Roman"/>
              </a:rPr>
              <a:t>6. Burcu Hüseyinsinoğlu</a:t>
            </a:r>
            <a:r>
              <a:rPr b="1" lang="tr-TR" sz="1800">
                <a:latin typeface="Times New Roman"/>
                <a:ea typeface="Times New Roman"/>
                <a:cs typeface="Times New Roman"/>
                <a:sym typeface="Times New Roman"/>
              </a:rPr>
              <a:t>, Hilal Denizoğlu Külli.</a:t>
            </a:r>
            <a:r>
              <a:rPr lang="tr-TR" sz="1800">
                <a:latin typeface="Times New Roman"/>
                <a:ea typeface="Times New Roman"/>
                <a:cs typeface="Times New Roman"/>
                <a:sym typeface="Times New Roman"/>
              </a:rPr>
              <a:t> İnme, Nörolojik Hastalıklarda Fiziksel Aktivite ve Egzersiz, Bulaşıcı Olmayan Hastalıklarda Fiziksel Aktivite ve Egzersiz. Ed: Fatma Karantay Mutluay, ISBN: 978-625-7291-51-4, İstanbul Tıp Kitabevleri, 2021. ss 293-310 </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Arial"/>
              <a:buNone/>
            </a:pPr>
            <a:r>
              <a:rPr b="1" lang="tr-TR" sz="1800">
                <a:latin typeface="Times New Roman"/>
                <a:ea typeface="Times New Roman"/>
                <a:cs typeface="Times New Roman"/>
                <a:sym typeface="Times New Roman"/>
              </a:rPr>
              <a:t>7. Dr. Öğr. Üyesi Elif Durgut</a:t>
            </a:r>
            <a:r>
              <a:rPr lang="tr-TR" sz="1800">
                <a:latin typeface="Times New Roman"/>
                <a:ea typeface="Times New Roman"/>
                <a:cs typeface="Times New Roman"/>
                <a:sym typeface="Times New Roman"/>
              </a:rPr>
              <a:t>. Serebral palsi, Bulaşıcı Olmayan Hastalıklarda Fiziksel Aktivite ve Egzersiz. Ed: Fatma Karantay Mutluay, ISBN: 978-625-7291-51-4, İstanbul Tıp Kitabevleri, 2021.ss.359-78</a:t>
            </a:r>
            <a:endParaRPr sz="1800">
              <a:latin typeface="Calibri"/>
              <a:ea typeface="Calibri"/>
              <a:cs typeface="Calibri"/>
              <a:sym typeface="Calibri"/>
            </a:endParaRPr>
          </a:p>
          <a:p>
            <a:pPr indent="-228600" lvl="0" marL="228600" rtl="0" algn="just">
              <a:lnSpc>
                <a:spcPct val="107000"/>
              </a:lnSpc>
              <a:spcBef>
                <a:spcPts val="1800"/>
              </a:spcBef>
              <a:spcAft>
                <a:spcPts val="0"/>
              </a:spcAft>
              <a:buClr>
                <a:srgbClr val="000000"/>
              </a:buClr>
              <a:buSzPts val="1800"/>
              <a:buFont typeface="Arial"/>
              <a:buNone/>
            </a:pPr>
            <a:r>
              <a:rPr b="1" lang="tr-TR" sz="1800">
                <a:solidFill>
                  <a:srgbClr val="000000"/>
                </a:solidFill>
                <a:latin typeface="Times New Roman"/>
                <a:ea typeface="Times New Roman"/>
                <a:cs typeface="Times New Roman"/>
                <a:sym typeface="Times New Roman"/>
              </a:rPr>
              <a:t>8. Doç. Dr. Alis Kostanoğlu.</a:t>
            </a:r>
            <a:r>
              <a:rPr lang="tr-TR" sz="1800">
                <a:solidFill>
                  <a:srgbClr val="000000"/>
                </a:solidFill>
                <a:latin typeface="Times New Roman"/>
                <a:ea typeface="Times New Roman"/>
                <a:cs typeface="Times New Roman"/>
                <a:sym typeface="Times New Roman"/>
              </a:rPr>
              <a:t> Kronik Hastalıklarda Rehabilitasyon ve Egzersiz Uygulamaları. Bölüm adı: Kardiyovasküler Hastalıklarda Rehabilitasyon ve Egzersiz Uygulamaları. İstanbul Tıp Kİtabevleri  Editör: Mehmet Ünal  2021 ss: 121-140.</a:t>
            </a:r>
            <a:endParaRPr sz="1800">
              <a:solidFill>
                <a:srgbClr val="000000"/>
              </a:solidFill>
              <a:latin typeface="Calibri"/>
              <a:ea typeface="Calibri"/>
              <a:cs typeface="Calibri"/>
              <a:sym typeface="Calibri"/>
            </a:endParaRPr>
          </a:p>
          <a:p>
            <a:pPr indent="-114300" lvl="0" marL="228600" rtl="0" algn="just">
              <a:lnSpc>
                <a:spcPct val="155555"/>
              </a:lnSpc>
              <a:spcBef>
                <a:spcPts val="1800"/>
              </a:spcBef>
              <a:spcAft>
                <a:spcPts val="0"/>
              </a:spcAft>
              <a:buClr>
                <a:schemeClr val="dk1"/>
              </a:buClr>
              <a:buSzPts val="1800"/>
              <a:buFont typeface="Calibri"/>
              <a:buNone/>
            </a:pPr>
            <a:r>
              <a:t/>
            </a:r>
            <a:endParaRPr sz="1800">
              <a:latin typeface="Calibri"/>
              <a:ea typeface="Calibri"/>
              <a:cs typeface="Calibri"/>
              <a:sym typeface="Calibri"/>
            </a:endParaRPr>
          </a:p>
        </p:txBody>
      </p:sp>
      <p:sp>
        <p:nvSpPr>
          <p:cNvPr id="163" name="Google Shape;163;p13"/>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64" name="Google Shape;164;p13"/>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4"/>
          <p:cNvSpPr txBox="1"/>
          <p:nvPr/>
        </p:nvSpPr>
        <p:spPr>
          <a:xfrm>
            <a:off x="244475" y="207963"/>
            <a:ext cx="108505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   Gerçekleşen Faaliyetler</a:t>
            </a:r>
            <a:endParaRPr/>
          </a:p>
        </p:txBody>
      </p:sp>
      <p:sp>
        <p:nvSpPr>
          <p:cNvPr id="170" name="Google Shape;170;p14"/>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1800"/>
              <a:buFont typeface="Noto Sans Symbols"/>
              <a:buChar char="⮚"/>
            </a:pPr>
            <a:r>
              <a:rPr b="1" lang="tr-TR" sz="18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Kitap Bölümü</a:t>
            </a:r>
            <a:endParaRPr/>
          </a:p>
          <a:p>
            <a:pPr indent="-228600" lvl="2" marL="11430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Ulusal Kitap Bölümü </a:t>
            </a:r>
            <a:endParaRPr/>
          </a:p>
          <a:p>
            <a:pPr indent="-228600" lvl="2" marL="1143000" rtl="0" algn="l">
              <a:lnSpc>
                <a:spcPct val="100000"/>
              </a:lnSpc>
              <a:spcBef>
                <a:spcPts val="500"/>
              </a:spcBef>
              <a:spcAft>
                <a:spcPts val="0"/>
              </a:spcAft>
              <a:buClr>
                <a:schemeClr val="dk1"/>
              </a:buClr>
              <a:buSzPts val="2000"/>
              <a:buFont typeface="Arial"/>
              <a:buNone/>
            </a:pPr>
            <a:r>
              <a:t/>
            </a:r>
            <a:endParaRPr b="1" sz="2000">
              <a:latin typeface="Times New Roman"/>
              <a:ea typeface="Times New Roman"/>
              <a:cs typeface="Times New Roman"/>
              <a:sym typeface="Times New Roman"/>
            </a:endParaRPr>
          </a:p>
          <a:p>
            <a:pPr indent="-228600" lvl="0" marL="228600" rtl="0" algn="just">
              <a:lnSpc>
                <a:spcPct val="107000"/>
              </a:lnSpc>
              <a:spcBef>
                <a:spcPts val="1000"/>
              </a:spcBef>
              <a:spcAft>
                <a:spcPts val="0"/>
              </a:spcAft>
              <a:buClr>
                <a:srgbClr val="000000"/>
              </a:buClr>
              <a:buSzPts val="1800"/>
              <a:buFont typeface="Arial"/>
              <a:buNone/>
            </a:pPr>
            <a:r>
              <a:rPr b="1" lang="tr-TR" sz="1800">
                <a:solidFill>
                  <a:srgbClr val="000000"/>
                </a:solidFill>
                <a:latin typeface="Times New Roman"/>
                <a:ea typeface="Times New Roman"/>
                <a:cs typeface="Times New Roman"/>
                <a:sym typeface="Times New Roman"/>
              </a:rPr>
              <a:t>9. Doç. Dr. Alis Kostanoğlu.</a:t>
            </a:r>
            <a:r>
              <a:rPr lang="tr-TR" sz="1800">
                <a:solidFill>
                  <a:srgbClr val="000000"/>
                </a:solidFill>
                <a:latin typeface="Times New Roman"/>
                <a:ea typeface="Times New Roman"/>
                <a:cs typeface="Times New Roman"/>
                <a:sym typeface="Times New Roman"/>
              </a:rPr>
              <a:t> Kronik Hastalıklarda Rehabilitasyon ve Egzersiz Uygulamaları. Bölüm adı: Hipertansif Hastalarda Egzersiz Uygulamaları. İstanbul Tıp Kİtabevleri  Editör: Mehmet Ünal  2021 ss: 141-150.</a:t>
            </a:r>
            <a:endParaRPr sz="1800">
              <a:solidFill>
                <a:srgbClr val="000000"/>
              </a:solidFill>
              <a:latin typeface="Calibri"/>
              <a:ea typeface="Calibri"/>
              <a:cs typeface="Calibri"/>
              <a:sym typeface="Calibri"/>
            </a:endParaRPr>
          </a:p>
          <a:p>
            <a:pPr indent="-228600" lvl="0" marL="228600" rtl="0" algn="just">
              <a:lnSpc>
                <a:spcPct val="107000"/>
              </a:lnSpc>
              <a:spcBef>
                <a:spcPts val="1800"/>
              </a:spcBef>
              <a:spcAft>
                <a:spcPts val="0"/>
              </a:spcAft>
              <a:buClr>
                <a:srgbClr val="000000"/>
              </a:buClr>
              <a:buSzPts val="1800"/>
              <a:buFont typeface="Arial"/>
              <a:buNone/>
            </a:pPr>
            <a:r>
              <a:rPr b="1" lang="tr-TR" sz="1800">
                <a:solidFill>
                  <a:srgbClr val="000000"/>
                </a:solidFill>
                <a:latin typeface="Times New Roman"/>
                <a:ea typeface="Times New Roman"/>
                <a:cs typeface="Times New Roman"/>
                <a:sym typeface="Times New Roman"/>
              </a:rPr>
              <a:t>10. Dr. Öğr. Üyesi Müberra Tanrıverdi.</a:t>
            </a:r>
            <a:r>
              <a:rPr lang="tr-TR" sz="1800">
                <a:solidFill>
                  <a:srgbClr val="000000"/>
                </a:solidFill>
                <a:latin typeface="Times New Roman"/>
                <a:ea typeface="Times New Roman"/>
                <a:cs typeface="Times New Roman"/>
                <a:sym typeface="Times New Roman"/>
              </a:rPr>
              <a:t> ‘Onkolojik Rehabilitasyonda Sanal Gerçeklik Uygulamaları’, In: Onkoloji ve Palyatif Bakımda Ergoterapi, syf: 319-325; 2021. Ed: Meral Huri, Sedef Şahin. ISBN: 978-605-7874-00-0, Hipokrat Yayınevi, 2021.</a:t>
            </a:r>
            <a:endParaRPr sz="1800">
              <a:solidFill>
                <a:srgbClr val="000000"/>
              </a:solidFill>
              <a:latin typeface="Calibri"/>
              <a:ea typeface="Calibri"/>
              <a:cs typeface="Calibri"/>
              <a:sym typeface="Calibri"/>
            </a:endParaRPr>
          </a:p>
          <a:p>
            <a:pPr indent="-228600" lvl="0" marL="228600" rtl="0" algn="just">
              <a:lnSpc>
                <a:spcPct val="107000"/>
              </a:lnSpc>
              <a:spcBef>
                <a:spcPts val="1800"/>
              </a:spcBef>
              <a:spcAft>
                <a:spcPts val="0"/>
              </a:spcAft>
              <a:buClr>
                <a:srgbClr val="000000"/>
              </a:buClr>
              <a:buSzPts val="1800"/>
              <a:buFont typeface="Arial"/>
              <a:buNone/>
            </a:pPr>
            <a:r>
              <a:rPr b="1" lang="tr-TR" sz="1800">
                <a:solidFill>
                  <a:srgbClr val="000000"/>
                </a:solidFill>
                <a:latin typeface="Times New Roman"/>
                <a:ea typeface="Times New Roman"/>
                <a:cs typeface="Times New Roman"/>
                <a:sym typeface="Times New Roman"/>
              </a:rPr>
              <a:t>11. Öğr. Gör. Dr. Kübra Alpay.</a:t>
            </a:r>
            <a:r>
              <a:rPr lang="tr-TR" sz="1800">
                <a:solidFill>
                  <a:srgbClr val="000000"/>
                </a:solidFill>
                <a:latin typeface="Times New Roman"/>
                <a:ea typeface="Times New Roman"/>
                <a:cs typeface="Times New Roman"/>
                <a:sym typeface="Times New Roman"/>
              </a:rPr>
              <a:t> Nöromusküler Skolyozda Hippoterapi, Yoga, Pilates ve Tai Chi. S.221-250. Nöromusküler Hastalıklarda Skolyoz ve Rehabilitasyonu, Editörler: Meltem Yazıcı Gülay, Yavuz Yakut. Hipokrat Yayınevi, 2021, Ankara.​</a:t>
            </a:r>
            <a:endParaRPr sz="1800">
              <a:solidFill>
                <a:srgbClr val="000000"/>
              </a:solidFill>
              <a:latin typeface="Calibri"/>
              <a:ea typeface="Calibri"/>
              <a:cs typeface="Calibri"/>
              <a:sym typeface="Calibri"/>
            </a:endParaRPr>
          </a:p>
          <a:p>
            <a:pPr indent="-114300" lvl="0" marL="228600" rtl="0" algn="just">
              <a:lnSpc>
                <a:spcPct val="155555"/>
              </a:lnSpc>
              <a:spcBef>
                <a:spcPts val="1800"/>
              </a:spcBef>
              <a:spcAft>
                <a:spcPts val="0"/>
              </a:spcAft>
              <a:buClr>
                <a:schemeClr val="dk1"/>
              </a:buClr>
              <a:buSzPts val="1800"/>
              <a:buFont typeface="Calibri"/>
              <a:buNone/>
            </a:pPr>
            <a:r>
              <a:t/>
            </a:r>
            <a:endParaRPr sz="1800">
              <a:latin typeface="Calibri"/>
              <a:ea typeface="Calibri"/>
              <a:cs typeface="Calibri"/>
              <a:sym typeface="Calibri"/>
            </a:endParaRPr>
          </a:p>
        </p:txBody>
      </p:sp>
      <p:sp>
        <p:nvSpPr>
          <p:cNvPr id="171" name="Google Shape;171;p14"/>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72" name="Google Shape;172;p14"/>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5"/>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178" name="Google Shape;178;p15"/>
          <p:cNvSpPr txBox="1"/>
          <p:nvPr>
            <p:ph idx="1" type="body"/>
          </p:nvPr>
        </p:nvSpPr>
        <p:spPr>
          <a:xfrm>
            <a:off x="244475" y="1031875"/>
            <a:ext cx="11428413" cy="535305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Akademik kapsamda gerçekleştirilen faaliyetler  </a:t>
            </a:r>
            <a:endParaRPr/>
          </a:p>
          <a:p>
            <a:pPr indent="0" lvl="1" marL="457200" rtl="0" algn="just">
              <a:lnSpc>
                <a:spcPct val="100000"/>
              </a:lnSpc>
              <a:spcBef>
                <a:spcPts val="500"/>
              </a:spcBef>
              <a:spcAft>
                <a:spcPts val="0"/>
              </a:spcAft>
              <a:buClr>
                <a:schemeClr val="dk1"/>
              </a:buClr>
              <a:buSzPts val="2000"/>
              <a:buFont typeface="Arial"/>
              <a:buNone/>
            </a:pPr>
            <a:r>
              <a:rPr b="1" lang="tr-TR" sz="2000">
                <a:latin typeface="Times New Roman"/>
                <a:ea typeface="Times New Roman"/>
                <a:cs typeface="Times New Roman"/>
                <a:sym typeface="Times New Roman"/>
              </a:rPr>
              <a:t> </a:t>
            </a:r>
            <a:endParaRPr/>
          </a:p>
          <a:p>
            <a:pPr indent="-342900" lvl="0" marL="342900" rtl="0" algn="just">
              <a:lnSpc>
                <a:spcPct val="100000"/>
              </a:lnSpc>
              <a:spcBef>
                <a:spcPts val="1000"/>
              </a:spcBef>
              <a:spcAft>
                <a:spcPts val="0"/>
              </a:spcAft>
              <a:buClr>
                <a:schemeClr val="dk1"/>
              </a:buClr>
              <a:buSzPts val="2000"/>
              <a:buFont typeface="Calibri"/>
              <a:buAutoNum type="arabicPeriod"/>
            </a:pPr>
            <a:r>
              <a:rPr lang="tr-TR" sz="2000">
                <a:latin typeface="Calibri"/>
                <a:ea typeface="Calibri"/>
                <a:cs typeface="Calibri"/>
                <a:sym typeface="Calibri"/>
              </a:rPr>
              <a:t>TÜBA kapsamında Bezmialem Vakıf Üniversitesi Sağlık Bilimleri Fakültesi Fizyoterapi ve Rehabilitasyon Bölümü olarak iki anabilim dalımızla ilgili (Fizyoterapi ve Rehabilitasyon AD ve  Kardiyopulmoner Fizyoterapi ve Rehabilitasyon AD) ayrı ayrı 100'er kelime sözlük çalışmasına katkı sağlamak üzere gönderilmiştir. </a:t>
            </a:r>
            <a:endParaRPr/>
          </a:p>
          <a:p>
            <a:pPr indent="-342900" lvl="0" marL="342900" rtl="0" algn="just">
              <a:lnSpc>
                <a:spcPct val="100000"/>
              </a:lnSpc>
              <a:spcBef>
                <a:spcPts val="1000"/>
              </a:spcBef>
              <a:spcAft>
                <a:spcPts val="0"/>
              </a:spcAft>
              <a:buClr>
                <a:schemeClr val="dk1"/>
              </a:buClr>
              <a:buSzPts val="2000"/>
              <a:buFont typeface="Calibri"/>
              <a:buAutoNum type="arabicPeriod"/>
            </a:pPr>
            <a:r>
              <a:rPr lang="tr-TR" sz="2000">
                <a:latin typeface="Calibri"/>
                <a:ea typeface="Calibri"/>
                <a:cs typeface="Calibri"/>
                <a:sym typeface="Calibri"/>
              </a:rPr>
              <a:t>Fizyoterapi ve Rehabilitasyon Bölümü “Uzaktan Eğitimde Kalite Güvencesi Ölçütleri ve Değerlendirme Rehberi”nde talep edilen soruların yanıtlarını içeren rapor hazırlanmıştır.</a:t>
            </a:r>
            <a:endParaRPr/>
          </a:p>
          <a:p>
            <a:pPr indent="-342900" lvl="0" marL="342900" rtl="0" algn="just">
              <a:lnSpc>
                <a:spcPct val="100000"/>
              </a:lnSpc>
              <a:spcBef>
                <a:spcPts val="1000"/>
              </a:spcBef>
              <a:spcAft>
                <a:spcPts val="0"/>
              </a:spcAft>
              <a:buClr>
                <a:srgbClr val="000000"/>
              </a:buClr>
              <a:buSzPts val="2000"/>
              <a:buFont typeface="Calibri"/>
              <a:buAutoNum type="arabicPeriod"/>
            </a:pPr>
            <a:r>
              <a:rPr lang="tr-TR" sz="2000">
                <a:solidFill>
                  <a:srgbClr val="000000"/>
                </a:solidFill>
                <a:latin typeface="Calibri"/>
                <a:ea typeface="Calibri"/>
                <a:cs typeface="Calibri"/>
                <a:sym typeface="Calibri"/>
              </a:rPr>
              <a:t>İstanbul Medipol Üniversitesi Sağlık Bilimleri Enstitüsü’nde doktora yapan </a:t>
            </a:r>
            <a:r>
              <a:rPr b="1" lang="tr-TR" sz="2000">
                <a:solidFill>
                  <a:srgbClr val="000000"/>
                </a:solidFill>
                <a:latin typeface="Calibri"/>
                <a:ea typeface="Calibri"/>
                <a:cs typeface="Calibri"/>
                <a:sym typeface="Calibri"/>
              </a:rPr>
              <a:t>Öğr. Gör. Kübra Alpay </a:t>
            </a:r>
            <a:r>
              <a:rPr lang="tr-TR" sz="2000">
                <a:solidFill>
                  <a:srgbClr val="000000"/>
                </a:solidFill>
                <a:latin typeface="Calibri"/>
                <a:ea typeface="Calibri"/>
                <a:cs typeface="Calibri"/>
                <a:sym typeface="Calibri"/>
              </a:rPr>
              <a:t>“Parsiyel menisektomide çıkarılan doku miktarının propriosepsiyon ve denge üzerine etkisi ve rehabilitasyon sonrası değişikliğin değerlendirilmesi” başlıklı tez çalışmasını bitirmiş olup 04/09/2020 tarihinde yapılan Tez Savunma Sınavını başarıyla tamamlamıştır. </a:t>
            </a:r>
            <a:endParaRPr/>
          </a:p>
          <a:p>
            <a:pPr indent="-76200" lvl="0" marL="228600" rtl="0" algn="just">
              <a:lnSpc>
                <a:spcPct val="100000"/>
              </a:lnSpc>
              <a:spcBef>
                <a:spcPts val="1000"/>
              </a:spcBef>
              <a:spcAft>
                <a:spcPts val="0"/>
              </a:spcAft>
              <a:buClr>
                <a:schemeClr val="dk1"/>
              </a:buClr>
              <a:buSzPts val="2400"/>
              <a:buNone/>
            </a:pPr>
            <a:r>
              <a:t/>
            </a:r>
            <a:endParaRPr sz="2400"/>
          </a:p>
          <a:p>
            <a:pPr indent="-254000" lvl="1" marL="800100" rtl="0" algn="l">
              <a:lnSpc>
                <a:spcPct val="100000"/>
              </a:lnSpc>
              <a:spcBef>
                <a:spcPts val="500"/>
              </a:spcBef>
              <a:spcAft>
                <a:spcPts val="0"/>
              </a:spcAft>
              <a:buClr>
                <a:schemeClr val="dk1"/>
              </a:buClr>
              <a:buSzPts val="1400"/>
              <a:buFont typeface="Calibri"/>
              <a:buNone/>
            </a:pPr>
            <a:r>
              <a:t/>
            </a:r>
            <a:endParaRPr>
              <a:latin typeface="Times New Roman"/>
              <a:ea typeface="Times New Roman"/>
              <a:cs typeface="Times New Roman"/>
              <a:sym typeface="Times New Roman"/>
            </a:endParaRPr>
          </a:p>
        </p:txBody>
      </p:sp>
      <p:sp>
        <p:nvSpPr>
          <p:cNvPr id="179" name="Google Shape;179;p15"/>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80" name="Google Shape;180;p15"/>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6"/>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186" name="Google Shape;186;p16"/>
          <p:cNvSpPr txBox="1"/>
          <p:nvPr>
            <p:ph idx="1" type="body"/>
          </p:nvPr>
        </p:nvSpPr>
        <p:spPr>
          <a:xfrm>
            <a:off x="244475" y="1031875"/>
            <a:ext cx="11428413" cy="535305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Akademik kapsamda gerçekleştirilen faaliyetler  </a:t>
            </a:r>
            <a:endParaRPr/>
          </a:p>
          <a:p>
            <a:pPr indent="0" lvl="1" marL="457200" rtl="0" algn="just">
              <a:lnSpc>
                <a:spcPct val="100000"/>
              </a:lnSpc>
              <a:spcBef>
                <a:spcPts val="500"/>
              </a:spcBef>
              <a:spcAft>
                <a:spcPts val="0"/>
              </a:spcAft>
              <a:buClr>
                <a:schemeClr val="dk1"/>
              </a:buClr>
              <a:buSzPts val="2000"/>
              <a:buFont typeface="Arial"/>
              <a:buNone/>
            </a:pPr>
            <a:r>
              <a:rPr b="1" lang="tr-TR" sz="2000">
                <a:latin typeface="Times New Roman"/>
                <a:ea typeface="Times New Roman"/>
                <a:cs typeface="Times New Roman"/>
                <a:sym typeface="Times New Roman"/>
              </a:rPr>
              <a:t> </a:t>
            </a:r>
            <a:endParaRPr/>
          </a:p>
          <a:p>
            <a:pPr indent="-457200" lvl="0" marL="457200" rtl="0" algn="just">
              <a:lnSpc>
                <a:spcPct val="100000"/>
              </a:lnSpc>
              <a:spcBef>
                <a:spcPts val="1000"/>
              </a:spcBef>
              <a:spcAft>
                <a:spcPts val="0"/>
              </a:spcAft>
              <a:buClr>
                <a:schemeClr val="dk1"/>
              </a:buClr>
              <a:buSzPts val="2000"/>
              <a:buFont typeface="Calibri"/>
              <a:buAutoNum type="arabicPeriod" startAt="4"/>
            </a:pPr>
            <a:r>
              <a:rPr lang="tr-TR" sz="2000">
                <a:latin typeface="Calibri"/>
                <a:ea typeface="Calibri"/>
                <a:cs typeface="Calibri"/>
                <a:sym typeface="Calibri"/>
              </a:rPr>
              <a:t>Bölüm başkanımız </a:t>
            </a:r>
            <a:r>
              <a:rPr b="1" lang="tr-TR" sz="2000">
                <a:latin typeface="Calibri"/>
                <a:ea typeface="Calibri"/>
                <a:cs typeface="Calibri"/>
                <a:sym typeface="Calibri"/>
              </a:rPr>
              <a:t>Prof. Dr. H. Nilgün Gürses </a:t>
            </a:r>
            <a:r>
              <a:rPr lang="tr-TR" sz="2000">
                <a:latin typeface="Calibri"/>
                <a:ea typeface="Calibri"/>
                <a:cs typeface="Calibri"/>
                <a:sym typeface="Calibri"/>
              </a:rPr>
              <a:t>4 Şubat ve 11 Şubat tarihlerinde online olarak gerçekleştirilen Türkiye Fizyoterapistler Derneği “Bilim Eğitim Araştırma Komisyonu (BEAK)” toplantılarına katılmıştır.</a:t>
            </a:r>
            <a:endParaRPr/>
          </a:p>
          <a:p>
            <a:pPr indent="-457200" lvl="0" marL="457200" rtl="0" algn="just">
              <a:lnSpc>
                <a:spcPct val="100000"/>
              </a:lnSpc>
              <a:spcBef>
                <a:spcPts val="1000"/>
              </a:spcBef>
              <a:spcAft>
                <a:spcPts val="0"/>
              </a:spcAft>
              <a:buClr>
                <a:srgbClr val="000000"/>
              </a:buClr>
              <a:buSzPts val="2000"/>
              <a:buFont typeface="Calibri"/>
              <a:buAutoNum type="arabicPeriod" startAt="4"/>
            </a:pPr>
            <a:r>
              <a:rPr lang="tr-TR" sz="2000">
                <a:solidFill>
                  <a:srgbClr val="000000"/>
                </a:solidFill>
                <a:latin typeface="Calibri"/>
                <a:ea typeface="Calibri"/>
                <a:cs typeface="Calibri"/>
                <a:sym typeface="Calibri"/>
              </a:rPr>
              <a:t>Bölümümüzde Doktor Öğretim üyesi olarak çalışmakta olan </a:t>
            </a:r>
            <a:r>
              <a:rPr b="1" lang="tr-TR" sz="2000">
                <a:solidFill>
                  <a:srgbClr val="000000"/>
                </a:solidFill>
                <a:latin typeface="Calibri"/>
                <a:ea typeface="Calibri"/>
                <a:cs typeface="Calibri"/>
                <a:sym typeface="Calibri"/>
              </a:rPr>
              <a:t>Dr. Alis Kostanoğlu</a:t>
            </a:r>
            <a:r>
              <a:rPr lang="tr-TR" sz="2000">
                <a:solidFill>
                  <a:srgbClr val="000000"/>
                </a:solidFill>
                <a:latin typeface="Calibri"/>
                <a:ea typeface="Calibri"/>
                <a:cs typeface="Calibri"/>
                <a:sym typeface="Calibri"/>
              </a:rPr>
              <a:t> Doçentlik sınavında başarılı bulunarak “Doçent” ünvanını kazanmıştır. </a:t>
            </a:r>
            <a:endParaRPr/>
          </a:p>
          <a:p>
            <a:pPr indent="-457200" lvl="0" marL="457200" rtl="0" algn="just">
              <a:lnSpc>
                <a:spcPct val="100000"/>
              </a:lnSpc>
              <a:spcBef>
                <a:spcPts val="1000"/>
              </a:spcBef>
              <a:spcAft>
                <a:spcPts val="0"/>
              </a:spcAft>
              <a:buClr>
                <a:srgbClr val="000000"/>
              </a:buClr>
              <a:buSzPts val="2000"/>
              <a:buFont typeface="Calibri"/>
              <a:buAutoNum type="arabicPeriod" startAt="4"/>
            </a:pPr>
            <a:r>
              <a:rPr b="1" lang="tr-TR" sz="2000">
                <a:solidFill>
                  <a:srgbClr val="000000"/>
                </a:solidFill>
                <a:latin typeface="Calibri"/>
                <a:ea typeface="Calibri"/>
                <a:cs typeface="Calibri"/>
                <a:sym typeface="Calibri"/>
              </a:rPr>
              <a:t>Prof. Dr. H. Nilgün Gürses </a:t>
            </a:r>
            <a:r>
              <a:rPr lang="tr-TR" sz="2000">
                <a:solidFill>
                  <a:srgbClr val="000000"/>
                </a:solidFill>
                <a:latin typeface="Calibri"/>
                <a:ea typeface="Calibri"/>
                <a:cs typeface="Calibri"/>
                <a:sym typeface="Calibri"/>
              </a:rPr>
              <a:t>8-9 Mayıs tarihlerinde gerçekleştirilen Ulusal Fizyoterapi Kongresi’nin Düzenleme Kurulu üyesi olarak seçilmiştir ve 23 Şubat, 16, 19, 25, 30 Mart, 3, 12, 16 Nisan ve 1 Mayıs tarihlerinde hazırlık toplantılarına online olarak katılmıştır.</a:t>
            </a:r>
            <a:endParaRPr/>
          </a:p>
          <a:p>
            <a:pPr indent="-457200" lvl="0" marL="457200" rtl="0" algn="just">
              <a:lnSpc>
                <a:spcPct val="100000"/>
              </a:lnSpc>
              <a:spcBef>
                <a:spcPts val="1000"/>
              </a:spcBef>
              <a:spcAft>
                <a:spcPts val="0"/>
              </a:spcAft>
              <a:buClr>
                <a:srgbClr val="000000"/>
              </a:buClr>
              <a:buSzPts val="2000"/>
              <a:buFont typeface="Calibri"/>
              <a:buAutoNum type="arabicPeriod" startAt="4"/>
            </a:pPr>
            <a:r>
              <a:rPr b="1" lang="tr-TR" sz="2000">
                <a:solidFill>
                  <a:srgbClr val="000000"/>
                </a:solidFill>
                <a:latin typeface="Calibri"/>
                <a:ea typeface="Calibri"/>
                <a:cs typeface="Calibri"/>
                <a:sym typeface="Calibri"/>
              </a:rPr>
              <a:t>Doç. Dr. Semiramis Özyılmaz </a:t>
            </a:r>
            <a:r>
              <a:rPr lang="tr-TR" sz="2000">
                <a:solidFill>
                  <a:srgbClr val="000000"/>
                </a:solidFill>
                <a:latin typeface="Calibri"/>
                <a:ea typeface="Calibri"/>
                <a:cs typeface="Calibri"/>
                <a:sym typeface="Calibri"/>
              </a:rPr>
              <a:t>ve </a:t>
            </a:r>
            <a:r>
              <a:rPr b="1" lang="tr-TR" sz="2000">
                <a:solidFill>
                  <a:srgbClr val="000000"/>
                </a:solidFill>
                <a:latin typeface="Calibri"/>
                <a:ea typeface="Calibri"/>
                <a:cs typeface="Calibri"/>
                <a:sym typeface="Calibri"/>
              </a:rPr>
              <a:t>Doç. Dr. Alis Kostanoğlu </a:t>
            </a:r>
            <a:r>
              <a:rPr lang="tr-TR" sz="2000">
                <a:solidFill>
                  <a:srgbClr val="000000"/>
                </a:solidFill>
                <a:latin typeface="Calibri"/>
                <a:ea typeface="Calibri"/>
                <a:cs typeface="Calibri"/>
                <a:sym typeface="Calibri"/>
              </a:rPr>
              <a:t>ve 31.05.2021- 11.06.2021 tarihlerinde SABAK, YÖKAK, SABDEK iş birliği ile ‘Uzaktan Eğitim Yetkinlikleri-3’ Sertifika Programı’na katılmışlardır.</a:t>
            </a:r>
            <a:endParaRPr/>
          </a:p>
          <a:p>
            <a:pPr indent="0" lvl="0" marL="0" rtl="0" algn="just">
              <a:lnSpc>
                <a:spcPct val="100000"/>
              </a:lnSpc>
              <a:spcBef>
                <a:spcPts val="1000"/>
              </a:spcBef>
              <a:spcAft>
                <a:spcPts val="0"/>
              </a:spcAft>
              <a:buClr>
                <a:schemeClr val="dk1"/>
              </a:buClr>
              <a:buSzPts val="2000"/>
              <a:buFont typeface="Arial"/>
              <a:buNone/>
            </a:pPr>
            <a:r>
              <a:t/>
            </a:r>
            <a:endParaRPr sz="2000">
              <a:solidFill>
                <a:srgbClr val="000000"/>
              </a:solidFill>
              <a:latin typeface="Calibri"/>
              <a:ea typeface="Calibri"/>
              <a:cs typeface="Calibri"/>
              <a:sym typeface="Calibri"/>
            </a:endParaRPr>
          </a:p>
          <a:p>
            <a:pPr indent="-215900" lvl="0" marL="342900" rtl="0" algn="just">
              <a:lnSpc>
                <a:spcPct val="100000"/>
              </a:lnSpc>
              <a:spcBef>
                <a:spcPts val="1000"/>
              </a:spcBef>
              <a:spcAft>
                <a:spcPts val="0"/>
              </a:spcAft>
              <a:buClr>
                <a:schemeClr val="dk1"/>
              </a:buClr>
              <a:buSzPts val="2000"/>
              <a:buFont typeface="Calibri"/>
              <a:buNone/>
            </a:pPr>
            <a:r>
              <a:t/>
            </a:r>
            <a:endParaRPr sz="2000">
              <a:solidFill>
                <a:srgbClr val="000000"/>
              </a:solidFill>
              <a:latin typeface="Calibri"/>
              <a:ea typeface="Calibri"/>
              <a:cs typeface="Calibri"/>
              <a:sym typeface="Calibri"/>
            </a:endParaRPr>
          </a:p>
          <a:p>
            <a:pPr indent="-215900" lvl="0" marL="342900" rtl="0" algn="just">
              <a:lnSpc>
                <a:spcPct val="100000"/>
              </a:lnSpc>
              <a:spcBef>
                <a:spcPts val="1000"/>
              </a:spcBef>
              <a:spcAft>
                <a:spcPts val="0"/>
              </a:spcAft>
              <a:buClr>
                <a:schemeClr val="dk1"/>
              </a:buClr>
              <a:buSzPts val="2000"/>
              <a:buFont typeface="Calibri"/>
              <a:buNone/>
            </a:pPr>
            <a:r>
              <a:t/>
            </a:r>
            <a:endParaRPr sz="2000">
              <a:latin typeface="Calibri"/>
              <a:ea typeface="Calibri"/>
              <a:cs typeface="Calibri"/>
              <a:sym typeface="Calibri"/>
            </a:endParaRPr>
          </a:p>
          <a:p>
            <a:pPr indent="-215900" lvl="0" marL="342900" rtl="0" algn="just">
              <a:lnSpc>
                <a:spcPct val="100000"/>
              </a:lnSpc>
              <a:spcBef>
                <a:spcPts val="1000"/>
              </a:spcBef>
              <a:spcAft>
                <a:spcPts val="0"/>
              </a:spcAft>
              <a:buClr>
                <a:schemeClr val="dk1"/>
              </a:buClr>
              <a:buSzPts val="2000"/>
              <a:buFont typeface="Calibri"/>
              <a:buNone/>
            </a:pPr>
            <a:r>
              <a:t/>
            </a:r>
            <a:endParaRPr sz="2000">
              <a:latin typeface="Calibri"/>
              <a:ea typeface="Calibri"/>
              <a:cs typeface="Calibri"/>
              <a:sym typeface="Calibri"/>
            </a:endParaRPr>
          </a:p>
          <a:p>
            <a:pPr indent="-190500" lvl="1" marL="800100" rtl="0" algn="just">
              <a:lnSpc>
                <a:spcPct val="100000"/>
              </a:lnSpc>
              <a:spcBef>
                <a:spcPts val="500"/>
              </a:spcBef>
              <a:spcAft>
                <a:spcPts val="0"/>
              </a:spcAft>
              <a:buClr>
                <a:schemeClr val="dk1"/>
              </a:buClr>
              <a:buSzPts val="2400"/>
              <a:buFont typeface="Calibri"/>
              <a:buNone/>
            </a:pPr>
            <a:r>
              <a:t/>
            </a:r>
            <a:endParaRPr sz="2400"/>
          </a:p>
          <a:p>
            <a:pPr indent="-190500" lvl="1" marL="800100" rtl="0" algn="just">
              <a:lnSpc>
                <a:spcPct val="100000"/>
              </a:lnSpc>
              <a:spcBef>
                <a:spcPts val="500"/>
              </a:spcBef>
              <a:spcAft>
                <a:spcPts val="0"/>
              </a:spcAft>
              <a:buClr>
                <a:schemeClr val="dk1"/>
              </a:buClr>
              <a:buSzPts val="2400"/>
              <a:buFont typeface="Calibri"/>
              <a:buNone/>
            </a:pPr>
            <a:r>
              <a:t/>
            </a:r>
            <a:endParaRPr sz="2400"/>
          </a:p>
          <a:p>
            <a:pPr indent="-254000" lvl="1" marL="800100" rtl="0" algn="l">
              <a:lnSpc>
                <a:spcPct val="100000"/>
              </a:lnSpc>
              <a:spcBef>
                <a:spcPts val="500"/>
              </a:spcBef>
              <a:spcAft>
                <a:spcPts val="0"/>
              </a:spcAft>
              <a:buClr>
                <a:schemeClr val="dk1"/>
              </a:buClr>
              <a:buSzPts val="1400"/>
              <a:buFont typeface="Calibri"/>
              <a:buNone/>
            </a:pPr>
            <a:r>
              <a:t/>
            </a:r>
            <a:endParaRPr>
              <a:latin typeface="Times New Roman"/>
              <a:ea typeface="Times New Roman"/>
              <a:cs typeface="Times New Roman"/>
              <a:sym typeface="Times New Roman"/>
            </a:endParaRPr>
          </a:p>
        </p:txBody>
      </p:sp>
      <p:sp>
        <p:nvSpPr>
          <p:cNvPr id="187" name="Google Shape;187;p16"/>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88" name="Google Shape;188;p16"/>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7"/>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194" name="Google Shape;194;p17"/>
          <p:cNvSpPr txBox="1"/>
          <p:nvPr>
            <p:ph idx="1" type="body"/>
          </p:nvPr>
        </p:nvSpPr>
        <p:spPr>
          <a:xfrm>
            <a:off x="244475" y="1031875"/>
            <a:ext cx="11428413" cy="535305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Akademik kapsamda gerçekleştirilen faaliyetler  </a:t>
            </a:r>
            <a:endParaRPr/>
          </a:p>
          <a:p>
            <a:pPr indent="0" lvl="1" marL="457200" rtl="0" algn="just">
              <a:lnSpc>
                <a:spcPct val="100000"/>
              </a:lnSpc>
              <a:spcBef>
                <a:spcPts val="500"/>
              </a:spcBef>
              <a:spcAft>
                <a:spcPts val="0"/>
              </a:spcAft>
              <a:buClr>
                <a:schemeClr val="dk1"/>
              </a:buClr>
              <a:buSzPts val="2400"/>
              <a:buFont typeface="Arial"/>
              <a:buNone/>
            </a:pPr>
            <a:r>
              <a:rPr b="1" lang="tr-TR" sz="2400">
                <a:latin typeface="Times New Roman"/>
                <a:ea typeface="Times New Roman"/>
                <a:cs typeface="Times New Roman"/>
                <a:sym typeface="Times New Roman"/>
              </a:rPr>
              <a:t> </a:t>
            </a:r>
            <a:endParaRPr/>
          </a:p>
          <a:p>
            <a:pPr indent="-457200" lvl="0" marL="457200" rtl="0" algn="just">
              <a:lnSpc>
                <a:spcPct val="100000"/>
              </a:lnSpc>
              <a:spcBef>
                <a:spcPts val="1000"/>
              </a:spcBef>
              <a:spcAft>
                <a:spcPts val="0"/>
              </a:spcAft>
              <a:buClr>
                <a:srgbClr val="000000"/>
              </a:buClr>
              <a:buSzPts val="2000"/>
              <a:buFont typeface="Calibri"/>
              <a:buAutoNum type="arabicPeriod" startAt="8"/>
            </a:pPr>
            <a:r>
              <a:rPr lang="tr-TR" sz="2000">
                <a:solidFill>
                  <a:srgbClr val="000000"/>
                </a:solidFill>
                <a:latin typeface="Calibri"/>
                <a:ea typeface="Calibri"/>
                <a:cs typeface="Calibri"/>
                <a:sym typeface="Calibri"/>
              </a:rPr>
              <a:t>17.06.2021 tarihinde </a:t>
            </a:r>
            <a:r>
              <a:rPr b="1" lang="tr-TR" sz="2000">
                <a:solidFill>
                  <a:srgbClr val="000000"/>
                </a:solidFill>
                <a:latin typeface="Calibri"/>
                <a:ea typeface="Calibri"/>
                <a:cs typeface="Calibri"/>
                <a:sym typeface="Calibri"/>
              </a:rPr>
              <a:t>Doç. Dr.</a:t>
            </a:r>
            <a:r>
              <a:rPr lang="tr-TR" sz="2000">
                <a:solidFill>
                  <a:srgbClr val="000000"/>
                </a:solidFill>
                <a:latin typeface="Calibri"/>
                <a:ea typeface="Calibri"/>
                <a:cs typeface="Calibri"/>
                <a:sym typeface="Calibri"/>
              </a:rPr>
              <a:t> </a:t>
            </a:r>
            <a:r>
              <a:rPr b="1" lang="tr-TR" sz="2000">
                <a:solidFill>
                  <a:srgbClr val="000000"/>
                </a:solidFill>
                <a:latin typeface="Calibri"/>
                <a:ea typeface="Calibri"/>
                <a:cs typeface="Calibri"/>
                <a:sym typeface="Calibri"/>
              </a:rPr>
              <a:t>Semiramis Özyılmaz </a:t>
            </a:r>
            <a:r>
              <a:rPr lang="tr-TR" sz="2000">
                <a:solidFill>
                  <a:srgbClr val="000000"/>
                </a:solidFill>
                <a:latin typeface="Calibri"/>
                <a:ea typeface="Calibri"/>
                <a:cs typeface="Calibri"/>
                <a:sym typeface="Calibri"/>
              </a:rPr>
              <a:t>tarafından FTR Bölüm Tanıtım röportajı gerçekleştirilmiştir.</a:t>
            </a:r>
            <a:endParaRPr/>
          </a:p>
          <a:p>
            <a:pPr indent="-457200" lvl="0" marL="457200" rtl="0" algn="just">
              <a:lnSpc>
                <a:spcPct val="100000"/>
              </a:lnSpc>
              <a:spcBef>
                <a:spcPts val="1000"/>
              </a:spcBef>
              <a:spcAft>
                <a:spcPts val="0"/>
              </a:spcAft>
              <a:buClr>
                <a:srgbClr val="000000"/>
              </a:buClr>
              <a:buSzPts val="2000"/>
              <a:buFont typeface="Calibri"/>
              <a:buAutoNum type="arabicPeriod" startAt="8"/>
            </a:pPr>
            <a:r>
              <a:rPr lang="tr-TR" sz="2000">
                <a:solidFill>
                  <a:srgbClr val="000000"/>
                </a:solidFill>
                <a:latin typeface="Calibri"/>
                <a:ea typeface="Calibri"/>
                <a:cs typeface="Calibri"/>
                <a:sym typeface="Calibri"/>
              </a:rPr>
              <a:t>Bölüm başkanımız</a:t>
            </a:r>
            <a:r>
              <a:rPr b="1" lang="tr-TR" sz="2000">
                <a:solidFill>
                  <a:srgbClr val="000000"/>
                </a:solidFill>
                <a:latin typeface="Calibri"/>
                <a:ea typeface="Calibri"/>
                <a:cs typeface="Calibri"/>
                <a:sym typeface="Calibri"/>
              </a:rPr>
              <a:t> Prof. Dr. H. Nilgün Gürses ve </a:t>
            </a:r>
            <a:r>
              <a:rPr lang="tr-TR" sz="2000">
                <a:solidFill>
                  <a:srgbClr val="000000"/>
                </a:solidFill>
                <a:latin typeface="Calibri"/>
                <a:ea typeface="Calibri"/>
                <a:cs typeface="Calibri"/>
                <a:sym typeface="Calibri"/>
              </a:rPr>
              <a:t>Bölümümüz</a:t>
            </a:r>
            <a:r>
              <a:rPr b="1" lang="tr-TR" sz="2000">
                <a:solidFill>
                  <a:srgbClr val="000000"/>
                </a:solidFill>
                <a:latin typeface="Calibri"/>
                <a:ea typeface="Calibri"/>
                <a:cs typeface="Calibri"/>
                <a:sym typeface="Calibri"/>
              </a:rPr>
              <a:t> öğretim elemanları</a:t>
            </a:r>
            <a:r>
              <a:rPr lang="tr-TR" sz="2000">
                <a:solidFill>
                  <a:srgbClr val="000000"/>
                </a:solidFill>
                <a:latin typeface="Calibri"/>
                <a:ea typeface="Calibri"/>
                <a:cs typeface="Calibri"/>
                <a:sym typeface="Calibri"/>
              </a:rPr>
              <a:t> 1.07.2021  tarihinde Zoom üzerinden gerçekleştirilen </a:t>
            </a:r>
            <a:r>
              <a:rPr b="1" lang="tr-TR" sz="2000">
                <a:solidFill>
                  <a:srgbClr val="000000"/>
                </a:solidFill>
                <a:latin typeface="Calibri"/>
                <a:ea typeface="Calibri"/>
                <a:cs typeface="Calibri"/>
                <a:sym typeface="Calibri"/>
              </a:rPr>
              <a:t>Akreditasyon Programına</a:t>
            </a:r>
            <a:r>
              <a:rPr lang="tr-TR" sz="2000">
                <a:solidFill>
                  <a:srgbClr val="000000"/>
                </a:solidFill>
                <a:latin typeface="Calibri"/>
                <a:ea typeface="Calibri"/>
                <a:cs typeface="Calibri"/>
                <a:sym typeface="Calibri"/>
              </a:rPr>
              <a:t> Hazırlık için Sağlık Bilimleri Eğitim Programları Değerlendirme ve Akreditasyon Derneği (SABAK) </a:t>
            </a:r>
            <a:r>
              <a:rPr b="1" lang="tr-TR" sz="2000">
                <a:solidFill>
                  <a:srgbClr val="000000"/>
                </a:solidFill>
                <a:latin typeface="Calibri"/>
                <a:ea typeface="Calibri"/>
                <a:cs typeface="Calibri"/>
                <a:sym typeface="Calibri"/>
              </a:rPr>
              <a:t>Kurum Eğitimi</a:t>
            </a:r>
            <a:r>
              <a:rPr lang="tr-TR" sz="2000">
                <a:solidFill>
                  <a:srgbClr val="000000"/>
                </a:solidFill>
                <a:latin typeface="Calibri"/>
                <a:ea typeface="Calibri"/>
                <a:cs typeface="Calibri"/>
                <a:sym typeface="Calibri"/>
              </a:rPr>
              <a:t> toplantısına (Online Eğitim) katılmışlardır.</a:t>
            </a:r>
            <a:endParaRPr/>
          </a:p>
          <a:p>
            <a:pPr indent="-457200" lvl="0" marL="457200" rtl="0" algn="just">
              <a:lnSpc>
                <a:spcPct val="100000"/>
              </a:lnSpc>
              <a:spcBef>
                <a:spcPts val="1000"/>
              </a:spcBef>
              <a:spcAft>
                <a:spcPts val="0"/>
              </a:spcAft>
              <a:buClr>
                <a:srgbClr val="000000"/>
              </a:buClr>
              <a:buSzPts val="2000"/>
              <a:buFont typeface="Calibri"/>
              <a:buAutoNum type="arabicPeriod" startAt="8"/>
            </a:pPr>
            <a:r>
              <a:rPr lang="tr-TR" sz="2000">
                <a:solidFill>
                  <a:srgbClr val="000000"/>
                </a:solidFill>
                <a:latin typeface="Calibri"/>
                <a:ea typeface="Calibri"/>
                <a:cs typeface="Calibri"/>
                <a:sym typeface="Calibri"/>
              </a:rPr>
              <a:t>25-26 Haziran 2021 tarihlerinde iki öğretim üyemiz; </a:t>
            </a:r>
            <a:r>
              <a:rPr b="1" lang="tr-TR" sz="2000">
                <a:solidFill>
                  <a:srgbClr val="000000"/>
                </a:solidFill>
                <a:latin typeface="Calibri"/>
                <a:ea typeface="Calibri"/>
                <a:cs typeface="Calibri"/>
                <a:sym typeface="Calibri"/>
              </a:rPr>
              <a:t>Doç. Dr. Semiramis Özyılmaz </a:t>
            </a:r>
            <a:r>
              <a:rPr lang="tr-TR" sz="2000">
                <a:solidFill>
                  <a:srgbClr val="000000"/>
                </a:solidFill>
                <a:latin typeface="Calibri"/>
                <a:ea typeface="Calibri"/>
                <a:cs typeface="Calibri"/>
                <a:sym typeface="Calibri"/>
              </a:rPr>
              <a:t> ile </a:t>
            </a:r>
            <a:r>
              <a:rPr b="1" lang="tr-TR" sz="2000">
                <a:solidFill>
                  <a:srgbClr val="000000"/>
                </a:solidFill>
                <a:latin typeface="Calibri"/>
                <a:ea typeface="Calibri"/>
                <a:cs typeface="Calibri"/>
                <a:sym typeface="Calibri"/>
              </a:rPr>
              <a:t>Dr. Öğr. Üyesi Elif Durgut</a:t>
            </a:r>
            <a:r>
              <a:rPr lang="tr-TR" sz="2000">
                <a:solidFill>
                  <a:srgbClr val="000000"/>
                </a:solidFill>
                <a:latin typeface="Calibri"/>
                <a:ea typeface="Calibri"/>
                <a:cs typeface="Calibri"/>
                <a:sym typeface="Calibri"/>
              </a:rPr>
              <a:t>  ve </a:t>
            </a:r>
            <a:r>
              <a:rPr b="1" lang="tr-TR" sz="2000">
                <a:solidFill>
                  <a:srgbClr val="000000"/>
                </a:solidFill>
                <a:latin typeface="Calibri"/>
                <a:ea typeface="Calibri"/>
                <a:cs typeface="Calibri"/>
                <a:sym typeface="Calibri"/>
              </a:rPr>
              <a:t>Öğr. Gör. Dr. Kübra Alpay</a:t>
            </a:r>
            <a:r>
              <a:rPr lang="tr-TR" sz="2000">
                <a:solidFill>
                  <a:srgbClr val="000000"/>
                </a:solidFill>
                <a:latin typeface="Calibri"/>
                <a:ea typeface="Calibri"/>
                <a:cs typeface="Calibri"/>
                <a:sym typeface="Calibri"/>
              </a:rPr>
              <a:t>  Sağlık Bilimleri Eğitim Programları Değerlendirme ve </a:t>
            </a:r>
            <a:r>
              <a:rPr b="1" lang="tr-TR" sz="2000">
                <a:solidFill>
                  <a:srgbClr val="000000"/>
                </a:solidFill>
                <a:latin typeface="Calibri"/>
                <a:ea typeface="Calibri"/>
                <a:cs typeface="Calibri"/>
                <a:sym typeface="Calibri"/>
              </a:rPr>
              <a:t>Akreditasyon Derneği (SABAK) Değerlendirici Eğitimine</a:t>
            </a:r>
            <a:r>
              <a:rPr lang="tr-TR" sz="2000">
                <a:solidFill>
                  <a:srgbClr val="000000"/>
                </a:solidFill>
                <a:latin typeface="Calibri"/>
                <a:ea typeface="Calibri"/>
                <a:cs typeface="Calibri"/>
                <a:sym typeface="Calibri"/>
              </a:rPr>
              <a:t> (Online Eğitim) katılmışlardır.</a:t>
            </a:r>
            <a:endParaRPr/>
          </a:p>
          <a:p>
            <a:pPr indent="-457200" lvl="0" marL="457200" rtl="0" algn="just">
              <a:lnSpc>
                <a:spcPct val="100000"/>
              </a:lnSpc>
              <a:spcBef>
                <a:spcPts val="1000"/>
              </a:spcBef>
              <a:spcAft>
                <a:spcPts val="0"/>
              </a:spcAft>
              <a:buClr>
                <a:srgbClr val="000000"/>
              </a:buClr>
              <a:buSzPts val="2000"/>
              <a:buFont typeface="Calibri"/>
              <a:buAutoNum type="arabicPeriod" startAt="8"/>
            </a:pPr>
            <a:r>
              <a:rPr lang="tr-TR" sz="2000">
                <a:solidFill>
                  <a:srgbClr val="000000"/>
                </a:solidFill>
                <a:latin typeface="Calibri"/>
                <a:ea typeface="Calibri"/>
                <a:cs typeface="Calibri"/>
                <a:sym typeface="Calibri"/>
              </a:rPr>
              <a:t>FTR Bölümü öğrencilerinin 11.07.2021 tarihinde Mezuniyet Töreni gerçekleştirilmiştir.</a:t>
            </a:r>
            <a:endParaRPr/>
          </a:p>
          <a:p>
            <a:pPr indent="-330200" lvl="0" marL="457200" rtl="0" algn="just">
              <a:lnSpc>
                <a:spcPct val="100000"/>
              </a:lnSpc>
              <a:spcBef>
                <a:spcPts val="1000"/>
              </a:spcBef>
              <a:spcAft>
                <a:spcPts val="0"/>
              </a:spcAft>
              <a:buClr>
                <a:schemeClr val="dk1"/>
              </a:buClr>
              <a:buSzPts val="2000"/>
              <a:buFont typeface="Calibri"/>
              <a:buNone/>
            </a:pPr>
            <a:r>
              <a:t/>
            </a:r>
            <a:endParaRPr sz="2000">
              <a:solidFill>
                <a:srgbClr val="000000"/>
              </a:solidFill>
              <a:latin typeface="Calibri"/>
              <a:ea typeface="Calibri"/>
              <a:cs typeface="Calibri"/>
              <a:sym typeface="Calibri"/>
            </a:endParaRPr>
          </a:p>
          <a:p>
            <a:pPr indent="-330200" lvl="0" marL="457200" rtl="0" algn="just">
              <a:lnSpc>
                <a:spcPct val="100000"/>
              </a:lnSpc>
              <a:spcBef>
                <a:spcPts val="1000"/>
              </a:spcBef>
              <a:spcAft>
                <a:spcPts val="0"/>
              </a:spcAft>
              <a:buClr>
                <a:schemeClr val="dk1"/>
              </a:buClr>
              <a:buSzPts val="2000"/>
              <a:buFont typeface="Calibri"/>
              <a:buNone/>
            </a:pPr>
            <a:r>
              <a:t/>
            </a:r>
            <a:endParaRPr sz="2000">
              <a:solidFill>
                <a:srgbClr val="000000"/>
              </a:solidFill>
              <a:latin typeface="Calibri"/>
              <a:ea typeface="Calibri"/>
              <a:cs typeface="Calibri"/>
              <a:sym typeface="Calibri"/>
            </a:endParaRPr>
          </a:p>
          <a:p>
            <a:pPr indent="-215900" lvl="0" marL="342900" rtl="0" algn="just">
              <a:lnSpc>
                <a:spcPct val="100000"/>
              </a:lnSpc>
              <a:spcBef>
                <a:spcPts val="1000"/>
              </a:spcBef>
              <a:spcAft>
                <a:spcPts val="0"/>
              </a:spcAft>
              <a:buClr>
                <a:schemeClr val="dk1"/>
              </a:buClr>
              <a:buSzPts val="2000"/>
              <a:buFont typeface="Calibri"/>
              <a:buNone/>
            </a:pPr>
            <a:r>
              <a:t/>
            </a:r>
            <a:endParaRPr sz="2000">
              <a:latin typeface="Calibri"/>
              <a:ea typeface="Calibri"/>
              <a:cs typeface="Calibri"/>
              <a:sym typeface="Calibri"/>
            </a:endParaRPr>
          </a:p>
          <a:p>
            <a:pPr indent="-215900" lvl="0" marL="342900" rtl="0" algn="just">
              <a:lnSpc>
                <a:spcPct val="100000"/>
              </a:lnSpc>
              <a:spcBef>
                <a:spcPts val="1000"/>
              </a:spcBef>
              <a:spcAft>
                <a:spcPts val="0"/>
              </a:spcAft>
              <a:buClr>
                <a:schemeClr val="dk1"/>
              </a:buClr>
              <a:buSzPts val="2000"/>
              <a:buFont typeface="Calibri"/>
              <a:buNone/>
            </a:pPr>
            <a:r>
              <a:t/>
            </a:r>
            <a:endParaRPr sz="2000">
              <a:latin typeface="Calibri"/>
              <a:ea typeface="Calibri"/>
              <a:cs typeface="Calibri"/>
              <a:sym typeface="Calibri"/>
            </a:endParaRPr>
          </a:p>
          <a:p>
            <a:pPr indent="-190500" lvl="1" marL="800100" rtl="0" algn="just">
              <a:lnSpc>
                <a:spcPct val="100000"/>
              </a:lnSpc>
              <a:spcBef>
                <a:spcPts val="500"/>
              </a:spcBef>
              <a:spcAft>
                <a:spcPts val="0"/>
              </a:spcAft>
              <a:buClr>
                <a:schemeClr val="dk1"/>
              </a:buClr>
              <a:buSzPts val="2400"/>
              <a:buFont typeface="Calibri"/>
              <a:buNone/>
            </a:pPr>
            <a:r>
              <a:t/>
            </a:r>
            <a:endParaRPr sz="2400"/>
          </a:p>
          <a:p>
            <a:pPr indent="-190500" lvl="1" marL="800100" rtl="0" algn="just">
              <a:lnSpc>
                <a:spcPct val="100000"/>
              </a:lnSpc>
              <a:spcBef>
                <a:spcPts val="500"/>
              </a:spcBef>
              <a:spcAft>
                <a:spcPts val="0"/>
              </a:spcAft>
              <a:buClr>
                <a:schemeClr val="dk1"/>
              </a:buClr>
              <a:buSzPts val="2400"/>
              <a:buFont typeface="Calibri"/>
              <a:buNone/>
            </a:pPr>
            <a:r>
              <a:t/>
            </a:r>
            <a:endParaRPr sz="2400"/>
          </a:p>
          <a:p>
            <a:pPr indent="-254000" lvl="1" marL="800100" rtl="0" algn="l">
              <a:lnSpc>
                <a:spcPct val="100000"/>
              </a:lnSpc>
              <a:spcBef>
                <a:spcPts val="500"/>
              </a:spcBef>
              <a:spcAft>
                <a:spcPts val="0"/>
              </a:spcAft>
              <a:buClr>
                <a:schemeClr val="dk1"/>
              </a:buClr>
              <a:buSzPts val="1400"/>
              <a:buFont typeface="Calibri"/>
              <a:buNone/>
            </a:pPr>
            <a:r>
              <a:t/>
            </a:r>
            <a:endParaRPr>
              <a:latin typeface="Times New Roman"/>
              <a:ea typeface="Times New Roman"/>
              <a:cs typeface="Times New Roman"/>
              <a:sym typeface="Times New Roman"/>
            </a:endParaRPr>
          </a:p>
        </p:txBody>
      </p:sp>
      <p:sp>
        <p:nvSpPr>
          <p:cNvPr id="195" name="Google Shape;195;p17"/>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96" name="Google Shape;196;p17"/>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8"/>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FFFFFF"/>
              </a:buClr>
              <a:buSzPts val="2000"/>
              <a:buFont typeface="Arial"/>
              <a:buNone/>
            </a:pPr>
            <a:r>
              <a:rPr b="1" i="0" lang="tr-TR" sz="2000" u="none" cap="none" strike="noStrike">
                <a:solidFill>
                  <a:srgbClr val="FFFFFF"/>
                </a:solidFill>
                <a:latin typeface="Calibri"/>
                <a:ea typeface="Calibri"/>
                <a:cs typeface="Calibri"/>
                <a:sym typeface="Calibri"/>
              </a:rPr>
              <a:t>  </a:t>
            </a:r>
            <a:br>
              <a:rPr b="1" i="0" lang="tr-TR" sz="2000" u="none" cap="none" strike="noStrike">
                <a:solidFill>
                  <a:srgbClr val="FFFFFF"/>
                </a:solidFill>
                <a:latin typeface="Calibri"/>
                <a:ea typeface="Calibri"/>
                <a:cs typeface="Calibri"/>
                <a:sym typeface="Calibri"/>
              </a:rPr>
            </a:br>
            <a:r>
              <a:rPr b="1" i="0" lang="tr-TR" sz="2000" u="none" cap="none" strike="noStrike">
                <a:solidFill>
                  <a:srgbClr val="FFFFFF"/>
                </a:solidFill>
                <a:latin typeface="Calibri"/>
                <a:ea typeface="Calibri"/>
                <a:cs typeface="Calibri"/>
                <a:sym typeface="Calibri"/>
              </a:rPr>
              <a:t>II. Bölüm</a:t>
            </a:r>
            <a:br>
              <a:rPr b="1" i="0" lang="tr-TR" sz="2000" u="none" cap="none" strike="noStrike">
                <a:solidFill>
                  <a:srgbClr val="FFFFFF"/>
                </a:solidFill>
                <a:latin typeface="Calibri"/>
                <a:ea typeface="Calibri"/>
                <a:cs typeface="Calibri"/>
                <a:sym typeface="Calibri"/>
              </a:rPr>
            </a:br>
            <a:r>
              <a:rPr b="1" i="0" lang="tr-TR" sz="2000" u="none" cap="none" strike="noStrike">
                <a:solidFill>
                  <a:srgbClr val="FFFFFF"/>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dk1"/>
              </a:buClr>
              <a:buSzPts val="2000"/>
              <a:buFont typeface="Arial"/>
              <a:buNone/>
            </a:pPr>
            <a:r>
              <a:t/>
            </a:r>
            <a:endParaRPr b="1" i="0" sz="2000" u="none" cap="none" strike="noStrike">
              <a:solidFill>
                <a:srgbClr val="FFFFFF"/>
              </a:solidFill>
              <a:latin typeface="Times New Roman"/>
              <a:ea typeface="Times New Roman"/>
              <a:cs typeface="Times New Roman"/>
              <a:sym typeface="Times New Roman"/>
            </a:endParaRPr>
          </a:p>
        </p:txBody>
      </p:sp>
      <p:sp>
        <p:nvSpPr>
          <p:cNvPr id="202" name="Google Shape;202;p18"/>
          <p:cNvSpPr txBox="1"/>
          <p:nvPr>
            <p:ph idx="1" type="body"/>
          </p:nvPr>
        </p:nvSpPr>
        <p:spPr>
          <a:xfrm>
            <a:off x="968375" y="1031875"/>
            <a:ext cx="10126663" cy="535305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Akademik kapsamda gerçekleştirilen faaliyetler  </a:t>
            </a:r>
            <a:r>
              <a:rPr b="1" lang="tr-TR" sz="2400">
                <a:latin typeface="Times New Roman"/>
                <a:ea typeface="Times New Roman"/>
                <a:cs typeface="Times New Roman"/>
                <a:sym typeface="Times New Roman"/>
              </a:rPr>
              <a:t> </a:t>
            </a:r>
            <a:endParaRPr/>
          </a:p>
          <a:p>
            <a:pPr indent="-342900" lvl="0" marL="342900" rtl="0" algn="just">
              <a:lnSpc>
                <a:spcPct val="155555"/>
              </a:lnSpc>
              <a:spcBef>
                <a:spcPts val="1000"/>
              </a:spcBef>
              <a:spcAft>
                <a:spcPts val="0"/>
              </a:spcAft>
              <a:buClr>
                <a:srgbClr val="000000"/>
              </a:buClr>
              <a:buSzPts val="1800"/>
              <a:buFont typeface="Calibri"/>
              <a:buAutoNum type="arabicPeriod" startAt="12"/>
            </a:pPr>
            <a:r>
              <a:rPr lang="tr-TR" sz="1800">
                <a:solidFill>
                  <a:srgbClr val="000000"/>
                </a:solidFill>
                <a:latin typeface="Calibri"/>
                <a:ea typeface="Calibri"/>
                <a:cs typeface="Calibri"/>
                <a:sym typeface="Calibri"/>
              </a:rPr>
              <a:t>Bölümümüz Fizyoterapi Rehabilitasyon Anabilim dalı Yüksek lisans Programında YüksekLlisans yapmakta olan </a:t>
            </a:r>
            <a:r>
              <a:rPr b="1" lang="tr-TR" sz="1800">
                <a:solidFill>
                  <a:srgbClr val="000000"/>
                </a:solidFill>
                <a:latin typeface="Calibri"/>
                <a:ea typeface="Calibri"/>
                <a:cs typeface="Calibri"/>
                <a:sym typeface="Calibri"/>
              </a:rPr>
              <a:t>Fzt. Nimet Tuncel "</a:t>
            </a:r>
            <a:r>
              <a:rPr lang="tr-TR" sz="1800">
                <a:solidFill>
                  <a:srgbClr val="000000"/>
                </a:solidFill>
                <a:latin typeface="Calibri"/>
                <a:ea typeface="Calibri"/>
                <a:cs typeface="Calibri"/>
                <a:sym typeface="Calibri"/>
              </a:rPr>
              <a:t>Subakromiyal Sıkışma Sendromunda İki Farklı Yöntemle Yapılan Skapular Retraksiyon Egzersizlerinin Skapular Diskinezi, Ağrı, Fonksiyon ve Normal Eklem Hareketleri Üzerine Etkisi” başlıklı tez çalışmasını . (</a:t>
            </a:r>
            <a:r>
              <a:rPr b="1" lang="tr-TR" sz="1800">
                <a:solidFill>
                  <a:srgbClr val="000000"/>
                </a:solidFill>
                <a:latin typeface="Calibri"/>
                <a:ea typeface="Calibri"/>
                <a:cs typeface="Calibri"/>
                <a:sym typeface="Calibri"/>
              </a:rPr>
              <a:t>Danışmanı: Doç. Dr. Semiramis ÖZYILMAZ)</a:t>
            </a:r>
            <a:r>
              <a:rPr lang="tr-TR" sz="1800">
                <a:solidFill>
                  <a:srgbClr val="000000"/>
                </a:solidFill>
                <a:latin typeface="Calibri"/>
                <a:ea typeface="Calibri"/>
                <a:cs typeface="Calibri"/>
                <a:sym typeface="Calibri"/>
              </a:rPr>
              <a:t> bitirmiş olup 08/02/2021 tarihinde yapılan Yüksek Lisans Tez Savunma Sınavını başarıyla tamamlamıştır</a:t>
            </a:r>
            <a:endParaRPr b="1" sz="1800">
              <a:solidFill>
                <a:srgbClr val="000000"/>
              </a:solidFill>
              <a:latin typeface="Calibri"/>
              <a:ea typeface="Calibri"/>
              <a:cs typeface="Calibri"/>
              <a:sym typeface="Calibri"/>
            </a:endParaRPr>
          </a:p>
          <a:p>
            <a:pPr indent="-342900" lvl="0" marL="342900" rtl="0" algn="just">
              <a:lnSpc>
                <a:spcPct val="155555"/>
              </a:lnSpc>
              <a:spcBef>
                <a:spcPts val="1000"/>
              </a:spcBef>
              <a:spcAft>
                <a:spcPts val="0"/>
              </a:spcAft>
              <a:buClr>
                <a:srgbClr val="000000"/>
              </a:buClr>
              <a:buSzPts val="1800"/>
              <a:buFont typeface="Calibri"/>
              <a:buAutoNum type="arabicPeriod" startAt="12"/>
            </a:pPr>
            <a:r>
              <a:rPr lang="tr-TR" sz="1800">
                <a:solidFill>
                  <a:srgbClr val="000000"/>
                </a:solidFill>
                <a:latin typeface="Calibri"/>
                <a:ea typeface="Calibri"/>
                <a:cs typeface="Calibri"/>
                <a:sym typeface="Calibri"/>
              </a:rPr>
              <a:t>Bölümümüz Kardiyopulmoner Fizyoterapi Rehabilitasyon Anabilim dalı Doktora  Programında Doktora yapmakta olan </a:t>
            </a:r>
            <a:r>
              <a:rPr b="1" lang="tr-TR" sz="1800">
                <a:solidFill>
                  <a:srgbClr val="000000"/>
                </a:solidFill>
                <a:latin typeface="Calibri"/>
                <a:ea typeface="Calibri"/>
                <a:cs typeface="Calibri"/>
                <a:sym typeface="Calibri"/>
              </a:rPr>
              <a:t>Öğr. Gör. Safa Heybet</a:t>
            </a:r>
            <a:r>
              <a:rPr lang="tr-TR" sz="1800">
                <a:solidFill>
                  <a:srgbClr val="000000"/>
                </a:solidFill>
                <a:latin typeface="Calibri"/>
                <a:ea typeface="Calibri"/>
                <a:cs typeface="Calibri"/>
                <a:sym typeface="Calibri"/>
              </a:rPr>
              <a:t>. “Atopik Astımlı Çocuklarda Lomber Stabilizasyon Egzersizlerinin Solunum Fonksiyonları, Solunum Kas Gücü, Astım Kontrolü ve Fonksiyonel Kapasite Üzerine Etkileri” başlıklı tez çalışmasını (</a:t>
            </a:r>
            <a:r>
              <a:rPr b="1" lang="tr-TR" sz="1800">
                <a:solidFill>
                  <a:srgbClr val="000000"/>
                </a:solidFill>
                <a:latin typeface="Calibri"/>
                <a:ea typeface="Calibri"/>
                <a:cs typeface="Calibri"/>
                <a:sym typeface="Calibri"/>
              </a:rPr>
              <a:t>Danışmanı: Prof. Dr. H. Nilgün Gürses)</a:t>
            </a:r>
            <a:r>
              <a:rPr lang="tr-TR" sz="1800">
                <a:solidFill>
                  <a:srgbClr val="000000"/>
                </a:solidFill>
                <a:latin typeface="Calibri"/>
                <a:ea typeface="Calibri"/>
                <a:cs typeface="Calibri"/>
                <a:sym typeface="Calibri"/>
              </a:rPr>
              <a:t> bitirmiş olup 05/02/2021 tarihinde yapılan Doktora Tez Savunma Sınavını başarıyla tamamlamıştır. </a:t>
            </a:r>
            <a:endParaRPr/>
          </a:p>
          <a:p>
            <a:pPr indent="-215900" lvl="0" marL="342900" rtl="0" algn="just">
              <a:lnSpc>
                <a:spcPct val="140000"/>
              </a:lnSpc>
              <a:spcBef>
                <a:spcPts val="1000"/>
              </a:spcBef>
              <a:spcAft>
                <a:spcPts val="0"/>
              </a:spcAft>
              <a:buClr>
                <a:schemeClr val="dk1"/>
              </a:buClr>
              <a:buSzPts val="2000"/>
              <a:buFont typeface="Calibri"/>
              <a:buNone/>
            </a:pPr>
            <a:r>
              <a:t/>
            </a:r>
            <a:endParaRPr sz="2000">
              <a:latin typeface="Calibri"/>
              <a:ea typeface="Calibri"/>
              <a:cs typeface="Calibri"/>
              <a:sym typeface="Calibri"/>
            </a:endParaRPr>
          </a:p>
        </p:txBody>
      </p:sp>
      <p:sp>
        <p:nvSpPr>
          <p:cNvPr id="203" name="Google Shape;203;p18"/>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04" name="Google Shape;204;p18"/>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98989"/>
              </a:buClr>
              <a:buSzPts val="1200"/>
              <a:buFont typeface="Arial"/>
              <a:buNone/>
            </a:pPr>
            <a:r>
              <a:rPr b="0" i="0" lang="tr-TR" sz="1200" u="none" cap="none" strike="noStrike">
                <a:solidFill>
                  <a:srgbClr val="898989"/>
                </a:solidFill>
                <a:latin typeface="Century Gothic"/>
                <a:ea typeface="Century Gothic"/>
                <a:cs typeface="Century Gothic"/>
                <a:sym typeface="Century Gothic"/>
              </a:rPr>
              <a:t>01.09.2020-15.12.2020</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9"/>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None/>
            </a:pPr>
            <a:r>
              <a:t/>
            </a:r>
            <a:endParaRPr/>
          </a:p>
        </p:txBody>
      </p:sp>
      <p:sp>
        <p:nvSpPr>
          <p:cNvPr id="210" name="Google Shape;210;p19"/>
          <p:cNvSpPr txBox="1"/>
          <p:nvPr>
            <p:ph idx="1" type="body"/>
          </p:nvPr>
        </p:nvSpPr>
        <p:spPr>
          <a:xfrm>
            <a:off x="838200" y="984250"/>
            <a:ext cx="10285413" cy="529590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t>Akademik kapsamda gerçekleştirilen faaliyetler  </a:t>
            </a:r>
            <a:r>
              <a:rPr b="1" lang="tr-TR" sz="2400">
                <a:latin typeface="Times New Roman"/>
                <a:ea typeface="Times New Roman"/>
                <a:cs typeface="Times New Roman"/>
                <a:sym typeface="Times New Roman"/>
              </a:rPr>
              <a:t> </a:t>
            </a:r>
            <a:endParaRPr/>
          </a:p>
          <a:p>
            <a:pPr indent="0" lvl="0" marL="0" rtl="0" algn="just">
              <a:lnSpc>
                <a:spcPct val="155555"/>
              </a:lnSpc>
              <a:spcBef>
                <a:spcPts val="1000"/>
              </a:spcBef>
              <a:spcAft>
                <a:spcPts val="0"/>
              </a:spcAft>
              <a:buClr>
                <a:srgbClr val="000000"/>
              </a:buClr>
              <a:buSzPts val="1800"/>
              <a:buFont typeface="Arial"/>
              <a:buNone/>
            </a:pPr>
            <a:r>
              <a:rPr lang="tr-TR" sz="1800">
                <a:solidFill>
                  <a:srgbClr val="000000"/>
                </a:solidFill>
                <a:latin typeface="Calibri"/>
                <a:ea typeface="Calibri"/>
                <a:cs typeface="Calibri"/>
                <a:sym typeface="Calibri"/>
              </a:rPr>
              <a:t>14. Bölümümüz Kardiyopulmoner Fizyoterapi Rehabilitasyon Anabilim dalı Doktora  Programında Doktora yapmakta olan </a:t>
            </a:r>
            <a:r>
              <a:rPr b="1" lang="tr-TR" sz="1800">
                <a:solidFill>
                  <a:srgbClr val="000000"/>
                </a:solidFill>
                <a:latin typeface="Calibri"/>
                <a:ea typeface="Calibri"/>
                <a:cs typeface="Calibri"/>
                <a:sym typeface="Calibri"/>
              </a:rPr>
              <a:t>Öğr. Gör. Aslı İrem Dönmez. </a:t>
            </a:r>
            <a:r>
              <a:rPr lang="tr-TR" sz="1800">
                <a:solidFill>
                  <a:srgbClr val="000000"/>
                </a:solidFill>
                <a:latin typeface="Calibri"/>
                <a:ea typeface="Calibri"/>
                <a:cs typeface="Calibri"/>
                <a:sym typeface="Calibri"/>
              </a:rPr>
              <a:t>“Robotik Kalp Cerrahisi Olan Hastalarda Solunum Fizyoterapisi ve İnspiratuar Kas Eğitiminin Solunum Fonksiyonları, Solunum Kas Kuvveti ve Fonksiyonel Kapasite Üzerine Etkisi” başlıklı tez çalışmasını (</a:t>
            </a:r>
            <a:r>
              <a:rPr b="1" lang="tr-TR" sz="1800">
                <a:solidFill>
                  <a:srgbClr val="000000"/>
                </a:solidFill>
                <a:latin typeface="Calibri"/>
                <a:ea typeface="Calibri"/>
                <a:cs typeface="Calibri"/>
                <a:sym typeface="Calibri"/>
              </a:rPr>
              <a:t>Danışmanı: Prof. Dr. H. Nilgün Gürses)</a:t>
            </a:r>
            <a:r>
              <a:rPr lang="tr-TR" sz="1800">
                <a:solidFill>
                  <a:srgbClr val="000000"/>
                </a:solidFill>
                <a:latin typeface="Calibri"/>
                <a:ea typeface="Calibri"/>
                <a:cs typeface="Calibri"/>
                <a:sym typeface="Calibri"/>
              </a:rPr>
              <a:t> bitirmiş olup 05/02/2021 tarihinde yapılan Doktora Tez Savunma Sınavını başarıyla tamamlamıştır.</a:t>
            </a:r>
            <a:endParaRPr/>
          </a:p>
          <a:p>
            <a:pPr indent="0" lvl="0" marL="0" rtl="0" algn="just">
              <a:lnSpc>
                <a:spcPct val="155555"/>
              </a:lnSpc>
              <a:spcBef>
                <a:spcPts val="1000"/>
              </a:spcBef>
              <a:spcAft>
                <a:spcPts val="0"/>
              </a:spcAft>
              <a:buClr>
                <a:srgbClr val="000000"/>
              </a:buClr>
              <a:buSzPts val="1800"/>
              <a:buFont typeface="Arial"/>
              <a:buNone/>
            </a:pPr>
            <a:r>
              <a:rPr lang="tr-TR" sz="1800">
                <a:solidFill>
                  <a:srgbClr val="000000"/>
                </a:solidFill>
                <a:latin typeface="Calibri"/>
                <a:ea typeface="Calibri"/>
                <a:cs typeface="Calibri"/>
                <a:sym typeface="Calibri"/>
              </a:rPr>
              <a:t>15. Bölümümüz Fizyoterapi Rehabilitasyon Anabilim dalı Yüksek lisans Programında YüksekLlisans yapmakta olan </a:t>
            </a:r>
            <a:r>
              <a:rPr b="1" lang="tr-TR" sz="1800">
                <a:solidFill>
                  <a:srgbClr val="000000"/>
                </a:solidFill>
                <a:latin typeface="Calibri"/>
                <a:ea typeface="Calibri"/>
                <a:cs typeface="Calibri"/>
                <a:sym typeface="Calibri"/>
              </a:rPr>
              <a:t>Arş Gör. Kerem Aydoğan</a:t>
            </a:r>
            <a:r>
              <a:rPr lang="tr-TR" sz="1800">
                <a:solidFill>
                  <a:srgbClr val="000000"/>
                </a:solidFill>
                <a:latin typeface="Calibri"/>
                <a:ea typeface="Calibri"/>
                <a:cs typeface="Calibri"/>
                <a:sym typeface="Calibri"/>
              </a:rPr>
              <a:t> </a:t>
            </a:r>
            <a:r>
              <a:rPr b="1" lang="tr-TR" sz="1800">
                <a:solidFill>
                  <a:srgbClr val="000000"/>
                </a:solidFill>
                <a:latin typeface="Calibri"/>
                <a:ea typeface="Calibri"/>
                <a:cs typeface="Calibri"/>
                <a:sym typeface="Calibri"/>
              </a:rPr>
              <a:t> </a:t>
            </a:r>
            <a:r>
              <a:rPr lang="tr-TR" sz="1800">
                <a:solidFill>
                  <a:srgbClr val="000000"/>
                </a:solidFill>
                <a:latin typeface="Calibri"/>
                <a:ea typeface="Calibri"/>
                <a:cs typeface="Calibri"/>
                <a:sym typeface="Calibri"/>
              </a:rPr>
              <a:t>“Sağlık Bilimleri Öğrencilerinde Vücut Kitle İndeksinin Denge, Gövde Kas Enduransı, Fonksiyonel Mobilite ve Fiziksel Aktivite Düzeyine Etkisi” başlıklı tez çalışmasını (</a:t>
            </a:r>
            <a:r>
              <a:rPr b="1" lang="tr-TR" sz="1800">
                <a:solidFill>
                  <a:srgbClr val="000000"/>
                </a:solidFill>
                <a:latin typeface="Calibri"/>
                <a:ea typeface="Calibri"/>
                <a:cs typeface="Calibri"/>
                <a:sym typeface="Calibri"/>
              </a:rPr>
              <a:t>Danışmanı: Doç. Dr. Alis Kostanoğlu</a:t>
            </a:r>
            <a:r>
              <a:rPr lang="tr-TR" sz="1800">
                <a:solidFill>
                  <a:srgbClr val="000000"/>
                </a:solidFill>
                <a:latin typeface="Calibri"/>
                <a:ea typeface="Calibri"/>
                <a:cs typeface="Calibri"/>
                <a:sym typeface="Calibri"/>
              </a:rPr>
              <a:t>) bitirmiş olup 28/06/2021 tarihinde yapılan Yüksek Lisans Tez Savunma Sınavını başarıyla tamamlamıştır.</a:t>
            </a:r>
            <a:endParaRPr/>
          </a:p>
          <a:p>
            <a:pPr indent="-127000" lvl="0" marL="228600" rtl="0" algn="l">
              <a:lnSpc>
                <a:spcPct val="175000"/>
              </a:lnSpc>
              <a:spcBef>
                <a:spcPts val="1000"/>
              </a:spcBef>
              <a:spcAft>
                <a:spcPts val="0"/>
              </a:spcAft>
              <a:buClr>
                <a:schemeClr val="dk1"/>
              </a:buClr>
              <a:buSzPts val="1600"/>
              <a:buNone/>
            </a:pPr>
            <a:r>
              <a:t/>
            </a:r>
            <a:endParaRPr/>
          </a:p>
        </p:txBody>
      </p:sp>
      <p:sp>
        <p:nvSpPr>
          <p:cNvPr id="211" name="Google Shape;211;p19"/>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212" name="Google Shape;212;p19"/>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2"/>
          <p:cNvSpPr txBox="1"/>
          <p:nvPr/>
        </p:nvSpPr>
        <p:spPr>
          <a:xfrm>
            <a:off x="322263" y="207963"/>
            <a:ext cx="107727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69" name="Google Shape;69;p2"/>
          <p:cNvSpPr/>
          <p:nvPr/>
        </p:nvSpPr>
        <p:spPr>
          <a:xfrm>
            <a:off x="192088" y="903288"/>
            <a:ext cx="11691937" cy="6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tr-TR" sz="1800" u="none" cap="none" strike="noStrike">
                <a:solidFill>
                  <a:schemeClr val="dk1"/>
                </a:solidFill>
                <a:latin typeface="Times New Roman"/>
                <a:ea typeface="Times New Roman"/>
                <a:cs typeface="Times New Roman"/>
                <a:sym typeface="Times New Roman"/>
              </a:rPr>
              <a:t>2020/09 - 2021/08 Eğitim Öğretim Dönemi Fizyoterapi ve Rehabilitasyon Bölümü Faaliyet Tablosu</a:t>
            </a:r>
            <a:endParaRPr/>
          </a:p>
          <a:p>
            <a:pPr indent="0" lvl="2" marL="914400" marR="0" rtl="0" algn="ctr">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p:txBody>
      </p:sp>
      <p:sp>
        <p:nvSpPr>
          <p:cNvPr id="70" name="Google Shape;70;p2"/>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71" name="Google Shape;71;p2"/>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graphicFrame>
        <p:nvGraphicFramePr>
          <p:cNvPr id="72" name="Google Shape;72;p2"/>
          <p:cNvGraphicFramePr/>
          <p:nvPr/>
        </p:nvGraphicFramePr>
        <p:xfrm>
          <a:off x="0" y="1708150"/>
          <a:ext cx="3000000" cy="3000000"/>
        </p:xfrm>
        <a:graphic>
          <a:graphicData uri="http://schemas.openxmlformats.org/drawingml/2006/table">
            <a:tbl>
              <a:tblPr>
                <a:noFill/>
                <a:tableStyleId>{179E50C7-A064-4D43-8EFD-118BFF775C46}</a:tableStyleId>
              </a:tblPr>
              <a:tblGrid>
                <a:gridCol w="864000"/>
                <a:gridCol w="515625"/>
                <a:gridCol w="754850"/>
                <a:gridCol w="329975"/>
                <a:gridCol w="329975"/>
                <a:gridCol w="329975"/>
                <a:gridCol w="329975"/>
                <a:gridCol w="329975"/>
                <a:gridCol w="446475"/>
                <a:gridCol w="518625"/>
                <a:gridCol w="668750"/>
                <a:gridCol w="464025"/>
                <a:gridCol w="469575"/>
                <a:gridCol w="457925"/>
                <a:gridCol w="525275"/>
                <a:gridCol w="673425"/>
                <a:gridCol w="457925"/>
                <a:gridCol w="382750"/>
                <a:gridCol w="533100"/>
                <a:gridCol w="457925"/>
                <a:gridCol w="457925"/>
                <a:gridCol w="457925"/>
                <a:gridCol w="520225"/>
                <a:gridCol w="457925"/>
                <a:gridCol w="457925"/>
              </a:tblGrid>
              <a:tr h="470575">
                <a:tc rowSpan="2">
                  <a:txBody>
                    <a:bodyPr/>
                    <a:lstStyle/>
                    <a:p>
                      <a:pPr indent="0" lvl="0" marL="0" marR="0" rtl="0" algn="ctr">
                        <a:spcBef>
                          <a:spcPts val="0"/>
                        </a:spcBef>
                        <a:spcAft>
                          <a:spcPts val="0"/>
                        </a:spcAft>
                        <a:buNone/>
                      </a:pPr>
                      <a:r>
                        <a:rPr lang="tr-TR" sz="1050" u="none" cap="none" strike="noStrike"/>
                        <a:t>BÖLÜMLER</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Ödül</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Yayın/Bilim Kurulu/ Ulusal Danışmanlık / Etik Üyeliği</a:t>
                      </a:r>
                      <a:endParaRPr b="1" i="0" sz="1050" u="none" cap="none" strike="noStrike">
                        <a:solidFill>
                          <a:srgbClr val="000000"/>
                        </a:solidFill>
                        <a:latin typeface="Calibri"/>
                        <a:ea typeface="Calibri"/>
                        <a:cs typeface="Calibri"/>
                        <a:sym typeface="Calibri"/>
                      </a:endParaRPr>
                    </a:p>
                  </a:txBody>
                  <a:tcPr marT="4400" marB="0" marR="4400" marL="4400" anchor="ctr"/>
                </a:tc>
                <a:tc gridSpan="5">
                  <a:txBody>
                    <a:bodyPr/>
                    <a:lstStyle/>
                    <a:p>
                      <a:pPr indent="0" lvl="0" marL="0" marR="0" rtl="0" algn="ctr">
                        <a:spcBef>
                          <a:spcPts val="0"/>
                        </a:spcBef>
                        <a:spcAft>
                          <a:spcPts val="0"/>
                        </a:spcAft>
                        <a:buNone/>
                      </a:pPr>
                      <a:r>
                        <a:rPr lang="tr-TR" sz="1000" u="none" cap="none" strike="noStrike"/>
                        <a:t>Makale (SCI, SSCI ve  AHCI) </a:t>
                      </a:r>
                      <a:endParaRPr b="1" i="0" sz="1000" u="none" cap="none" strike="noStrike">
                        <a:solidFill>
                          <a:srgbClr val="000000"/>
                        </a:solidFill>
                        <a:latin typeface="Calibri"/>
                        <a:ea typeface="Calibri"/>
                        <a:cs typeface="Calibri"/>
                        <a:sym typeface="Calibri"/>
                      </a:endParaRPr>
                    </a:p>
                  </a:txBody>
                  <a:tcPr marT="4400" marB="0" marR="4400" marL="4400" anchor="ctr"/>
                </a:tc>
                <a:tc hMerge="1"/>
                <a:tc hMerge="1"/>
                <a:tc hMerge="1"/>
                <a:tc hMerge="1"/>
                <a:tc rowSpan="2">
                  <a:txBody>
                    <a:bodyPr/>
                    <a:lstStyle/>
                    <a:p>
                      <a:pPr indent="0" lvl="0" marL="0" marR="0" rtl="0" algn="ctr">
                        <a:spcBef>
                          <a:spcPts val="0"/>
                        </a:spcBef>
                        <a:spcAft>
                          <a:spcPts val="0"/>
                        </a:spcAft>
                        <a:buNone/>
                      </a:pPr>
                      <a:r>
                        <a:rPr lang="tr-TR" sz="1050" u="none" cap="none" strike="noStrike"/>
                        <a:t>Diğer Makale</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Öğrenci ile Yapılan Makale</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Öğrenci ile Yapılan Bildiri/Kitap Bölümü</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Kitap Bölümü</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Kitap Yazarı / Editör</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Broşür</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Bilimsel Etkinlik Katılım</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Bilimsel Etkinlik      Düzenlenen</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Bildiri / Poster</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Patent</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TÜBİTAK Proje</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BAP Proje</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Öğrenci ile Yapılan Proje (Lisans)</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Diğer Proje</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Jüri Üyeliği </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50" u="none" cap="none" strike="noStrike"/>
                        <a:t>Sosyal Etkinlik</a:t>
                      </a:r>
                      <a:endParaRPr b="1" i="0" sz="1050" u="none" cap="none" strike="noStrike">
                        <a:solidFill>
                          <a:srgbClr val="000000"/>
                        </a:solidFill>
                        <a:latin typeface="Calibri"/>
                        <a:ea typeface="Calibri"/>
                        <a:cs typeface="Calibri"/>
                        <a:sym typeface="Calibri"/>
                      </a:endParaRPr>
                    </a:p>
                  </a:txBody>
                  <a:tcPr marT="4400" marB="0" marR="4400" marL="4400" anchor="ctr"/>
                </a:tc>
                <a:tc rowSpan="2">
                  <a:txBody>
                    <a:bodyPr/>
                    <a:lstStyle/>
                    <a:p>
                      <a:pPr indent="0" lvl="0" marL="0" marR="0" rtl="0" algn="ctr">
                        <a:spcBef>
                          <a:spcPts val="0"/>
                        </a:spcBef>
                        <a:spcAft>
                          <a:spcPts val="0"/>
                        </a:spcAft>
                        <a:buNone/>
                      </a:pPr>
                      <a:r>
                        <a:rPr lang="tr-TR" sz="1000" u="none" cap="none" strike="noStrike"/>
                        <a:t>TOPLAM</a:t>
                      </a:r>
                      <a:endParaRPr b="1" i="0" sz="1000" u="none" cap="none" strike="noStrike">
                        <a:solidFill>
                          <a:srgbClr val="000000"/>
                        </a:solidFill>
                        <a:latin typeface="Calibri"/>
                        <a:ea typeface="Calibri"/>
                        <a:cs typeface="Calibri"/>
                        <a:sym typeface="Calibri"/>
                      </a:endParaRPr>
                    </a:p>
                  </a:txBody>
                  <a:tcPr marT="4400" marB="0" marR="4400" marL="4400" anchor="ctr"/>
                </a:tc>
              </a:tr>
              <a:tr h="605275">
                <a:tc vMerge="1"/>
                <a:tc vMerge="1"/>
                <a:tc vMerge="1"/>
                <a:tc>
                  <a:txBody>
                    <a:bodyPr/>
                    <a:lstStyle/>
                    <a:p>
                      <a:pPr indent="0" lvl="0" marL="0" marR="0" rtl="0" algn="ctr">
                        <a:spcBef>
                          <a:spcPts val="0"/>
                        </a:spcBef>
                        <a:spcAft>
                          <a:spcPts val="0"/>
                        </a:spcAft>
                        <a:buNone/>
                      </a:pPr>
                      <a:r>
                        <a:rPr lang="tr-TR" sz="1050" u="none" cap="none" strike="noStrike"/>
                        <a:t>Q1</a:t>
                      </a:r>
                      <a:endParaRPr b="1" i="0" sz="105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050" u="none" cap="none" strike="noStrike"/>
                        <a:t>Q2</a:t>
                      </a:r>
                      <a:endParaRPr b="1" i="0" sz="105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050" u="none" cap="none" strike="noStrike"/>
                        <a:t>Q3</a:t>
                      </a:r>
                      <a:endParaRPr b="1" i="0" sz="105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050" u="none" cap="none" strike="noStrike"/>
                        <a:t>Q4</a:t>
                      </a:r>
                      <a:endParaRPr b="1" i="0" sz="105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050" u="none" cap="none" strike="noStrike"/>
                        <a:t>ESCI</a:t>
                      </a:r>
                      <a:endParaRPr b="1" i="0" sz="1050" u="none" cap="none" strike="noStrike">
                        <a:solidFill>
                          <a:srgbClr val="000000"/>
                        </a:solidFill>
                        <a:latin typeface="Calibri"/>
                        <a:ea typeface="Calibri"/>
                        <a:cs typeface="Calibri"/>
                        <a:sym typeface="Calibri"/>
                      </a:endParaRPr>
                    </a:p>
                  </a:txBody>
                  <a:tcPr marT="4400" marB="0" marR="4400" marL="4400" anchor="ctr"/>
                </a:tc>
                <a:tc vMerge="1"/>
                <a:tc vMerge="1"/>
                <a:tc vMerge="1"/>
                <a:tc vMerge="1"/>
                <a:tc vMerge="1"/>
                <a:tc vMerge="1"/>
                <a:tc vMerge="1"/>
                <a:tc vMerge="1"/>
                <a:tc vMerge="1"/>
                <a:tc vMerge="1"/>
                <a:tc vMerge="1"/>
                <a:tc vMerge="1"/>
                <a:tc vMerge="1"/>
                <a:tc vMerge="1"/>
                <a:tc vMerge="1"/>
                <a:tc vMerge="1"/>
                <a:tc vMerge="1"/>
              </a:tr>
              <a:tr h="1368900">
                <a:tc>
                  <a:txBody>
                    <a:bodyPr/>
                    <a:lstStyle/>
                    <a:p>
                      <a:pPr indent="0" lvl="0" marL="0" marR="0" rtl="0" algn="ctr">
                        <a:spcBef>
                          <a:spcPts val="0"/>
                        </a:spcBef>
                        <a:spcAft>
                          <a:spcPts val="0"/>
                        </a:spcAft>
                        <a:buNone/>
                      </a:pPr>
                      <a:r>
                        <a:rPr lang="tr-TR" sz="1100" u="none" cap="none" strike="noStrike"/>
                        <a:t>Fizyoterapi ve Rehabilitasyon Bölümü</a:t>
                      </a:r>
                      <a:endParaRPr b="1" i="0" sz="11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1</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chemeClr val="dk1"/>
                          </a:solidFill>
                          <a:latin typeface="Calibri"/>
                          <a:ea typeface="Calibri"/>
                          <a:cs typeface="Calibri"/>
                          <a:sym typeface="Calibri"/>
                        </a:rPr>
                        <a:t>5</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chemeClr val="dk1"/>
                          </a:solidFill>
                          <a:latin typeface="Calibri"/>
                          <a:ea typeface="Calibri"/>
                          <a:cs typeface="Calibri"/>
                          <a:sym typeface="Calibri"/>
                        </a:rPr>
                        <a:t>4</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chemeClr val="dk1"/>
                          </a:solidFill>
                          <a:latin typeface="Calibri"/>
                          <a:ea typeface="Calibri"/>
                          <a:cs typeface="Calibri"/>
                          <a:sym typeface="Calibri"/>
                        </a:rPr>
                        <a:t>6</a:t>
                      </a:r>
                      <a:endParaRPr/>
                    </a:p>
                  </a:txBody>
                  <a:tcPr marT="4400" marB="0" marR="4400" marL="4400" anchor="ctr"/>
                </a:tc>
                <a:tc>
                  <a:txBody>
                    <a:bodyPr/>
                    <a:lstStyle/>
                    <a:p>
                      <a:pPr indent="0" lvl="0" marL="0" marR="0" rtl="0" algn="ctr">
                        <a:spcBef>
                          <a:spcPts val="0"/>
                        </a:spcBef>
                        <a:spcAft>
                          <a:spcPts val="0"/>
                        </a:spcAft>
                        <a:buNone/>
                      </a:pPr>
                      <a:r>
                        <a:rPr lang="tr-TR" sz="1400" u="none" cap="none" strike="noStrike"/>
                        <a:t>2 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1</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1</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12</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170</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1</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chemeClr val="dk1"/>
                          </a:solidFill>
                          <a:latin typeface="Calibri"/>
                          <a:ea typeface="Calibri"/>
                          <a:cs typeface="Calibri"/>
                          <a:sym typeface="Calibri"/>
                        </a:rPr>
                        <a:t>28</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2</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54 </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400" u="none" cap="none" strike="noStrike"/>
                        <a:t>69</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chemeClr val="dk1"/>
                          </a:solidFill>
                          <a:latin typeface="Calibri"/>
                          <a:ea typeface="Calibri"/>
                          <a:cs typeface="Calibri"/>
                          <a:sym typeface="Calibri"/>
                        </a:rPr>
                        <a:t>2</a:t>
                      </a:r>
                      <a:endParaRPr b="1"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359</a:t>
                      </a:r>
                      <a:endParaRPr/>
                    </a:p>
                  </a:txBody>
                  <a:tcPr marT="4400" marB="0" marR="4400" marL="4400" anchor="ct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0"/>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218" name="Google Shape;218;p20"/>
          <p:cNvSpPr txBox="1"/>
          <p:nvPr>
            <p:ph idx="1" type="body"/>
          </p:nvPr>
        </p:nvSpPr>
        <p:spPr>
          <a:xfrm>
            <a:off x="838200" y="1031875"/>
            <a:ext cx="10366375" cy="535305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Akademik kapsamda gerçekleştirilen faaliyetler  </a:t>
            </a:r>
            <a:endParaRPr b="1" sz="2400">
              <a:latin typeface="Times New Roman"/>
              <a:ea typeface="Times New Roman"/>
              <a:cs typeface="Times New Roman"/>
              <a:sym typeface="Times New Roman"/>
            </a:endParaRPr>
          </a:p>
          <a:p>
            <a:pPr indent="0" lvl="0" marL="0" rtl="0" algn="just">
              <a:lnSpc>
                <a:spcPct val="155555"/>
              </a:lnSpc>
              <a:spcBef>
                <a:spcPts val="1000"/>
              </a:spcBef>
              <a:spcAft>
                <a:spcPts val="0"/>
              </a:spcAft>
              <a:buClr>
                <a:srgbClr val="000000"/>
              </a:buClr>
              <a:buSzPts val="1800"/>
              <a:buFont typeface="Arial"/>
              <a:buNone/>
            </a:pPr>
            <a:r>
              <a:rPr lang="tr-TR" sz="1800">
                <a:solidFill>
                  <a:srgbClr val="000000"/>
                </a:solidFill>
                <a:latin typeface="Calibri"/>
                <a:ea typeface="Calibri"/>
                <a:cs typeface="Calibri"/>
                <a:sym typeface="Calibri"/>
              </a:rPr>
              <a:t>16. Bölümümüz Kardiyopulmoner Fizyoterapi Rehabilitasyon Anabilim dalı Doktora  Programında Doktora yapmakta olan </a:t>
            </a:r>
            <a:r>
              <a:rPr b="1" lang="tr-TR" sz="1800">
                <a:solidFill>
                  <a:srgbClr val="000000"/>
                </a:solidFill>
                <a:latin typeface="Calibri"/>
                <a:ea typeface="Calibri"/>
                <a:cs typeface="Calibri"/>
                <a:sym typeface="Calibri"/>
              </a:rPr>
              <a:t>Arş Gör. Dr. Meltem Kaya</a:t>
            </a:r>
            <a:r>
              <a:rPr lang="tr-TR" sz="1800">
                <a:solidFill>
                  <a:srgbClr val="000000"/>
                </a:solidFill>
                <a:latin typeface="Calibri"/>
                <a:ea typeface="Calibri"/>
                <a:cs typeface="Calibri"/>
                <a:sym typeface="Calibri"/>
              </a:rPr>
              <a:t> </a:t>
            </a:r>
            <a:r>
              <a:rPr b="1" lang="tr-TR" sz="1800">
                <a:solidFill>
                  <a:srgbClr val="000000"/>
                </a:solidFill>
                <a:latin typeface="Calibri"/>
                <a:ea typeface="Calibri"/>
                <a:cs typeface="Calibri"/>
                <a:sym typeface="Calibri"/>
              </a:rPr>
              <a:t> </a:t>
            </a:r>
            <a:r>
              <a:rPr lang="tr-TR" sz="1800">
                <a:solidFill>
                  <a:srgbClr val="000000"/>
                </a:solidFill>
                <a:latin typeface="Calibri"/>
                <a:ea typeface="Calibri"/>
                <a:cs typeface="Calibri"/>
                <a:sym typeface="Calibri"/>
              </a:rPr>
              <a:t>“Kronik Obstrüktif Akciğer Hastalığı (KOAH) Olan Hastalarda Yaratıcı Dans Temelli Egzersiz Eğitiminin Solunum, Denge ve Kongnitif Fonksiyonlar, Solunum ve Periferik Kas Kuvveti ve Fonksiyonel Kapasite Üzerine Etkisi”  başlıklı tez çalışmasını (</a:t>
            </a:r>
            <a:r>
              <a:rPr b="1" lang="tr-TR" sz="1800">
                <a:solidFill>
                  <a:srgbClr val="000000"/>
                </a:solidFill>
                <a:latin typeface="Calibri"/>
                <a:ea typeface="Calibri"/>
                <a:cs typeface="Calibri"/>
                <a:sym typeface="Calibri"/>
              </a:rPr>
              <a:t>Danışmanı: Prof. Dr. H. Nilgün Gürses)</a:t>
            </a:r>
            <a:r>
              <a:rPr lang="tr-TR" sz="1800">
                <a:solidFill>
                  <a:srgbClr val="000000"/>
                </a:solidFill>
                <a:latin typeface="Calibri"/>
                <a:ea typeface="Calibri"/>
                <a:cs typeface="Calibri"/>
                <a:sym typeface="Calibri"/>
              </a:rPr>
              <a:t> bitirmiş olup 29/06/2021 tarihinde yapılan Doktora Tez Savunma Sınavını başarıyla tamamlamıştır.</a:t>
            </a:r>
            <a:endParaRPr/>
          </a:p>
          <a:p>
            <a:pPr indent="0" lvl="0" marL="0" rtl="0" algn="just">
              <a:lnSpc>
                <a:spcPct val="155555"/>
              </a:lnSpc>
              <a:spcBef>
                <a:spcPts val="1000"/>
              </a:spcBef>
              <a:spcAft>
                <a:spcPts val="0"/>
              </a:spcAft>
              <a:buClr>
                <a:srgbClr val="000000"/>
              </a:buClr>
              <a:buSzPts val="1800"/>
              <a:buFont typeface="Arial"/>
              <a:buNone/>
            </a:pPr>
            <a:r>
              <a:rPr lang="tr-TR" sz="1800">
                <a:solidFill>
                  <a:srgbClr val="000000"/>
                </a:solidFill>
                <a:latin typeface="Calibri"/>
                <a:ea typeface="Calibri"/>
                <a:cs typeface="Calibri"/>
                <a:sym typeface="Calibri"/>
              </a:rPr>
              <a:t>17. Bölümümüz Kardiyopulmoner Fizyoterapi Rehabilitasyon Anabilim dalı Doktora  Programında Doktora yapmakta olan </a:t>
            </a:r>
            <a:r>
              <a:rPr b="1" lang="tr-TR" sz="1800">
                <a:solidFill>
                  <a:srgbClr val="000000"/>
                </a:solidFill>
                <a:latin typeface="Calibri"/>
                <a:ea typeface="Calibri"/>
                <a:cs typeface="Calibri"/>
                <a:sym typeface="Calibri"/>
              </a:rPr>
              <a:t>Arş. Gör. Dr. Hikmet Uçgun</a:t>
            </a:r>
            <a:r>
              <a:rPr lang="tr-TR" sz="1800">
                <a:solidFill>
                  <a:srgbClr val="000000"/>
                </a:solidFill>
                <a:latin typeface="Calibri"/>
                <a:ea typeface="Calibri"/>
                <a:cs typeface="Calibri"/>
                <a:sym typeface="Calibri"/>
              </a:rPr>
              <a:t> “Bronşektazili Çocuk Hastalarda Sanal Gerçeklik Temelli Farklı Egzersiz Eğitimlerinin Solunum Fonksiyonu, Solunum ve Periferik Kas Kuvveti, Fonksiyonel Kapasite ve Denge Üzerine Etkisi” başlıklı tez çalışmasını (</a:t>
            </a:r>
            <a:r>
              <a:rPr b="1" lang="tr-TR" sz="1800">
                <a:solidFill>
                  <a:srgbClr val="000000"/>
                </a:solidFill>
                <a:latin typeface="Calibri"/>
                <a:ea typeface="Calibri"/>
                <a:cs typeface="Calibri"/>
                <a:sym typeface="Calibri"/>
              </a:rPr>
              <a:t>Danışmanı: Prof. Dr. H. Nilgün Gürses ) </a:t>
            </a:r>
            <a:r>
              <a:rPr lang="tr-TR" sz="1800">
                <a:solidFill>
                  <a:srgbClr val="000000"/>
                </a:solidFill>
                <a:latin typeface="Calibri"/>
                <a:ea typeface="Calibri"/>
                <a:cs typeface="Calibri"/>
                <a:sym typeface="Calibri"/>
              </a:rPr>
              <a:t>bitirmiş olup 29/06/2021 tarihinde yapılan Doktora Tez Savunma Sınavını başarıyla tamamlamıştır.</a:t>
            </a:r>
            <a:endParaRPr/>
          </a:p>
          <a:p>
            <a:pPr indent="-330200" lvl="0" marL="457200" rtl="0" algn="just">
              <a:lnSpc>
                <a:spcPct val="140000"/>
              </a:lnSpc>
              <a:spcBef>
                <a:spcPts val="1000"/>
              </a:spcBef>
              <a:spcAft>
                <a:spcPts val="0"/>
              </a:spcAft>
              <a:buClr>
                <a:schemeClr val="dk1"/>
              </a:buClr>
              <a:buSzPts val="2000"/>
              <a:buFont typeface="Calibri"/>
              <a:buNone/>
            </a:pPr>
            <a:r>
              <a:t/>
            </a:r>
            <a:endParaRPr sz="2000">
              <a:latin typeface="Calibri"/>
              <a:ea typeface="Calibri"/>
              <a:cs typeface="Calibri"/>
              <a:sym typeface="Calibri"/>
            </a:endParaRPr>
          </a:p>
        </p:txBody>
      </p:sp>
      <p:sp>
        <p:nvSpPr>
          <p:cNvPr id="219" name="Google Shape;219;p20"/>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20" name="Google Shape;220;p20"/>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1"/>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226" name="Google Shape;226;p21"/>
          <p:cNvSpPr txBox="1"/>
          <p:nvPr>
            <p:ph idx="1" type="body"/>
          </p:nvPr>
        </p:nvSpPr>
        <p:spPr>
          <a:xfrm>
            <a:off x="244475" y="1031875"/>
            <a:ext cx="11428413" cy="535305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Akademik kapsamda gerçekleştirilen faaliyetler  </a:t>
            </a:r>
            <a:endParaRPr/>
          </a:p>
          <a:p>
            <a:pPr indent="0" lvl="1" marL="457200" rtl="0" algn="just">
              <a:lnSpc>
                <a:spcPct val="100000"/>
              </a:lnSpc>
              <a:spcBef>
                <a:spcPts val="500"/>
              </a:spcBef>
              <a:spcAft>
                <a:spcPts val="0"/>
              </a:spcAft>
              <a:buClr>
                <a:schemeClr val="dk1"/>
              </a:buClr>
              <a:buSzPts val="2400"/>
              <a:buFont typeface="Arial"/>
              <a:buNone/>
            </a:pPr>
            <a:r>
              <a:rPr b="1" lang="tr-TR" sz="2400">
                <a:latin typeface="Times New Roman"/>
                <a:ea typeface="Times New Roman"/>
                <a:cs typeface="Times New Roman"/>
                <a:sym typeface="Times New Roman"/>
              </a:rPr>
              <a:t> </a:t>
            </a:r>
            <a:endParaRPr/>
          </a:p>
          <a:p>
            <a:pPr indent="0" lvl="0" marL="0" rtl="0" algn="just">
              <a:lnSpc>
                <a:spcPct val="100000"/>
              </a:lnSpc>
              <a:spcBef>
                <a:spcPts val="1000"/>
              </a:spcBef>
              <a:spcAft>
                <a:spcPts val="0"/>
              </a:spcAft>
              <a:buClr>
                <a:schemeClr val="dk1"/>
              </a:buClr>
              <a:buSzPts val="1800"/>
              <a:buFont typeface="Arial"/>
              <a:buNone/>
            </a:pPr>
            <a:r>
              <a:rPr b="1" lang="tr-TR" sz="1800">
                <a:latin typeface="Calibri"/>
                <a:ea typeface="Calibri"/>
                <a:cs typeface="Calibri"/>
                <a:sym typeface="Calibri"/>
              </a:rPr>
              <a:t>DÜZENLEME KURULU ÜYELİĞİ</a:t>
            </a:r>
            <a:endParaRPr sz="1800">
              <a:latin typeface="Calibri"/>
              <a:ea typeface="Calibri"/>
              <a:cs typeface="Calibri"/>
              <a:sym typeface="Calibri"/>
            </a:endParaRPr>
          </a:p>
          <a:p>
            <a:pPr indent="-228600" lvl="0" marL="228600" rtl="0" algn="just">
              <a:lnSpc>
                <a:spcPct val="100000"/>
              </a:lnSpc>
              <a:spcBef>
                <a:spcPts val="1000"/>
              </a:spcBef>
              <a:spcAft>
                <a:spcPts val="0"/>
              </a:spcAft>
              <a:buClr>
                <a:schemeClr val="dk1"/>
              </a:buClr>
              <a:buSzPts val="1800"/>
              <a:buFont typeface="Arial"/>
              <a:buChar char="•"/>
            </a:pPr>
            <a:r>
              <a:rPr b="1" lang="tr-TR" sz="1800">
                <a:latin typeface="Calibri"/>
                <a:ea typeface="Calibri"/>
                <a:cs typeface="Calibri"/>
                <a:sym typeface="Calibri"/>
              </a:rPr>
              <a:t>Prof. Dr. H. Nilgün Gürses.</a:t>
            </a:r>
            <a:r>
              <a:rPr lang="tr-TR" sz="1800">
                <a:latin typeface="Calibri"/>
                <a:ea typeface="Calibri"/>
                <a:cs typeface="Calibri"/>
                <a:sym typeface="Calibri"/>
              </a:rPr>
              <a:t> 8. Ulusal Fizyoterapi ve Rehabilitasyon Kongresi (Çevrimiçi) 8-9 Mayıs 2021</a:t>
            </a:r>
            <a:endParaRPr/>
          </a:p>
          <a:p>
            <a:pPr indent="0" lvl="0" marL="0" rtl="0" algn="just">
              <a:lnSpc>
                <a:spcPct val="100000"/>
              </a:lnSpc>
              <a:spcBef>
                <a:spcPts val="1000"/>
              </a:spcBef>
              <a:spcAft>
                <a:spcPts val="0"/>
              </a:spcAft>
              <a:buClr>
                <a:schemeClr val="dk1"/>
              </a:buClr>
              <a:buSzPts val="1800"/>
              <a:buFont typeface="Arial"/>
              <a:buNone/>
            </a:pPr>
            <a:r>
              <a:rPr b="1" lang="tr-TR" sz="1800">
                <a:latin typeface="Calibri"/>
                <a:ea typeface="Calibri"/>
                <a:cs typeface="Calibri"/>
                <a:sym typeface="Calibri"/>
              </a:rPr>
              <a:t>BİLİM KURULU ÜYELİĞİ</a:t>
            </a:r>
            <a:endParaRPr sz="1800">
              <a:latin typeface="Calibri"/>
              <a:ea typeface="Calibri"/>
              <a:cs typeface="Calibri"/>
              <a:sym typeface="Calibri"/>
            </a:endParaRPr>
          </a:p>
          <a:p>
            <a:pPr indent="-228600" lvl="0" marL="228600" rtl="0" algn="just">
              <a:lnSpc>
                <a:spcPct val="100000"/>
              </a:lnSpc>
              <a:spcBef>
                <a:spcPts val="1000"/>
              </a:spcBef>
              <a:spcAft>
                <a:spcPts val="0"/>
              </a:spcAft>
              <a:buClr>
                <a:schemeClr val="dk1"/>
              </a:buClr>
              <a:buSzPts val="1800"/>
              <a:buFont typeface="Arial"/>
              <a:buChar char="•"/>
            </a:pPr>
            <a:r>
              <a:rPr b="1" lang="tr-TR" sz="1800">
                <a:latin typeface="Calibri"/>
                <a:ea typeface="Calibri"/>
                <a:cs typeface="Calibri"/>
                <a:sym typeface="Calibri"/>
              </a:rPr>
              <a:t>Prof. Dr. H. Nilgün Gürses. </a:t>
            </a:r>
            <a:r>
              <a:rPr lang="tr-TR" sz="1800">
                <a:latin typeface="Calibri"/>
                <a:ea typeface="Calibri"/>
                <a:cs typeface="Calibri"/>
                <a:sym typeface="Calibri"/>
              </a:rPr>
              <a:t>8. Ulusal Fizyoterapi ve Rehabilitasyon Kongresi (Çevrimiçi) 8-9 Mayıs 2021</a:t>
            </a:r>
            <a:endParaRPr/>
          </a:p>
          <a:p>
            <a:pPr indent="0" lvl="0" marL="0" rtl="0" algn="just">
              <a:lnSpc>
                <a:spcPct val="100000"/>
              </a:lnSpc>
              <a:spcBef>
                <a:spcPts val="1000"/>
              </a:spcBef>
              <a:spcAft>
                <a:spcPts val="0"/>
              </a:spcAft>
              <a:buClr>
                <a:schemeClr val="dk1"/>
              </a:buClr>
              <a:buSzPts val="1800"/>
              <a:buFont typeface="Arial"/>
              <a:buNone/>
            </a:pPr>
            <a:r>
              <a:rPr b="1" lang="tr-TR" sz="1800">
                <a:latin typeface="Calibri"/>
                <a:ea typeface="Calibri"/>
                <a:cs typeface="Calibri"/>
                <a:sym typeface="Calibri"/>
              </a:rPr>
              <a:t>OTURUM BAŞKANLIĞI</a:t>
            </a:r>
            <a:endParaRPr sz="1800">
              <a:latin typeface="Calibri"/>
              <a:ea typeface="Calibri"/>
              <a:cs typeface="Calibri"/>
              <a:sym typeface="Calibri"/>
            </a:endParaRPr>
          </a:p>
          <a:p>
            <a:pPr indent="-228600" lvl="0" marL="228600" rtl="0" algn="just">
              <a:lnSpc>
                <a:spcPct val="100000"/>
              </a:lnSpc>
              <a:spcBef>
                <a:spcPts val="1000"/>
              </a:spcBef>
              <a:spcAft>
                <a:spcPts val="0"/>
              </a:spcAft>
              <a:buClr>
                <a:schemeClr val="dk1"/>
              </a:buClr>
              <a:buSzPts val="1800"/>
              <a:buFont typeface="Arial"/>
              <a:buChar char="•"/>
            </a:pPr>
            <a:r>
              <a:rPr b="1" lang="tr-TR" sz="1800">
                <a:latin typeface="Calibri"/>
                <a:ea typeface="Calibri"/>
                <a:cs typeface="Calibri"/>
                <a:sym typeface="Calibri"/>
              </a:rPr>
              <a:t>Prof. Dr. H. Nilgün Gürses. </a:t>
            </a:r>
            <a:r>
              <a:rPr lang="tr-TR" sz="1800">
                <a:latin typeface="Calibri"/>
                <a:ea typeface="Calibri"/>
                <a:cs typeface="Calibri"/>
                <a:sym typeface="Calibri"/>
              </a:rPr>
              <a:t>Pandemide Fizyoterapi ve Rehabilitasyon Soluk Aldırır Paneli, 8. Ulusal Fizyoterapi ve Rehabilitasyon Kongresi (Çevrimiçi) 8-9 Mayıs 2021</a:t>
            </a:r>
            <a:endParaRPr/>
          </a:p>
          <a:p>
            <a:pPr indent="-228600" lvl="0" marL="228600" rtl="0" algn="just">
              <a:lnSpc>
                <a:spcPct val="100000"/>
              </a:lnSpc>
              <a:spcBef>
                <a:spcPts val="1000"/>
              </a:spcBef>
              <a:spcAft>
                <a:spcPts val="0"/>
              </a:spcAft>
              <a:buClr>
                <a:schemeClr val="dk1"/>
              </a:buClr>
              <a:buSzPts val="1800"/>
              <a:buFont typeface="Arial"/>
              <a:buChar char="•"/>
            </a:pPr>
            <a:r>
              <a:rPr b="1" lang="tr-TR" sz="1800">
                <a:latin typeface="Calibri"/>
                <a:ea typeface="Calibri"/>
                <a:cs typeface="Calibri"/>
                <a:sym typeface="Calibri"/>
              </a:rPr>
              <a:t>Doç. Dr. Alis Kostanoğlu.</a:t>
            </a:r>
            <a:r>
              <a:rPr lang="tr-TR" sz="1800">
                <a:latin typeface="Calibri"/>
                <a:ea typeface="Calibri"/>
                <a:cs typeface="Calibri"/>
                <a:sym typeface="Calibri"/>
              </a:rPr>
              <a:t>Fizyoterapi ve Rehabilitasyonda Özel Konular ve Uygulamalar Paneli, 8. Ulusal Fizyoterapi ve Rehabilitasyon Kongresi (Çevrimiçi) 8-9 Mayıs 2021</a:t>
            </a:r>
            <a:endParaRPr/>
          </a:p>
          <a:p>
            <a:pPr indent="-342900" lvl="0" marL="457200" rtl="0" algn="just">
              <a:lnSpc>
                <a:spcPct val="155555"/>
              </a:lnSpc>
              <a:spcBef>
                <a:spcPts val="1000"/>
              </a:spcBef>
              <a:spcAft>
                <a:spcPts val="0"/>
              </a:spcAft>
              <a:buClr>
                <a:schemeClr val="dk1"/>
              </a:buClr>
              <a:buSzPts val="1800"/>
              <a:buFont typeface="Calibri"/>
              <a:buNone/>
            </a:pPr>
            <a:r>
              <a:t/>
            </a:r>
            <a:endParaRPr sz="1800">
              <a:latin typeface="Calibri"/>
              <a:ea typeface="Calibri"/>
              <a:cs typeface="Calibri"/>
              <a:sym typeface="Calibri"/>
            </a:endParaRPr>
          </a:p>
        </p:txBody>
      </p:sp>
      <p:sp>
        <p:nvSpPr>
          <p:cNvPr id="227" name="Google Shape;227;p21"/>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28" name="Google Shape;228;p21"/>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2"/>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234" name="Google Shape;234;p22"/>
          <p:cNvSpPr txBox="1"/>
          <p:nvPr>
            <p:ph idx="1" type="body"/>
          </p:nvPr>
        </p:nvSpPr>
        <p:spPr>
          <a:xfrm>
            <a:off x="244475" y="1031875"/>
            <a:ext cx="11428413" cy="535305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t>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Akademik kapsamda gerçekleştirilen faaliyetler  </a:t>
            </a:r>
            <a:endParaRPr/>
          </a:p>
          <a:p>
            <a:pPr indent="0" lvl="1" marL="457200" rtl="0" algn="just">
              <a:lnSpc>
                <a:spcPct val="100000"/>
              </a:lnSpc>
              <a:spcBef>
                <a:spcPts val="500"/>
              </a:spcBef>
              <a:spcAft>
                <a:spcPts val="0"/>
              </a:spcAft>
              <a:buClr>
                <a:schemeClr val="dk1"/>
              </a:buClr>
              <a:buSzPts val="2400"/>
              <a:buFont typeface="Arial"/>
              <a:buNone/>
            </a:pPr>
            <a:r>
              <a:rPr b="1" lang="tr-TR" sz="2400">
                <a:latin typeface="Times New Roman"/>
                <a:ea typeface="Times New Roman"/>
                <a:cs typeface="Times New Roman"/>
                <a:sym typeface="Times New Roman"/>
              </a:rPr>
              <a:t> </a:t>
            </a:r>
            <a:endParaRPr/>
          </a:p>
          <a:p>
            <a:pPr indent="0" lvl="0" marL="0" rtl="0" algn="l">
              <a:lnSpc>
                <a:spcPct val="155555"/>
              </a:lnSpc>
              <a:spcBef>
                <a:spcPts val="1000"/>
              </a:spcBef>
              <a:spcAft>
                <a:spcPts val="0"/>
              </a:spcAft>
              <a:buClr>
                <a:schemeClr val="dk1"/>
              </a:buClr>
              <a:buSzPts val="1800"/>
              <a:buFont typeface="Arial"/>
              <a:buNone/>
            </a:pPr>
            <a:r>
              <a:rPr b="1" lang="tr-TR" sz="1800">
                <a:latin typeface="Times New Roman"/>
                <a:ea typeface="Times New Roman"/>
                <a:cs typeface="Times New Roman"/>
                <a:sym typeface="Times New Roman"/>
              </a:rPr>
              <a:t>KONUŞMACI OLARAK KATILIM </a:t>
            </a:r>
            <a:endParaRPr sz="1800"/>
          </a:p>
          <a:p>
            <a:pPr indent="-342900" lvl="0" marL="342900" rtl="0" algn="just">
              <a:lnSpc>
                <a:spcPct val="107000"/>
              </a:lnSpc>
              <a:spcBef>
                <a:spcPts val="1000"/>
              </a:spcBef>
              <a:spcAft>
                <a:spcPts val="0"/>
              </a:spcAft>
              <a:buClr>
                <a:schemeClr val="dk1"/>
              </a:buClr>
              <a:buSzPts val="1800"/>
              <a:buFont typeface="Calibri"/>
              <a:buAutoNum type="arabicPeriod"/>
            </a:pPr>
            <a:r>
              <a:rPr b="1" lang="tr-TR" sz="1800">
                <a:latin typeface="Times New Roman"/>
                <a:ea typeface="Times New Roman"/>
                <a:cs typeface="Times New Roman"/>
                <a:sym typeface="Times New Roman"/>
              </a:rPr>
              <a:t>Doç. Dr. Semiramis Özyılmaz. </a:t>
            </a:r>
            <a:r>
              <a:rPr lang="tr-TR" sz="1800">
                <a:latin typeface="Times New Roman"/>
                <a:ea typeface="Times New Roman"/>
                <a:cs typeface="Times New Roman"/>
                <a:sym typeface="Times New Roman"/>
              </a:rPr>
              <a:t>Nasıl PR uygulanmalı? </a:t>
            </a:r>
            <a:r>
              <a:rPr lang="tr-TR" sz="1800">
                <a:solidFill>
                  <a:srgbClr val="000000"/>
                </a:solidFill>
                <a:latin typeface="Times New Roman"/>
                <a:ea typeface="Times New Roman"/>
                <a:cs typeface="Times New Roman"/>
                <a:sym typeface="Times New Roman"/>
              </a:rPr>
              <a:t>Post-COVID Pulmoner Rehabilitasyon 5N1K, Türkiye Solunum Araştırmaları Derneği, 4 Mart 2021</a:t>
            </a:r>
            <a:endParaRPr sz="1800">
              <a:latin typeface="Calibri"/>
              <a:ea typeface="Calibri"/>
              <a:cs typeface="Calibri"/>
              <a:sym typeface="Calibri"/>
            </a:endParaRPr>
          </a:p>
          <a:p>
            <a:pPr indent="-342900" lvl="0" marL="342900" rtl="0" algn="just">
              <a:lnSpc>
                <a:spcPct val="107000"/>
              </a:lnSpc>
              <a:spcBef>
                <a:spcPts val="1800"/>
              </a:spcBef>
              <a:spcAft>
                <a:spcPts val="0"/>
              </a:spcAft>
              <a:buClr>
                <a:srgbClr val="000000"/>
              </a:buClr>
              <a:buSzPts val="1800"/>
              <a:buFont typeface="Calibri"/>
              <a:buAutoNum type="arabicPeriod"/>
            </a:pPr>
            <a:r>
              <a:rPr b="1" lang="tr-TR" sz="1800">
                <a:solidFill>
                  <a:srgbClr val="000000"/>
                </a:solidFill>
                <a:latin typeface="Times New Roman"/>
                <a:ea typeface="Times New Roman"/>
                <a:cs typeface="Times New Roman"/>
                <a:sym typeface="Times New Roman"/>
              </a:rPr>
              <a:t>Doç. Dr. Semiramis Özyılmaz.</a:t>
            </a:r>
            <a:r>
              <a:rPr lang="tr-TR" sz="1800">
                <a:solidFill>
                  <a:srgbClr val="000000"/>
                </a:solidFill>
                <a:latin typeface="Times New Roman"/>
                <a:ea typeface="Times New Roman"/>
                <a:cs typeface="Times New Roman"/>
                <a:sym typeface="Times New Roman"/>
              </a:rPr>
              <a:t> “COVID-19 Yaklaşımları”, Pandemide Fizyoterapi ve Rehabilitasyon Soluk Aldırır Paneli,  8. Ulusal Fizyoterapi ve Rehabilitasyon Kongresi (Çevrimiçi) 8-9 Mayıs 2021</a:t>
            </a:r>
            <a:endParaRPr sz="1800">
              <a:latin typeface="Calibri"/>
              <a:ea typeface="Calibri"/>
              <a:cs typeface="Calibri"/>
              <a:sym typeface="Calibri"/>
            </a:endParaRPr>
          </a:p>
          <a:p>
            <a:pPr indent="-342900" lvl="0" marL="342900" rtl="0" algn="just">
              <a:lnSpc>
                <a:spcPct val="107000"/>
              </a:lnSpc>
              <a:spcBef>
                <a:spcPts val="1800"/>
              </a:spcBef>
              <a:spcAft>
                <a:spcPts val="0"/>
              </a:spcAft>
              <a:buClr>
                <a:srgbClr val="000000"/>
              </a:buClr>
              <a:buSzPts val="1800"/>
              <a:buFont typeface="Calibri"/>
              <a:buAutoNum type="arabicPeriod"/>
            </a:pPr>
            <a:r>
              <a:rPr b="1" lang="tr-TR" sz="1800">
                <a:solidFill>
                  <a:srgbClr val="000000"/>
                </a:solidFill>
                <a:latin typeface="Times New Roman"/>
                <a:ea typeface="Times New Roman"/>
                <a:cs typeface="Times New Roman"/>
                <a:sym typeface="Times New Roman"/>
              </a:rPr>
              <a:t>Doç. Dr. Alis Kostanoğlu.</a:t>
            </a:r>
            <a:r>
              <a:rPr lang="tr-TR" sz="1800">
                <a:solidFill>
                  <a:srgbClr val="000000"/>
                </a:solidFill>
                <a:latin typeface="Times New Roman"/>
                <a:ea typeface="Times New Roman"/>
                <a:cs typeface="Times New Roman"/>
                <a:sym typeface="Times New Roman"/>
              </a:rPr>
              <a:t> İstanbul Medipol Üniversitesi Özel Konular II dersi kapsamında "Periferik Damar Hastalıklarında Fizyoterapi ve Rehabilitasyon" 12 Nİsan 2021</a:t>
            </a:r>
            <a:endParaRPr sz="1800">
              <a:latin typeface="Calibri"/>
              <a:ea typeface="Calibri"/>
              <a:cs typeface="Calibri"/>
              <a:sym typeface="Calibri"/>
            </a:endParaRPr>
          </a:p>
          <a:p>
            <a:pPr indent="-342900" lvl="0" marL="342900" rtl="0" algn="just">
              <a:lnSpc>
                <a:spcPct val="107000"/>
              </a:lnSpc>
              <a:spcBef>
                <a:spcPts val="1800"/>
              </a:spcBef>
              <a:spcAft>
                <a:spcPts val="0"/>
              </a:spcAft>
              <a:buClr>
                <a:srgbClr val="000000"/>
              </a:buClr>
              <a:buSzPts val="1800"/>
              <a:buFont typeface="Calibri"/>
              <a:buAutoNum type="arabicPeriod"/>
            </a:pPr>
            <a:r>
              <a:rPr b="1" lang="tr-TR" sz="1800">
                <a:solidFill>
                  <a:srgbClr val="000000"/>
                </a:solidFill>
                <a:latin typeface="Times New Roman"/>
                <a:ea typeface="Times New Roman"/>
                <a:cs typeface="Times New Roman"/>
                <a:sym typeface="Times New Roman"/>
              </a:rPr>
              <a:t>Öğr. Gör. Betül Çınar.</a:t>
            </a:r>
            <a:r>
              <a:rPr lang="tr-TR" sz="1800">
                <a:solidFill>
                  <a:srgbClr val="000000"/>
                </a:solidFill>
                <a:latin typeface="Times New Roman"/>
                <a:ea typeface="Times New Roman"/>
                <a:cs typeface="Times New Roman"/>
                <a:sym typeface="Times New Roman"/>
              </a:rPr>
              <a:t> Sağlık Bilimleri Üniversitesi,  “Kistik Fibrozis’li Pediatrik Hastalarda Fizyoterapi Yaklaşımı” 29 Mart 2021</a:t>
            </a:r>
            <a:endParaRPr sz="1800">
              <a:latin typeface="Calibri"/>
              <a:ea typeface="Calibri"/>
              <a:cs typeface="Calibri"/>
              <a:sym typeface="Calibri"/>
            </a:endParaRPr>
          </a:p>
          <a:p>
            <a:pPr indent="-342900" lvl="0" marL="457200" rtl="0" algn="just">
              <a:lnSpc>
                <a:spcPct val="155555"/>
              </a:lnSpc>
              <a:spcBef>
                <a:spcPts val="1800"/>
              </a:spcBef>
              <a:spcAft>
                <a:spcPts val="0"/>
              </a:spcAft>
              <a:buClr>
                <a:schemeClr val="dk1"/>
              </a:buClr>
              <a:buSzPts val="1800"/>
              <a:buFont typeface="Calibri"/>
              <a:buNone/>
            </a:pPr>
            <a:r>
              <a:t/>
            </a:r>
            <a:endParaRPr sz="1800">
              <a:latin typeface="Calibri"/>
              <a:ea typeface="Calibri"/>
              <a:cs typeface="Calibri"/>
              <a:sym typeface="Calibri"/>
            </a:endParaRPr>
          </a:p>
        </p:txBody>
      </p:sp>
      <p:sp>
        <p:nvSpPr>
          <p:cNvPr id="235" name="Google Shape;235;p22"/>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36" name="Google Shape;236;p22"/>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3"/>
          <p:cNvSpPr txBox="1"/>
          <p:nvPr/>
        </p:nvSpPr>
        <p:spPr>
          <a:xfrm>
            <a:off x="244475" y="207963"/>
            <a:ext cx="108505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Calibri"/>
              <a:ea typeface="Calibri"/>
              <a:cs typeface="Calibri"/>
              <a:sym typeface="Calibri"/>
            </a:endParaRPr>
          </a:p>
        </p:txBody>
      </p:sp>
      <p:sp>
        <p:nvSpPr>
          <p:cNvPr id="242" name="Google Shape;242;p23"/>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400"/>
              <a:buFont typeface="Noto Sans Symbols"/>
              <a:buChar char="⮚"/>
            </a:pPr>
            <a:r>
              <a:rPr b="1" lang="tr-TR" sz="24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101600" lvl="1" marL="685800" rtl="0" algn="l">
              <a:lnSpc>
                <a:spcPct val="100000"/>
              </a:lnSpc>
              <a:spcBef>
                <a:spcPts val="500"/>
              </a:spcBef>
              <a:spcAft>
                <a:spcPts val="0"/>
              </a:spcAft>
              <a:buClr>
                <a:schemeClr val="dk1"/>
              </a:buClr>
              <a:buSzPts val="2000"/>
              <a:buFont typeface="Noto Sans Symbols"/>
              <a:buNone/>
            </a:pPr>
            <a:r>
              <a:t/>
            </a:r>
            <a:endParaRPr b="1" sz="2000">
              <a:latin typeface="Calibri"/>
              <a:ea typeface="Calibri"/>
              <a:cs typeface="Calibri"/>
              <a:sym typeface="Calibri"/>
            </a:endParaRPr>
          </a:p>
          <a:p>
            <a:pPr indent="-228600" lvl="1" marL="685800" rtl="0" algn="l">
              <a:lnSpc>
                <a:spcPct val="100000"/>
              </a:lnSpc>
              <a:spcBef>
                <a:spcPts val="500"/>
              </a:spcBef>
              <a:spcAft>
                <a:spcPts val="0"/>
              </a:spcAft>
              <a:buClr>
                <a:schemeClr val="dk1"/>
              </a:buClr>
              <a:buSzPts val="1800"/>
              <a:buFont typeface="Noto Sans Symbols"/>
              <a:buChar char="✔"/>
            </a:pPr>
            <a:r>
              <a:rPr b="1" lang="tr-TR" sz="1800">
                <a:latin typeface="Calibri"/>
                <a:ea typeface="Calibri"/>
                <a:cs typeface="Calibri"/>
                <a:sym typeface="Calibri"/>
              </a:rPr>
              <a:t>Uluslararası Sözlü Bildiri Sayısı: (2 Adet)</a:t>
            </a:r>
            <a:endParaRPr/>
          </a:p>
          <a:p>
            <a:pPr indent="-342900" lvl="0" marL="342900" rtl="0" algn="just">
              <a:lnSpc>
                <a:spcPct val="100000"/>
              </a:lnSpc>
              <a:spcBef>
                <a:spcPts val="1000"/>
              </a:spcBef>
              <a:spcAft>
                <a:spcPts val="0"/>
              </a:spcAft>
              <a:buClr>
                <a:schemeClr val="dk1"/>
              </a:buClr>
              <a:buSzPts val="1800"/>
              <a:buFont typeface="Calibri"/>
              <a:buAutoNum type="arabicPeriod"/>
            </a:pPr>
            <a:r>
              <a:rPr b="1" lang="tr-TR" sz="1800">
                <a:latin typeface="Calibri"/>
                <a:ea typeface="Calibri"/>
                <a:cs typeface="Calibri"/>
                <a:sym typeface="Calibri"/>
              </a:rPr>
              <a:t>Manzak AS, Ozyilmaz S. </a:t>
            </a:r>
            <a:r>
              <a:rPr lang="tr-TR" sz="1800">
                <a:solidFill>
                  <a:srgbClr val="000000"/>
                </a:solidFill>
                <a:latin typeface="Calibri"/>
                <a:ea typeface="Calibri"/>
                <a:cs typeface="Calibri"/>
                <a:sym typeface="Calibri"/>
              </a:rPr>
              <a:t>Efficiency of home-based pulmonary rehabilitation in adults with asthma </a:t>
            </a:r>
            <a:r>
              <a:rPr lang="tr-TR" sz="1800">
                <a:latin typeface="Calibri"/>
                <a:ea typeface="Calibri"/>
                <a:cs typeface="Calibri"/>
                <a:sym typeface="Calibri"/>
              </a:rPr>
              <a:t>. ERS International Congress (Virtual) 7-10 Eylül 2020.</a:t>
            </a:r>
            <a:endParaRPr/>
          </a:p>
          <a:p>
            <a:pPr indent="-228600" lvl="0" marL="228600" rtl="0" algn="just">
              <a:lnSpc>
                <a:spcPct val="100000"/>
              </a:lnSpc>
              <a:spcBef>
                <a:spcPts val="1000"/>
              </a:spcBef>
              <a:spcAft>
                <a:spcPts val="0"/>
              </a:spcAft>
              <a:buClr>
                <a:schemeClr val="dk1"/>
              </a:buClr>
              <a:buSzPts val="1800"/>
              <a:buFont typeface="Calibri"/>
              <a:buAutoNum type="arabicPeriod"/>
            </a:pPr>
            <a:r>
              <a:rPr b="1" lang="tr-TR" sz="1800">
                <a:latin typeface="Calibri"/>
                <a:ea typeface="Calibri"/>
                <a:cs typeface="Calibri"/>
                <a:sym typeface="Calibri"/>
              </a:rPr>
              <a:t>  Tanrıverdi M</a:t>
            </a:r>
            <a:r>
              <a:rPr lang="tr-TR" sz="1800">
                <a:latin typeface="Calibri"/>
                <a:ea typeface="Calibri"/>
                <a:cs typeface="Calibri"/>
                <a:sym typeface="Calibri"/>
              </a:rPr>
              <a:t>, Çalım ÖF, Özturan O. 'Yutma Guclugu Olan Hastalarda Salyanin Motor Kontrol ile Iliskisi' 14. Uluslararası Kulak Burun Boğaz ve Baş Boyun Cerrahisi Kongresi 24-26 Aralık 2020 </a:t>
            </a:r>
            <a:endParaRPr/>
          </a:p>
          <a:p>
            <a:pPr indent="-114300" lvl="0" marL="228600" rtl="0" algn="just">
              <a:lnSpc>
                <a:spcPct val="100000"/>
              </a:lnSpc>
              <a:spcBef>
                <a:spcPts val="1000"/>
              </a:spcBef>
              <a:spcAft>
                <a:spcPts val="0"/>
              </a:spcAft>
              <a:buClr>
                <a:schemeClr val="dk1"/>
              </a:buClr>
              <a:buSzPts val="1800"/>
              <a:buFont typeface="Calibri"/>
              <a:buNone/>
            </a:pPr>
            <a:r>
              <a:t/>
            </a:r>
            <a:endParaRPr sz="1800">
              <a:latin typeface="Calibri"/>
              <a:ea typeface="Calibri"/>
              <a:cs typeface="Calibri"/>
              <a:sym typeface="Calibri"/>
            </a:endParaRPr>
          </a:p>
          <a:p>
            <a:pPr indent="-228600" lvl="1" marL="685800" rtl="0" algn="l">
              <a:lnSpc>
                <a:spcPct val="100000"/>
              </a:lnSpc>
              <a:spcBef>
                <a:spcPts val="500"/>
              </a:spcBef>
              <a:spcAft>
                <a:spcPts val="0"/>
              </a:spcAft>
              <a:buClr>
                <a:schemeClr val="dk1"/>
              </a:buClr>
              <a:buSzPts val="1800"/>
              <a:buFont typeface="Noto Sans Symbols"/>
              <a:buChar char="✔"/>
            </a:pPr>
            <a:r>
              <a:rPr b="1" lang="tr-TR" sz="1800">
                <a:latin typeface="Calibri"/>
                <a:ea typeface="Calibri"/>
                <a:cs typeface="Calibri"/>
                <a:sym typeface="Calibri"/>
              </a:rPr>
              <a:t>Uluslararası Poster Sayısı: (2 Adet )</a:t>
            </a:r>
            <a:endParaRPr/>
          </a:p>
          <a:p>
            <a:pPr indent="0" lvl="0" marL="0" rtl="0" algn="just">
              <a:lnSpc>
                <a:spcPct val="100000"/>
              </a:lnSpc>
              <a:spcBef>
                <a:spcPts val="1000"/>
              </a:spcBef>
              <a:spcAft>
                <a:spcPts val="0"/>
              </a:spcAft>
              <a:buClr>
                <a:srgbClr val="212121"/>
              </a:buClr>
              <a:buSzPts val="1800"/>
              <a:buNone/>
            </a:pPr>
            <a:r>
              <a:rPr b="1" lang="tr-TR" sz="1800">
                <a:solidFill>
                  <a:srgbClr val="212121"/>
                </a:solidFill>
                <a:latin typeface="Calibri"/>
                <a:ea typeface="Calibri"/>
                <a:cs typeface="Calibri"/>
                <a:sym typeface="Calibri"/>
              </a:rPr>
              <a:t>1.   Cinar B, Ozyilmaz S.</a:t>
            </a:r>
            <a:r>
              <a:rPr lang="tr-TR" sz="1800">
                <a:solidFill>
                  <a:srgbClr val="212121"/>
                </a:solidFill>
                <a:latin typeface="Calibri"/>
                <a:ea typeface="Calibri"/>
                <a:cs typeface="Calibri"/>
                <a:sym typeface="Calibri"/>
              </a:rPr>
              <a:t> </a:t>
            </a:r>
            <a:r>
              <a:rPr lang="tr-TR" sz="1800">
                <a:latin typeface="Calibri"/>
                <a:ea typeface="Calibri"/>
                <a:cs typeface="Calibri"/>
                <a:sym typeface="Calibri"/>
              </a:rPr>
              <a:t>The effect of myofascial release technique on respiratory parameters in hamstring shortness.                 </a:t>
            </a:r>
            <a:endParaRPr/>
          </a:p>
          <a:p>
            <a:pPr indent="0" lvl="0" marL="0" rtl="0" algn="just">
              <a:lnSpc>
                <a:spcPct val="100000"/>
              </a:lnSpc>
              <a:spcBef>
                <a:spcPts val="1000"/>
              </a:spcBef>
              <a:spcAft>
                <a:spcPts val="0"/>
              </a:spcAft>
              <a:buClr>
                <a:schemeClr val="dk1"/>
              </a:buClr>
              <a:buSzPts val="1800"/>
              <a:buNone/>
            </a:pPr>
            <a:r>
              <a:rPr lang="tr-TR" sz="1800">
                <a:latin typeface="Calibri"/>
                <a:ea typeface="Calibri"/>
                <a:cs typeface="Calibri"/>
                <a:sym typeface="Calibri"/>
              </a:rPr>
              <a:t>       ERS International Congress (Virtual) 7-10 Eylül 2020, E-poster.</a:t>
            </a:r>
            <a:endParaRPr/>
          </a:p>
          <a:p>
            <a:pPr indent="-342900" lvl="0" marL="342900" rtl="0" algn="just">
              <a:lnSpc>
                <a:spcPct val="100000"/>
              </a:lnSpc>
              <a:spcBef>
                <a:spcPts val="1000"/>
              </a:spcBef>
              <a:spcAft>
                <a:spcPts val="0"/>
              </a:spcAft>
              <a:buClr>
                <a:srgbClr val="212121"/>
              </a:buClr>
              <a:buSzPts val="1800"/>
              <a:buAutoNum type="arabicPeriod" startAt="2"/>
            </a:pPr>
            <a:r>
              <a:rPr b="1" lang="tr-TR" sz="1800">
                <a:solidFill>
                  <a:srgbClr val="212121"/>
                </a:solidFill>
                <a:latin typeface="Calibri"/>
                <a:ea typeface="Calibri"/>
                <a:cs typeface="Calibri"/>
                <a:sym typeface="Calibri"/>
              </a:rPr>
              <a:t>Yildirim S, Ozyilmaz S.</a:t>
            </a:r>
            <a:r>
              <a:rPr lang="tr-TR" sz="1800">
                <a:solidFill>
                  <a:srgbClr val="212121"/>
                </a:solidFill>
                <a:latin typeface="Calibri"/>
                <a:ea typeface="Calibri"/>
                <a:cs typeface="Calibri"/>
                <a:sym typeface="Calibri"/>
              </a:rPr>
              <a:t> </a:t>
            </a:r>
            <a:r>
              <a:rPr lang="tr-TR" sz="1800">
                <a:latin typeface="Calibri"/>
                <a:ea typeface="Calibri"/>
                <a:cs typeface="Calibri"/>
                <a:sym typeface="Calibri"/>
              </a:rPr>
              <a:t> The Effects of Core Stabilization Exercises on Pulmonary Function, Functional Capacity and Peripheral Muscle Strength in Children with Adolescent Idıopathic Scoliosis. ERS International Congress (Virtual) 7-10 Eylül 2020, E-poster.</a:t>
            </a:r>
            <a:endParaRPr/>
          </a:p>
          <a:p>
            <a:pPr indent="0" lvl="0" marL="0" rtl="0" algn="just">
              <a:lnSpc>
                <a:spcPct val="100000"/>
              </a:lnSpc>
              <a:spcBef>
                <a:spcPts val="1000"/>
              </a:spcBef>
              <a:spcAft>
                <a:spcPts val="0"/>
              </a:spcAft>
              <a:buClr>
                <a:schemeClr val="dk1"/>
              </a:buClr>
              <a:buSzPts val="1800"/>
              <a:buNone/>
            </a:pPr>
            <a:r>
              <a:t/>
            </a:r>
            <a:endParaRPr sz="1800">
              <a:latin typeface="Calibri"/>
              <a:ea typeface="Calibri"/>
              <a:cs typeface="Calibri"/>
              <a:sym typeface="Calibri"/>
            </a:endParaRPr>
          </a:p>
        </p:txBody>
      </p:sp>
      <p:sp>
        <p:nvSpPr>
          <p:cNvPr id="243" name="Google Shape;243;p23"/>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44" name="Google Shape;244;p23"/>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4"/>
          <p:cNvSpPr txBox="1"/>
          <p:nvPr/>
        </p:nvSpPr>
        <p:spPr>
          <a:xfrm>
            <a:off x="244475" y="207963"/>
            <a:ext cx="108505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Calibri"/>
              <a:ea typeface="Calibri"/>
              <a:cs typeface="Calibri"/>
              <a:sym typeface="Calibri"/>
            </a:endParaRPr>
          </a:p>
        </p:txBody>
      </p:sp>
      <p:sp>
        <p:nvSpPr>
          <p:cNvPr id="250" name="Google Shape;250;p24"/>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400"/>
              <a:buFont typeface="Noto Sans Symbols"/>
              <a:buChar char="⮚"/>
            </a:pPr>
            <a:r>
              <a:rPr b="1" lang="tr-TR" sz="24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Ulusal Sözlü Bildiri Sayısı: (11 Adet)</a:t>
            </a:r>
            <a:endParaRPr/>
          </a:p>
          <a:p>
            <a:pPr indent="-228600" lvl="1" marL="685800" rtl="0" algn="l">
              <a:lnSpc>
                <a:spcPct val="100000"/>
              </a:lnSpc>
              <a:spcBef>
                <a:spcPts val="500"/>
              </a:spcBef>
              <a:spcAft>
                <a:spcPts val="0"/>
              </a:spcAft>
              <a:buClr>
                <a:schemeClr val="dk1"/>
              </a:buClr>
              <a:buSzPts val="2000"/>
              <a:buFont typeface="Arial"/>
              <a:buNone/>
            </a:pPr>
            <a:r>
              <a:t/>
            </a:r>
            <a:endParaRPr b="1" sz="2000">
              <a:latin typeface="Calibri"/>
              <a:ea typeface="Calibri"/>
              <a:cs typeface="Calibri"/>
              <a:sym typeface="Calibri"/>
            </a:endParaRPr>
          </a:p>
          <a:p>
            <a:pPr indent="-228600" lvl="0" marL="228600" rtl="0" algn="just">
              <a:lnSpc>
                <a:spcPct val="107000"/>
              </a:lnSpc>
              <a:spcBef>
                <a:spcPts val="1000"/>
              </a:spcBef>
              <a:spcAft>
                <a:spcPts val="0"/>
              </a:spcAft>
              <a:buClr>
                <a:schemeClr val="dk1"/>
              </a:buClr>
              <a:buSzPts val="1800"/>
              <a:buFont typeface="Calibri"/>
              <a:buAutoNum type="arabicPeriod"/>
            </a:pPr>
            <a:r>
              <a:rPr lang="tr-TR" sz="1800">
                <a:latin typeface="Calibri"/>
                <a:ea typeface="Calibri"/>
                <a:cs typeface="Calibri"/>
                <a:sym typeface="Calibri"/>
              </a:rPr>
              <a:t>Çalım ÖF, </a:t>
            </a:r>
            <a:r>
              <a:rPr b="1" lang="tr-TR" sz="1800">
                <a:latin typeface="Calibri"/>
                <a:ea typeface="Calibri"/>
                <a:cs typeface="Calibri"/>
                <a:sym typeface="Calibri"/>
              </a:rPr>
              <a:t>Tanrıverdi M</a:t>
            </a:r>
            <a:r>
              <a:rPr lang="tr-TR" sz="1800">
                <a:latin typeface="Calibri"/>
                <a:ea typeface="Calibri"/>
                <a:cs typeface="Calibri"/>
                <a:sym typeface="Calibri"/>
              </a:rPr>
              <a:t>, Özturan O. Yutma güçlüğü değerlendirmesinde klinik karar verme. Türk Ulusal Kulak Burun Boğaz ve Baş Boyun Cerrahisi Kongresi, 26-28 Kasım 2020</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Calibri"/>
              <a:buAutoNum type="arabicPeriod"/>
            </a:pPr>
            <a:r>
              <a:rPr b="1" lang="tr-TR" sz="1800">
                <a:latin typeface="Calibri"/>
                <a:ea typeface="Calibri"/>
                <a:cs typeface="Calibri"/>
                <a:sym typeface="Calibri"/>
              </a:rPr>
              <a:t>Tuncer D, Gürses HN</a:t>
            </a:r>
            <a:r>
              <a:rPr lang="tr-TR" sz="1800">
                <a:latin typeface="Calibri"/>
                <a:ea typeface="Calibri"/>
                <a:cs typeface="Calibri"/>
                <a:sym typeface="Calibri"/>
              </a:rPr>
              <a:t>. “The effect of core stabilization training on balance with eyes open versus eyes closed in children with hearing impairment”. Prof. Dr. Hıfzı Özcan 8. Uluslararası Katılımlı Cerebral Palsy ve Gelişimsel Bozukluklar Kongresi (Çevrimiçi), 26-28 Şubat 2021</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Calibri"/>
              <a:buAutoNum type="arabicPeriod"/>
            </a:pPr>
            <a:r>
              <a:rPr b="1" lang="tr-TR" sz="1800">
                <a:latin typeface="Calibri"/>
                <a:ea typeface="Calibri"/>
                <a:cs typeface="Calibri"/>
                <a:sym typeface="Calibri"/>
              </a:rPr>
              <a:t>Alpay K., Durgut E., Gürses H. N., </a:t>
            </a:r>
            <a:r>
              <a:rPr lang="tr-TR" sz="1800">
                <a:latin typeface="Calibri"/>
                <a:ea typeface="Calibri"/>
                <a:cs typeface="Calibri"/>
                <a:sym typeface="Calibri"/>
              </a:rPr>
              <a:t>Özbek N.,</a:t>
            </a:r>
            <a:r>
              <a:rPr b="1" lang="tr-TR" sz="1800">
                <a:latin typeface="Calibri"/>
                <a:ea typeface="Calibri"/>
                <a:cs typeface="Calibri"/>
                <a:sym typeface="Calibri"/>
              </a:rPr>
              <a:t> </a:t>
            </a:r>
            <a:r>
              <a:rPr lang="tr-TR" sz="1800">
                <a:latin typeface="Calibri"/>
                <a:ea typeface="Calibri"/>
                <a:cs typeface="Calibri"/>
                <a:sym typeface="Calibri"/>
              </a:rPr>
              <a:t>Hipotiroidili Olgularda Fonksiyonel Kapasite Farklılıklarının Değerlendirilmesi, </a:t>
            </a:r>
            <a:r>
              <a:rPr lang="tr-TR" sz="1800">
                <a:solidFill>
                  <a:srgbClr val="000000"/>
                </a:solidFill>
                <a:latin typeface="Calibri"/>
                <a:ea typeface="Calibri"/>
                <a:cs typeface="Calibri"/>
                <a:sym typeface="Calibri"/>
              </a:rPr>
              <a:t>8. Ulusal Fizyoterapi ve Rehabilitasyon Kongresi (Çevrimiçi) 8-9 Mayıs 2021</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Calibri"/>
              <a:buAutoNum type="arabicPeriod"/>
            </a:pPr>
            <a:r>
              <a:rPr b="1" lang="tr-TR" sz="1800">
                <a:latin typeface="Calibri"/>
                <a:ea typeface="Calibri"/>
                <a:cs typeface="Calibri"/>
                <a:sym typeface="Calibri"/>
              </a:rPr>
              <a:t>Safran E., </a:t>
            </a:r>
            <a:r>
              <a:rPr b="1" lang="tr-TR" sz="1800">
                <a:solidFill>
                  <a:srgbClr val="000000"/>
                </a:solidFill>
                <a:latin typeface="Calibri"/>
                <a:ea typeface="Calibri"/>
                <a:cs typeface="Calibri"/>
                <a:sym typeface="Calibri"/>
              </a:rPr>
              <a:t>Gürses H. N., </a:t>
            </a:r>
            <a:r>
              <a:rPr lang="tr-TR" sz="1800">
                <a:solidFill>
                  <a:srgbClr val="000000"/>
                </a:solidFill>
                <a:latin typeface="Calibri"/>
                <a:ea typeface="Calibri"/>
                <a:cs typeface="Calibri"/>
                <a:sym typeface="Calibri"/>
              </a:rPr>
              <a:t>Babacan G.,</a:t>
            </a:r>
            <a:r>
              <a:rPr b="1" lang="tr-TR" sz="1800">
                <a:solidFill>
                  <a:srgbClr val="000000"/>
                </a:solidFill>
                <a:latin typeface="Calibri"/>
                <a:ea typeface="Calibri"/>
                <a:cs typeface="Calibri"/>
                <a:sym typeface="Calibri"/>
              </a:rPr>
              <a:t> </a:t>
            </a:r>
            <a:r>
              <a:rPr lang="tr-TR" sz="1800">
                <a:solidFill>
                  <a:srgbClr val="000000"/>
                </a:solidFill>
                <a:latin typeface="Calibri"/>
                <a:ea typeface="Calibri"/>
                <a:cs typeface="Calibri"/>
                <a:sym typeface="Calibri"/>
              </a:rPr>
              <a:t>Parkinson Hastalarında Hastalık Skorları ile Postüral Stabilite ve Mobilite Arasındaki İlişki,</a:t>
            </a:r>
            <a:r>
              <a:rPr b="1" lang="tr-TR" sz="1800">
                <a:solidFill>
                  <a:srgbClr val="000000"/>
                </a:solidFill>
                <a:latin typeface="Calibri"/>
                <a:ea typeface="Calibri"/>
                <a:cs typeface="Calibri"/>
                <a:sym typeface="Calibri"/>
              </a:rPr>
              <a:t> </a:t>
            </a:r>
            <a:r>
              <a:rPr lang="tr-TR" sz="1800">
                <a:solidFill>
                  <a:srgbClr val="000000"/>
                </a:solidFill>
                <a:latin typeface="Calibri"/>
                <a:ea typeface="Calibri"/>
                <a:cs typeface="Calibri"/>
                <a:sym typeface="Calibri"/>
              </a:rPr>
              <a:t>8. Ulusal Fizyoterapi ve Rehabilitasyon Kongresi (Çevrimiçi) 8-9 Mayıs 2021</a:t>
            </a:r>
            <a:endParaRPr sz="1800">
              <a:latin typeface="Calibri"/>
              <a:ea typeface="Calibri"/>
              <a:cs typeface="Calibri"/>
              <a:sym typeface="Calibri"/>
            </a:endParaRPr>
          </a:p>
          <a:p>
            <a:pPr indent="-114300" lvl="1" marL="685800" rtl="0" algn="just">
              <a:lnSpc>
                <a:spcPct val="100000"/>
              </a:lnSpc>
              <a:spcBef>
                <a:spcPts val="1300"/>
              </a:spcBef>
              <a:spcAft>
                <a:spcPts val="0"/>
              </a:spcAft>
              <a:buClr>
                <a:schemeClr val="dk1"/>
              </a:buClr>
              <a:buSzPts val="1800"/>
              <a:buFont typeface="Calibri"/>
              <a:buNone/>
            </a:pPr>
            <a:r>
              <a:t/>
            </a:r>
            <a:endParaRPr b="1" sz="1800">
              <a:latin typeface="Calibri"/>
              <a:ea typeface="Calibri"/>
              <a:cs typeface="Calibri"/>
              <a:sym typeface="Calibri"/>
            </a:endParaRPr>
          </a:p>
        </p:txBody>
      </p:sp>
      <p:sp>
        <p:nvSpPr>
          <p:cNvPr id="251" name="Google Shape;251;p24"/>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52" name="Google Shape;252;p24"/>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5"/>
          <p:cNvSpPr txBox="1"/>
          <p:nvPr/>
        </p:nvSpPr>
        <p:spPr>
          <a:xfrm>
            <a:off x="244475" y="207963"/>
            <a:ext cx="108505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Calibri"/>
              <a:ea typeface="Calibri"/>
              <a:cs typeface="Calibri"/>
              <a:sym typeface="Calibri"/>
            </a:endParaRPr>
          </a:p>
        </p:txBody>
      </p:sp>
      <p:sp>
        <p:nvSpPr>
          <p:cNvPr id="258" name="Google Shape;258;p25"/>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400"/>
              <a:buFont typeface="Noto Sans Symbols"/>
              <a:buChar char="⮚"/>
            </a:pPr>
            <a:r>
              <a:rPr b="1" lang="tr-TR" sz="24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Ulusal Sözlü Bildiri Sayısı: </a:t>
            </a:r>
            <a:endParaRPr/>
          </a:p>
          <a:p>
            <a:pPr indent="-228600" lvl="1" marL="685800" rtl="0" algn="l">
              <a:lnSpc>
                <a:spcPct val="100000"/>
              </a:lnSpc>
              <a:spcBef>
                <a:spcPts val="500"/>
              </a:spcBef>
              <a:spcAft>
                <a:spcPts val="0"/>
              </a:spcAft>
              <a:buClr>
                <a:schemeClr val="dk1"/>
              </a:buClr>
              <a:buSzPts val="2000"/>
              <a:buFont typeface="Arial"/>
              <a:buNone/>
            </a:pPr>
            <a:r>
              <a:t/>
            </a:r>
            <a:endParaRPr b="1" sz="2000">
              <a:latin typeface="Calibri"/>
              <a:ea typeface="Calibri"/>
              <a:cs typeface="Calibri"/>
              <a:sym typeface="Calibri"/>
            </a:endParaRPr>
          </a:p>
          <a:p>
            <a:pPr indent="-228600" lvl="0" marL="228600" rtl="0" algn="just">
              <a:lnSpc>
                <a:spcPct val="107000"/>
              </a:lnSpc>
              <a:spcBef>
                <a:spcPts val="1000"/>
              </a:spcBef>
              <a:spcAft>
                <a:spcPts val="0"/>
              </a:spcAft>
              <a:buClr>
                <a:schemeClr val="dk1"/>
              </a:buClr>
              <a:buSzPts val="1800"/>
              <a:buFont typeface="Calibri"/>
              <a:buAutoNum type="arabicPeriod" startAt="5"/>
            </a:pPr>
            <a:r>
              <a:rPr b="1" lang="tr-TR" sz="1800">
                <a:latin typeface="Calibri"/>
                <a:ea typeface="Calibri"/>
                <a:cs typeface="Calibri"/>
                <a:sym typeface="Calibri"/>
              </a:rPr>
              <a:t>Tuncer D., </a:t>
            </a:r>
            <a:r>
              <a:rPr b="1" lang="tr-TR" sz="1800">
                <a:solidFill>
                  <a:srgbClr val="000000"/>
                </a:solidFill>
                <a:latin typeface="Calibri"/>
                <a:ea typeface="Calibri"/>
                <a:cs typeface="Calibri"/>
                <a:sym typeface="Calibri"/>
              </a:rPr>
              <a:t>Gürses H. N., </a:t>
            </a:r>
            <a:r>
              <a:rPr lang="tr-TR" sz="1800">
                <a:solidFill>
                  <a:srgbClr val="000000"/>
                </a:solidFill>
                <a:latin typeface="Calibri"/>
                <a:ea typeface="Calibri"/>
                <a:cs typeface="Calibri"/>
                <a:sym typeface="Calibri"/>
              </a:rPr>
              <a:t>İşitme Engelli Çocuklarda Postüral Kontrolün Değerlendirilmesi, 8. Ulusal Fizyoterapi ve Rehabilitasyon Kongresi (Çevrimiçi) 8-9 Mayıs 2021</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Calibri"/>
              <a:buAutoNum type="arabicPeriod" startAt="5"/>
            </a:pPr>
            <a:r>
              <a:rPr b="1" lang="tr-TR" sz="1800">
                <a:latin typeface="Calibri"/>
                <a:ea typeface="Calibri"/>
                <a:cs typeface="Calibri"/>
                <a:sym typeface="Calibri"/>
              </a:rPr>
              <a:t>Uçgun H., </a:t>
            </a:r>
            <a:r>
              <a:rPr b="1" lang="tr-TR" sz="1800">
                <a:solidFill>
                  <a:srgbClr val="000000"/>
                </a:solidFill>
                <a:latin typeface="Calibri"/>
                <a:ea typeface="Calibri"/>
                <a:cs typeface="Calibri"/>
                <a:sym typeface="Calibri"/>
              </a:rPr>
              <a:t>Gürses H. N.,</a:t>
            </a:r>
            <a:r>
              <a:rPr lang="tr-TR" sz="1800">
                <a:solidFill>
                  <a:srgbClr val="000000"/>
                </a:solidFill>
                <a:latin typeface="Calibri"/>
                <a:ea typeface="Calibri"/>
                <a:cs typeface="Calibri"/>
                <a:sym typeface="Calibri"/>
              </a:rPr>
              <a:t> Çakır E., Non-kistik Bronşektazili Çocuklarda Statik ve Dinamik Dengenin Belirleyicileri, 8. Ulusal Fizyoterapi ve Rehabilitasyon Kongresi (Çevrimiçi) 8-9 Mayıs 2021</a:t>
            </a:r>
            <a:endParaRPr sz="1800">
              <a:latin typeface="Calibri"/>
              <a:ea typeface="Calibri"/>
              <a:cs typeface="Calibri"/>
              <a:sym typeface="Calibri"/>
            </a:endParaRPr>
          </a:p>
          <a:p>
            <a:pPr indent="-228600" lvl="0" marL="228600" rtl="0" algn="just">
              <a:lnSpc>
                <a:spcPct val="107000"/>
              </a:lnSpc>
              <a:spcBef>
                <a:spcPts val="1800"/>
              </a:spcBef>
              <a:spcAft>
                <a:spcPts val="0"/>
              </a:spcAft>
              <a:buClr>
                <a:srgbClr val="000000"/>
              </a:buClr>
              <a:buSzPts val="1800"/>
              <a:buFont typeface="Calibri"/>
              <a:buAutoNum type="arabicPeriod" startAt="5"/>
            </a:pPr>
            <a:r>
              <a:rPr b="1" lang="tr-TR" sz="1800">
                <a:solidFill>
                  <a:srgbClr val="000000"/>
                </a:solidFill>
                <a:latin typeface="Calibri"/>
                <a:ea typeface="Calibri"/>
                <a:cs typeface="Calibri"/>
                <a:sym typeface="Calibri"/>
              </a:rPr>
              <a:t>Kaya M., Gürses H. N.,</a:t>
            </a:r>
            <a:r>
              <a:rPr lang="tr-TR" sz="1800">
                <a:solidFill>
                  <a:srgbClr val="000000"/>
                </a:solidFill>
                <a:latin typeface="Calibri"/>
                <a:ea typeface="Calibri"/>
                <a:cs typeface="Calibri"/>
                <a:sym typeface="Calibri"/>
              </a:rPr>
              <a:t> Okyaltırık F., Kronik Obstrüktif Akciğer Hastalığında Kognitif Fonksiyonların Belirleyicileri, 8. Ulusal Fizyoterapi ve Rehabilitasyon Kongresi (Çevrimiçi) 8-9 Mayıs 2021</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Calibri"/>
              <a:buAutoNum type="arabicPeriod" startAt="5"/>
            </a:pPr>
            <a:r>
              <a:rPr b="1" lang="tr-TR" sz="1800">
                <a:latin typeface="Calibri"/>
                <a:ea typeface="Calibri"/>
                <a:cs typeface="Calibri"/>
                <a:sym typeface="Calibri"/>
              </a:rPr>
              <a:t>Çınar B., Özyılmaz S., </a:t>
            </a:r>
            <a:r>
              <a:rPr lang="tr-TR" sz="1800">
                <a:latin typeface="Calibri"/>
                <a:ea typeface="Calibri"/>
                <a:cs typeface="Calibri"/>
                <a:sym typeface="Calibri"/>
              </a:rPr>
              <a:t>Çırak Y.,</a:t>
            </a:r>
            <a:r>
              <a:rPr b="1" lang="tr-TR" sz="1800">
                <a:latin typeface="Calibri"/>
                <a:ea typeface="Calibri"/>
                <a:cs typeface="Calibri"/>
                <a:sym typeface="Calibri"/>
              </a:rPr>
              <a:t> </a:t>
            </a:r>
            <a:r>
              <a:rPr lang="tr-TR" sz="1800">
                <a:latin typeface="Calibri"/>
                <a:ea typeface="Calibri"/>
                <a:cs typeface="Calibri"/>
                <a:sym typeface="Calibri"/>
              </a:rPr>
              <a:t>Hamstring Kas Kısalığında Miyofasyal Gevşetme Tekniğinin Posterior Zincir Kaslarının Mobilitesi Üzerine Etkisi,</a:t>
            </a:r>
            <a:r>
              <a:rPr b="1" lang="tr-TR" sz="1800">
                <a:latin typeface="Calibri"/>
                <a:ea typeface="Calibri"/>
                <a:cs typeface="Calibri"/>
                <a:sym typeface="Calibri"/>
              </a:rPr>
              <a:t> </a:t>
            </a:r>
            <a:r>
              <a:rPr lang="tr-TR" sz="1800">
                <a:solidFill>
                  <a:srgbClr val="000000"/>
                </a:solidFill>
                <a:latin typeface="Calibri"/>
                <a:ea typeface="Calibri"/>
                <a:cs typeface="Calibri"/>
                <a:sym typeface="Calibri"/>
              </a:rPr>
              <a:t>8. Ulusal Fizyoterapi ve Rehabilitasyon Kongresi (Çevrimiçi) 8-9 Mayıs 2021</a:t>
            </a:r>
            <a:endParaRPr sz="1800">
              <a:latin typeface="Calibri"/>
              <a:ea typeface="Calibri"/>
              <a:cs typeface="Calibri"/>
              <a:sym typeface="Calibri"/>
            </a:endParaRPr>
          </a:p>
          <a:p>
            <a:pPr indent="-114300" lvl="1" marL="685800" rtl="0" algn="l">
              <a:lnSpc>
                <a:spcPct val="100000"/>
              </a:lnSpc>
              <a:spcBef>
                <a:spcPts val="1300"/>
              </a:spcBef>
              <a:spcAft>
                <a:spcPts val="0"/>
              </a:spcAft>
              <a:buClr>
                <a:schemeClr val="dk1"/>
              </a:buClr>
              <a:buSzPts val="1800"/>
              <a:buFont typeface="Calibri"/>
              <a:buNone/>
            </a:pPr>
            <a:r>
              <a:t/>
            </a:r>
            <a:endParaRPr b="1" sz="1800">
              <a:latin typeface="Calibri"/>
              <a:ea typeface="Calibri"/>
              <a:cs typeface="Calibri"/>
              <a:sym typeface="Calibri"/>
            </a:endParaRPr>
          </a:p>
        </p:txBody>
      </p:sp>
      <p:sp>
        <p:nvSpPr>
          <p:cNvPr id="259" name="Google Shape;259;p25"/>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60" name="Google Shape;260;p25"/>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6"/>
          <p:cNvSpPr txBox="1"/>
          <p:nvPr/>
        </p:nvSpPr>
        <p:spPr>
          <a:xfrm>
            <a:off x="244475" y="207963"/>
            <a:ext cx="108505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ctr">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Calibri"/>
              <a:ea typeface="Calibri"/>
              <a:cs typeface="Calibri"/>
              <a:sym typeface="Calibri"/>
            </a:endParaRPr>
          </a:p>
        </p:txBody>
      </p:sp>
      <p:sp>
        <p:nvSpPr>
          <p:cNvPr id="266" name="Google Shape;266;p26"/>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400"/>
              <a:buFont typeface="Noto Sans Symbols"/>
              <a:buChar char="⮚"/>
            </a:pPr>
            <a:r>
              <a:rPr b="1" lang="tr-TR" sz="24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Ulusal Sözlü Bildiri Sayısı: </a:t>
            </a:r>
            <a:endParaRPr/>
          </a:p>
          <a:p>
            <a:pPr indent="-228600" lvl="1" marL="685800" rtl="0" algn="l">
              <a:lnSpc>
                <a:spcPct val="100000"/>
              </a:lnSpc>
              <a:spcBef>
                <a:spcPts val="500"/>
              </a:spcBef>
              <a:spcAft>
                <a:spcPts val="0"/>
              </a:spcAft>
              <a:buClr>
                <a:schemeClr val="dk1"/>
              </a:buClr>
              <a:buSzPts val="2000"/>
              <a:buFont typeface="Arial"/>
              <a:buNone/>
            </a:pPr>
            <a:r>
              <a:t/>
            </a:r>
            <a:endParaRPr b="1" sz="2000">
              <a:latin typeface="Calibri"/>
              <a:ea typeface="Calibri"/>
              <a:cs typeface="Calibri"/>
              <a:sym typeface="Calibri"/>
            </a:endParaRPr>
          </a:p>
          <a:p>
            <a:pPr indent="-228600" lvl="0" marL="228600" rtl="0" algn="just">
              <a:lnSpc>
                <a:spcPct val="107000"/>
              </a:lnSpc>
              <a:spcBef>
                <a:spcPts val="1000"/>
              </a:spcBef>
              <a:spcAft>
                <a:spcPts val="0"/>
              </a:spcAft>
              <a:buClr>
                <a:schemeClr val="dk1"/>
              </a:buClr>
              <a:buSzPts val="1800"/>
              <a:buFont typeface="Calibri"/>
              <a:buAutoNum type="arabicPeriod" startAt="9"/>
            </a:pPr>
            <a:r>
              <a:rPr b="1" lang="tr-TR" sz="1800">
                <a:latin typeface="Calibri"/>
                <a:ea typeface="Calibri"/>
                <a:cs typeface="Calibri"/>
                <a:sym typeface="Calibri"/>
              </a:rPr>
              <a:t>Yıldırım S., Manzak A.S., Özyılmaz S., </a:t>
            </a:r>
            <a:r>
              <a:rPr lang="tr-TR" sz="1800">
                <a:latin typeface="Calibri"/>
                <a:ea typeface="Calibri"/>
                <a:cs typeface="Calibri"/>
                <a:sym typeface="Calibri"/>
              </a:rPr>
              <a:t>Elmadağ N.M.,</a:t>
            </a:r>
            <a:r>
              <a:rPr b="1" lang="tr-TR" sz="1800">
                <a:latin typeface="Calibri"/>
                <a:ea typeface="Calibri"/>
                <a:cs typeface="Calibri"/>
                <a:sym typeface="Calibri"/>
              </a:rPr>
              <a:t> </a:t>
            </a:r>
            <a:r>
              <a:rPr lang="tr-TR" sz="1800">
                <a:latin typeface="Calibri"/>
                <a:ea typeface="Calibri"/>
                <a:cs typeface="Calibri"/>
                <a:sym typeface="Calibri"/>
              </a:rPr>
              <a:t>Adölesan İdiyopatik Skolyozlu Çocuklarda Core Stabilizasyon Egzersizlerinin Gövde Rotasyon Açısı Üzerine Etkisi,</a:t>
            </a:r>
            <a:r>
              <a:rPr b="1" lang="tr-TR" sz="1800">
                <a:latin typeface="Calibri"/>
                <a:ea typeface="Calibri"/>
                <a:cs typeface="Calibri"/>
                <a:sym typeface="Calibri"/>
              </a:rPr>
              <a:t> </a:t>
            </a:r>
            <a:r>
              <a:rPr lang="tr-TR" sz="1800">
                <a:solidFill>
                  <a:srgbClr val="000000"/>
                </a:solidFill>
                <a:latin typeface="Calibri"/>
                <a:ea typeface="Calibri"/>
                <a:cs typeface="Calibri"/>
                <a:sym typeface="Calibri"/>
              </a:rPr>
              <a:t>8. Ulusal Fizyoterapi ve Rehabilitasyon Kongresi (Çevrimiçi) 8-9 Mayıs 2021</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Calibri"/>
              <a:buAutoNum type="arabicPeriod" startAt="9"/>
            </a:pPr>
            <a:r>
              <a:rPr lang="tr-TR" sz="1800">
                <a:latin typeface="Calibri"/>
                <a:ea typeface="Calibri"/>
                <a:cs typeface="Calibri"/>
                <a:sym typeface="Calibri"/>
              </a:rPr>
              <a:t>Torpi Ceylan H.K., </a:t>
            </a:r>
            <a:r>
              <a:rPr b="1" lang="tr-TR" sz="1800">
                <a:latin typeface="Calibri"/>
                <a:ea typeface="Calibri"/>
                <a:cs typeface="Calibri"/>
                <a:sym typeface="Calibri"/>
              </a:rPr>
              <a:t>Özyılmaz S</a:t>
            </a:r>
            <a:r>
              <a:rPr lang="tr-TR" sz="1800">
                <a:latin typeface="Calibri"/>
                <a:ea typeface="Calibri"/>
                <a:cs typeface="Calibri"/>
                <a:sym typeface="Calibri"/>
              </a:rPr>
              <a:t>., Yaşlılarda Dinamik Denge Performansı Alt Ekstremite Kas Kuvveti, Fonksiyonel Kapasite, Esneklik ve Hareket Korkusunu Etkiler mi?, </a:t>
            </a:r>
            <a:r>
              <a:rPr lang="tr-TR" sz="1800">
                <a:solidFill>
                  <a:srgbClr val="000000"/>
                </a:solidFill>
                <a:latin typeface="Calibri"/>
                <a:ea typeface="Calibri"/>
                <a:cs typeface="Calibri"/>
                <a:sym typeface="Calibri"/>
              </a:rPr>
              <a:t>8. Ulusal Fizyoterapi ve Rehabilitasyon Kongresi (Çevrimiçi) 8-9 Mayıs 2021</a:t>
            </a:r>
            <a:endParaRPr sz="1800">
              <a:latin typeface="Calibri"/>
              <a:ea typeface="Calibri"/>
              <a:cs typeface="Calibri"/>
              <a:sym typeface="Calibri"/>
            </a:endParaRPr>
          </a:p>
          <a:p>
            <a:pPr indent="-228600" lvl="0" marL="228600" rtl="0" algn="just">
              <a:lnSpc>
                <a:spcPct val="107000"/>
              </a:lnSpc>
              <a:spcBef>
                <a:spcPts val="1800"/>
              </a:spcBef>
              <a:spcAft>
                <a:spcPts val="0"/>
              </a:spcAft>
              <a:buClr>
                <a:schemeClr val="dk1"/>
              </a:buClr>
              <a:buSzPts val="1800"/>
              <a:buFont typeface="Calibri"/>
              <a:buAutoNum type="arabicPeriod" startAt="9"/>
            </a:pPr>
            <a:r>
              <a:rPr lang="tr-TR" sz="1800">
                <a:latin typeface="Calibri"/>
                <a:ea typeface="Calibri"/>
                <a:cs typeface="Calibri"/>
                <a:sym typeface="Calibri"/>
              </a:rPr>
              <a:t>Demircan G., </a:t>
            </a:r>
            <a:r>
              <a:rPr b="1" lang="tr-TR" sz="1800">
                <a:latin typeface="Calibri"/>
                <a:ea typeface="Calibri"/>
                <a:cs typeface="Calibri"/>
                <a:sym typeface="Calibri"/>
              </a:rPr>
              <a:t>Kostanoğlu A.,</a:t>
            </a:r>
            <a:r>
              <a:rPr lang="tr-TR" sz="1800">
                <a:latin typeface="Calibri"/>
                <a:ea typeface="Calibri"/>
                <a:cs typeface="Calibri"/>
                <a:sym typeface="Calibri"/>
              </a:rPr>
              <a:t> Lipödemli Kadınlarda Gövde Stabilizasyon Egzersizlerinin Fonksiyonel Kapasiteye Etkisi, </a:t>
            </a:r>
            <a:r>
              <a:rPr lang="tr-TR" sz="1800">
                <a:solidFill>
                  <a:srgbClr val="000000"/>
                </a:solidFill>
                <a:latin typeface="Calibri"/>
                <a:ea typeface="Calibri"/>
                <a:cs typeface="Calibri"/>
                <a:sym typeface="Calibri"/>
              </a:rPr>
              <a:t>8. Ulusal Fizyoterapi ve Rehabilitasyon Kongresi (Çevrimiçi) 8-9 Mayıs 2021</a:t>
            </a:r>
            <a:endParaRPr sz="1800">
              <a:latin typeface="Calibri"/>
              <a:ea typeface="Calibri"/>
              <a:cs typeface="Calibri"/>
              <a:sym typeface="Calibri"/>
            </a:endParaRPr>
          </a:p>
          <a:p>
            <a:pPr indent="-114300" lvl="1" marL="685800" rtl="0" algn="l">
              <a:lnSpc>
                <a:spcPct val="100000"/>
              </a:lnSpc>
              <a:spcBef>
                <a:spcPts val="1300"/>
              </a:spcBef>
              <a:spcAft>
                <a:spcPts val="0"/>
              </a:spcAft>
              <a:buClr>
                <a:schemeClr val="dk1"/>
              </a:buClr>
              <a:buSzPts val="1800"/>
              <a:buFont typeface="Calibri"/>
              <a:buNone/>
            </a:pPr>
            <a:r>
              <a:t/>
            </a:r>
            <a:endParaRPr b="1" sz="1800">
              <a:latin typeface="Times New Roman"/>
              <a:ea typeface="Times New Roman"/>
              <a:cs typeface="Times New Roman"/>
              <a:sym typeface="Times New Roman"/>
            </a:endParaRPr>
          </a:p>
        </p:txBody>
      </p:sp>
      <p:sp>
        <p:nvSpPr>
          <p:cNvPr id="267" name="Google Shape;267;p26"/>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68" name="Google Shape;268;p26"/>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7"/>
          <p:cNvSpPr txBox="1"/>
          <p:nvPr/>
        </p:nvSpPr>
        <p:spPr>
          <a:xfrm>
            <a:off x="347663" y="207963"/>
            <a:ext cx="107473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l">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274" name="Google Shape;274;p27"/>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400"/>
              <a:buFont typeface="Noto Sans Symbols"/>
              <a:buChar char="⮚"/>
            </a:pPr>
            <a:r>
              <a:rPr b="1" lang="tr-TR" sz="24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Tamamlanan Eğitimler: (10 Adet )</a:t>
            </a:r>
            <a:endParaRPr/>
          </a:p>
          <a:p>
            <a:pPr indent="0" lvl="1" marL="457200" rtl="0" algn="l">
              <a:lnSpc>
                <a:spcPct val="100000"/>
              </a:lnSpc>
              <a:spcBef>
                <a:spcPts val="500"/>
              </a:spcBef>
              <a:spcAft>
                <a:spcPts val="0"/>
              </a:spcAft>
              <a:buClr>
                <a:schemeClr val="dk1"/>
              </a:buClr>
              <a:buSzPts val="2400"/>
              <a:buFont typeface="Arial"/>
              <a:buNone/>
            </a:pPr>
            <a:r>
              <a:t/>
            </a:r>
            <a:endParaRPr b="1" sz="2400">
              <a:latin typeface="Times New Roman"/>
              <a:ea typeface="Times New Roman"/>
              <a:cs typeface="Times New Roman"/>
              <a:sym typeface="Times New Roman"/>
            </a:endParaRPr>
          </a:p>
          <a:p>
            <a:pPr indent="-342900" lvl="0" marL="342900" rtl="0" algn="just">
              <a:lnSpc>
                <a:spcPct val="107000"/>
              </a:lnSpc>
              <a:spcBef>
                <a:spcPts val="1000"/>
              </a:spcBef>
              <a:spcAft>
                <a:spcPts val="0"/>
              </a:spcAft>
              <a:buClr>
                <a:schemeClr val="dk1"/>
              </a:buClr>
              <a:buSzPts val="1800"/>
              <a:buFont typeface="Calibri"/>
              <a:buAutoNum type="arabicPeriod"/>
            </a:pPr>
            <a:r>
              <a:rPr b="1" lang="tr-TR" sz="1800">
                <a:latin typeface="Calibri"/>
                <a:ea typeface="Calibri"/>
                <a:cs typeface="Calibri"/>
                <a:sym typeface="Calibri"/>
              </a:rPr>
              <a:t>Öğr. Gör. Betül Çınar</a:t>
            </a:r>
            <a:r>
              <a:rPr lang="tr-TR" sz="1800">
                <a:latin typeface="Calibri"/>
                <a:ea typeface="Calibri"/>
                <a:cs typeface="Calibri"/>
                <a:sym typeface="Calibri"/>
              </a:rPr>
              <a:t>. Medikurs.  Lenfödem Değerlendirmesi ve Tedavisi, 16-17 Aralık 2020, Katılımcı.</a:t>
            </a:r>
            <a:endParaRPr>
              <a:latin typeface="Calibri"/>
              <a:ea typeface="Calibri"/>
              <a:cs typeface="Calibri"/>
              <a:sym typeface="Calibri"/>
            </a:endParaRPr>
          </a:p>
          <a:p>
            <a:pPr indent="-342900" lvl="0" marL="342900" rtl="0" algn="just">
              <a:lnSpc>
                <a:spcPct val="107000"/>
              </a:lnSpc>
              <a:spcBef>
                <a:spcPts val="1800"/>
              </a:spcBef>
              <a:spcAft>
                <a:spcPts val="0"/>
              </a:spcAft>
              <a:buClr>
                <a:schemeClr val="dk1"/>
              </a:buClr>
              <a:buSzPts val="1800"/>
              <a:buFont typeface="Calibri"/>
              <a:buAutoNum type="arabicPeriod"/>
            </a:pPr>
            <a:r>
              <a:rPr b="1" lang="tr-TR" sz="1800">
                <a:latin typeface="Calibri"/>
                <a:ea typeface="Calibri"/>
                <a:cs typeface="Calibri"/>
                <a:sym typeface="Calibri"/>
              </a:rPr>
              <a:t>Öğr. Gör. Betül Çınar.</a:t>
            </a:r>
            <a:r>
              <a:rPr lang="tr-TR" sz="1800">
                <a:latin typeface="Calibri"/>
                <a:ea typeface="Calibri"/>
                <a:cs typeface="Calibri"/>
                <a:sym typeface="Calibri"/>
              </a:rPr>
              <a:t> Fizyodemi. Online Pelvik Fizyoterapiye Giriş Kursu, 04 Eylül-23 Ekim 2020, Katılımcı.</a:t>
            </a:r>
            <a:endParaRPr>
              <a:latin typeface="Calibri"/>
              <a:ea typeface="Calibri"/>
              <a:cs typeface="Calibri"/>
              <a:sym typeface="Calibri"/>
            </a:endParaRPr>
          </a:p>
          <a:p>
            <a:pPr indent="-342900" lvl="0" marL="342900" rtl="0" algn="just">
              <a:lnSpc>
                <a:spcPct val="107000"/>
              </a:lnSpc>
              <a:spcBef>
                <a:spcPts val="1800"/>
              </a:spcBef>
              <a:spcAft>
                <a:spcPts val="0"/>
              </a:spcAft>
              <a:buClr>
                <a:schemeClr val="dk1"/>
              </a:buClr>
              <a:buSzPts val="1800"/>
              <a:buFont typeface="Calibri"/>
              <a:buAutoNum type="arabicPeriod"/>
            </a:pPr>
            <a:r>
              <a:rPr b="1" lang="tr-TR" sz="1800">
                <a:latin typeface="Calibri"/>
                <a:ea typeface="Calibri"/>
                <a:cs typeface="Calibri"/>
                <a:sym typeface="Calibri"/>
              </a:rPr>
              <a:t>Öğr. Gör. Betül ÇINAR,</a:t>
            </a:r>
            <a:r>
              <a:rPr lang="tr-TR" sz="1800">
                <a:latin typeface="Calibri"/>
                <a:ea typeface="Calibri"/>
                <a:cs typeface="Calibri"/>
                <a:sym typeface="Calibri"/>
              </a:rPr>
              <a:t> 16-17, 24 Ocak 2021, “Ürojinekolojik Rehabilitasyon: Pelvik Taban Tedavisi ve Klinik Uygulama Kursu”, Kursiyer. Eğitmen: Yasemin İrkilata</a:t>
            </a:r>
            <a:endParaRPr>
              <a:latin typeface="Calibri"/>
              <a:ea typeface="Calibri"/>
              <a:cs typeface="Calibri"/>
              <a:sym typeface="Calibri"/>
            </a:endParaRPr>
          </a:p>
          <a:p>
            <a:pPr indent="-342900" lvl="0" marL="342900" rtl="0" algn="just">
              <a:lnSpc>
                <a:spcPct val="107000"/>
              </a:lnSpc>
              <a:spcBef>
                <a:spcPts val="1800"/>
              </a:spcBef>
              <a:spcAft>
                <a:spcPts val="0"/>
              </a:spcAft>
              <a:buClr>
                <a:schemeClr val="dk1"/>
              </a:buClr>
              <a:buSzPts val="1800"/>
              <a:buFont typeface="Calibri"/>
              <a:buAutoNum type="arabicPeriod"/>
            </a:pPr>
            <a:r>
              <a:rPr b="1" lang="tr-TR" sz="1800">
                <a:latin typeface="Calibri"/>
                <a:ea typeface="Calibri"/>
                <a:cs typeface="Calibri"/>
                <a:sym typeface="Calibri"/>
              </a:rPr>
              <a:t>Arş. Gör. Dr. Meltem Kaya. </a:t>
            </a:r>
            <a:r>
              <a:rPr lang="tr-TR" sz="1800">
                <a:latin typeface="Calibri"/>
                <a:ea typeface="Calibri"/>
                <a:cs typeface="Calibri"/>
                <a:sym typeface="Calibri"/>
              </a:rPr>
              <a:t>Training Certification of Montreal Cognitive Assessment. 03.02.2021.</a:t>
            </a:r>
            <a:endParaRPr>
              <a:latin typeface="Calibri"/>
              <a:ea typeface="Calibri"/>
              <a:cs typeface="Calibri"/>
              <a:sym typeface="Calibri"/>
            </a:endParaRPr>
          </a:p>
          <a:p>
            <a:pPr indent="-342900" lvl="0" marL="342900" rtl="0" algn="just">
              <a:lnSpc>
                <a:spcPct val="107000"/>
              </a:lnSpc>
              <a:spcBef>
                <a:spcPts val="1800"/>
              </a:spcBef>
              <a:spcAft>
                <a:spcPts val="0"/>
              </a:spcAft>
              <a:buClr>
                <a:srgbClr val="000000"/>
              </a:buClr>
              <a:buSzPts val="1800"/>
              <a:buFont typeface="Calibri"/>
              <a:buAutoNum type="arabicPeriod"/>
            </a:pPr>
            <a:r>
              <a:rPr b="1" lang="tr-TR" sz="1800">
                <a:solidFill>
                  <a:srgbClr val="000000"/>
                </a:solidFill>
                <a:latin typeface="Calibri"/>
                <a:ea typeface="Calibri"/>
                <a:cs typeface="Calibri"/>
                <a:sym typeface="Calibri"/>
              </a:rPr>
              <a:t>Doç. Dr. Alis Kostanoğlu</a:t>
            </a:r>
            <a:r>
              <a:rPr lang="tr-TR" sz="1800">
                <a:solidFill>
                  <a:srgbClr val="000000"/>
                </a:solidFill>
                <a:latin typeface="Calibri"/>
                <a:ea typeface="Calibri"/>
                <a:cs typeface="Calibri"/>
                <a:sym typeface="Calibri"/>
              </a:rPr>
              <a:t>. Pulmoner Telerehabilitasyon Kursu. 29.05.2021 Türk Toraks Derneği.</a:t>
            </a:r>
            <a:endParaRPr>
              <a:latin typeface="Calibri"/>
              <a:ea typeface="Calibri"/>
              <a:cs typeface="Calibri"/>
              <a:sym typeface="Calibri"/>
            </a:endParaRPr>
          </a:p>
          <a:p>
            <a:pPr indent="-342900" lvl="0" marL="342900" rtl="0" algn="just">
              <a:lnSpc>
                <a:spcPct val="107000"/>
              </a:lnSpc>
              <a:spcBef>
                <a:spcPts val="1800"/>
              </a:spcBef>
              <a:spcAft>
                <a:spcPts val="0"/>
              </a:spcAft>
              <a:buClr>
                <a:srgbClr val="000000"/>
              </a:buClr>
              <a:buSzPts val="1800"/>
              <a:buFont typeface="Calibri"/>
              <a:buAutoNum type="arabicPeriod"/>
            </a:pPr>
            <a:r>
              <a:rPr b="1" lang="tr-TR" sz="1800">
                <a:solidFill>
                  <a:srgbClr val="000000"/>
                </a:solidFill>
                <a:latin typeface="Calibri"/>
                <a:ea typeface="Calibri"/>
                <a:cs typeface="Calibri"/>
                <a:sym typeface="Calibri"/>
              </a:rPr>
              <a:t>Dr. Öğr. Üyesi Hilal Denizoğlu Külli. </a:t>
            </a:r>
            <a:r>
              <a:rPr lang="tr-TR" sz="1800">
                <a:solidFill>
                  <a:srgbClr val="000000"/>
                </a:solidFill>
                <a:latin typeface="Calibri"/>
                <a:ea typeface="Calibri"/>
                <a:cs typeface="Calibri"/>
                <a:sym typeface="Calibri"/>
              </a:rPr>
              <a:t>Pulmoner Telerehabilitasyon Kursu. 29.05.2021 Türk Toraks Derneği.</a:t>
            </a:r>
            <a:endParaRPr>
              <a:latin typeface="Calibri"/>
              <a:ea typeface="Calibri"/>
              <a:cs typeface="Calibri"/>
              <a:sym typeface="Calibri"/>
            </a:endParaRPr>
          </a:p>
          <a:p>
            <a:pPr indent="0" lvl="0" marL="0" rtl="0" algn="just">
              <a:lnSpc>
                <a:spcPct val="100000"/>
              </a:lnSpc>
              <a:spcBef>
                <a:spcPts val="1800"/>
              </a:spcBef>
              <a:spcAft>
                <a:spcPts val="0"/>
              </a:spcAft>
              <a:buClr>
                <a:schemeClr val="dk1"/>
              </a:buClr>
              <a:buSzPts val="1200"/>
              <a:buFont typeface="Arial"/>
              <a:buNone/>
            </a:pPr>
            <a:r>
              <a:t/>
            </a:r>
            <a:endParaRPr sz="1200">
              <a:latin typeface="Calibri"/>
              <a:ea typeface="Calibri"/>
              <a:cs typeface="Calibri"/>
              <a:sym typeface="Calibri"/>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p:txBody>
      </p:sp>
      <p:sp>
        <p:nvSpPr>
          <p:cNvPr id="275" name="Google Shape;275;p27"/>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76" name="Google Shape;276;p27"/>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8"/>
          <p:cNvSpPr txBox="1"/>
          <p:nvPr/>
        </p:nvSpPr>
        <p:spPr>
          <a:xfrm>
            <a:off x="347663" y="207963"/>
            <a:ext cx="107473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a:p>
            <a:pPr indent="0" lvl="0" marL="0" marR="0" rtl="0" algn="l">
              <a:lnSpc>
                <a:spcPct val="90000"/>
              </a:lnSpc>
              <a:spcBef>
                <a:spcPts val="0"/>
              </a:spcBef>
              <a:spcAft>
                <a:spcPts val="0"/>
              </a:spcAft>
              <a:buClr>
                <a:schemeClr val="lt1"/>
              </a:buClr>
              <a:buSzPts val="2000"/>
              <a:buFont typeface="Century Gothic"/>
              <a:buNone/>
            </a:pPr>
            <a:r>
              <a:t/>
            </a:r>
            <a:endParaRPr b="1" i="0" sz="2000" u="none" cap="none" strike="noStrike">
              <a:solidFill>
                <a:schemeClr val="lt1"/>
              </a:solidFill>
              <a:latin typeface="Times New Roman"/>
              <a:ea typeface="Times New Roman"/>
              <a:cs typeface="Times New Roman"/>
              <a:sym typeface="Times New Roman"/>
            </a:endParaRPr>
          </a:p>
        </p:txBody>
      </p:sp>
      <p:sp>
        <p:nvSpPr>
          <p:cNvPr id="282" name="Google Shape;282;p28"/>
          <p:cNvSpPr txBox="1"/>
          <p:nvPr>
            <p:ph idx="1" type="body"/>
          </p:nvPr>
        </p:nvSpPr>
        <p:spPr>
          <a:xfrm>
            <a:off x="244475" y="1089025"/>
            <a:ext cx="11376025"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400"/>
              <a:buFont typeface="Noto Sans Symbols"/>
              <a:buChar char="⮚"/>
            </a:pPr>
            <a:r>
              <a:rPr b="1" lang="tr-TR" sz="24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Tamamlanan Eğitimler:</a:t>
            </a:r>
            <a:endParaRPr/>
          </a:p>
          <a:p>
            <a:pPr indent="0" lvl="1" marL="457200" rtl="0" algn="l">
              <a:lnSpc>
                <a:spcPct val="100000"/>
              </a:lnSpc>
              <a:spcBef>
                <a:spcPts val="500"/>
              </a:spcBef>
              <a:spcAft>
                <a:spcPts val="0"/>
              </a:spcAft>
              <a:buClr>
                <a:schemeClr val="dk1"/>
              </a:buClr>
              <a:buSzPts val="2400"/>
              <a:buFont typeface="Arial"/>
              <a:buNone/>
            </a:pPr>
            <a:r>
              <a:t/>
            </a:r>
            <a:endParaRPr b="1" sz="2400">
              <a:latin typeface="Times New Roman"/>
              <a:ea typeface="Times New Roman"/>
              <a:cs typeface="Times New Roman"/>
              <a:sym typeface="Times New Roman"/>
            </a:endParaRPr>
          </a:p>
          <a:p>
            <a:pPr indent="-342900" lvl="0" marL="342900" rtl="0" algn="just">
              <a:lnSpc>
                <a:spcPct val="155555"/>
              </a:lnSpc>
              <a:spcBef>
                <a:spcPts val="1000"/>
              </a:spcBef>
              <a:spcAft>
                <a:spcPts val="0"/>
              </a:spcAft>
              <a:buClr>
                <a:schemeClr val="dk1"/>
              </a:buClr>
              <a:buSzPts val="1800"/>
              <a:buFont typeface="Calibri"/>
              <a:buAutoNum type="arabicPeriod" startAt="7"/>
            </a:pPr>
            <a:r>
              <a:rPr b="1" lang="tr-TR" sz="1800">
                <a:latin typeface="Calibri"/>
                <a:ea typeface="Calibri"/>
                <a:cs typeface="Calibri"/>
                <a:sym typeface="Calibri"/>
              </a:rPr>
              <a:t>Öğr. Gör. Dr. Ertuğrul Safran.</a:t>
            </a:r>
            <a:r>
              <a:rPr lang="tr-TR" sz="1800">
                <a:latin typeface="Calibri"/>
                <a:ea typeface="Calibri"/>
                <a:cs typeface="Calibri"/>
                <a:sym typeface="Calibri"/>
              </a:rPr>
              <a:t> “Kranial Giriş ve Kranial Süturlar. 18-20 Haziran 2021 </a:t>
            </a:r>
            <a:endParaRPr/>
          </a:p>
          <a:p>
            <a:pPr indent="-342900" lvl="0" marL="342900" rtl="0" algn="just">
              <a:lnSpc>
                <a:spcPct val="155555"/>
              </a:lnSpc>
              <a:spcBef>
                <a:spcPts val="1000"/>
              </a:spcBef>
              <a:spcAft>
                <a:spcPts val="0"/>
              </a:spcAft>
              <a:buClr>
                <a:schemeClr val="dk1"/>
              </a:buClr>
              <a:buSzPts val="1800"/>
              <a:buFont typeface="Calibri"/>
              <a:buAutoNum type="arabicPeriod" startAt="7"/>
            </a:pPr>
            <a:r>
              <a:rPr b="1" lang="tr-TR" sz="1800">
                <a:latin typeface="Calibri"/>
                <a:ea typeface="Calibri"/>
                <a:cs typeface="Calibri"/>
                <a:sym typeface="Calibri"/>
              </a:rPr>
              <a:t>Arş. Gör. Dr. Meltem Kaya. </a:t>
            </a:r>
            <a:r>
              <a:rPr lang="tr-TR" sz="1800">
                <a:latin typeface="Calibri"/>
                <a:ea typeface="Calibri"/>
                <a:cs typeface="Calibri"/>
                <a:sym typeface="Calibri"/>
              </a:rPr>
              <a:t>Pulmoner Telerehabilitasyon Kursu</a:t>
            </a:r>
            <a:r>
              <a:rPr b="1" lang="tr-TR" sz="1800">
                <a:latin typeface="Calibri"/>
                <a:ea typeface="Calibri"/>
                <a:cs typeface="Calibri"/>
                <a:sym typeface="Calibri"/>
              </a:rPr>
              <a:t>.</a:t>
            </a:r>
            <a:r>
              <a:rPr lang="tr-TR" sz="1800">
                <a:latin typeface="Calibri"/>
                <a:ea typeface="Calibri"/>
                <a:cs typeface="Calibri"/>
                <a:sym typeface="Calibri"/>
              </a:rPr>
              <a:t> 29.05.2021 Türk Toraks Derneği.</a:t>
            </a:r>
            <a:endParaRPr/>
          </a:p>
          <a:p>
            <a:pPr indent="-342900" lvl="0" marL="342900" rtl="0" algn="just">
              <a:lnSpc>
                <a:spcPct val="155555"/>
              </a:lnSpc>
              <a:spcBef>
                <a:spcPts val="1000"/>
              </a:spcBef>
              <a:spcAft>
                <a:spcPts val="0"/>
              </a:spcAft>
              <a:buClr>
                <a:schemeClr val="dk1"/>
              </a:buClr>
              <a:buSzPts val="1800"/>
              <a:buFont typeface="Calibri"/>
              <a:buAutoNum type="arabicPeriod" startAt="7"/>
            </a:pPr>
            <a:r>
              <a:rPr b="1" lang="tr-TR" sz="1800">
                <a:latin typeface="Calibri"/>
                <a:ea typeface="Calibri"/>
                <a:cs typeface="Calibri"/>
                <a:sym typeface="Calibri"/>
              </a:rPr>
              <a:t>Arş. Gör. Dr. Hikmet Uçgun. </a:t>
            </a:r>
            <a:r>
              <a:rPr lang="tr-TR" sz="1800">
                <a:latin typeface="Calibri"/>
                <a:ea typeface="Calibri"/>
                <a:cs typeface="Calibri"/>
                <a:sym typeface="Calibri"/>
              </a:rPr>
              <a:t>Pulmoner Telerehabilitasyon Kursu. 29.05.2021 Türk Toraks Derneği.</a:t>
            </a:r>
            <a:endParaRPr/>
          </a:p>
          <a:p>
            <a:pPr indent="-342900" lvl="0" marL="342900" rtl="0" algn="just">
              <a:lnSpc>
                <a:spcPct val="155555"/>
              </a:lnSpc>
              <a:spcBef>
                <a:spcPts val="1000"/>
              </a:spcBef>
              <a:spcAft>
                <a:spcPts val="0"/>
              </a:spcAft>
              <a:buClr>
                <a:schemeClr val="dk1"/>
              </a:buClr>
              <a:buSzPts val="1800"/>
              <a:buFont typeface="Calibri"/>
              <a:buAutoNum type="arabicPeriod" startAt="7"/>
            </a:pPr>
            <a:r>
              <a:rPr b="1" lang="tr-TR" sz="1800">
                <a:latin typeface="Calibri"/>
                <a:ea typeface="Calibri"/>
                <a:cs typeface="Calibri"/>
                <a:sym typeface="Calibri"/>
              </a:rPr>
              <a:t>Öğr. Gör. Dr. Ertuğrul Safran. </a:t>
            </a:r>
            <a:r>
              <a:rPr lang="tr-TR" sz="1800">
                <a:latin typeface="Calibri"/>
                <a:ea typeface="Calibri"/>
                <a:cs typeface="Calibri"/>
                <a:sym typeface="Calibri"/>
              </a:rPr>
              <a:t>Visseral Osteopati, Kuchera-Finnet-William teknikleri, TİFAO İstanbul, 30 Temmuz-1 Ağustos 2021.</a:t>
            </a:r>
            <a:endParaRPr/>
          </a:p>
          <a:p>
            <a:pPr indent="-228600" lvl="1" marL="800100" rtl="0" algn="just">
              <a:lnSpc>
                <a:spcPct val="100000"/>
              </a:lnSpc>
              <a:spcBef>
                <a:spcPts val="500"/>
              </a:spcBef>
              <a:spcAft>
                <a:spcPts val="0"/>
              </a:spcAft>
              <a:buClr>
                <a:schemeClr val="dk1"/>
              </a:buClr>
              <a:buSzPts val="1800"/>
              <a:buFont typeface="Calibri"/>
              <a:buNone/>
            </a:pPr>
            <a:r>
              <a:t/>
            </a:r>
            <a:endParaRPr b="1" sz="1800">
              <a:latin typeface="Calibri"/>
              <a:ea typeface="Calibri"/>
              <a:cs typeface="Calibri"/>
              <a:sym typeface="Calibri"/>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p:txBody>
      </p:sp>
      <p:sp>
        <p:nvSpPr>
          <p:cNvPr id="283" name="Google Shape;283;p28"/>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84" name="Google Shape;284;p28"/>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9"/>
          <p:cNvSpPr txBox="1"/>
          <p:nvPr/>
        </p:nvSpPr>
        <p:spPr>
          <a:xfrm>
            <a:off x="463550" y="192088"/>
            <a:ext cx="10631488" cy="417512"/>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FFFFFF"/>
              </a:buClr>
              <a:buSzPts val="2000"/>
              <a:buFont typeface="Arial"/>
              <a:buNone/>
            </a:pPr>
            <a:r>
              <a:rPr b="1" i="0" lang="tr-TR" sz="2000" u="none" cap="none" strike="noStrike">
                <a:solidFill>
                  <a:srgbClr val="FFFFFF"/>
                </a:solidFill>
                <a:latin typeface="Calibri"/>
                <a:ea typeface="Calibri"/>
                <a:cs typeface="Calibri"/>
                <a:sym typeface="Calibri"/>
              </a:rPr>
              <a:t>II. Bölüm</a:t>
            </a:r>
            <a:br>
              <a:rPr b="1" i="0" lang="tr-TR" sz="2000" u="none" cap="none" strike="noStrike">
                <a:solidFill>
                  <a:srgbClr val="FFFFFF"/>
                </a:solidFill>
                <a:latin typeface="Calibri"/>
                <a:ea typeface="Calibri"/>
                <a:cs typeface="Calibri"/>
                <a:sym typeface="Calibri"/>
              </a:rPr>
            </a:br>
            <a:r>
              <a:rPr b="1" i="0" lang="tr-TR" sz="2000" u="none" cap="none" strike="noStrike">
                <a:solidFill>
                  <a:srgbClr val="FFFFFF"/>
                </a:solidFill>
                <a:latin typeface="Calibri"/>
                <a:ea typeface="Calibri"/>
                <a:cs typeface="Calibri"/>
                <a:sym typeface="Calibri"/>
              </a:rPr>
              <a:t>Gerçekleşen Faaliyetler</a:t>
            </a:r>
            <a:endParaRPr/>
          </a:p>
        </p:txBody>
      </p:sp>
      <p:sp>
        <p:nvSpPr>
          <p:cNvPr id="290" name="Google Shape;290;p29"/>
          <p:cNvSpPr txBox="1"/>
          <p:nvPr>
            <p:ph idx="1" type="body"/>
          </p:nvPr>
        </p:nvSpPr>
        <p:spPr>
          <a:xfrm>
            <a:off x="244475" y="1089025"/>
            <a:ext cx="11376025" cy="5311775"/>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1800"/>
              <a:buFont typeface="Noto Sans Symbols"/>
              <a:buChar char="⮚"/>
            </a:pPr>
            <a:r>
              <a:rPr b="1" lang="tr-TR" sz="1800">
                <a:latin typeface="Times New Roman"/>
                <a:ea typeface="Times New Roman"/>
                <a:cs typeface="Times New Roman"/>
                <a:sym typeface="Times New Roman"/>
              </a:rPr>
              <a:t>2020/09 - 2021/08 </a:t>
            </a:r>
            <a:r>
              <a:rPr b="1" lang="tr-TR" sz="18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1800"/>
              <a:buFont typeface="Noto Sans Symbols"/>
              <a:buChar char="✔"/>
            </a:pPr>
            <a:r>
              <a:rPr b="1" lang="tr-TR" sz="1800">
                <a:latin typeface="Calibri"/>
                <a:ea typeface="Calibri"/>
                <a:cs typeface="Calibri"/>
                <a:sym typeface="Calibri"/>
              </a:rPr>
              <a:t>Jüri Üyelikleri Sayısı: (65 Adet)</a:t>
            </a:r>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a:p>
            <a:pPr indent="0" lvl="0" marL="0" rtl="0" algn="l">
              <a:lnSpc>
                <a:spcPct val="233333"/>
              </a:lnSpc>
              <a:spcBef>
                <a:spcPts val="1000"/>
              </a:spcBef>
              <a:spcAft>
                <a:spcPts val="0"/>
              </a:spcAft>
              <a:buClr>
                <a:schemeClr val="dk1"/>
              </a:buClr>
              <a:buSzPts val="1200"/>
              <a:buFont typeface="Arial"/>
              <a:buNone/>
            </a:pPr>
            <a:r>
              <a:t/>
            </a:r>
            <a:endParaRPr sz="1200">
              <a:latin typeface="Times New Roman"/>
              <a:ea typeface="Times New Roman"/>
              <a:cs typeface="Times New Roman"/>
              <a:sym typeface="Times New Roman"/>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p:txBody>
      </p:sp>
      <p:graphicFrame>
        <p:nvGraphicFramePr>
          <p:cNvPr id="291" name="Google Shape;291;p29"/>
          <p:cNvGraphicFramePr/>
          <p:nvPr/>
        </p:nvGraphicFramePr>
        <p:xfrm>
          <a:off x="173038" y="3624263"/>
          <a:ext cx="3000000" cy="3000000"/>
        </p:xfrm>
        <a:graphic>
          <a:graphicData uri="http://schemas.openxmlformats.org/drawingml/2006/table">
            <a:tbl>
              <a:tblPr>
                <a:noFill/>
                <a:tableStyleId>{179E50C7-A064-4D43-8EFD-118BFF775C46}</a:tableStyleId>
              </a:tblPr>
              <a:tblGrid>
                <a:gridCol w="2504925"/>
                <a:gridCol w="1179450"/>
                <a:gridCol w="1033675"/>
                <a:gridCol w="556600"/>
                <a:gridCol w="1123850"/>
                <a:gridCol w="1154450"/>
                <a:gridCol w="750400"/>
                <a:gridCol w="753275"/>
                <a:gridCol w="718650"/>
                <a:gridCol w="718650"/>
                <a:gridCol w="718650"/>
              </a:tblGrid>
              <a:tr h="1067075">
                <a:tc>
                  <a:txBody>
                    <a:bodyPr/>
                    <a:lstStyle/>
                    <a:p>
                      <a:pPr indent="0" lvl="0" marL="0" marR="0" rtl="0" algn="l">
                        <a:spcBef>
                          <a:spcPts val="0"/>
                        </a:spcBef>
                        <a:spcAft>
                          <a:spcPts val="0"/>
                        </a:spcAft>
                        <a:buNone/>
                      </a:pPr>
                      <a:r>
                        <a:rPr b="1" lang="tr-TR" sz="1400" u="none" cap="none" strike="noStrike">
                          <a:latin typeface="Calibri"/>
                          <a:ea typeface="Calibri"/>
                          <a:cs typeface="Calibri"/>
                          <a:sym typeface="Calibri"/>
                        </a:rPr>
                        <a:t>AKADEMİSYENLER</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Profesörlük kadro jüriliği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Doçentlik sözlü sınav jüriliği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Doç. Sınav Jüri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Dr. Öğretim Üyeliği Kadro Jüri Üyeliği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Öğretim görevlisi sınav jüriliği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Doktora yeterlilik jüri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Doktora Tez Savunma Jüri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400" u="none" cap="none" strike="noStrike">
                          <a:latin typeface="Calibri"/>
                          <a:ea typeface="Calibri"/>
                          <a:cs typeface="Calibri"/>
                          <a:sym typeface="Calibri"/>
                        </a:rPr>
                        <a:t>Yüksek Lisans Tez Savunma Jüri</a:t>
                      </a:r>
                      <a:endParaRPr b="1"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i="0" lang="tr-TR" sz="1400" u="none" cap="none" strike="noStrike">
                          <a:solidFill>
                            <a:srgbClr val="000000"/>
                          </a:solidFill>
                          <a:latin typeface="Calibri"/>
                          <a:ea typeface="Calibri"/>
                          <a:cs typeface="Calibri"/>
                          <a:sym typeface="Calibri"/>
                        </a:rPr>
                        <a:t>Doktora Tez İzleme Jüri</a:t>
                      </a:r>
                      <a:endParaRPr/>
                    </a:p>
                  </a:txBody>
                  <a:tcPr marT="0" marB="0" marR="0" marL="0" anchor="ctr"/>
                </a:tc>
                <a:tc>
                  <a:txBody>
                    <a:bodyPr/>
                    <a:lstStyle/>
                    <a:p>
                      <a:pPr indent="0" lvl="0" marL="0" marR="0" rtl="0" algn="ctr">
                        <a:spcBef>
                          <a:spcPts val="0"/>
                        </a:spcBef>
                        <a:spcAft>
                          <a:spcPts val="0"/>
                        </a:spcAft>
                        <a:buNone/>
                      </a:pPr>
                      <a:r>
                        <a:rPr b="1" i="0" lang="tr-TR" sz="1400" u="none" cap="none" strike="noStrike">
                          <a:solidFill>
                            <a:srgbClr val="000000"/>
                          </a:solidFill>
                          <a:latin typeface="Calibri"/>
                          <a:ea typeface="Calibri"/>
                          <a:cs typeface="Calibri"/>
                          <a:sym typeface="Calibri"/>
                        </a:rPr>
                        <a:t>Toplam</a:t>
                      </a:r>
                      <a:endParaRPr/>
                    </a:p>
                  </a:txBody>
                  <a:tcPr marT="0" marB="0" marR="0" marL="0" anchor="ctr"/>
                </a:tc>
              </a:tr>
              <a:tr h="222800">
                <a:tc>
                  <a:txBody>
                    <a:bodyPr/>
                    <a:lstStyle/>
                    <a:p>
                      <a:pPr indent="0" lvl="0" marL="0" marR="0" rtl="0" algn="l">
                        <a:spcBef>
                          <a:spcPts val="0"/>
                        </a:spcBef>
                        <a:spcAft>
                          <a:spcPts val="0"/>
                        </a:spcAft>
                        <a:buNone/>
                      </a:pPr>
                      <a:r>
                        <a:rPr lang="tr-TR" sz="1400" u="none" cap="none" strike="noStrike">
                          <a:latin typeface="Calibri"/>
                          <a:ea typeface="Calibri"/>
                          <a:cs typeface="Calibri"/>
                          <a:sym typeface="Calibri"/>
                        </a:rPr>
                        <a:t>Prof. Dr. H. Nilgün Gürses</a:t>
                      </a:r>
                      <a:endParaRPr b="0"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1" i="0" lang="tr-TR" sz="1400" u="none" cap="none" strike="noStrike">
                          <a:solidFill>
                            <a:schemeClr val="dk1"/>
                          </a:solidFill>
                          <a:latin typeface="Calibri"/>
                          <a:ea typeface="Calibri"/>
                          <a:cs typeface="Calibri"/>
                          <a:sym typeface="Calibri"/>
                        </a:rPr>
                        <a:t>2</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a:t>
                      </a:r>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7</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4</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10</a:t>
                      </a:r>
                      <a:endParaRPr/>
                    </a:p>
                  </a:txBody>
                  <a:tcPr marT="0" marB="0" marR="0" marL="0" anchor="b">
                    <a:solidFill>
                      <a:srgbClr val="E0E9F4"/>
                    </a:solidFill>
                  </a:tcP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25</a:t>
                      </a:r>
                      <a:endParaRPr/>
                    </a:p>
                  </a:txBody>
                  <a:tcPr marT="0" marB="0" marR="0" marL="0" anchor="b">
                    <a:solidFill>
                      <a:srgbClr val="F2F2F2"/>
                    </a:solidFill>
                  </a:tcPr>
                </a:tc>
              </a:tr>
              <a:tr h="241775">
                <a:tc>
                  <a:txBody>
                    <a:bodyPr/>
                    <a:lstStyle/>
                    <a:p>
                      <a:pPr indent="0" lvl="0" marL="0" marR="0" rtl="0" algn="l">
                        <a:spcBef>
                          <a:spcPts val="0"/>
                        </a:spcBef>
                        <a:spcAft>
                          <a:spcPts val="0"/>
                        </a:spcAft>
                        <a:buNone/>
                      </a:pPr>
                      <a:r>
                        <a:rPr lang="tr-TR" sz="1400" u="none" cap="none" strike="noStrike">
                          <a:latin typeface="Calibri"/>
                          <a:ea typeface="Calibri"/>
                          <a:cs typeface="Calibri"/>
                          <a:sym typeface="Calibri"/>
                        </a:rPr>
                        <a:t>Doç. Dr. Semiramis Özyılmaz</a:t>
                      </a:r>
                      <a:endParaRPr b="0"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FF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a:t>
                      </a:r>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6</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6</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6</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20</a:t>
                      </a:r>
                      <a:endParaRPr/>
                    </a:p>
                  </a:txBody>
                  <a:tcPr marT="0" marB="0" marR="0" marL="0" anchor="b">
                    <a:solidFill>
                      <a:srgbClr val="F2F2F2"/>
                    </a:solidFill>
                  </a:tcPr>
                </a:tc>
              </a:tr>
              <a:tr h="241775">
                <a:tc>
                  <a:txBody>
                    <a:bodyPr/>
                    <a:lstStyle/>
                    <a:p>
                      <a:pPr indent="0" lvl="0" marL="0" marR="0" rtl="0" algn="l">
                        <a:spcBef>
                          <a:spcPts val="0"/>
                        </a:spcBef>
                        <a:spcAft>
                          <a:spcPts val="0"/>
                        </a:spcAft>
                        <a:buNone/>
                      </a:pPr>
                      <a:r>
                        <a:rPr lang="tr-TR" sz="1400" u="none" cap="none" strike="noStrike">
                          <a:latin typeface="Calibri"/>
                          <a:ea typeface="Calibri"/>
                          <a:cs typeface="Calibri"/>
                          <a:sym typeface="Calibri"/>
                        </a:rPr>
                        <a:t>Doç. Dr. Alis Kostanoğlu</a:t>
                      </a:r>
                      <a:endParaRPr b="0"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FF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5</a:t>
                      </a:r>
                      <a:endParaRPr/>
                    </a:p>
                  </a:txBody>
                  <a:tcPr marT="0" marB="0" marR="0" marL="0" anchor="b">
                    <a:solidFill>
                      <a:srgbClr val="E0E9F4"/>
                    </a:solidFill>
                  </a:tcP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a:t>
                      </a:r>
                      <a:endParaRPr/>
                    </a:p>
                  </a:txBody>
                  <a:tcPr marT="0" marB="0" marR="0" marL="0" anchor="b">
                    <a:solidFill>
                      <a:srgbClr val="E0E9F4"/>
                    </a:solidFill>
                  </a:tcP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10</a:t>
                      </a:r>
                      <a:endParaRPr/>
                    </a:p>
                  </a:txBody>
                  <a:tcPr marT="0" marB="0" marR="0" marL="0" anchor="b">
                    <a:solidFill>
                      <a:srgbClr val="F2F2F2"/>
                    </a:solidFill>
                  </a:tcPr>
                </a:tc>
              </a:tr>
              <a:tr h="426825">
                <a:tc>
                  <a:txBody>
                    <a:bodyPr/>
                    <a:lstStyle/>
                    <a:p>
                      <a:pPr indent="0" lvl="0" marL="0" marR="0" rtl="0" algn="l">
                        <a:lnSpc>
                          <a:spcPct val="100000"/>
                        </a:lnSpc>
                        <a:spcBef>
                          <a:spcPts val="0"/>
                        </a:spcBef>
                        <a:spcAft>
                          <a:spcPts val="0"/>
                        </a:spcAft>
                        <a:buClr>
                          <a:schemeClr val="dk1"/>
                        </a:buClr>
                        <a:buSzPts val="1400"/>
                        <a:buFont typeface="Calibri"/>
                        <a:buNone/>
                      </a:pPr>
                      <a:r>
                        <a:rPr lang="tr-TR" sz="1400" u="none" cap="none" strike="noStrike">
                          <a:latin typeface="Calibri"/>
                          <a:ea typeface="Calibri"/>
                          <a:cs typeface="Calibri"/>
                          <a:sym typeface="Calibri"/>
                        </a:rPr>
                        <a:t>Dr. Öğr. Üyesi Müberra Tanrıverdi</a:t>
                      </a:r>
                      <a:endParaRPr b="0"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FF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9</a:t>
                      </a:r>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9</a:t>
                      </a:r>
                      <a:endParaRPr/>
                    </a:p>
                  </a:txBody>
                  <a:tcPr marT="0" marB="0" marR="0" marL="0" anchor="b">
                    <a:solidFill>
                      <a:srgbClr val="F2F2F2"/>
                    </a:solidFill>
                  </a:tcPr>
                </a:tc>
              </a:tr>
              <a:tr h="426825">
                <a:tc>
                  <a:txBody>
                    <a:bodyPr/>
                    <a:lstStyle/>
                    <a:p>
                      <a:pPr indent="0" lvl="0" marL="0" marR="0" rtl="0" algn="l">
                        <a:spcBef>
                          <a:spcPts val="0"/>
                        </a:spcBef>
                        <a:spcAft>
                          <a:spcPts val="0"/>
                        </a:spcAft>
                        <a:buNone/>
                      </a:pPr>
                      <a:r>
                        <a:rPr b="0" i="0" lang="tr-TR" sz="1400" u="none" cap="none" strike="noStrike">
                          <a:solidFill>
                            <a:srgbClr val="000000"/>
                          </a:solidFill>
                          <a:latin typeface="Calibri"/>
                          <a:ea typeface="Calibri"/>
                          <a:cs typeface="Calibri"/>
                          <a:sym typeface="Calibri"/>
                        </a:rPr>
                        <a:t>Dr. Öğr. Üyesi Hilal Denizoğlu Külli</a:t>
                      </a:r>
                      <a:endParaRPr b="0" i="0" sz="14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FF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3</a:t>
                      </a:r>
                      <a:endParaRPr/>
                    </a:p>
                  </a:txBody>
                  <a:tcPr marT="0" marB="0" marR="0" marL="0" anchor="b"/>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5</a:t>
                      </a:r>
                      <a:endParaRPr/>
                    </a:p>
                  </a:txBody>
                  <a:tcPr marT="0" marB="0" marR="0" marL="0" anchor="b">
                    <a:solidFill>
                      <a:srgbClr val="F2F2F2"/>
                    </a:solidFill>
                  </a:tcPr>
                </a:tc>
              </a:tr>
              <a:tr h="241525">
                <a:tc gridSpan="7">
                  <a:txBody>
                    <a:bodyPr/>
                    <a:lstStyle/>
                    <a:p>
                      <a:pPr indent="0" lvl="0" marL="0" marR="0" rtl="0" algn="l">
                        <a:spcBef>
                          <a:spcPts val="0"/>
                        </a:spcBef>
                        <a:spcAft>
                          <a:spcPts val="0"/>
                        </a:spcAft>
                        <a:buNone/>
                      </a:pPr>
                      <a:r>
                        <a:rPr b="0" i="0" lang="tr-TR" sz="1400" u="none" cap="none" strike="noStrike">
                          <a:solidFill>
                            <a:srgbClr val="000000"/>
                          </a:solidFill>
                          <a:latin typeface="Calibri"/>
                          <a:ea typeface="Calibri"/>
                          <a:cs typeface="Calibri"/>
                          <a:sym typeface="Calibri"/>
                        </a:rPr>
                        <a:t>Dr. Öğr. Üyesi Elif Durgut</a:t>
                      </a:r>
                      <a:endParaRPr b="0" i="0" sz="1400" u="none" cap="none" strike="noStrike">
                        <a:solidFill>
                          <a:srgbClr val="000000"/>
                        </a:solidFill>
                        <a:latin typeface="Calibri"/>
                        <a:ea typeface="Calibri"/>
                        <a:cs typeface="Calibri"/>
                        <a:sym typeface="Calibri"/>
                      </a:endParaRPr>
                    </a:p>
                  </a:txBody>
                  <a:tcPr marT="0" marB="0" marR="0" marL="0" anchor="b"/>
                </a:tc>
                <a:tc hMerge="1"/>
                <a:tc hMerge="1"/>
                <a:tc hMerge="1"/>
                <a:tc hMerge="1"/>
                <a:tc hMerge="1"/>
                <a:tc hMerge="1"/>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t/>
                      </a:r>
                      <a:endParaRPr b="1" i="0" sz="1400" u="none" cap="none" strike="noStrike">
                        <a:solidFill>
                          <a:srgbClr val="000000"/>
                        </a:solidFill>
                        <a:latin typeface="Calibri"/>
                        <a:ea typeface="Calibri"/>
                        <a:cs typeface="Calibri"/>
                        <a:sym typeface="Calibri"/>
                      </a:endParaRPr>
                    </a:p>
                  </a:txBody>
                  <a:tcPr marT="0" marB="0" marR="0" marL="0" anchor="b">
                    <a:solidFill>
                      <a:srgbClr val="F2F2F2"/>
                    </a:solidFill>
                  </a:tcPr>
                </a:tc>
              </a:tr>
            </a:tbl>
          </a:graphicData>
        </a:graphic>
      </p:graphicFrame>
      <p:graphicFrame>
        <p:nvGraphicFramePr>
          <p:cNvPr id="292" name="Google Shape;292;p29"/>
          <p:cNvGraphicFramePr/>
          <p:nvPr/>
        </p:nvGraphicFramePr>
        <p:xfrm>
          <a:off x="4292600" y="1624013"/>
          <a:ext cx="3000000" cy="3000000"/>
        </p:xfrm>
        <a:graphic>
          <a:graphicData uri="http://schemas.openxmlformats.org/drawingml/2006/table">
            <a:tbl>
              <a:tblPr>
                <a:noFill/>
                <a:tableStyleId>{179E50C7-A064-4D43-8EFD-118BFF775C46}</a:tableStyleId>
              </a:tblPr>
              <a:tblGrid>
                <a:gridCol w="3849050"/>
                <a:gridCol w="1573850"/>
              </a:tblGrid>
              <a:tr h="249950">
                <a:tc>
                  <a:txBody>
                    <a:bodyPr/>
                    <a:lstStyle/>
                    <a:p>
                      <a:pPr indent="0" lvl="0" marL="0" marR="0" rtl="0" algn="ctr">
                        <a:spcBef>
                          <a:spcPts val="0"/>
                        </a:spcBef>
                        <a:spcAft>
                          <a:spcPts val="0"/>
                        </a:spcAft>
                        <a:buNone/>
                      </a:pPr>
                      <a:r>
                        <a:rPr b="1" lang="tr-TR" sz="1600" u="none" cap="none" strike="noStrike">
                          <a:latin typeface="Calibri"/>
                          <a:ea typeface="Calibri"/>
                          <a:cs typeface="Calibri"/>
                          <a:sym typeface="Calibri"/>
                        </a:rPr>
                        <a:t>Akademisyen Jüri Dağılımı</a:t>
                      </a:r>
                      <a:endParaRPr b="1" i="0" sz="1600" u="none" cap="none" strike="noStrike">
                        <a:solidFill>
                          <a:srgbClr val="FF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lang="tr-TR" sz="1600" u="none" cap="none" strike="noStrike">
                          <a:latin typeface="Calibri"/>
                          <a:ea typeface="Calibri"/>
                          <a:cs typeface="Calibri"/>
                          <a:sym typeface="Calibri"/>
                        </a:rPr>
                        <a:t>Jüri Sayısı</a:t>
                      </a:r>
                      <a:endParaRPr b="1" i="0" sz="1600" u="none" cap="none" strike="noStrike">
                        <a:solidFill>
                          <a:srgbClr val="FF0000"/>
                        </a:solidFill>
                        <a:latin typeface="Calibri"/>
                        <a:ea typeface="Calibri"/>
                        <a:cs typeface="Calibri"/>
                        <a:sym typeface="Calibri"/>
                      </a:endParaRPr>
                    </a:p>
                  </a:txBody>
                  <a:tcPr marT="0" marB="0" marR="0" marL="0" anchor="ctr"/>
                </a:tc>
              </a:tr>
              <a:tr h="243925">
                <a:tc>
                  <a:txBody>
                    <a:bodyPr/>
                    <a:lstStyle/>
                    <a:p>
                      <a:pPr indent="0" lvl="0" marL="0" marR="0" rtl="0" algn="l">
                        <a:spcBef>
                          <a:spcPts val="0"/>
                        </a:spcBef>
                        <a:spcAft>
                          <a:spcPts val="0"/>
                        </a:spcAft>
                        <a:buNone/>
                      </a:pPr>
                      <a:r>
                        <a:rPr lang="tr-TR" sz="1600" u="none" cap="none" strike="noStrike">
                          <a:latin typeface="Calibri"/>
                          <a:ea typeface="Calibri"/>
                          <a:cs typeface="Calibri"/>
                          <a:sym typeface="Calibri"/>
                        </a:rPr>
                        <a:t>Prof. Dr. H. Nilgün Gürses</a:t>
                      </a:r>
                      <a:endParaRPr b="0" i="0" sz="16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1600" u="none" cap="none" strike="noStrike">
                          <a:solidFill>
                            <a:srgbClr val="000000"/>
                          </a:solidFill>
                          <a:latin typeface="Calibri"/>
                          <a:ea typeface="Calibri"/>
                          <a:cs typeface="Calibri"/>
                          <a:sym typeface="Calibri"/>
                        </a:rPr>
                        <a:t>25</a:t>
                      </a:r>
                      <a:endParaRPr/>
                    </a:p>
                  </a:txBody>
                  <a:tcPr marT="0" marB="0" marR="0" marL="0" anchor="ctr"/>
                </a:tc>
              </a:tr>
              <a:tr h="243925">
                <a:tc>
                  <a:txBody>
                    <a:bodyPr/>
                    <a:lstStyle/>
                    <a:p>
                      <a:pPr indent="0" lvl="0" marL="0" marR="0" rtl="0" algn="l">
                        <a:spcBef>
                          <a:spcPts val="0"/>
                        </a:spcBef>
                        <a:spcAft>
                          <a:spcPts val="0"/>
                        </a:spcAft>
                        <a:buNone/>
                      </a:pPr>
                      <a:r>
                        <a:rPr lang="tr-TR" sz="1600" u="none" cap="none" strike="noStrike">
                          <a:latin typeface="Calibri"/>
                          <a:ea typeface="Calibri"/>
                          <a:cs typeface="Calibri"/>
                          <a:sym typeface="Calibri"/>
                        </a:rPr>
                        <a:t>Doç. Dr. Semiramis Özyılmaz</a:t>
                      </a:r>
                      <a:endParaRPr b="0" i="0" sz="16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1600" u="none" cap="none" strike="noStrike">
                          <a:solidFill>
                            <a:srgbClr val="000000"/>
                          </a:solidFill>
                          <a:latin typeface="Calibri"/>
                          <a:ea typeface="Calibri"/>
                          <a:cs typeface="Calibri"/>
                          <a:sym typeface="Calibri"/>
                        </a:rPr>
                        <a:t>20</a:t>
                      </a:r>
                      <a:endParaRPr/>
                    </a:p>
                  </a:txBody>
                  <a:tcPr marT="0" marB="0" marR="0" marL="0" anchor="ctr"/>
                </a:tc>
              </a:tr>
              <a:tr h="243925">
                <a:tc>
                  <a:txBody>
                    <a:bodyPr/>
                    <a:lstStyle/>
                    <a:p>
                      <a:pPr indent="0" lvl="0" marL="0" marR="0" rtl="0" algn="l">
                        <a:spcBef>
                          <a:spcPts val="0"/>
                        </a:spcBef>
                        <a:spcAft>
                          <a:spcPts val="0"/>
                        </a:spcAft>
                        <a:buNone/>
                      </a:pPr>
                      <a:r>
                        <a:rPr lang="tr-TR" sz="1600" u="none" cap="none" strike="noStrike">
                          <a:latin typeface="Calibri"/>
                          <a:ea typeface="Calibri"/>
                          <a:cs typeface="Calibri"/>
                          <a:sym typeface="Calibri"/>
                        </a:rPr>
                        <a:t>Doç. Dr. Alis Kostanoğlu</a:t>
                      </a:r>
                      <a:endParaRPr b="0" i="0" sz="16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1600" u="none" cap="none" strike="noStrike">
                          <a:solidFill>
                            <a:srgbClr val="000000"/>
                          </a:solidFill>
                          <a:latin typeface="Calibri"/>
                          <a:ea typeface="Calibri"/>
                          <a:cs typeface="Calibri"/>
                          <a:sym typeface="Calibri"/>
                        </a:rPr>
                        <a:t>10</a:t>
                      </a:r>
                      <a:endParaRPr/>
                    </a:p>
                  </a:txBody>
                  <a:tcPr marT="0" marB="0" marR="0" marL="0" anchor="ctr"/>
                </a:tc>
              </a:tr>
              <a:tr h="243925">
                <a:tc>
                  <a:txBody>
                    <a:bodyPr/>
                    <a:lstStyle/>
                    <a:p>
                      <a:pPr indent="0" lvl="0" marL="0" marR="0" rtl="0" algn="l">
                        <a:spcBef>
                          <a:spcPts val="0"/>
                        </a:spcBef>
                        <a:spcAft>
                          <a:spcPts val="0"/>
                        </a:spcAft>
                        <a:buNone/>
                      </a:pPr>
                      <a:r>
                        <a:rPr b="0" i="0" lang="tr-TR" sz="1600" u="none" cap="none" strike="noStrike">
                          <a:solidFill>
                            <a:srgbClr val="000000"/>
                          </a:solidFill>
                          <a:latin typeface="Calibri"/>
                          <a:ea typeface="Calibri"/>
                          <a:cs typeface="Calibri"/>
                          <a:sym typeface="Calibri"/>
                        </a:rPr>
                        <a:t>Dr. Öğr. Üyesi Müberra Tanrıverdi</a:t>
                      </a:r>
                      <a:endParaRPr b="0" i="0" sz="16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1600" u="none" cap="none" strike="noStrike">
                          <a:solidFill>
                            <a:srgbClr val="000000"/>
                          </a:solidFill>
                          <a:latin typeface="Calibri"/>
                          <a:ea typeface="Calibri"/>
                          <a:cs typeface="Calibri"/>
                          <a:sym typeface="Calibri"/>
                        </a:rPr>
                        <a:t>9</a:t>
                      </a:r>
                      <a:endParaRPr/>
                    </a:p>
                  </a:txBody>
                  <a:tcPr marT="0" marB="0" marR="0" marL="0" anchor="ctr"/>
                </a:tc>
              </a:tr>
              <a:tr h="243925">
                <a:tc>
                  <a:txBody>
                    <a:bodyPr/>
                    <a:lstStyle/>
                    <a:p>
                      <a:pPr indent="0" lvl="0" marL="0" marR="0" rtl="0" algn="l">
                        <a:spcBef>
                          <a:spcPts val="0"/>
                        </a:spcBef>
                        <a:spcAft>
                          <a:spcPts val="0"/>
                        </a:spcAft>
                        <a:buNone/>
                      </a:pPr>
                      <a:r>
                        <a:rPr b="0" i="0" lang="tr-TR" sz="1600" u="none" cap="none" strike="noStrike">
                          <a:solidFill>
                            <a:srgbClr val="000000"/>
                          </a:solidFill>
                          <a:latin typeface="Calibri"/>
                          <a:ea typeface="Calibri"/>
                          <a:cs typeface="Calibri"/>
                          <a:sym typeface="Calibri"/>
                        </a:rPr>
                        <a:t>Dr. Öğr. Üyesi Hilal Denizoğlu Külli</a:t>
                      </a:r>
                      <a:endParaRPr b="0" i="0" sz="16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1600" u="none" cap="none" strike="noStrike">
                          <a:solidFill>
                            <a:srgbClr val="000000"/>
                          </a:solidFill>
                          <a:latin typeface="Calibri"/>
                          <a:ea typeface="Calibri"/>
                          <a:cs typeface="Calibri"/>
                          <a:sym typeface="Calibri"/>
                        </a:rPr>
                        <a:t>5</a:t>
                      </a:r>
                      <a:endParaRPr/>
                    </a:p>
                  </a:txBody>
                  <a:tcPr marT="0" marB="0" marR="0" marL="0" anchor="ctr"/>
                </a:tc>
              </a:tr>
              <a:tr h="243925">
                <a:tc>
                  <a:txBody>
                    <a:bodyPr/>
                    <a:lstStyle/>
                    <a:p>
                      <a:pPr indent="0" lvl="0" marL="0" marR="0" rtl="0" algn="l">
                        <a:spcBef>
                          <a:spcPts val="0"/>
                        </a:spcBef>
                        <a:spcAft>
                          <a:spcPts val="0"/>
                        </a:spcAft>
                        <a:buNone/>
                      </a:pPr>
                      <a:r>
                        <a:rPr b="0" i="0" lang="tr-TR" sz="1600" u="none" cap="none" strike="noStrike">
                          <a:solidFill>
                            <a:srgbClr val="000000"/>
                          </a:solidFill>
                          <a:latin typeface="Calibri"/>
                          <a:ea typeface="Calibri"/>
                          <a:cs typeface="Calibri"/>
                          <a:sym typeface="Calibri"/>
                        </a:rPr>
                        <a:t>Dr. Öğr. Üyesi Elif Durgut</a:t>
                      </a:r>
                      <a:endParaRPr b="0" i="0" sz="16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600" u="none" cap="none" strike="noStrike">
                        <a:solidFill>
                          <a:srgbClr val="000000"/>
                        </a:solidFill>
                        <a:latin typeface="Calibri"/>
                        <a:ea typeface="Calibri"/>
                        <a:cs typeface="Calibri"/>
                        <a:sym typeface="Calibri"/>
                      </a:endParaRPr>
                    </a:p>
                  </a:txBody>
                  <a:tcPr marT="0" marB="0" marR="0" marL="0" anchor="ctr"/>
                </a:tc>
              </a:tr>
              <a:tr h="243925">
                <a:tc>
                  <a:txBody>
                    <a:bodyPr/>
                    <a:lstStyle/>
                    <a:p>
                      <a:pPr indent="0" lvl="0" marL="0" marR="0" rtl="0" algn="r">
                        <a:spcBef>
                          <a:spcPts val="0"/>
                        </a:spcBef>
                        <a:spcAft>
                          <a:spcPts val="0"/>
                        </a:spcAft>
                        <a:buNone/>
                      </a:pPr>
                      <a:r>
                        <a:rPr b="1" lang="tr-TR" sz="1600" u="none" cap="none" strike="noStrike">
                          <a:latin typeface="Calibri"/>
                          <a:ea typeface="Calibri"/>
                          <a:cs typeface="Calibri"/>
                          <a:sym typeface="Calibri"/>
                        </a:rPr>
                        <a:t>Toplam</a:t>
                      </a:r>
                      <a:endParaRPr b="1" i="0" sz="16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ctr">
                        <a:spcBef>
                          <a:spcPts val="0"/>
                        </a:spcBef>
                        <a:spcAft>
                          <a:spcPts val="0"/>
                        </a:spcAft>
                        <a:buNone/>
                      </a:pPr>
                      <a:r>
                        <a:rPr b="1" i="0" lang="tr-TR" sz="1600" u="none" cap="none" strike="noStrike">
                          <a:solidFill>
                            <a:srgbClr val="000000"/>
                          </a:solidFill>
                          <a:latin typeface="Calibri"/>
                          <a:ea typeface="Calibri"/>
                          <a:cs typeface="Calibri"/>
                          <a:sym typeface="Calibri"/>
                        </a:rPr>
                        <a:t>65</a:t>
                      </a:r>
                      <a:endParaRPr/>
                    </a:p>
                  </a:txBody>
                  <a:tcPr marT="0" marB="0" marR="0" marL="0" anchor="b"/>
                </a:tc>
              </a:tr>
            </a:tbl>
          </a:graphicData>
        </a:graphic>
      </p:graphicFrame>
      <p:sp>
        <p:nvSpPr>
          <p:cNvPr id="293" name="Google Shape;293;p29"/>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294" name="Google Shape;294;p29"/>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98989"/>
              </a:buClr>
              <a:buSzPts val="1200"/>
              <a:buFont typeface="Arial"/>
              <a:buNone/>
            </a:pPr>
            <a:r>
              <a:rPr b="0" i="0" lang="tr-TR" sz="1200" u="none" cap="none" strike="noStrike">
                <a:solidFill>
                  <a:srgbClr val="898989"/>
                </a:solidFill>
                <a:latin typeface="Century Gothic"/>
                <a:ea typeface="Century Gothic"/>
                <a:cs typeface="Century Gothic"/>
                <a:sym typeface="Century Gothic"/>
              </a:rPr>
              <a:t>01.09.2020-15.12.2020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3"/>
          <p:cNvSpPr txBox="1"/>
          <p:nvPr/>
        </p:nvSpPr>
        <p:spPr>
          <a:xfrm>
            <a:off x="258763" y="161925"/>
            <a:ext cx="10702925" cy="53975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78" name="Google Shape;78;p3"/>
          <p:cNvSpPr/>
          <p:nvPr/>
        </p:nvSpPr>
        <p:spPr>
          <a:xfrm>
            <a:off x="74613" y="498475"/>
            <a:ext cx="11383962" cy="1200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Arial"/>
              <a:buNone/>
            </a:pPr>
            <a:r>
              <a:t/>
            </a:r>
            <a:endParaRPr b="1" i="0" sz="18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1800"/>
              <a:buFont typeface="Arial"/>
              <a:buNone/>
            </a:pPr>
            <a:r>
              <a:t/>
            </a:r>
            <a:endParaRPr b="1" i="0" sz="18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800"/>
              <a:buFont typeface="Noto Sans Symbols"/>
              <a:buNone/>
            </a:pPr>
            <a:r>
              <a:t/>
            </a:r>
            <a:endParaRPr b="1" i="0" sz="18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800"/>
              <a:buFont typeface="Arial"/>
              <a:buNone/>
            </a:pPr>
            <a:r>
              <a:rPr b="1" i="0" lang="tr-TR" sz="1800" u="none" cap="none" strike="noStrike">
                <a:solidFill>
                  <a:schemeClr val="dk1"/>
                </a:solidFill>
                <a:latin typeface="Times New Roman"/>
                <a:ea typeface="Times New Roman"/>
                <a:cs typeface="Times New Roman"/>
                <a:sym typeface="Times New Roman"/>
              </a:rPr>
              <a:t>		</a:t>
            </a:r>
            <a:endParaRPr b="0" i="0" sz="1800" u="none" cap="none" strike="noStrike">
              <a:solidFill>
                <a:schemeClr val="dk1"/>
              </a:solidFill>
              <a:latin typeface="Times New Roman"/>
              <a:ea typeface="Times New Roman"/>
              <a:cs typeface="Times New Roman"/>
              <a:sym typeface="Times New Roman"/>
            </a:endParaRPr>
          </a:p>
        </p:txBody>
      </p:sp>
      <p:sp>
        <p:nvSpPr>
          <p:cNvPr id="79" name="Google Shape;79;p3"/>
          <p:cNvSpPr/>
          <p:nvPr/>
        </p:nvSpPr>
        <p:spPr>
          <a:xfrm>
            <a:off x="131763" y="914400"/>
            <a:ext cx="11853862" cy="3698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tr-TR" sz="1800" u="none" cap="none" strike="noStrike">
                <a:solidFill>
                  <a:schemeClr val="dk1"/>
                </a:solidFill>
                <a:latin typeface="Times New Roman"/>
                <a:ea typeface="Times New Roman"/>
                <a:cs typeface="Times New Roman"/>
                <a:sym typeface="Times New Roman"/>
              </a:rPr>
              <a:t> 2020/09 - 2021/08 Eğitim Öğretim Dönemi Fizyoterapi ve Rehabilitasyon Bölümü Faaliyet Tablosu</a:t>
            </a:r>
            <a:endParaRPr/>
          </a:p>
        </p:txBody>
      </p:sp>
      <p:sp>
        <p:nvSpPr>
          <p:cNvPr id="80" name="Google Shape;80;p3"/>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graphicFrame>
        <p:nvGraphicFramePr>
          <p:cNvPr id="81" name="Google Shape;81;p3"/>
          <p:cNvGraphicFramePr/>
          <p:nvPr/>
        </p:nvGraphicFramePr>
        <p:xfrm>
          <a:off x="74613" y="1284288"/>
          <a:ext cx="3000000" cy="3000000"/>
        </p:xfrm>
        <a:graphic>
          <a:graphicData uri="http://schemas.openxmlformats.org/drawingml/2006/table">
            <a:tbl>
              <a:tblPr>
                <a:noFill/>
                <a:tableStyleId>{179E50C7-A064-4D43-8EFD-118BFF775C46}</a:tableStyleId>
              </a:tblPr>
              <a:tblGrid>
                <a:gridCol w="725050"/>
                <a:gridCol w="522025"/>
                <a:gridCol w="522025"/>
                <a:gridCol w="355275"/>
                <a:gridCol w="355275"/>
                <a:gridCol w="355275"/>
                <a:gridCol w="355275"/>
                <a:gridCol w="355275"/>
                <a:gridCol w="493025"/>
                <a:gridCol w="493025"/>
                <a:gridCol w="551050"/>
                <a:gridCol w="493025"/>
                <a:gridCol w="493025"/>
                <a:gridCol w="493025"/>
                <a:gridCol w="493025"/>
                <a:gridCol w="625350"/>
                <a:gridCol w="493025"/>
                <a:gridCol w="493025"/>
                <a:gridCol w="493025"/>
                <a:gridCol w="493025"/>
                <a:gridCol w="493025"/>
                <a:gridCol w="493025"/>
                <a:gridCol w="493025"/>
                <a:gridCol w="493025"/>
                <a:gridCol w="493025"/>
              </a:tblGrid>
              <a:tr h="159450">
                <a:tc gridSpan="25">
                  <a:txBody>
                    <a:bodyPr/>
                    <a:lstStyle/>
                    <a:p>
                      <a:pPr indent="0" lvl="0" marL="0" marR="0" rtl="0" algn="ctr">
                        <a:spcBef>
                          <a:spcPts val="0"/>
                        </a:spcBef>
                        <a:spcAft>
                          <a:spcPts val="0"/>
                        </a:spcAft>
                        <a:buNone/>
                      </a:pPr>
                      <a:r>
                        <a:rPr lang="tr-TR" sz="800" u="none" cap="none" strike="noStrike"/>
                        <a:t> </a:t>
                      </a:r>
                      <a:endParaRPr b="1" i="0" sz="800" u="none" cap="none" strike="noStrike">
                        <a:solidFill>
                          <a:srgbClr val="000000"/>
                        </a:solidFill>
                        <a:latin typeface="Calibri"/>
                        <a:ea typeface="Calibri"/>
                        <a:cs typeface="Calibri"/>
                        <a:sym typeface="Calibri"/>
                      </a:endParaRPr>
                    </a:p>
                  </a:txBody>
                  <a:tcPr marT="0" marB="0" marR="0" marL="0" anchor="ctr"/>
                </a:tc>
                <a:tc hMerge="1"/>
                <a:tc hMerge="1"/>
                <a:tc hMerge="1"/>
                <a:tc hMerge="1"/>
                <a:tc hMerge="1"/>
                <a:tc hMerge="1"/>
                <a:tc hMerge="1"/>
                <a:tc hMerge="1"/>
                <a:tc hMerge="1"/>
                <a:tc hMerge="1"/>
                <a:tc hMerge="1"/>
                <a:tc hMerge="1"/>
                <a:tc hMerge="1"/>
                <a:tc hMerge="1"/>
                <a:tc hMerge="1"/>
                <a:tc hMerge="1"/>
                <a:tc hMerge="1"/>
                <a:tc hMerge="1"/>
                <a:tc hMerge="1"/>
                <a:tc hMerge="1"/>
                <a:tc hMerge="1"/>
                <a:tc hMerge="1"/>
                <a:tc hMerge="1"/>
                <a:tc hMerge="1"/>
              </a:tr>
              <a:tr h="129925">
                <a:tc rowSpan="2">
                  <a:txBody>
                    <a:bodyPr/>
                    <a:lstStyle/>
                    <a:p>
                      <a:pPr indent="0" lvl="0" marL="0" marR="0" rtl="0" algn="ctr">
                        <a:spcBef>
                          <a:spcPts val="0"/>
                        </a:spcBef>
                        <a:spcAft>
                          <a:spcPts val="0"/>
                        </a:spcAft>
                        <a:buNone/>
                      </a:pPr>
                      <a:r>
                        <a:rPr lang="tr-TR" sz="700" u="none" cap="none" strike="noStrike"/>
                        <a:t>FİZYOTERAPİ VE REHABİLİTASYON</a:t>
                      </a:r>
                      <a:endParaRPr b="1" i="0" sz="7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Ödül</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Yayın/Bilim Kurulu/ Ulusal Danışmanlık / Etik Üyeliği</a:t>
                      </a:r>
                      <a:endParaRPr b="1" i="0" sz="800" u="none" cap="none" strike="noStrike">
                        <a:solidFill>
                          <a:srgbClr val="000000"/>
                        </a:solidFill>
                        <a:latin typeface="Calibri"/>
                        <a:ea typeface="Calibri"/>
                        <a:cs typeface="Calibri"/>
                        <a:sym typeface="Calibri"/>
                      </a:endParaRPr>
                    </a:p>
                  </a:txBody>
                  <a:tcPr marT="0" marB="0" marR="0" marL="0" anchor="ctr"/>
                </a:tc>
                <a:tc gridSpan="5">
                  <a:txBody>
                    <a:bodyPr/>
                    <a:lstStyle/>
                    <a:p>
                      <a:pPr indent="0" lvl="0" marL="0" marR="0" rtl="0" algn="ctr">
                        <a:spcBef>
                          <a:spcPts val="0"/>
                        </a:spcBef>
                        <a:spcAft>
                          <a:spcPts val="0"/>
                        </a:spcAft>
                        <a:buNone/>
                      </a:pPr>
                      <a:r>
                        <a:rPr lang="tr-TR" sz="800" u="none" cap="none" strike="noStrike"/>
                        <a:t>Makale (SCI, SSCI ve  AHCI) </a:t>
                      </a:r>
                      <a:endParaRPr b="1" i="0" sz="800" u="none" cap="none" strike="noStrike">
                        <a:solidFill>
                          <a:srgbClr val="000000"/>
                        </a:solidFill>
                        <a:latin typeface="Calibri"/>
                        <a:ea typeface="Calibri"/>
                        <a:cs typeface="Calibri"/>
                        <a:sym typeface="Calibri"/>
                      </a:endParaRPr>
                    </a:p>
                  </a:txBody>
                  <a:tcPr marT="0" marB="0" marR="0" marL="0" anchor="ctr"/>
                </a:tc>
                <a:tc hMerge="1"/>
                <a:tc hMerge="1"/>
                <a:tc hMerge="1"/>
                <a:tc hMerge="1"/>
                <a:tc rowSpan="2">
                  <a:txBody>
                    <a:bodyPr/>
                    <a:lstStyle/>
                    <a:p>
                      <a:pPr indent="0" lvl="0" marL="0" marR="0" rtl="0" algn="ctr">
                        <a:spcBef>
                          <a:spcPts val="0"/>
                        </a:spcBef>
                        <a:spcAft>
                          <a:spcPts val="0"/>
                        </a:spcAft>
                        <a:buNone/>
                      </a:pPr>
                      <a:r>
                        <a:rPr lang="tr-TR" sz="800" u="none" cap="none" strike="noStrike"/>
                        <a:t>Diğer Makale</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Öğrenci ile Yapılan Makale</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Öğrenci ile Yapılan Bildiri/Kitap Bölümü</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Kitap Bölümü</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Kitap Yazarı / Editör</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Broşür</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Bilimsel Etkinlik (Katılım)</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Bilimsel Etkinlik      (Düzenlenen)</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Bildiri / Poster</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Patent</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TÜBİTAK Projeleri</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BAP Projesi</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Öğrenci ile Yapılan Proje (Lisans)</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Diğer Proje</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Jüri Üyeliği </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Sosyal Etkinlik</a:t>
                      </a:r>
                      <a:endParaRPr b="1" i="0" sz="800" u="none" cap="none" strike="noStrike">
                        <a:solidFill>
                          <a:srgbClr val="000000"/>
                        </a:solidFill>
                        <a:latin typeface="Calibri"/>
                        <a:ea typeface="Calibri"/>
                        <a:cs typeface="Calibri"/>
                        <a:sym typeface="Calibri"/>
                      </a:endParaRPr>
                    </a:p>
                  </a:txBody>
                  <a:tcPr marT="0" marB="0" marR="0" marL="0" anchor="ctr"/>
                </a:tc>
                <a:tc rowSpan="2">
                  <a:txBody>
                    <a:bodyPr/>
                    <a:lstStyle/>
                    <a:p>
                      <a:pPr indent="0" lvl="0" marL="0" marR="0" rtl="0" algn="ctr">
                        <a:spcBef>
                          <a:spcPts val="0"/>
                        </a:spcBef>
                        <a:spcAft>
                          <a:spcPts val="0"/>
                        </a:spcAft>
                        <a:buNone/>
                      </a:pPr>
                      <a:r>
                        <a:rPr lang="tr-TR" sz="800" u="none" cap="none" strike="noStrike"/>
                        <a:t>TOPLAM</a:t>
                      </a:r>
                      <a:endParaRPr b="1" i="0" sz="800" u="none" cap="none" strike="noStrike">
                        <a:solidFill>
                          <a:srgbClr val="000000"/>
                        </a:solidFill>
                        <a:latin typeface="Calibri"/>
                        <a:ea typeface="Calibri"/>
                        <a:cs typeface="Calibri"/>
                        <a:sym typeface="Calibri"/>
                      </a:endParaRPr>
                    </a:p>
                  </a:txBody>
                  <a:tcPr marT="0" marB="0" marR="0" marL="0" anchor="ctr"/>
                </a:tc>
              </a:tr>
              <a:tr h="615700">
                <a:tc vMerge="1"/>
                <a:tc vMerge="1"/>
                <a:tc vMerge="1"/>
                <a:tc>
                  <a:txBody>
                    <a:bodyPr/>
                    <a:lstStyle/>
                    <a:p>
                      <a:pPr indent="0" lvl="0" marL="0" marR="0" rtl="0" algn="ctr">
                        <a:spcBef>
                          <a:spcPts val="0"/>
                        </a:spcBef>
                        <a:spcAft>
                          <a:spcPts val="0"/>
                        </a:spcAft>
                        <a:buNone/>
                      </a:pPr>
                      <a:r>
                        <a:rPr lang="tr-TR" sz="800" u="none" cap="none" strike="noStrike"/>
                        <a:t>Q1</a:t>
                      </a:r>
                      <a:endParaRPr b="1" i="0" sz="8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800" u="none" cap="none" strike="noStrike"/>
                        <a:t>Q2</a:t>
                      </a:r>
                      <a:endParaRPr b="1" i="0" sz="8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800" u="none" cap="none" strike="noStrike"/>
                        <a:t>Q3</a:t>
                      </a:r>
                      <a:endParaRPr b="1" i="0" sz="8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800" u="none" cap="none" strike="noStrike"/>
                        <a:t>Q4</a:t>
                      </a:r>
                      <a:endParaRPr b="1" i="0" sz="8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800" u="none" cap="none" strike="noStrike"/>
                        <a:t>ESCI</a:t>
                      </a:r>
                      <a:endParaRPr b="1" i="0" sz="800" u="none" cap="none" strike="noStrike">
                        <a:solidFill>
                          <a:srgbClr val="000000"/>
                        </a:solidFill>
                        <a:latin typeface="Calibri"/>
                        <a:ea typeface="Calibri"/>
                        <a:cs typeface="Calibri"/>
                        <a:sym typeface="Calibri"/>
                      </a:endParaRPr>
                    </a:p>
                  </a:txBody>
                  <a:tcPr marT="0" marB="0" marR="0" marL="0" anchor="ctr"/>
                </a:tc>
                <a:tc vMerge="1"/>
                <a:tc vMerge="1"/>
                <a:tc vMerge="1"/>
                <a:tc vMerge="1"/>
                <a:tc vMerge="1"/>
                <a:tc vMerge="1"/>
                <a:tc vMerge="1"/>
                <a:tc vMerge="1"/>
                <a:tc vMerge="1"/>
                <a:tc vMerge="1"/>
                <a:tc vMerge="1"/>
                <a:tc vMerge="1"/>
                <a:tc vMerge="1"/>
                <a:tc vMerge="1"/>
                <a:tc vMerge="1"/>
                <a:tc vMerge="1"/>
                <a:tc vMerge="1"/>
              </a:tr>
              <a:tr h="256900">
                <a:tc>
                  <a:txBody>
                    <a:bodyPr/>
                    <a:lstStyle/>
                    <a:p>
                      <a:pPr indent="0" lvl="0" marL="0" marR="0" rtl="0" algn="ctr">
                        <a:spcBef>
                          <a:spcPts val="0"/>
                        </a:spcBef>
                        <a:spcAft>
                          <a:spcPts val="0"/>
                        </a:spcAft>
                        <a:buNone/>
                      </a:pPr>
                      <a:r>
                        <a:rPr lang="tr-TR" sz="700" u="none" cap="none" strike="noStrike"/>
                        <a:t>PROF. DR. H. NİLGÜN GÜRSES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3</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6</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19 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77</a:t>
                      </a:r>
                      <a:endParaRPr b="1" i="0" sz="900" u="none" cap="none" strike="noStrike">
                        <a:solidFill>
                          <a:srgbClr val="000000"/>
                        </a:solidFill>
                        <a:latin typeface="Calibri"/>
                        <a:ea typeface="Calibri"/>
                        <a:cs typeface="Calibri"/>
                        <a:sym typeface="Calibri"/>
                      </a:endParaRPr>
                    </a:p>
                  </a:txBody>
                  <a:tcPr marT="0" marB="0" marR="0" marL="0" anchor="ctr"/>
                </a:tc>
              </a:tr>
              <a:tr h="326225">
                <a:tc>
                  <a:txBody>
                    <a:bodyPr/>
                    <a:lstStyle/>
                    <a:p>
                      <a:pPr indent="0" lvl="0" marL="0" marR="0" rtl="0" algn="ctr">
                        <a:spcBef>
                          <a:spcPts val="0"/>
                        </a:spcBef>
                        <a:spcAft>
                          <a:spcPts val="0"/>
                        </a:spcAft>
                        <a:buNone/>
                      </a:pPr>
                      <a:r>
                        <a:rPr lang="tr-TR" sz="700" u="none" cap="none" strike="noStrike"/>
                        <a:t>DOÇ. DR. SEMİRAMİS ÖZYILMAZ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1" i="0" lang="tr-TR" sz="900" u="none" cap="none" strike="noStrike">
                          <a:solidFill>
                            <a:srgbClr val="000000"/>
                          </a:solidFill>
                          <a:latin typeface="Calibri"/>
                          <a:ea typeface="Calibri"/>
                          <a:cs typeface="Calibri"/>
                          <a:sym typeface="Calibri"/>
                        </a:rPr>
                        <a:t>1</a:t>
                      </a:r>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14</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6</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4</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20</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49</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DOÇ. DR.ALİS KOSTANOĞLU</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3</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10</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10</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rgbClr val="000000"/>
                          </a:solidFill>
                          <a:latin typeface="Calibri"/>
                          <a:ea typeface="Calibri"/>
                          <a:cs typeface="Calibri"/>
                          <a:sym typeface="Calibri"/>
                        </a:rPr>
                        <a:t>31</a:t>
                      </a:r>
                      <a:endParaRPr/>
                    </a:p>
                  </a:txBody>
                  <a:tcPr marT="0" marB="0" marR="0" marL="0" anchor="ctr"/>
                </a:tc>
              </a:tr>
              <a:tr h="326225">
                <a:tc>
                  <a:txBody>
                    <a:bodyPr/>
                    <a:lstStyle/>
                    <a:p>
                      <a:pPr indent="0" lvl="0" marL="0" marR="0" rtl="0" algn="ctr">
                        <a:spcBef>
                          <a:spcPts val="0"/>
                        </a:spcBef>
                        <a:spcAft>
                          <a:spcPts val="0"/>
                        </a:spcAft>
                        <a:buNone/>
                      </a:pPr>
                      <a:r>
                        <a:rPr lang="tr-TR" sz="700" u="none" cap="none" strike="noStrike"/>
                        <a:t>DR. ÖĞR. ÜYESİ MÜBERRA TANRIVERDİ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13</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9</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27</a:t>
                      </a:r>
                      <a:endParaRPr b="1" i="0" sz="900" u="none" cap="none" strike="noStrike">
                        <a:solidFill>
                          <a:srgbClr val="000000"/>
                        </a:solidFill>
                        <a:latin typeface="Calibri"/>
                        <a:ea typeface="Calibri"/>
                        <a:cs typeface="Calibri"/>
                        <a:sym typeface="Calibri"/>
                      </a:endParaRPr>
                    </a:p>
                  </a:txBody>
                  <a:tcPr marT="0" marB="0" marR="0" marL="0" anchor="ctr"/>
                </a:tc>
              </a:tr>
              <a:tr h="326225">
                <a:tc>
                  <a:txBody>
                    <a:bodyPr/>
                    <a:lstStyle/>
                    <a:p>
                      <a:pPr indent="0" lvl="0" marL="0" marR="0" rtl="0" algn="ctr">
                        <a:spcBef>
                          <a:spcPts val="0"/>
                        </a:spcBef>
                        <a:spcAft>
                          <a:spcPts val="0"/>
                        </a:spcAft>
                        <a:buNone/>
                      </a:pPr>
                      <a:r>
                        <a:rPr lang="tr-TR" sz="700" u="none" cap="none" strike="noStrike"/>
                        <a:t>DR. ÖĞR. ÜYESİ HİLAL DENİZOĞLU KÜLLİ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14</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7</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rgbClr val="000000"/>
                          </a:solidFill>
                          <a:latin typeface="Calibri"/>
                          <a:ea typeface="Calibri"/>
                          <a:cs typeface="Calibri"/>
                          <a:sym typeface="Calibri"/>
                        </a:rPr>
                        <a:t>29</a:t>
                      </a:r>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DR. ÖĞR. ÜYESİ. ELİF DURGUT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4</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rgbClr val="000000"/>
                          </a:solidFill>
                          <a:latin typeface="Calibri"/>
                          <a:ea typeface="Calibri"/>
                          <a:cs typeface="Calibri"/>
                          <a:sym typeface="Calibri"/>
                        </a:rPr>
                        <a:t>8</a:t>
                      </a:r>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ÖĞR. GÖR. DR. DENİZ TUNCER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19</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3</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25</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ÖĞR. GÖR. DR. ERTUĞRUL SAFRAN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6</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rgbClr val="000000"/>
                          </a:solidFill>
                          <a:latin typeface="Calibri"/>
                          <a:ea typeface="Calibri"/>
                          <a:cs typeface="Calibri"/>
                          <a:sym typeface="Calibri"/>
                        </a:rPr>
                        <a:t>9</a:t>
                      </a:r>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ÖĞR. GÖR. DR. KÜBRA ALPAY</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3</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3</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8</a:t>
                      </a:r>
                      <a:endParaRPr b="0"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ÖĞR. GÖR. BETÜL ÇINAR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17</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ÖĞR. GÖR. SEFA YILDIRIM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7</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ARŞ. GÖR.DR. MELTEM KAYA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19</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4 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24</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ARŞ. GÖR.DR. HİKMET UÇGUN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19</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4</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26</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ARŞ. GÖR. AYŞE SENA MANZAK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7</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ARŞ.GÖR. KEREM AYDOĞAN </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4</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4</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ARŞ.GÖR. FUAT GÖKDEMİR</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10</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10</a:t>
                      </a:r>
                      <a:endParaRPr b="1" i="0" sz="900" u="none" cap="none" strike="noStrike">
                        <a:solidFill>
                          <a:srgbClr val="000000"/>
                        </a:solidFill>
                        <a:latin typeface="Calibri"/>
                        <a:ea typeface="Calibri"/>
                        <a:cs typeface="Calibri"/>
                        <a:sym typeface="Calibri"/>
                      </a:endParaRPr>
                    </a:p>
                  </a:txBody>
                  <a:tcPr marT="0" marB="0" marR="0" marL="0" anchor="ctr"/>
                </a:tc>
              </a:tr>
              <a:tr h="256900">
                <a:tc>
                  <a:txBody>
                    <a:bodyPr/>
                    <a:lstStyle/>
                    <a:p>
                      <a:pPr indent="0" lvl="0" marL="0" marR="0" rtl="0" algn="ctr">
                        <a:spcBef>
                          <a:spcPts val="0"/>
                        </a:spcBef>
                        <a:spcAft>
                          <a:spcPts val="0"/>
                        </a:spcAft>
                        <a:buNone/>
                      </a:pPr>
                      <a:r>
                        <a:rPr lang="tr-TR" sz="700" u="none" cap="none" strike="noStrike"/>
                        <a:t>Toplam</a:t>
                      </a:r>
                      <a:endParaRPr b="1" i="0" sz="7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5</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4</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6</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170</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1</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28</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2 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54 </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lang="tr-TR" sz="900" u="none" cap="none" strike="noStrike"/>
                        <a:t>69</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2</a:t>
                      </a:r>
                      <a:endParaRPr b="1" i="0" sz="9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rPr b="0" i="0" lang="tr-TR" sz="900" u="none" cap="none" strike="noStrike">
                          <a:solidFill>
                            <a:schemeClr val="dk1"/>
                          </a:solidFill>
                          <a:latin typeface="Calibri"/>
                          <a:ea typeface="Calibri"/>
                          <a:cs typeface="Calibri"/>
                          <a:sym typeface="Calibri"/>
                        </a:rPr>
                        <a:t>359</a:t>
                      </a:r>
                      <a:endParaRPr b="1" i="0" sz="900" u="none" cap="none" strike="noStrike">
                        <a:solidFill>
                          <a:srgbClr val="000000"/>
                        </a:solidFill>
                        <a:latin typeface="Calibri"/>
                        <a:ea typeface="Calibri"/>
                        <a:cs typeface="Calibri"/>
                        <a:sym typeface="Calibri"/>
                      </a:endParaRPr>
                    </a:p>
                  </a:txBody>
                  <a:tcPr marT="0" marB="0" marR="0" marL="0" anchor="ctr"/>
                </a:tc>
              </a:tr>
              <a:tr h="93200">
                <a:tc>
                  <a:txBody>
                    <a:bodyPr/>
                    <a:lstStyle/>
                    <a:p>
                      <a:pPr indent="0" lvl="0" marL="0" marR="0" rtl="0" algn="l">
                        <a:spcBef>
                          <a:spcPts val="0"/>
                        </a:spcBef>
                        <a:spcAft>
                          <a:spcPts val="0"/>
                        </a:spcAft>
                        <a:buNone/>
                      </a:pPr>
                      <a:r>
                        <a:t/>
                      </a:r>
                      <a:endParaRPr b="0" i="0" sz="6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c>
                  <a:txBody>
                    <a:bodyPr/>
                    <a:lstStyle/>
                    <a:p>
                      <a:pPr indent="0" lvl="0" marL="0" marR="0" rtl="0" algn="l">
                        <a:spcBef>
                          <a:spcPts val="0"/>
                        </a:spcBef>
                        <a:spcAft>
                          <a:spcPts val="0"/>
                        </a:spcAft>
                        <a:buNone/>
                      </a:pPr>
                      <a:r>
                        <a:t/>
                      </a:r>
                      <a:endParaRPr b="0" i="0" sz="200" u="none" cap="none" strike="noStrike">
                        <a:solidFill>
                          <a:srgbClr val="000000"/>
                        </a:solidFill>
                        <a:latin typeface="Calibri"/>
                        <a:ea typeface="Calibri"/>
                        <a:cs typeface="Calibri"/>
                        <a:sym typeface="Calibri"/>
                      </a:endParaRPr>
                    </a:p>
                  </a:txBody>
                  <a:tcPr marT="0" marB="0" marR="0" marL="0" anchor="b"/>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30"/>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None/>
            </a:pPr>
            <a:br>
              <a:rPr lang="tr-TR" sz="2200"/>
            </a:br>
            <a:r>
              <a:rPr lang="tr-TR" sz="2200"/>
              <a:t>II. Bölüm</a:t>
            </a:r>
            <a:br>
              <a:rPr lang="tr-TR" sz="2200"/>
            </a:br>
            <a:r>
              <a:rPr lang="tr-TR" sz="2200"/>
              <a:t>Diğer Projeler (24 adet)</a:t>
            </a:r>
            <a:br>
              <a:rPr lang="tr-TR"/>
            </a:br>
            <a:endParaRPr/>
          </a:p>
        </p:txBody>
      </p:sp>
      <p:sp>
        <p:nvSpPr>
          <p:cNvPr id="302" name="Google Shape;302;p30"/>
          <p:cNvSpPr txBox="1"/>
          <p:nvPr>
            <p:ph idx="1" type="body"/>
          </p:nvPr>
        </p:nvSpPr>
        <p:spPr>
          <a:xfrm>
            <a:off x="838200" y="970181"/>
            <a:ext cx="10515600" cy="5548093"/>
          </a:xfrm>
          <a:prstGeom prst="rect">
            <a:avLst/>
          </a:prstGeom>
          <a:noFill/>
          <a:ln>
            <a:noFill/>
          </a:ln>
        </p:spPr>
        <p:txBody>
          <a:bodyPr anchorCtr="0" anchor="t" bIns="45700" lIns="91425" spcFirstLastPara="1" rIns="91425" wrap="square" tIns="45700">
            <a:noAutofit/>
          </a:bodyPr>
          <a:lstStyle/>
          <a:p>
            <a:pPr indent="-241300" lvl="0" marL="342900" rtl="0" algn="just">
              <a:lnSpc>
                <a:spcPct val="100000"/>
              </a:lnSpc>
              <a:spcBef>
                <a:spcPts val="0"/>
              </a:spcBef>
              <a:spcAft>
                <a:spcPts val="0"/>
              </a:spcAft>
              <a:buClr>
                <a:schemeClr val="dk1"/>
              </a:buClr>
              <a:buSzPts val="1600"/>
              <a:buFont typeface="Calibri"/>
              <a:buNone/>
            </a:pPr>
            <a:r>
              <a:t/>
            </a:r>
            <a:endParaRPr>
              <a:latin typeface="Calibri"/>
              <a:ea typeface="Calibri"/>
              <a:cs typeface="Calibri"/>
              <a:sym typeface="Calibri"/>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Kistik Fibrozis ve Non-Kistik Fibrozis Bronşektazili Çocuklarda Kapsamlı Solunum Fizyoterapisinin Etkinliğinin Karşılaştırılması</a:t>
            </a:r>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Kistik Fibrozisli, Primer Siliyer Diskinezili ve Sağlıklı Çocuklarda Solunum Fonksiyonu, Egzersiz Kapasitesi ve Periferik Kas Kuvvetinin Karşılaştırılması (Yayınlandı, 2020)</a:t>
            </a:r>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Bronşektazili Çocuklarda Otur Kalk Testi: Fonksiyonel Egzersiz Kapasitesini Ölçer mi? (Yayınlandı, 2020)</a:t>
            </a:r>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KOAH Alevlenmesi ile Servise Yatırılan Hastalarda Rutin Fizyoterapi Programına Eklenen İnsentif Spirometrenin Hemodinamik Yanıtlar ve Hastanede Kalış Süresine Etkisi</a:t>
            </a:r>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Artmış Femoral Anteversiyonu Olan Çocuklarda Postüral Kontrolün Değerlendirilmesi</a:t>
            </a:r>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İdiyopatik Parmak Ucu Yürüyen Çocuklarda Postüral Kontrolün Değerlendirilmesi</a:t>
            </a:r>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Parsiyel Rotator Manşet Yırtıkları ve Subakromial İmpingement Sendromu Olan Kişilerde Kinezyolojik Bantlamanın Yaşam Kalitesi Üzerine Etkisi</a:t>
            </a:r>
            <a:endParaRPr/>
          </a:p>
          <a:p>
            <a:pPr indent="-342900" lvl="0" marL="342900" rtl="0" algn="just">
              <a:lnSpc>
                <a:spcPct val="100000"/>
              </a:lnSpc>
              <a:spcBef>
                <a:spcPts val="1800"/>
              </a:spcBef>
              <a:spcAft>
                <a:spcPts val="0"/>
              </a:spcAft>
              <a:buClr>
                <a:schemeClr val="dk1"/>
              </a:buClr>
              <a:buSzPts val="1600"/>
              <a:buFont typeface="Calibri"/>
              <a:buAutoNum type="arabicPeriod"/>
            </a:pPr>
            <a:r>
              <a:rPr lang="tr-TR">
                <a:latin typeface="Calibri"/>
                <a:ea typeface="Calibri"/>
                <a:cs typeface="Calibri"/>
                <a:sym typeface="Calibri"/>
              </a:rPr>
              <a:t>Rotator Cuff Tendiniti Olan Kişilerde Kinezyolojik Bantlama ve Soğuk Uygulamalarının Ağrı ve Üst Ekstremite Fonksiyonelliği Üzerine Etkisi</a:t>
            </a:r>
            <a:endParaRPr/>
          </a:p>
        </p:txBody>
      </p:sp>
      <p:sp>
        <p:nvSpPr>
          <p:cNvPr id="303" name="Google Shape;303;p30"/>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304" name="Google Shape;304;p30"/>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1"/>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None/>
            </a:pPr>
            <a:br>
              <a:rPr lang="tr-TR" sz="2200"/>
            </a:br>
            <a:r>
              <a:rPr lang="tr-TR" sz="2200"/>
              <a:t>II. Bölüm</a:t>
            </a:r>
            <a:br>
              <a:rPr lang="tr-TR" sz="2200"/>
            </a:br>
            <a:r>
              <a:rPr lang="tr-TR" sz="2200"/>
              <a:t>Diğer Projeler (24 adet)</a:t>
            </a:r>
            <a:br>
              <a:rPr lang="tr-TR"/>
            </a:br>
            <a:endParaRPr/>
          </a:p>
        </p:txBody>
      </p:sp>
      <p:sp>
        <p:nvSpPr>
          <p:cNvPr id="312" name="Google Shape;312;p31"/>
          <p:cNvSpPr txBox="1"/>
          <p:nvPr>
            <p:ph idx="1" type="body"/>
          </p:nvPr>
        </p:nvSpPr>
        <p:spPr>
          <a:xfrm>
            <a:off x="838200" y="970181"/>
            <a:ext cx="10515600" cy="5548093"/>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Clr>
                <a:schemeClr val="dk1"/>
              </a:buClr>
              <a:buSzPts val="1600"/>
              <a:buFont typeface="Calibri"/>
              <a:buAutoNum type="arabicPeriod" startAt="9"/>
            </a:pPr>
            <a:r>
              <a:rPr lang="tr-TR">
                <a:latin typeface="Calibri"/>
                <a:ea typeface="Calibri"/>
                <a:cs typeface="Calibri"/>
                <a:sym typeface="Calibri"/>
              </a:rPr>
              <a:t>Fizyoterapi ve Rehabilitasyon Öğrencilerinde Mesleki, Eğitim ve Beklenti Geri Bildirim Anketi (FÖMEB Geri Bildirim Anketi)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Adölesan İdiopatik Skolyozu Olan Çocuklarda İnspiratuar Kas Eğitiminin Postüral Stabilite, Postür Algısı Ve Gövde Rotasyonu Üzerine Etkisi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Doğum Yapmış Kadınlarda Rektus Abdominis Diastazının Postural Stabilite, Pelvik Taban Disfonksiyonu ve Solunum Kas Kuvveti Üzerine Etkisi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Menopoz Öncesi ve Sonrası 6 Dakika Yürüme Testleri: Fiziksel Aktivite Düzeyi ve Menopoz Semptomları İle İlişkisi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Menopoz Sonrası Dönemdeki Kadınlarda Kapsamlı Egzersiz Eğitiminin Fonksiyonel Kapasite ve Menopoz Semptomları Üzerine Etkileri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Muhammed Emin AKKOYUNLU, Obstrüktif Uyku Apne Sendromu Olan Kişilerde Denge, Postural Kontrol ve Düşme Riskinin Araştırılması (Yayınlandı, 2021)</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Farklı Yaş Gruplarında Postür, Düşme Riski, Ağrı ve Yaşam Kalitesinin Değerlendirilmesi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Nefes Darlığı İnançları Anketi Türkçe Geçerlilik ve Güvenirliği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Ağır KOAH’ta Günlük Yaşam Aktiviteleri ile İlişkili Faktörlerin Belirlenmesi</a:t>
            </a:r>
            <a:endParaRPr/>
          </a:p>
          <a:p>
            <a:pPr indent="-342900" lvl="0" marL="342900" rtl="0" algn="just">
              <a:lnSpc>
                <a:spcPct val="100000"/>
              </a:lnSpc>
              <a:spcBef>
                <a:spcPts val="1800"/>
              </a:spcBef>
              <a:spcAft>
                <a:spcPts val="0"/>
              </a:spcAft>
              <a:buClr>
                <a:schemeClr val="dk1"/>
              </a:buClr>
              <a:buSzPts val="1600"/>
              <a:buFont typeface="Calibri"/>
              <a:buAutoNum type="arabicPeriod" startAt="9"/>
            </a:pPr>
            <a:r>
              <a:rPr lang="tr-TR">
                <a:latin typeface="Calibri"/>
                <a:ea typeface="Calibri"/>
                <a:cs typeface="Calibri"/>
                <a:sym typeface="Calibri"/>
              </a:rPr>
              <a:t>Üniversite Öğrencilerinde Postür, Fiziksel Aktivite ve Yaşam Kalitesinin Değerlendirilmesi</a:t>
            </a:r>
            <a:endParaRPr/>
          </a:p>
          <a:p>
            <a:pPr indent="-241300" lvl="0" marL="342900" rtl="0" algn="just">
              <a:lnSpc>
                <a:spcPct val="100000"/>
              </a:lnSpc>
              <a:spcBef>
                <a:spcPts val="1800"/>
              </a:spcBef>
              <a:spcAft>
                <a:spcPts val="0"/>
              </a:spcAft>
              <a:buClr>
                <a:schemeClr val="dk1"/>
              </a:buClr>
              <a:buSzPts val="1600"/>
              <a:buFont typeface="Calibri"/>
              <a:buNone/>
            </a:pPr>
            <a:r>
              <a:t/>
            </a:r>
            <a:endParaRPr>
              <a:latin typeface="Calibri"/>
              <a:ea typeface="Calibri"/>
              <a:cs typeface="Calibri"/>
              <a:sym typeface="Calibri"/>
            </a:endParaRPr>
          </a:p>
        </p:txBody>
      </p:sp>
      <p:sp>
        <p:nvSpPr>
          <p:cNvPr id="313" name="Google Shape;313;p31"/>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314" name="Google Shape;314;p31"/>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2"/>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None/>
            </a:pPr>
            <a:br>
              <a:rPr lang="tr-TR" sz="2200"/>
            </a:br>
            <a:r>
              <a:rPr lang="tr-TR" sz="2200"/>
              <a:t>II. Bölüm</a:t>
            </a:r>
            <a:br>
              <a:rPr lang="tr-TR" sz="2200"/>
            </a:br>
            <a:r>
              <a:rPr lang="tr-TR" sz="2200"/>
              <a:t>Diğer Projeler (24 adet)</a:t>
            </a:r>
            <a:br>
              <a:rPr lang="tr-TR"/>
            </a:br>
            <a:endParaRPr/>
          </a:p>
        </p:txBody>
      </p:sp>
      <p:sp>
        <p:nvSpPr>
          <p:cNvPr id="320" name="Google Shape;320;p32"/>
          <p:cNvSpPr txBox="1"/>
          <p:nvPr>
            <p:ph idx="1" type="body"/>
          </p:nvPr>
        </p:nvSpPr>
        <p:spPr>
          <a:xfrm>
            <a:off x="838200" y="984250"/>
            <a:ext cx="10515600" cy="5443538"/>
          </a:xfrm>
          <a:prstGeom prst="rect">
            <a:avLst/>
          </a:prstGeom>
          <a:noFill/>
          <a:ln>
            <a:noFill/>
          </a:ln>
        </p:spPr>
        <p:txBody>
          <a:bodyPr anchorCtr="0" anchor="t" bIns="45700" lIns="91425" spcFirstLastPara="1" rIns="91425" wrap="square" tIns="45700">
            <a:noAutofit/>
          </a:bodyPr>
          <a:lstStyle/>
          <a:p>
            <a:pPr indent="-241300" lvl="0" marL="342900" rtl="0" algn="just">
              <a:lnSpc>
                <a:spcPct val="100000"/>
              </a:lnSpc>
              <a:spcBef>
                <a:spcPts val="0"/>
              </a:spcBef>
              <a:spcAft>
                <a:spcPts val="0"/>
              </a:spcAft>
              <a:buClr>
                <a:schemeClr val="dk1"/>
              </a:buClr>
              <a:buSzPts val="1600"/>
              <a:buFont typeface="Calibri"/>
              <a:buNone/>
            </a:pPr>
            <a:r>
              <a:t/>
            </a:r>
            <a:endParaRPr>
              <a:latin typeface="Calibri"/>
              <a:ea typeface="Calibri"/>
              <a:cs typeface="Calibri"/>
              <a:sym typeface="Calibri"/>
            </a:endParaRPr>
          </a:p>
          <a:p>
            <a:pPr indent="-342900" lvl="0" marL="342900" rtl="0" algn="just">
              <a:lnSpc>
                <a:spcPct val="100000"/>
              </a:lnSpc>
              <a:spcBef>
                <a:spcPts val="1800"/>
              </a:spcBef>
              <a:spcAft>
                <a:spcPts val="0"/>
              </a:spcAft>
              <a:buClr>
                <a:schemeClr val="dk1"/>
              </a:buClr>
              <a:buSzPts val="1600"/>
              <a:buFont typeface="Calibri"/>
              <a:buAutoNum type="arabicPeriod" startAt="19"/>
            </a:pPr>
            <a:r>
              <a:rPr lang="tr-TR">
                <a:latin typeface="Calibri"/>
                <a:ea typeface="Calibri"/>
                <a:cs typeface="Calibri"/>
                <a:sym typeface="Calibri"/>
              </a:rPr>
              <a:t>Normal ve Sezaryen Doğumun Bebeğin Motor Gelişimi ve Spontan Hareketleri Üzerine Etkileri</a:t>
            </a:r>
            <a:endParaRPr/>
          </a:p>
          <a:p>
            <a:pPr indent="-342900" lvl="0" marL="342900" rtl="0" algn="just">
              <a:lnSpc>
                <a:spcPct val="100000"/>
              </a:lnSpc>
              <a:spcBef>
                <a:spcPts val="1800"/>
              </a:spcBef>
              <a:spcAft>
                <a:spcPts val="0"/>
              </a:spcAft>
              <a:buClr>
                <a:schemeClr val="dk1"/>
              </a:buClr>
              <a:buSzPts val="1600"/>
              <a:buFont typeface="Calibri"/>
              <a:buAutoNum type="arabicPeriod" startAt="19"/>
            </a:pPr>
            <a:r>
              <a:rPr lang="tr-TR">
                <a:latin typeface="Calibri"/>
                <a:ea typeface="Calibri"/>
                <a:cs typeface="Calibri"/>
                <a:sym typeface="Calibri"/>
              </a:rPr>
              <a:t>Astımlı Yetişkinlerde Ev Temelli Pulmoner Rehabilitasyonun Etkinliği</a:t>
            </a:r>
            <a:endParaRPr/>
          </a:p>
          <a:p>
            <a:pPr indent="-342900" lvl="0" marL="342900" rtl="0" algn="just">
              <a:lnSpc>
                <a:spcPct val="100000"/>
              </a:lnSpc>
              <a:spcBef>
                <a:spcPts val="1800"/>
              </a:spcBef>
              <a:spcAft>
                <a:spcPts val="0"/>
              </a:spcAft>
              <a:buClr>
                <a:schemeClr val="dk1"/>
              </a:buClr>
              <a:buSzPts val="1600"/>
              <a:buFont typeface="Calibri"/>
              <a:buAutoNum type="arabicPeriod" startAt="19"/>
            </a:pPr>
            <a:r>
              <a:rPr lang="tr-TR">
                <a:latin typeface="Calibri"/>
                <a:ea typeface="Calibri"/>
                <a:cs typeface="Calibri"/>
                <a:sym typeface="Calibri"/>
              </a:rPr>
              <a:t>Meme Kanseri ile İlişkili Üst Ekstremite Lenfödemi Olan Hastalarda Lenfödemin Şiddetinin ve Cerrahinin Tipinin Yaşam Kalitesine Etkisi</a:t>
            </a:r>
            <a:endParaRPr/>
          </a:p>
          <a:p>
            <a:pPr indent="-342900" lvl="0" marL="342900" rtl="0" algn="just">
              <a:lnSpc>
                <a:spcPct val="100000"/>
              </a:lnSpc>
              <a:spcBef>
                <a:spcPts val="1800"/>
              </a:spcBef>
              <a:spcAft>
                <a:spcPts val="0"/>
              </a:spcAft>
              <a:buClr>
                <a:schemeClr val="dk1"/>
              </a:buClr>
              <a:buSzPts val="1600"/>
              <a:buFont typeface="Calibri"/>
              <a:buAutoNum type="arabicPeriod" startAt="19"/>
            </a:pPr>
            <a:r>
              <a:rPr lang="tr-TR">
                <a:latin typeface="Calibri"/>
                <a:ea typeface="Calibri"/>
                <a:cs typeface="Calibri"/>
                <a:sym typeface="Calibri"/>
              </a:rPr>
              <a:t>Physical Therapy May Enhance Functions and Quality of Life in Older Patients with Breast Cancer: A Prospective Experimental Study</a:t>
            </a:r>
            <a:endParaRPr/>
          </a:p>
          <a:p>
            <a:pPr indent="-342900" lvl="0" marL="342900" rtl="0" algn="just">
              <a:lnSpc>
                <a:spcPct val="100000"/>
              </a:lnSpc>
              <a:spcBef>
                <a:spcPts val="1800"/>
              </a:spcBef>
              <a:spcAft>
                <a:spcPts val="0"/>
              </a:spcAft>
              <a:buClr>
                <a:schemeClr val="dk1"/>
              </a:buClr>
              <a:buSzPts val="1600"/>
              <a:buFont typeface="Calibri"/>
              <a:buAutoNum type="arabicPeriod" startAt="19"/>
            </a:pPr>
            <a:r>
              <a:rPr lang="tr-TR">
                <a:latin typeface="Calibri"/>
                <a:ea typeface="Calibri"/>
                <a:cs typeface="Calibri"/>
                <a:sym typeface="Calibri"/>
              </a:rPr>
              <a:t>Meme Kanseri ile İlişkili Lenfödemin Postüral Stabilizasyon Üzerine Etkisi</a:t>
            </a:r>
            <a:endParaRPr/>
          </a:p>
          <a:p>
            <a:pPr indent="-342900" lvl="0" marL="342900" rtl="0" algn="just">
              <a:lnSpc>
                <a:spcPct val="100000"/>
              </a:lnSpc>
              <a:spcBef>
                <a:spcPts val="1800"/>
              </a:spcBef>
              <a:spcAft>
                <a:spcPts val="0"/>
              </a:spcAft>
              <a:buClr>
                <a:schemeClr val="dk1"/>
              </a:buClr>
              <a:buSzPts val="1600"/>
              <a:buFont typeface="Calibri"/>
              <a:buAutoNum type="arabicPeriod" startAt="19"/>
            </a:pPr>
            <a:r>
              <a:rPr lang="tr-TR">
                <a:latin typeface="Calibri"/>
                <a:ea typeface="Calibri"/>
                <a:cs typeface="Calibri"/>
                <a:sym typeface="Calibri"/>
              </a:rPr>
              <a:t>The Effect of Diaphragmatic Breathing Exercises On the Arm Volume In Patients with Breast Cancer Related Lymphedema</a:t>
            </a:r>
            <a:endParaRPr>
              <a:latin typeface="Calibri"/>
              <a:ea typeface="Calibri"/>
              <a:cs typeface="Calibri"/>
              <a:sym typeface="Calibri"/>
            </a:endParaRPr>
          </a:p>
          <a:p>
            <a:pPr indent="-241300" lvl="0" marL="342900" rtl="0" algn="just">
              <a:lnSpc>
                <a:spcPct val="100000"/>
              </a:lnSpc>
              <a:spcBef>
                <a:spcPts val="1800"/>
              </a:spcBef>
              <a:spcAft>
                <a:spcPts val="0"/>
              </a:spcAft>
              <a:buClr>
                <a:schemeClr val="dk1"/>
              </a:buClr>
              <a:buSzPts val="1600"/>
              <a:buFont typeface="Calibri"/>
              <a:buNone/>
            </a:pPr>
            <a:r>
              <a:t/>
            </a:r>
            <a:endParaRPr>
              <a:latin typeface="Calibri"/>
              <a:ea typeface="Calibri"/>
              <a:cs typeface="Calibri"/>
              <a:sym typeface="Calibri"/>
            </a:endParaRPr>
          </a:p>
          <a:p>
            <a:pPr indent="-241300" lvl="0" marL="342900" rtl="0" algn="just">
              <a:lnSpc>
                <a:spcPct val="100000"/>
              </a:lnSpc>
              <a:spcBef>
                <a:spcPts val="1800"/>
              </a:spcBef>
              <a:spcAft>
                <a:spcPts val="0"/>
              </a:spcAft>
              <a:buClr>
                <a:schemeClr val="dk1"/>
              </a:buClr>
              <a:buSzPts val="1600"/>
              <a:buFont typeface="Calibri"/>
              <a:buNone/>
            </a:pPr>
            <a:r>
              <a:t/>
            </a:r>
            <a:endParaRPr>
              <a:latin typeface="Calibri"/>
              <a:ea typeface="Calibri"/>
              <a:cs typeface="Calibri"/>
              <a:sym typeface="Calibri"/>
            </a:endParaRPr>
          </a:p>
          <a:p>
            <a:pPr indent="-241300" lvl="0" marL="342900" rtl="0" algn="just">
              <a:lnSpc>
                <a:spcPct val="100000"/>
              </a:lnSpc>
              <a:spcBef>
                <a:spcPts val="1800"/>
              </a:spcBef>
              <a:spcAft>
                <a:spcPts val="0"/>
              </a:spcAft>
              <a:buClr>
                <a:schemeClr val="dk1"/>
              </a:buClr>
              <a:buSzPts val="1600"/>
              <a:buFont typeface="Calibri"/>
              <a:buNone/>
            </a:pPr>
            <a:r>
              <a:t/>
            </a:r>
            <a:endParaRPr>
              <a:latin typeface="Calibri"/>
              <a:ea typeface="Calibri"/>
              <a:cs typeface="Calibri"/>
              <a:sym typeface="Calibri"/>
            </a:endParaRPr>
          </a:p>
        </p:txBody>
      </p:sp>
      <p:sp>
        <p:nvSpPr>
          <p:cNvPr id="321" name="Google Shape;321;p32"/>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322" name="Google Shape;322;p32"/>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3"/>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None/>
            </a:pPr>
            <a:br>
              <a:rPr lang="tr-TR" sz="2200"/>
            </a:br>
            <a:r>
              <a:rPr lang="tr-TR" sz="2200"/>
              <a:t>II. Bölüm</a:t>
            </a:r>
            <a:br>
              <a:rPr lang="tr-TR" sz="2200"/>
            </a:br>
            <a:r>
              <a:rPr lang="tr-TR" sz="2200"/>
              <a:t>Doktora Tez Danışmanlıkları</a:t>
            </a:r>
            <a:br>
              <a:rPr lang="tr-TR"/>
            </a:br>
            <a:endParaRPr/>
          </a:p>
        </p:txBody>
      </p:sp>
      <p:graphicFrame>
        <p:nvGraphicFramePr>
          <p:cNvPr id="328" name="Google Shape;328;p33"/>
          <p:cNvGraphicFramePr/>
          <p:nvPr/>
        </p:nvGraphicFramePr>
        <p:xfrm>
          <a:off x="838200" y="1541463"/>
          <a:ext cx="3000000" cy="3000000"/>
        </p:xfrm>
        <a:graphic>
          <a:graphicData uri="http://schemas.openxmlformats.org/drawingml/2006/table">
            <a:tbl>
              <a:tblPr>
                <a:noFill/>
                <a:tableStyleId>{687F8484-13B0-47F7-B825-ABE6835ACB69}</a:tableStyleId>
              </a:tblPr>
              <a:tblGrid>
                <a:gridCol w="2944675"/>
                <a:gridCol w="2765275"/>
                <a:gridCol w="2580625"/>
                <a:gridCol w="2580625"/>
              </a:tblGrid>
              <a:tr h="657500">
                <a:tc gridSpan="4">
                  <a:txBody>
                    <a:bodyPr/>
                    <a:lstStyle/>
                    <a:p>
                      <a:pPr indent="0" lvl="0" marL="0" marR="0" rtl="0" algn="just">
                        <a:lnSpc>
                          <a:spcPct val="107000"/>
                        </a:lnSpc>
                        <a:spcBef>
                          <a:spcPts val="0"/>
                        </a:spcBef>
                        <a:spcAft>
                          <a:spcPts val="0"/>
                        </a:spcAft>
                        <a:buNone/>
                      </a:pPr>
                      <a:r>
                        <a:rPr b="1" lang="tr-TR" sz="2000" u="none" cap="none" strike="noStrike">
                          <a:solidFill>
                            <a:schemeClr val="dk1"/>
                          </a:solidFill>
                          <a:latin typeface="Times New Roman"/>
                          <a:ea typeface="Times New Roman"/>
                          <a:cs typeface="Times New Roman"/>
                          <a:sym typeface="Times New Roman"/>
                        </a:rPr>
                        <a:t>Kardiyopulmoner Fizyoterapi ve Rehabilitasyon Ana Bilim Dalı Kardiyopulmoner Fizyoterapi ve Rehabilitasyon Doktora Programı</a:t>
                      </a:r>
                      <a:endParaRPr sz="1800" u="none" cap="none" strike="noStrike">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880500">
                <a:tc>
                  <a:txBody>
                    <a:bodyPr/>
                    <a:lstStyle/>
                    <a:p>
                      <a:pPr indent="0" lvl="0" marL="0" marR="0" rtl="0" algn="just">
                        <a:lnSpc>
                          <a:spcPct val="107000"/>
                        </a:lnSpc>
                        <a:spcBef>
                          <a:spcPts val="0"/>
                        </a:spcBef>
                        <a:spcAft>
                          <a:spcPts val="0"/>
                        </a:spcAft>
                        <a:buNone/>
                      </a:pPr>
                      <a:r>
                        <a:t/>
                      </a:r>
                      <a:endParaRPr sz="1800" u="none" cap="none" strike="noStrike">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1" lang="tr-TR" sz="1800" u="none" cap="none" strike="noStrike">
                          <a:solidFill>
                            <a:schemeClr val="dk1"/>
                          </a:solidFill>
                          <a:latin typeface="Times New Roman"/>
                          <a:ea typeface="Times New Roman"/>
                          <a:cs typeface="Times New Roman"/>
                          <a:sym typeface="Times New Roman"/>
                        </a:rPr>
                        <a:t>Devam Eden Doktora Tezi Danışmanlık Dağılımı</a:t>
                      </a:r>
                      <a:endParaRPr sz="1800">
                        <a:solidFill>
                          <a:schemeClr val="dk1"/>
                        </a:solidFill>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just">
                        <a:lnSpc>
                          <a:spcPct val="107000"/>
                        </a:lnSpc>
                        <a:spcBef>
                          <a:spcPts val="0"/>
                        </a:spcBef>
                        <a:spcAft>
                          <a:spcPts val="0"/>
                        </a:spcAft>
                        <a:buClr>
                          <a:schemeClr val="dk1"/>
                        </a:buClr>
                        <a:buSzPts val="1800"/>
                        <a:buFont typeface="Times New Roman"/>
                        <a:buNone/>
                      </a:pPr>
                      <a:r>
                        <a:rPr b="1" lang="tr-TR" sz="1800">
                          <a:solidFill>
                            <a:schemeClr val="dk1"/>
                          </a:solidFill>
                          <a:latin typeface="Times New Roman"/>
                          <a:ea typeface="Times New Roman"/>
                          <a:cs typeface="Times New Roman"/>
                          <a:sym typeface="Times New Roman"/>
                        </a:rPr>
                        <a:t>Tamamlanan Doktora Tezi Danışmanlık Dağılımı</a:t>
                      </a:r>
                      <a:endParaRPr sz="1800">
                        <a:solidFill>
                          <a:schemeClr val="dk1"/>
                        </a:solidFill>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just">
                        <a:lnSpc>
                          <a:spcPct val="107000"/>
                        </a:lnSpc>
                        <a:spcBef>
                          <a:spcPts val="0"/>
                        </a:spcBef>
                        <a:spcAft>
                          <a:spcPts val="0"/>
                        </a:spcAft>
                        <a:buClr>
                          <a:schemeClr val="dk1"/>
                        </a:buClr>
                        <a:buSzPts val="1800"/>
                        <a:buFont typeface="Calibri"/>
                        <a:buNone/>
                      </a:pPr>
                      <a:r>
                        <a:rPr b="1" lang="tr-TR" sz="1800">
                          <a:solidFill>
                            <a:schemeClr val="dk1"/>
                          </a:solidFill>
                        </a:rPr>
                        <a:t>TOPLAM</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608800">
                <a:tc>
                  <a:txBody>
                    <a:bodyPr/>
                    <a:lstStyle/>
                    <a:p>
                      <a:pPr indent="0" lvl="0" marL="0" marR="0" rtl="0" algn="just">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Prof. Dr. H. Nilgün Gürses</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4</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4</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652275">
                <a:tc>
                  <a:txBody>
                    <a:bodyPr/>
                    <a:lstStyle/>
                    <a:p>
                      <a:pPr indent="0" lvl="0" marL="0" marR="0" rtl="0" algn="just">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Doç. Dr. Semiramis Özyılmaz</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3</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3</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21225">
                <a:tc>
                  <a:txBody>
                    <a:bodyPr/>
                    <a:lstStyle/>
                    <a:p>
                      <a:pPr indent="0" lvl="0" marL="0" marR="0" rtl="0" algn="just">
                        <a:lnSpc>
                          <a:spcPct val="107000"/>
                        </a:lnSpc>
                        <a:spcBef>
                          <a:spcPts val="0"/>
                        </a:spcBef>
                        <a:spcAft>
                          <a:spcPts val="0"/>
                        </a:spcAft>
                        <a:buClr>
                          <a:schemeClr val="dk1"/>
                        </a:buClr>
                        <a:buSzPts val="2000"/>
                        <a:buFont typeface="Times New Roman"/>
                        <a:buNone/>
                      </a:pPr>
                      <a:r>
                        <a:rPr lang="tr-TR" sz="2000">
                          <a:solidFill>
                            <a:schemeClr val="dk1"/>
                          </a:solidFill>
                          <a:latin typeface="Times New Roman"/>
                          <a:ea typeface="Times New Roman"/>
                          <a:cs typeface="Times New Roman"/>
                          <a:sym typeface="Times New Roman"/>
                        </a:rPr>
                        <a:t>Doç. Dr.</a:t>
                      </a:r>
                      <a:r>
                        <a:rPr lang="tr-TR" sz="2000">
                          <a:solidFill>
                            <a:schemeClr val="dk1"/>
                          </a:solidFill>
                          <a:latin typeface="Times New Roman"/>
                          <a:ea typeface="Times New Roman"/>
                          <a:cs typeface="Times New Roman"/>
                          <a:sym typeface="Times New Roman"/>
                        </a:rPr>
                        <a:t> Alis Kostanoğlu</a:t>
                      </a:r>
                      <a:endParaRPr sz="20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1</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1</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608800">
                <a:tc>
                  <a:txBody>
                    <a:bodyPr/>
                    <a:lstStyle/>
                    <a:p>
                      <a:pPr indent="0" lvl="0" marL="0" marR="0" rtl="0" algn="just">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TOPLAM</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4</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4</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8</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329" name="Google Shape;329;p33"/>
          <p:cNvSpPr txBox="1"/>
          <p:nvPr>
            <p:ph idx="11" type="ftr"/>
          </p:nvPr>
        </p:nvSpPr>
        <p:spPr>
          <a:xfrm>
            <a:off x="838200" y="64928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330" name="Google Shape;330;p33"/>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4"/>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None/>
            </a:pPr>
            <a:br>
              <a:rPr lang="tr-TR" sz="2200"/>
            </a:br>
            <a:r>
              <a:rPr lang="tr-TR" sz="2200"/>
              <a:t>II. Bölüm</a:t>
            </a:r>
            <a:br>
              <a:rPr lang="tr-TR" sz="2200"/>
            </a:br>
            <a:r>
              <a:rPr lang="tr-TR" sz="2200"/>
              <a:t>Yüksek Lisans Tez Danışmanlıkları</a:t>
            </a:r>
            <a:br>
              <a:rPr lang="tr-TR"/>
            </a:br>
            <a:endParaRPr/>
          </a:p>
        </p:txBody>
      </p:sp>
      <p:graphicFrame>
        <p:nvGraphicFramePr>
          <p:cNvPr id="336" name="Google Shape;336;p34"/>
          <p:cNvGraphicFramePr/>
          <p:nvPr/>
        </p:nvGraphicFramePr>
        <p:xfrm>
          <a:off x="838200" y="1541463"/>
          <a:ext cx="3000000" cy="3000000"/>
        </p:xfrm>
        <a:graphic>
          <a:graphicData uri="http://schemas.openxmlformats.org/drawingml/2006/table">
            <a:tbl>
              <a:tblPr>
                <a:noFill/>
                <a:tableStyleId>{687F8484-13B0-47F7-B825-ABE6835ACB69}</a:tableStyleId>
              </a:tblPr>
              <a:tblGrid>
                <a:gridCol w="5111825"/>
                <a:gridCol w="4479850"/>
              </a:tblGrid>
              <a:tr h="657650">
                <a:tc gridSpan="2">
                  <a:txBody>
                    <a:bodyPr/>
                    <a:lstStyle/>
                    <a:p>
                      <a:pPr indent="0" lvl="0" marL="0" marR="0" rtl="0" algn="just">
                        <a:lnSpc>
                          <a:spcPct val="107000"/>
                        </a:lnSpc>
                        <a:spcBef>
                          <a:spcPts val="0"/>
                        </a:spcBef>
                        <a:spcAft>
                          <a:spcPts val="0"/>
                        </a:spcAft>
                        <a:buNone/>
                      </a:pPr>
                      <a:r>
                        <a:rPr b="1" lang="tr-TR" sz="2000">
                          <a:solidFill>
                            <a:schemeClr val="dk1"/>
                          </a:solidFill>
                          <a:latin typeface="Times New Roman"/>
                          <a:ea typeface="Times New Roman"/>
                          <a:cs typeface="Times New Roman"/>
                          <a:sym typeface="Times New Roman"/>
                        </a:rPr>
                        <a:t>Fizyoterapi ve Rehabilitasyon Ana Bilim Dalı Fizyoterapi ve Rehabilitasyon Yüksek</a:t>
                      </a:r>
                      <a:r>
                        <a:rPr b="1" lang="tr-TR" sz="2000">
                          <a:solidFill>
                            <a:schemeClr val="dk1"/>
                          </a:solidFill>
                          <a:latin typeface="Times New Roman"/>
                          <a:ea typeface="Times New Roman"/>
                          <a:cs typeface="Times New Roman"/>
                          <a:sym typeface="Times New Roman"/>
                        </a:rPr>
                        <a:t> Lisans </a:t>
                      </a:r>
                      <a:r>
                        <a:rPr b="1" lang="tr-TR" sz="2000">
                          <a:solidFill>
                            <a:schemeClr val="dk1"/>
                          </a:solidFill>
                          <a:latin typeface="Times New Roman"/>
                          <a:ea typeface="Times New Roman"/>
                          <a:cs typeface="Times New Roman"/>
                          <a:sym typeface="Times New Roman"/>
                        </a:rPr>
                        <a:t>Programı</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880675">
                <a:tc>
                  <a:txBody>
                    <a:bodyPr/>
                    <a:lstStyle/>
                    <a:p>
                      <a:pPr indent="0" lvl="0" marL="0" marR="0" rtl="0" algn="just">
                        <a:lnSpc>
                          <a:spcPct val="107000"/>
                        </a:lnSpc>
                        <a:spcBef>
                          <a:spcPts val="0"/>
                        </a:spcBef>
                        <a:spcAft>
                          <a:spcPts val="0"/>
                        </a:spcAft>
                        <a:buNone/>
                      </a:pPr>
                      <a:r>
                        <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Clr>
                          <a:schemeClr val="dk1"/>
                        </a:buClr>
                        <a:buSzPts val="1800"/>
                        <a:buFont typeface="Times New Roman"/>
                        <a:buNone/>
                      </a:pPr>
                      <a:r>
                        <a:rPr b="1" lang="tr-TR" sz="1800">
                          <a:solidFill>
                            <a:schemeClr val="dk1"/>
                          </a:solidFill>
                          <a:latin typeface="Times New Roman"/>
                          <a:ea typeface="Times New Roman"/>
                          <a:cs typeface="Times New Roman"/>
                          <a:sym typeface="Times New Roman"/>
                        </a:rPr>
                        <a:t>Tamamlanan Yüksek Lisans Tezi Danışmanlık Dağılımı</a:t>
                      </a:r>
                      <a:endParaRPr sz="1800">
                        <a:solidFill>
                          <a:schemeClr val="dk1"/>
                        </a:solidFill>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652425">
                <a:tc>
                  <a:txBody>
                    <a:bodyPr/>
                    <a:lstStyle/>
                    <a:p>
                      <a:pPr indent="0" lvl="0" marL="0" marR="0" rtl="0" algn="just">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Doç. Dr. Semiramis Özyılmaz</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1</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21400">
                <a:tc>
                  <a:txBody>
                    <a:bodyPr/>
                    <a:lstStyle/>
                    <a:p>
                      <a:pPr indent="0" lvl="0" marL="0" marR="0" rtl="0" algn="just">
                        <a:lnSpc>
                          <a:spcPct val="107000"/>
                        </a:lnSpc>
                        <a:spcBef>
                          <a:spcPts val="0"/>
                        </a:spcBef>
                        <a:spcAft>
                          <a:spcPts val="0"/>
                        </a:spcAft>
                        <a:buClr>
                          <a:schemeClr val="dk1"/>
                        </a:buClr>
                        <a:buSzPts val="2000"/>
                        <a:buFont typeface="Times New Roman"/>
                        <a:buNone/>
                      </a:pPr>
                      <a:r>
                        <a:rPr lang="tr-TR" sz="2000">
                          <a:solidFill>
                            <a:schemeClr val="dk1"/>
                          </a:solidFill>
                          <a:latin typeface="Times New Roman"/>
                          <a:ea typeface="Times New Roman"/>
                          <a:cs typeface="Times New Roman"/>
                          <a:sym typeface="Times New Roman"/>
                        </a:rPr>
                        <a:t>Doç. Dr.</a:t>
                      </a:r>
                      <a:r>
                        <a:rPr lang="tr-TR" sz="2000">
                          <a:solidFill>
                            <a:schemeClr val="dk1"/>
                          </a:solidFill>
                          <a:latin typeface="Times New Roman"/>
                          <a:ea typeface="Times New Roman"/>
                          <a:cs typeface="Times New Roman"/>
                          <a:sym typeface="Times New Roman"/>
                        </a:rPr>
                        <a:t> Alis Kostanoğlu</a:t>
                      </a:r>
                      <a:endParaRPr sz="20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1</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608925">
                <a:tc>
                  <a:txBody>
                    <a:bodyPr/>
                    <a:lstStyle/>
                    <a:p>
                      <a:pPr indent="0" lvl="0" marL="0" marR="0" rtl="0" algn="just">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TOPLAM</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1800">
                          <a:solidFill>
                            <a:schemeClr val="dk1"/>
                          </a:solidFill>
                          <a:latin typeface="Calibri"/>
                          <a:ea typeface="Calibri"/>
                          <a:cs typeface="Calibri"/>
                          <a:sym typeface="Calibri"/>
                        </a:rPr>
                        <a:t>2</a:t>
                      </a:r>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337" name="Google Shape;337;p34"/>
          <p:cNvSpPr txBox="1"/>
          <p:nvPr>
            <p:ph idx="11" type="ftr"/>
          </p:nvPr>
        </p:nvSpPr>
        <p:spPr>
          <a:xfrm>
            <a:off x="838200" y="6492875"/>
            <a:ext cx="7772400" cy="3397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98989"/>
              </a:buClr>
              <a:buSzPts val="1200"/>
              <a:buFont typeface="Arial"/>
              <a:buNone/>
            </a:pPr>
            <a:r>
              <a:rPr b="0" i="0" lang="tr-TR" sz="1200" u="none" cap="none" strike="noStrike">
                <a:solidFill>
                  <a:srgbClr val="898989"/>
                </a:solidFill>
                <a:latin typeface="Century Gothic"/>
                <a:ea typeface="Century Gothic"/>
                <a:cs typeface="Century Gothic"/>
                <a:sym typeface="Century Gothic"/>
              </a:rPr>
              <a:t>01.09.2020-15.12.2020</a:t>
            </a:r>
            <a:endParaRPr/>
          </a:p>
        </p:txBody>
      </p:sp>
      <p:sp>
        <p:nvSpPr>
          <p:cNvPr id="338" name="Google Shape;338;p34"/>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5"/>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None/>
            </a:pPr>
            <a:br>
              <a:rPr lang="tr-TR" sz="2200"/>
            </a:br>
            <a:r>
              <a:rPr lang="tr-TR" sz="2200"/>
              <a:t>II. Bölüm</a:t>
            </a:r>
            <a:br>
              <a:rPr lang="tr-TR" sz="2200"/>
            </a:br>
            <a:r>
              <a:rPr lang="tr-TR" sz="2200"/>
              <a:t>Lisans Tez Danışmanlıkları</a:t>
            </a:r>
            <a:br>
              <a:rPr lang="tr-TR"/>
            </a:br>
            <a:endParaRPr/>
          </a:p>
        </p:txBody>
      </p:sp>
      <p:graphicFrame>
        <p:nvGraphicFramePr>
          <p:cNvPr id="344" name="Google Shape;344;p35"/>
          <p:cNvGraphicFramePr/>
          <p:nvPr/>
        </p:nvGraphicFramePr>
        <p:xfrm>
          <a:off x="838200" y="1541464"/>
          <a:ext cx="3000000" cy="3000000"/>
        </p:xfrm>
        <a:graphic>
          <a:graphicData uri="http://schemas.openxmlformats.org/drawingml/2006/table">
            <a:tbl>
              <a:tblPr>
                <a:noFill/>
                <a:tableStyleId>{687F8484-13B0-47F7-B825-ABE6835ACB69}</a:tableStyleId>
              </a:tblPr>
              <a:tblGrid>
                <a:gridCol w="5775975"/>
                <a:gridCol w="5061875"/>
              </a:tblGrid>
              <a:tr h="391175">
                <a:tc gridSpan="2">
                  <a:txBody>
                    <a:bodyPr/>
                    <a:lstStyle/>
                    <a:p>
                      <a:pPr indent="0" lvl="0" marL="0" marR="0" rtl="0" algn="just">
                        <a:lnSpc>
                          <a:spcPct val="107000"/>
                        </a:lnSpc>
                        <a:spcBef>
                          <a:spcPts val="0"/>
                        </a:spcBef>
                        <a:spcAft>
                          <a:spcPts val="0"/>
                        </a:spcAft>
                        <a:buNone/>
                      </a:pPr>
                      <a:r>
                        <a:rPr b="1" lang="tr-TR" sz="2000">
                          <a:solidFill>
                            <a:schemeClr val="dk1"/>
                          </a:solidFill>
                          <a:latin typeface="Times New Roman"/>
                          <a:ea typeface="Times New Roman"/>
                          <a:cs typeface="Times New Roman"/>
                          <a:sym typeface="Times New Roman"/>
                        </a:rPr>
                        <a:t>Fizyoterapi ve Rehabilitasyon Ana Bilim Dalı Fizyoterapi ve Rehabilitasyon </a:t>
                      </a:r>
                      <a:r>
                        <a:rPr b="1" lang="tr-TR" sz="2000">
                          <a:solidFill>
                            <a:schemeClr val="dk1"/>
                          </a:solidFill>
                          <a:latin typeface="Times New Roman"/>
                          <a:ea typeface="Times New Roman"/>
                          <a:cs typeface="Times New Roman"/>
                          <a:sym typeface="Times New Roman"/>
                        </a:rPr>
                        <a:t>Lisans </a:t>
                      </a:r>
                      <a:r>
                        <a:rPr b="1" lang="tr-TR" sz="2000">
                          <a:solidFill>
                            <a:schemeClr val="dk1"/>
                          </a:solidFill>
                          <a:latin typeface="Times New Roman"/>
                          <a:ea typeface="Times New Roman"/>
                          <a:cs typeface="Times New Roman"/>
                          <a:sym typeface="Times New Roman"/>
                        </a:rPr>
                        <a:t>Programı</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367925">
                <a:tc>
                  <a:txBody>
                    <a:bodyPr/>
                    <a:lstStyle/>
                    <a:p>
                      <a:pPr indent="0" lvl="0" marL="0" marR="0" rtl="0" algn="just">
                        <a:lnSpc>
                          <a:spcPct val="107000"/>
                        </a:lnSpc>
                        <a:spcBef>
                          <a:spcPts val="0"/>
                        </a:spcBef>
                        <a:spcAft>
                          <a:spcPts val="0"/>
                        </a:spcAft>
                        <a:buNone/>
                      </a:pPr>
                      <a:r>
                        <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Clr>
                          <a:schemeClr val="dk1"/>
                        </a:buClr>
                        <a:buSzPts val="1800"/>
                        <a:buFont typeface="Times New Roman"/>
                        <a:buNone/>
                      </a:pPr>
                      <a:r>
                        <a:rPr b="1" lang="tr-TR" sz="1800">
                          <a:solidFill>
                            <a:schemeClr val="dk1"/>
                          </a:solidFill>
                          <a:latin typeface="Times New Roman"/>
                          <a:ea typeface="Times New Roman"/>
                          <a:cs typeface="Times New Roman"/>
                          <a:sym typeface="Times New Roman"/>
                        </a:rPr>
                        <a:t>Lisans Danışmanlık Dağılımı</a:t>
                      </a:r>
                      <a:endParaRPr sz="1800">
                        <a:solidFill>
                          <a:schemeClr val="dk1"/>
                        </a:solidFill>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87875">
                <a:tc>
                  <a:txBody>
                    <a:bodyPr/>
                    <a:lstStyle/>
                    <a:p>
                      <a:pPr indent="0" lvl="0" marL="0" marR="0" rtl="0" algn="l">
                        <a:spcBef>
                          <a:spcPts val="0"/>
                        </a:spcBef>
                        <a:spcAft>
                          <a:spcPts val="0"/>
                        </a:spcAft>
                        <a:buNone/>
                      </a:pPr>
                      <a:r>
                        <a:rPr lang="tr-TR" sz="2000">
                          <a:latin typeface="Calibri"/>
                          <a:ea typeface="Calibri"/>
                          <a:cs typeface="Calibri"/>
                          <a:sym typeface="Calibri"/>
                        </a:rPr>
                        <a:t>Doç. Dr. Semiramis Özyılmaz</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13</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5050">
                <a:tc>
                  <a:txBody>
                    <a:bodyPr/>
                    <a:lstStyle/>
                    <a:p>
                      <a:pPr indent="0" lvl="0" marL="0" marR="0" rtl="0" algn="l">
                        <a:spcBef>
                          <a:spcPts val="0"/>
                        </a:spcBef>
                        <a:spcAft>
                          <a:spcPts val="0"/>
                        </a:spcAft>
                        <a:buNone/>
                      </a:pPr>
                      <a:r>
                        <a:rPr lang="tr-TR" sz="2000">
                          <a:latin typeface="Calibri"/>
                          <a:ea typeface="Calibri"/>
                          <a:cs typeface="Calibri"/>
                          <a:sym typeface="Calibri"/>
                        </a:rPr>
                        <a:t>Doç. Dr. Alis Kostanoğlu</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15</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7200">
                <a:tc>
                  <a:txBody>
                    <a:bodyPr/>
                    <a:lstStyle/>
                    <a:p>
                      <a:pPr indent="0" lvl="0" marL="0" marR="0" rtl="0" algn="l">
                        <a:spcBef>
                          <a:spcPts val="0"/>
                        </a:spcBef>
                        <a:spcAft>
                          <a:spcPts val="0"/>
                        </a:spcAft>
                        <a:buNone/>
                      </a:pPr>
                      <a:r>
                        <a:rPr lang="tr-TR" sz="2000">
                          <a:latin typeface="Calibri"/>
                          <a:ea typeface="Calibri"/>
                          <a:cs typeface="Calibri"/>
                          <a:sym typeface="Calibri"/>
                        </a:rPr>
                        <a:t>Dr. Öğr. Üyesi Elif Durgut</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20</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6200">
                <a:tc>
                  <a:txBody>
                    <a:bodyPr/>
                    <a:lstStyle/>
                    <a:p>
                      <a:pPr indent="0" lvl="0" marL="0" marR="0" rtl="0" algn="l">
                        <a:spcBef>
                          <a:spcPts val="0"/>
                        </a:spcBef>
                        <a:spcAft>
                          <a:spcPts val="0"/>
                        </a:spcAft>
                        <a:buNone/>
                      </a:pPr>
                      <a:r>
                        <a:rPr lang="tr-TR" sz="2000">
                          <a:latin typeface="Calibri"/>
                          <a:ea typeface="Calibri"/>
                          <a:cs typeface="Calibri"/>
                          <a:sym typeface="Calibri"/>
                        </a:rPr>
                        <a:t>Dr. Öğr. Üyesi Müberra Tanrıverdi</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20</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4175">
                <a:tc>
                  <a:txBody>
                    <a:bodyPr/>
                    <a:lstStyle/>
                    <a:p>
                      <a:pPr indent="0" lvl="0" marL="0" marR="0" rtl="0" algn="l">
                        <a:spcBef>
                          <a:spcPts val="0"/>
                        </a:spcBef>
                        <a:spcAft>
                          <a:spcPts val="0"/>
                        </a:spcAft>
                        <a:buNone/>
                      </a:pPr>
                      <a:r>
                        <a:rPr lang="tr-TR" sz="2000">
                          <a:latin typeface="Calibri"/>
                          <a:ea typeface="Calibri"/>
                          <a:cs typeface="Calibri"/>
                          <a:sym typeface="Calibri"/>
                        </a:rPr>
                        <a:t>Öğr. Gör. Dr. Deniz Tuncer</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20</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8350">
                <a:tc>
                  <a:txBody>
                    <a:bodyPr/>
                    <a:lstStyle/>
                    <a:p>
                      <a:pPr indent="0" lvl="0" marL="0" marR="0" rtl="0" algn="l">
                        <a:spcBef>
                          <a:spcPts val="0"/>
                        </a:spcBef>
                        <a:spcAft>
                          <a:spcPts val="0"/>
                        </a:spcAft>
                        <a:buNone/>
                      </a:pPr>
                      <a:r>
                        <a:rPr lang="tr-TR" sz="2000">
                          <a:latin typeface="Calibri"/>
                          <a:ea typeface="Calibri"/>
                          <a:cs typeface="Calibri"/>
                          <a:sym typeface="Calibri"/>
                        </a:rPr>
                        <a:t>Öğr. Gör. Dr. Ertuğrul Safran</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21</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5050">
                <a:tc>
                  <a:txBody>
                    <a:bodyPr/>
                    <a:lstStyle/>
                    <a:p>
                      <a:pPr indent="0" lvl="0" marL="0" marR="0" rtl="0" algn="l">
                        <a:spcBef>
                          <a:spcPts val="0"/>
                        </a:spcBef>
                        <a:spcAft>
                          <a:spcPts val="0"/>
                        </a:spcAft>
                        <a:buNone/>
                      </a:pPr>
                      <a:r>
                        <a:rPr lang="tr-TR" sz="2000">
                          <a:latin typeface="Calibri"/>
                          <a:ea typeface="Calibri"/>
                          <a:cs typeface="Calibri"/>
                          <a:sym typeface="Calibri"/>
                        </a:rPr>
                        <a:t>Öğr. Gör. Dr. Kübra Alpay</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21</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5050">
                <a:tc>
                  <a:txBody>
                    <a:bodyPr/>
                    <a:lstStyle/>
                    <a:p>
                      <a:pPr indent="0" lvl="0" marL="0" marR="0" rtl="0" algn="l">
                        <a:spcBef>
                          <a:spcPts val="0"/>
                        </a:spcBef>
                        <a:spcAft>
                          <a:spcPts val="0"/>
                        </a:spcAft>
                        <a:buNone/>
                      </a:pPr>
                      <a:r>
                        <a:rPr lang="tr-TR" sz="2000">
                          <a:latin typeface="Calibri"/>
                          <a:ea typeface="Calibri"/>
                          <a:cs typeface="Calibri"/>
                          <a:sym typeface="Calibri"/>
                        </a:rPr>
                        <a:t>Öğr. Gör. Betül Çınar</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30</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5050">
                <a:tc>
                  <a:txBody>
                    <a:bodyPr/>
                    <a:lstStyle/>
                    <a:p>
                      <a:pPr indent="0" lvl="0" marL="0" marR="0" rtl="0" algn="l">
                        <a:spcBef>
                          <a:spcPts val="0"/>
                        </a:spcBef>
                        <a:spcAft>
                          <a:spcPts val="0"/>
                        </a:spcAft>
                        <a:buNone/>
                      </a:pPr>
                      <a:r>
                        <a:rPr lang="tr-TR" sz="2000">
                          <a:latin typeface="Calibri"/>
                          <a:ea typeface="Calibri"/>
                          <a:cs typeface="Calibri"/>
                          <a:sym typeface="Calibri"/>
                        </a:rPr>
                        <a:t>Öğr. Gör. Sefa Yıldırım</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lang="tr-TR" sz="2400">
                          <a:latin typeface="Calibri"/>
                          <a:ea typeface="Calibri"/>
                          <a:cs typeface="Calibri"/>
                          <a:sym typeface="Calibri"/>
                        </a:rPr>
                        <a:t>30</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75450">
                <a:tc>
                  <a:txBody>
                    <a:bodyPr/>
                    <a:lstStyle/>
                    <a:p>
                      <a:pPr indent="0" lvl="0" marL="0" marR="0" rtl="0" algn="just">
                        <a:lnSpc>
                          <a:spcPct val="107000"/>
                        </a:lnSpc>
                        <a:spcBef>
                          <a:spcPts val="0"/>
                        </a:spcBef>
                        <a:spcAft>
                          <a:spcPts val="0"/>
                        </a:spcAft>
                        <a:buNone/>
                      </a:pPr>
                      <a:r>
                        <a:rPr lang="tr-TR" sz="2000">
                          <a:solidFill>
                            <a:schemeClr val="dk1"/>
                          </a:solidFill>
                          <a:latin typeface="Times New Roman"/>
                          <a:ea typeface="Times New Roman"/>
                          <a:cs typeface="Times New Roman"/>
                          <a:sym typeface="Times New Roman"/>
                        </a:rPr>
                        <a:t>TOPLAM</a:t>
                      </a:r>
                      <a:endParaRPr sz="18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tr-TR" sz="2400">
                          <a:solidFill>
                            <a:schemeClr val="dk1"/>
                          </a:solidFill>
                          <a:latin typeface="Calibri"/>
                          <a:ea typeface="Calibri"/>
                          <a:cs typeface="Calibri"/>
                          <a:sym typeface="Calibri"/>
                        </a:rPr>
                        <a:t>190</a:t>
                      </a:r>
                      <a:endParaRPr sz="2400">
                        <a:solidFill>
                          <a:schemeClr val="dk1"/>
                        </a:solidFill>
                        <a:latin typeface="Calibri"/>
                        <a:ea typeface="Calibri"/>
                        <a:cs typeface="Calibri"/>
                        <a:sym typeface="Calibri"/>
                      </a:endParaRPr>
                    </a:p>
                  </a:txBody>
                  <a:tcPr marT="0" marB="0" marR="44450" marL="44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345" name="Google Shape;345;p35"/>
          <p:cNvSpPr txBox="1"/>
          <p:nvPr>
            <p:ph idx="11" type="ftr"/>
          </p:nvPr>
        </p:nvSpPr>
        <p:spPr>
          <a:xfrm>
            <a:off x="838200" y="6492875"/>
            <a:ext cx="7772400" cy="3397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98989"/>
              </a:buClr>
              <a:buSzPts val="1200"/>
              <a:buFont typeface="Arial"/>
              <a:buNone/>
            </a:pPr>
            <a:r>
              <a:rPr b="0" i="0" lang="tr-TR" sz="1200" u="none" cap="none" strike="noStrike">
                <a:solidFill>
                  <a:srgbClr val="898989"/>
                </a:solidFill>
                <a:latin typeface="Century Gothic"/>
                <a:ea typeface="Century Gothic"/>
                <a:cs typeface="Century Gothic"/>
                <a:sym typeface="Century Gothic"/>
              </a:rPr>
              <a:t>01.09.2020-15.12.2020</a:t>
            </a:r>
            <a:endParaRPr/>
          </a:p>
        </p:txBody>
      </p:sp>
      <p:sp>
        <p:nvSpPr>
          <p:cNvPr id="346" name="Google Shape;346;p35"/>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36"/>
          <p:cNvSpPr txBox="1"/>
          <p:nvPr>
            <p:ph idx="1" type="body"/>
          </p:nvPr>
        </p:nvSpPr>
        <p:spPr>
          <a:xfrm>
            <a:off x="444500" y="1089025"/>
            <a:ext cx="4906963" cy="5087938"/>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1800"/>
              <a:buChar char="•"/>
            </a:pPr>
            <a:r>
              <a:rPr b="1" lang="tr-TR" sz="1800">
                <a:latin typeface="Calibri"/>
                <a:ea typeface="Calibri"/>
                <a:cs typeface="Calibri"/>
                <a:sym typeface="Calibri"/>
              </a:rPr>
              <a:t>Bölüm kurulu toplantıları sayısı: (18 adet)</a:t>
            </a:r>
            <a:endParaRPr sz="1100">
              <a:latin typeface="Calibri"/>
              <a:ea typeface="Calibri"/>
              <a:cs typeface="Calibri"/>
              <a:sym typeface="Calibri"/>
            </a:endParaRPr>
          </a:p>
          <a:p>
            <a:pPr indent="-114300" lvl="0" marL="228600" rtl="0" algn="l">
              <a:lnSpc>
                <a:spcPct val="100000"/>
              </a:lnSpc>
              <a:spcBef>
                <a:spcPts val="0"/>
              </a:spcBef>
              <a:spcAft>
                <a:spcPts val="0"/>
              </a:spcAft>
              <a:buClr>
                <a:schemeClr val="dk1"/>
              </a:buClr>
              <a:buSzPts val="1800"/>
              <a:buNone/>
            </a:pPr>
            <a:r>
              <a:t/>
            </a:r>
            <a:endParaRPr sz="1800">
              <a:latin typeface="Calibri"/>
              <a:ea typeface="Calibri"/>
              <a:cs typeface="Calibri"/>
              <a:sym typeface="Calibri"/>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15.09.2020</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18.09.2020</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21.09.2020</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09.10.2020</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13.10.2020</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26.11.2020</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15.12.2020</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22.02.2021</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26.02.2021</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08.03.2021</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02.04.2021</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11.05.2021</a:t>
            </a:r>
            <a:endParaRPr/>
          </a:p>
          <a:p>
            <a:pPr indent="-228600" lvl="0" marL="228600" rtl="0" algn="l">
              <a:lnSpc>
                <a:spcPct val="100000"/>
              </a:lnSpc>
              <a:spcBef>
                <a:spcPts val="0"/>
              </a:spcBef>
              <a:spcAft>
                <a:spcPts val="0"/>
              </a:spcAft>
              <a:buClr>
                <a:schemeClr val="dk1"/>
              </a:buClr>
              <a:buSzPts val="1800"/>
              <a:buChar char="•"/>
            </a:pPr>
            <a:r>
              <a:rPr lang="tr-TR" sz="1800">
                <a:latin typeface="Calibri"/>
                <a:ea typeface="Calibri"/>
                <a:cs typeface="Calibri"/>
                <a:sym typeface="Calibri"/>
              </a:rPr>
              <a:t>17.05.2021</a:t>
            </a:r>
            <a:endParaRPr/>
          </a:p>
          <a:p>
            <a:pPr indent="-101600" lvl="0"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p:txBody>
      </p:sp>
      <p:sp>
        <p:nvSpPr>
          <p:cNvPr id="352" name="Google Shape;352;p36"/>
          <p:cNvSpPr txBox="1"/>
          <p:nvPr>
            <p:ph idx="2" type="body"/>
          </p:nvPr>
        </p:nvSpPr>
        <p:spPr>
          <a:xfrm>
            <a:off x="6172200" y="1084263"/>
            <a:ext cx="5181600" cy="50927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800"/>
              <a:buFont typeface="Arial"/>
              <a:buChar char="•"/>
            </a:pPr>
            <a:r>
              <a:rPr b="1" lang="tr-TR" sz="1800">
                <a:latin typeface="Calibri"/>
                <a:ea typeface="Calibri"/>
                <a:cs typeface="Calibri"/>
                <a:sym typeface="Calibri"/>
              </a:rPr>
              <a:t>Fizyoterapi ve Rehabilitasyon Bölümü Sınıf Temsilcileri Toplantısı: (10 adet)</a:t>
            </a:r>
            <a:endParaRPr/>
          </a:p>
          <a:p>
            <a:pPr indent="0" lvl="0" marL="0" rtl="0" algn="l">
              <a:lnSpc>
                <a:spcPct val="90000"/>
              </a:lnSpc>
              <a:spcBef>
                <a:spcPts val="1000"/>
              </a:spcBef>
              <a:spcAft>
                <a:spcPts val="0"/>
              </a:spcAft>
              <a:buClr>
                <a:schemeClr val="dk1"/>
              </a:buClr>
              <a:buSzPts val="1800"/>
              <a:buFont typeface="Arial"/>
              <a:buNone/>
            </a:pPr>
            <a:r>
              <a:t/>
            </a:r>
            <a:endParaRPr b="1" sz="1800">
              <a:latin typeface="Calibri"/>
              <a:ea typeface="Calibri"/>
              <a:cs typeface="Calibri"/>
              <a:sym typeface="Calibri"/>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08.10.2020</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16.10.2020</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22.10.2020</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10.11.2020</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11.12.2021</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19.01.2021</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18.03.2021</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15.04.2021</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12.05.2021</a:t>
            </a:r>
            <a:endParaRPr/>
          </a:p>
          <a:p>
            <a:pPr indent="-228600" lvl="0" marL="228600" rtl="0" algn="l">
              <a:lnSpc>
                <a:spcPct val="100000"/>
              </a:lnSpc>
              <a:spcBef>
                <a:spcPts val="0"/>
              </a:spcBef>
              <a:spcAft>
                <a:spcPts val="0"/>
              </a:spcAft>
              <a:buClr>
                <a:schemeClr val="dk1"/>
              </a:buClr>
              <a:buSzPts val="1800"/>
              <a:buFont typeface="Arial"/>
              <a:buChar char="•"/>
            </a:pPr>
            <a:r>
              <a:rPr lang="tr-TR" sz="1800">
                <a:latin typeface="Calibri"/>
                <a:ea typeface="Calibri"/>
                <a:cs typeface="Calibri"/>
                <a:sym typeface="Calibri"/>
              </a:rPr>
              <a:t>11.06.2021</a:t>
            </a:r>
            <a:endParaRPr/>
          </a:p>
        </p:txBody>
      </p:sp>
      <p:sp>
        <p:nvSpPr>
          <p:cNvPr id="353" name="Google Shape;353;p36"/>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None/>
            </a:pPr>
            <a:r>
              <a:rPr lang="tr-TR" sz="2000">
                <a:latin typeface="Times New Roman"/>
                <a:ea typeface="Times New Roman"/>
                <a:cs typeface="Times New Roman"/>
                <a:sym typeface="Times New Roman"/>
              </a:rPr>
              <a:t>2020/09 - 2021/08 </a:t>
            </a:r>
            <a:r>
              <a:rPr lang="tr-TR" sz="2000">
                <a:latin typeface="Calibri"/>
                <a:ea typeface="Calibri"/>
                <a:cs typeface="Calibri"/>
                <a:sym typeface="Calibri"/>
              </a:rPr>
              <a:t>Yılı</a:t>
            </a:r>
            <a:r>
              <a:rPr lang="tr-TR" sz="2000">
                <a:solidFill>
                  <a:srgbClr val="000000"/>
                </a:solidFill>
                <a:latin typeface="Calibri"/>
                <a:ea typeface="Calibri"/>
                <a:cs typeface="Calibri"/>
                <a:sym typeface="Calibri"/>
              </a:rPr>
              <a:t> </a:t>
            </a:r>
            <a:r>
              <a:rPr lang="tr-TR" sz="2000"/>
              <a:t>Gerçekleşen Fizyoterapi ve Rehabilitasyon Bölümü İdari Faaliyetler</a:t>
            </a:r>
            <a:br>
              <a:rPr lang="tr-TR" sz="2000"/>
            </a:br>
            <a:endParaRPr sz="2000"/>
          </a:p>
        </p:txBody>
      </p:sp>
      <p:sp>
        <p:nvSpPr>
          <p:cNvPr id="354" name="Google Shape;354;p36"/>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355" name="Google Shape;355;p36"/>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356" name="Google Shape;356;p36"/>
          <p:cNvSpPr txBox="1"/>
          <p:nvPr/>
        </p:nvSpPr>
        <p:spPr>
          <a:xfrm>
            <a:off x="2470150" y="1654175"/>
            <a:ext cx="2519363" cy="43307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00000"/>
              </a:lnSpc>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04.06.2021</a:t>
            </a:r>
            <a:endParaRPr/>
          </a:p>
          <a:p>
            <a:pPr indent="-228600" lvl="0" marL="228600" marR="0" rtl="0" algn="l">
              <a:lnSpc>
                <a:spcPct val="100000"/>
              </a:lnSpc>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10.06.2021</a:t>
            </a:r>
            <a:endParaRPr/>
          </a:p>
          <a:p>
            <a:pPr indent="-228600" lvl="0" marL="228600" marR="0" rtl="0" algn="l">
              <a:lnSpc>
                <a:spcPct val="100000"/>
              </a:lnSpc>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18.06.2021</a:t>
            </a:r>
            <a:endParaRPr/>
          </a:p>
          <a:p>
            <a:pPr indent="-228600" lvl="0" marL="228600" marR="0" rtl="0" algn="l">
              <a:lnSpc>
                <a:spcPct val="100000"/>
              </a:lnSpc>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02.07.2021</a:t>
            </a:r>
            <a:endParaRPr/>
          </a:p>
          <a:p>
            <a:pPr indent="-228600" lvl="0" marL="228600" marR="0" rtl="0" algn="l">
              <a:lnSpc>
                <a:spcPct val="100000"/>
              </a:lnSpc>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02.08.2021</a:t>
            </a:r>
            <a:endParaRPr/>
          </a:p>
          <a:p>
            <a:pPr indent="-101600" lvl="0" marL="22860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37"/>
          <p:cNvSpPr txBox="1"/>
          <p:nvPr>
            <p:ph idx="1" type="body"/>
          </p:nvPr>
        </p:nvSpPr>
        <p:spPr>
          <a:xfrm>
            <a:off x="268288" y="1084263"/>
            <a:ext cx="5916612" cy="5092700"/>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2000"/>
              <a:buFont typeface="Arial"/>
              <a:buNone/>
            </a:pPr>
            <a:r>
              <a:rPr b="1" lang="tr-TR" sz="2000">
                <a:latin typeface="Calibri"/>
                <a:ea typeface="Calibri"/>
                <a:cs typeface="Calibri"/>
                <a:sym typeface="Calibri"/>
              </a:rPr>
              <a:t>Komisyon Toplantı Sayısı: (19 Adet)</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15.09.2020  Kalite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18.09.2020  Eğitim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10.11.2020  Akreditasyon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19.11.2020  Etkinlik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27.11.2020  Bölüm Değerlendirme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07.12.2020  Ölçme ve Değerlendirme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14.12.2020  5 yıllık Eğitim ve Araştırma Strateji plan</a:t>
            </a:r>
            <a:endParaRPr/>
          </a:p>
          <a:p>
            <a:pPr indent="-228600" lvl="1" marL="228600" rtl="0" algn="l">
              <a:lnSpc>
                <a:spcPct val="100000"/>
              </a:lnSpc>
              <a:spcBef>
                <a:spcPts val="0"/>
              </a:spcBef>
              <a:spcAft>
                <a:spcPts val="0"/>
              </a:spcAft>
              <a:buClr>
                <a:schemeClr val="dk1"/>
              </a:buClr>
              <a:buSzPts val="2000"/>
              <a:buFont typeface="Arial"/>
              <a:buNone/>
            </a:pPr>
            <a:r>
              <a:rPr lang="tr-TR" sz="2000">
                <a:latin typeface="Calibri"/>
                <a:ea typeface="Calibri"/>
                <a:cs typeface="Calibri"/>
                <a:sym typeface="Calibri"/>
              </a:rPr>
              <a:t>                          ve Sürekli Gelişimi İzleme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22.01.2021 Akreditasyon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08.02.2021 Akreditasyon Komisyonu</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24.02.2021 Eğitim Komisyonu toplantısı</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19.03.2021 Akreditasyon Komisyonu</a:t>
            </a:r>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p:txBody>
      </p:sp>
      <p:sp>
        <p:nvSpPr>
          <p:cNvPr id="362" name="Google Shape;362;p37"/>
          <p:cNvSpPr txBox="1"/>
          <p:nvPr>
            <p:ph idx="2" type="body"/>
          </p:nvPr>
        </p:nvSpPr>
        <p:spPr>
          <a:xfrm>
            <a:off x="6427788" y="1209675"/>
            <a:ext cx="5580062" cy="49672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600"/>
              <a:buFont typeface="Arial"/>
              <a:buNone/>
            </a:pPr>
            <a:r>
              <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17.04.2021 Çekirdek Eğitim Programı Komisyonu</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23.04.2021 Akreditasyon Komisyonu</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24.05.2021 Eğitim Komisyonu </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25.05.2021 Ölçme ve Değerlendirme Komisyonu</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25.06.2021 Akreditasyon Komisyonu</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29.07.2021 Akreditasyon Komisyonu</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05.08.2021 Akreditasyon Komisyonu</a:t>
            </a:r>
            <a:endParaRPr/>
          </a:p>
          <a:p>
            <a:pPr indent="-228600" lvl="0"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10.08.2021 Akreditasyon Komisyonu</a:t>
            </a:r>
            <a:endParaRPr/>
          </a:p>
          <a:p>
            <a:pPr indent="0" lvl="0" marL="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a:p>
            <a:pPr indent="0" lvl="0" marL="0" rtl="0" algn="l">
              <a:lnSpc>
                <a:spcPct val="100000"/>
              </a:lnSpc>
              <a:spcBef>
                <a:spcPts val="0"/>
              </a:spcBef>
              <a:spcAft>
                <a:spcPts val="0"/>
              </a:spcAft>
              <a:buClr>
                <a:schemeClr val="dk1"/>
              </a:buClr>
              <a:buSzPts val="1600"/>
              <a:buFont typeface="Arial"/>
              <a:buNone/>
            </a:pPr>
            <a:r>
              <a:t/>
            </a:r>
            <a:endParaRPr/>
          </a:p>
        </p:txBody>
      </p:sp>
      <p:sp>
        <p:nvSpPr>
          <p:cNvPr id="363" name="Google Shape;363;p37"/>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None/>
            </a:pPr>
            <a:r>
              <a:rPr lang="tr-TR" sz="2000">
                <a:latin typeface="Times New Roman"/>
                <a:ea typeface="Times New Roman"/>
                <a:cs typeface="Times New Roman"/>
                <a:sym typeface="Times New Roman"/>
              </a:rPr>
              <a:t>2020/09 - 2021/08 </a:t>
            </a:r>
            <a:r>
              <a:rPr lang="tr-TR" sz="2000">
                <a:latin typeface="Calibri"/>
                <a:ea typeface="Calibri"/>
                <a:cs typeface="Calibri"/>
                <a:sym typeface="Calibri"/>
              </a:rPr>
              <a:t>Yılı</a:t>
            </a:r>
            <a:r>
              <a:rPr lang="tr-TR" sz="2000">
                <a:solidFill>
                  <a:srgbClr val="000000"/>
                </a:solidFill>
                <a:latin typeface="Calibri"/>
                <a:ea typeface="Calibri"/>
                <a:cs typeface="Calibri"/>
                <a:sym typeface="Calibri"/>
              </a:rPr>
              <a:t> </a:t>
            </a:r>
            <a:r>
              <a:rPr lang="tr-TR" sz="2000"/>
              <a:t>Gerçekleşen Fizyoterapi ve Rehabilitasyon Bölümü</a:t>
            </a:r>
            <a:br>
              <a:rPr lang="tr-TR" sz="2000"/>
            </a:br>
            <a:r>
              <a:rPr lang="tr-TR" sz="2000"/>
              <a:t> İdari Faaliyetler</a:t>
            </a:r>
            <a:br>
              <a:rPr lang="tr-TR" sz="2000"/>
            </a:br>
            <a:endParaRPr sz="2000"/>
          </a:p>
        </p:txBody>
      </p:sp>
      <p:sp>
        <p:nvSpPr>
          <p:cNvPr id="364" name="Google Shape;364;p37"/>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365" name="Google Shape;365;p37"/>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38"/>
          <p:cNvSpPr txBox="1"/>
          <p:nvPr>
            <p:ph idx="1" type="body"/>
          </p:nvPr>
        </p:nvSpPr>
        <p:spPr>
          <a:xfrm>
            <a:off x="558800" y="904875"/>
            <a:ext cx="2995613" cy="5092700"/>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1800"/>
              <a:buFont typeface="Arial"/>
              <a:buNone/>
            </a:pPr>
            <a:r>
              <a:rPr b="1" lang="tr-TR" sz="1800">
                <a:latin typeface="Calibri"/>
                <a:ea typeface="Calibri"/>
                <a:cs typeface="Calibri"/>
                <a:sym typeface="Calibri"/>
              </a:rPr>
              <a:t>Akreditasyon 1. Alt Komisyon </a:t>
            </a:r>
            <a:endParaRPr/>
          </a:p>
          <a:p>
            <a:pPr indent="-228600" lvl="1" marL="228600" rtl="0" algn="l">
              <a:lnSpc>
                <a:spcPct val="90000"/>
              </a:lnSpc>
              <a:spcBef>
                <a:spcPts val="1000"/>
              </a:spcBef>
              <a:spcAft>
                <a:spcPts val="0"/>
              </a:spcAft>
              <a:buClr>
                <a:schemeClr val="dk1"/>
              </a:buClr>
              <a:buSzPts val="1800"/>
              <a:buFont typeface="Arial"/>
              <a:buNone/>
            </a:pPr>
            <a:r>
              <a:rPr b="1" lang="tr-TR" sz="1800">
                <a:latin typeface="Calibri"/>
                <a:ea typeface="Calibri"/>
                <a:cs typeface="Calibri"/>
                <a:sym typeface="Calibri"/>
              </a:rPr>
              <a:t> Toplantı Sayısı: (13 Adet)</a:t>
            </a:r>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21.01.2021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29.01.2021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04.02.2021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09.02.2021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18.02.2021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02.03.2021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17.03.2021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21.04.2021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24.05.2021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28.05.2021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21.07.2021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26.07.2021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29.07.2021</a:t>
            </a:r>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p:txBody>
      </p:sp>
      <p:sp>
        <p:nvSpPr>
          <p:cNvPr id="371" name="Google Shape;371;p38"/>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None/>
            </a:pPr>
            <a:r>
              <a:rPr lang="tr-TR" sz="2000">
                <a:latin typeface="Times New Roman"/>
                <a:ea typeface="Times New Roman"/>
                <a:cs typeface="Times New Roman"/>
                <a:sym typeface="Times New Roman"/>
              </a:rPr>
              <a:t>2020/09 - 2021/08 </a:t>
            </a:r>
            <a:r>
              <a:rPr lang="tr-TR" sz="2000">
                <a:latin typeface="Calibri"/>
                <a:ea typeface="Calibri"/>
                <a:cs typeface="Calibri"/>
                <a:sym typeface="Calibri"/>
              </a:rPr>
              <a:t>Yılı</a:t>
            </a:r>
            <a:r>
              <a:rPr lang="tr-TR" sz="2000">
                <a:solidFill>
                  <a:srgbClr val="000000"/>
                </a:solidFill>
                <a:latin typeface="Calibri"/>
                <a:ea typeface="Calibri"/>
                <a:cs typeface="Calibri"/>
                <a:sym typeface="Calibri"/>
              </a:rPr>
              <a:t> </a:t>
            </a:r>
            <a:r>
              <a:rPr lang="tr-TR" sz="2000"/>
              <a:t>Gerçekleşen Fizyoterapi ve Rehabilitasyon Bölümü </a:t>
            </a:r>
            <a:br>
              <a:rPr lang="tr-TR" sz="2000"/>
            </a:br>
            <a:r>
              <a:rPr lang="tr-TR" sz="2000"/>
              <a:t>İdari Faaliyetler</a:t>
            </a:r>
            <a:br>
              <a:rPr lang="tr-TR" sz="2000"/>
            </a:br>
            <a:endParaRPr sz="2000"/>
          </a:p>
        </p:txBody>
      </p:sp>
      <p:sp>
        <p:nvSpPr>
          <p:cNvPr id="372" name="Google Shape;372;p38"/>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98989"/>
              </a:buClr>
              <a:buSzPts val="1200"/>
              <a:buFont typeface="Arial"/>
              <a:buNone/>
            </a:pPr>
            <a:r>
              <a:rPr b="0" i="0" lang="tr-TR" sz="1200" u="none" cap="none" strike="noStrike">
                <a:solidFill>
                  <a:srgbClr val="898989"/>
                </a:solidFill>
                <a:latin typeface="Century Gothic"/>
                <a:ea typeface="Century Gothic"/>
                <a:cs typeface="Century Gothic"/>
                <a:sym typeface="Century Gothic"/>
              </a:rPr>
              <a:t>01.09.2020-15.12.2020</a:t>
            </a:r>
            <a:endParaRPr/>
          </a:p>
        </p:txBody>
      </p:sp>
      <p:sp>
        <p:nvSpPr>
          <p:cNvPr id="373" name="Google Shape;373;p38"/>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374" name="Google Shape;374;p38"/>
          <p:cNvSpPr txBox="1"/>
          <p:nvPr>
            <p:ph idx="1" type="body"/>
          </p:nvPr>
        </p:nvSpPr>
        <p:spPr>
          <a:xfrm>
            <a:off x="4046538" y="904875"/>
            <a:ext cx="3175000" cy="5092700"/>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1800"/>
              <a:buFont typeface="Arial"/>
              <a:buNone/>
            </a:pPr>
            <a:r>
              <a:rPr b="1" lang="tr-TR" sz="1800">
                <a:latin typeface="Calibri"/>
                <a:ea typeface="Calibri"/>
                <a:cs typeface="Calibri"/>
                <a:sym typeface="Calibri"/>
              </a:rPr>
              <a:t>Akreditasyon 2. Alt Komisyon </a:t>
            </a:r>
            <a:endParaRPr/>
          </a:p>
          <a:p>
            <a:pPr indent="-228600" lvl="1" marL="228600" rtl="0" algn="l">
              <a:lnSpc>
                <a:spcPct val="90000"/>
              </a:lnSpc>
              <a:spcBef>
                <a:spcPts val="1000"/>
              </a:spcBef>
              <a:spcAft>
                <a:spcPts val="0"/>
              </a:spcAft>
              <a:buClr>
                <a:schemeClr val="dk1"/>
              </a:buClr>
              <a:buSzPts val="1800"/>
              <a:buFont typeface="Arial"/>
              <a:buNone/>
            </a:pPr>
            <a:r>
              <a:rPr b="1" lang="tr-TR" sz="1800">
                <a:latin typeface="Calibri"/>
                <a:ea typeface="Calibri"/>
                <a:cs typeface="Calibri"/>
                <a:sym typeface="Calibri"/>
              </a:rPr>
              <a:t>Toplantı Sayısı: (11 Adet)</a:t>
            </a:r>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21.01.2021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29.01.2021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12.02.2021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26.02.2021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18.03.2021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15.04.2021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30.04.2021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21.05.2021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21.07.2021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12.08.2021</a:t>
            </a:r>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p:txBody>
      </p:sp>
      <p:sp>
        <p:nvSpPr>
          <p:cNvPr id="375" name="Google Shape;375;p38"/>
          <p:cNvSpPr txBox="1"/>
          <p:nvPr>
            <p:ph idx="1" type="body"/>
          </p:nvPr>
        </p:nvSpPr>
        <p:spPr>
          <a:xfrm>
            <a:off x="7523163" y="904875"/>
            <a:ext cx="3251200" cy="5092700"/>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1800"/>
              <a:buFont typeface="Arial"/>
              <a:buNone/>
            </a:pPr>
            <a:r>
              <a:rPr b="1" lang="tr-TR" sz="1800">
                <a:latin typeface="Calibri"/>
                <a:ea typeface="Calibri"/>
                <a:cs typeface="Calibri"/>
                <a:sym typeface="Calibri"/>
              </a:rPr>
              <a:t>Akreditasyon 3. Alt Komisyon </a:t>
            </a:r>
            <a:endParaRPr/>
          </a:p>
          <a:p>
            <a:pPr indent="-228600" lvl="1" marL="228600" rtl="0" algn="l">
              <a:lnSpc>
                <a:spcPct val="90000"/>
              </a:lnSpc>
              <a:spcBef>
                <a:spcPts val="1000"/>
              </a:spcBef>
              <a:spcAft>
                <a:spcPts val="0"/>
              </a:spcAft>
              <a:buClr>
                <a:schemeClr val="dk1"/>
              </a:buClr>
              <a:buSzPts val="1800"/>
              <a:buFont typeface="Arial"/>
              <a:buNone/>
            </a:pPr>
            <a:r>
              <a:rPr b="1" lang="tr-TR" sz="1800">
                <a:latin typeface="Calibri"/>
                <a:ea typeface="Calibri"/>
                <a:cs typeface="Calibri"/>
                <a:sym typeface="Calibri"/>
              </a:rPr>
              <a:t>Toplantı  Sayısı: (16 Adet)</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22.01.2021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29.01.2021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08.02.2021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26.02.2021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11.03.2021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18.03.2021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15.04.2021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23.04.2021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20.05.2021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28.05.2021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04.06.2021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25.06.2021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14.07.2021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09.08.2021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23.08.2021</a:t>
            </a:r>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39"/>
          <p:cNvSpPr txBox="1"/>
          <p:nvPr>
            <p:ph idx="1" type="body"/>
          </p:nvPr>
        </p:nvSpPr>
        <p:spPr>
          <a:xfrm>
            <a:off x="838200" y="1201738"/>
            <a:ext cx="3411538" cy="4975225"/>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1800"/>
              <a:buFont typeface="Arial"/>
              <a:buNone/>
            </a:pPr>
            <a:r>
              <a:rPr b="1" lang="tr-TR" sz="1800">
                <a:latin typeface="Calibri"/>
                <a:ea typeface="Calibri"/>
                <a:cs typeface="Calibri"/>
                <a:sym typeface="Calibri"/>
              </a:rPr>
              <a:t>Akreditasyon 4. Alt Komisyon</a:t>
            </a:r>
            <a:endParaRPr/>
          </a:p>
          <a:p>
            <a:pPr indent="-228600" lvl="1" marL="228600" rtl="0" algn="l">
              <a:lnSpc>
                <a:spcPct val="90000"/>
              </a:lnSpc>
              <a:spcBef>
                <a:spcPts val="1000"/>
              </a:spcBef>
              <a:spcAft>
                <a:spcPts val="0"/>
              </a:spcAft>
              <a:buClr>
                <a:schemeClr val="dk1"/>
              </a:buClr>
              <a:buSzPts val="1800"/>
              <a:buFont typeface="Arial"/>
              <a:buNone/>
            </a:pPr>
            <a:r>
              <a:rPr b="1" lang="tr-TR" sz="1800">
                <a:latin typeface="Calibri"/>
                <a:ea typeface="Calibri"/>
                <a:cs typeface="Calibri"/>
                <a:sym typeface="Calibri"/>
              </a:rPr>
              <a:t>Toplantı Sayısı: (2 Adet)</a:t>
            </a:r>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26.07.2021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29.07.2021</a:t>
            </a:r>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p:txBody>
      </p:sp>
      <p:sp>
        <p:nvSpPr>
          <p:cNvPr id="381" name="Google Shape;381;p39"/>
          <p:cNvSpPr txBox="1"/>
          <p:nvPr>
            <p:ph type="title"/>
          </p:nvPr>
        </p:nvSpPr>
        <p:spPr>
          <a:xfrm>
            <a:off x="838200" y="0"/>
            <a:ext cx="9591675" cy="90487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None/>
            </a:pPr>
            <a:r>
              <a:rPr lang="tr-TR" sz="2000">
                <a:latin typeface="Times New Roman"/>
                <a:ea typeface="Times New Roman"/>
                <a:cs typeface="Times New Roman"/>
                <a:sym typeface="Times New Roman"/>
              </a:rPr>
              <a:t>2020/09 - 2021/08 </a:t>
            </a:r>
            <a:r>
              <a:rPr lang="tr-TR" sz="2000">
                <a:latin typeface="Calibri"/>
                <a:ea typeface="Calibri"/>
                <a:cs typeface="Calibri"/>
                <a:sym typeface="Calibri"/>
              </a:rPr>
              <a:t>Yılı</a:t>
            </a:r>
            <a:r>
              <a:rPr lang="tr-TR" sz="2000">
                <a:solidFill>
                  <a:srgbClr val="000000"/>
                </a:solidFill>
                <a:latin typeface="Calibri"/>
                <a:ea typeface="Calibri"/>
                <a:cs typeface="Calibri"/>
                <a:sym typeface="Calibri"/>
              </a:rPr>
              <a:t> </a:t>
            </a:r>
            <a:r>
              <a:rPr lang="tr-TR" sz="2000"/>
              <a:t>Gerçekleşen Fizyoterapi ve Rehabilitasyon Bölümü İdari Faaliyetler</a:t>
            </a:r>
            <a:br>
              <a:rPr lang="tr-TR" sz="2000"/>
            </a:br>
            <a:endParaRPr sz="2000"/>
          </a:p>
        </p:txBody>
      </p:sp>
      <p:sp>
        <p:nvSpPr>
          <p:cNvPr id="382" name="Google Shape;382;p39"/>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383" name="Google Shape;383;p39"/>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384" name="Google Shape;384;p39"/>
          <p:cNvSpPr txBox="1"/>
          <p:nvPr>
            <p:ph idx="1" type="body"/>
          </p:nvPr>
        </p:nvSpPr>
        <p:spPr>
          <a:xfrm>
            <a:off x="3998913" y="1165225"/>
            <a:ext cx="3270250" cy="5092700"/>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1800"/>
              <a:buFont typeface="Arial"/>
              <a:buNone/>
            </a:pPr>
            <a:r>
              <a:rPr b="1" lang="tr-TR" sz="1800">
                <a:latin typeface="Calibri"/>
                <a:ea typeface="Calibri"/>
                <a:cs typeface="Calibri"/>
                <a:sym typeface="Calibri"/>
              </a:rPr>
              <a:t>Akreditasyon 5.  Alt Komisyon</a:t>
            </a:r>
            <a:endParaRPr/>
          </a:p>
          <a:p>
            <a:pPr indent="-228600" lvl="1" marL="228600" rtl="0" algn="l">
              <a:lnSpc>
                <a:spcPct val="90000"/>
              </a:lnSpc>
              <a:spcBef>
                <a:spcPts val="1000"/>
              </a:spcBef>
              <a:spcAft>
                <a:spcPts val="0"/>
              </a:spcAft>
              <a:buClr>
                <a:schemeClr val="dk1"/>
              </a:buClr>
              <a:buSzPts val="1800"/>
              <a:buFont typeface="Arial"/>
              <a:buNone/>
            </a:pPr>
            <a:r>
              <a:rPr b="1" lang="tr-TR" sz="1800">
                <a:latin typeface="Calibri"/>
                <a:ea typeface="Calibri"/>
                <a:cs typeface="Calibri"/>
                <a:sym typeface="Calibri"/>
              </a:rPr>
              <a:t>Toplantı Sayısı: (2 Adet)</a:t>
            </a:r>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09.08.2021</a:t>
            </a:r>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p:txBody>
      </p:sp>
      <p:sp>
        <p:nvSpPr>
          <p:cNvPr id="385" name="Google Shape;385;p39"/>
          <p:cNvSpPr txBox="1"/>
          <p:nvPr>
            <p:ph idx="1" type="body"/>
          </p:nvPr>
        </p:nvSpPr>
        <p:spPr>
          <a:xfrm>
            <a:off x="7535863" y="1128713"/>
            <a:ext cx="3416300" cy="5092700"/>
          </a:xfrm>
          <a:prstGeom prst="rect">
            <a:avLst/>
          </a:prstGeom>
          <a:noFill/>
          <a:ln>
            <a:noFill/>
          </a:ln>
        </p:spPr>
        <p:txBody>
          <a:bodyPr anchorCtr="0" anchor="t" bIns="45700" lIns="91425" spcFirstLastPara="1" rIns="91425" wrap="square" tIns="45700">
            <a:noAutofit/>
          </a:bodyPr>
          <a:lstStyle/>
          <a:p>
            <a:pPr indent="-228600" lvl="1" marL="228600" rtl="0" algn="l">
              <a:lnSpc>
                <a:spcPct val="90000"/>
              </a:lnSpc>
              <a:spcBef>
                <a:spcPts val="0"/>
              </a:spcBef>
              <a:spcAft>
                <a:spcPts val="0"/>
              </a:spcAft>
              <a:buClr>
                <a:schemeClr val="dk1"/>
              </a:buClr>
              <a:buSzPts val="1800"/>
              <a:buFont typeface="Arial"/>
              <a:buNone/>
            </a:pPr>
            <a:r>
              <a:rPr b="1" lang="tr-TR" sz="1800">
                <a:latin typeface="Calibri"/>
                <a:ea typeface="Calibri"/>
                <a:cs typeface="Calibri"/>
                <a:sym typeface="Calibri"/>
              </a:rPr>
              <a:t>Akreditasyon 6. Alt Komisyon</a:t>
            </a:r>
            <a:endParaRPr/>
          </a:p>
          <a:p>
            <a:pPr indent="-228600" lvl="1" marL="228600" rtl="0" algn="l">
              <a:lnSpc>
                <a:spcPct val="90000"/>
              </a:lnSpc>
              <a:spcBef>
                <a:spcPts val="1000"/>
              </a:spcBef>
              <a:spcAft>
                <a:spcPts val="0"/>
              </a:spcAft>
              <a:buClr>
                <a:schemeClr val="dk1"/>
              </a:buClr>
              <a:buSzPts val="1800"/>
              <a:buFont typeface="Arial"/>
              <a:buNone/>
            </a:pPr>
            <a:r>
              <a:rPr b="1" lang="tr-TR" sz="1800">
                <a:latin typeface="Calibri"/>
                <a:ea typeface="Calibri"/>
                <a:cs typeface="Calibri"/>
                <a:sym typeface="Calibri"/>
              </a:rPr>
              <a:t>Toplantı Sayısı: (3 Adet)</a:t>
            </a:r>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21.07.2021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29.07.2021</a:t>
            </a:r>
            <a:endParaRPr/>
          </a:p>
          <a:p>
            <a:pPr indent="-228600" lvl="1" marL="228600" rtl="0" algn="l">
              <a:lnSpc>
                <a:spcPct val="100000"/>
              </a:lnSpc>
              <a:spcBef>
                <a:spcPts val="0"/>
              </a:spcBef>
              <a:spcAft>
                <a:spcPts val="0"/>
              </a:spcAft>
              <a:buClr>
                <a:schemeClr val="dk1"/>
              </a:buClr>
              <a:buSzPts val="2000"/>
              <a:buChar char="•"/>
            </a:pPr>
            <a:r>
              <a:rPr lang="tr-TR" sz="2000">
                <a:latin typeface="Calibri"/>
                <a:ea typeface="Calibri"/>
                <a:cs typeface="Calibri"/>
                <a:sym typeface="Calibri"/>
              </a:rPr>
              <a:t>12.08.2021</a:t>
            </a:r>
            <a:endParaRPr/>
          </a:p>
          <a:p>
            <a:pPr indent="-101600" lvl="1" marL="228600" rtl="0" algn="l">
              <a:lnSpc>
                <a:spcPct val="100000"/>
              </a:lnSpc>
              <a:spcBef>
                <a:spcPts val="0"/>
              </a:spcBef>
              <a:spcAft>
                <a:spcPts val="0"/>
              </a:spcAft>
              <a:buClr>
                <a:schemeClr val="dk1"/>
              </a:buClr>
              <a:buSzPts val="2000"/>
              <a:buNone/>
            </a:pPr>
            <a:r>
              <a:t/>
            </a:r>
            <a:endParaRPr sz="2000">
              <a:latin typeface="Calibri"/>
              <a:ea typeface="Calibri"/>
              <a:cs typeface="Calibri"/>
              <a:sym typeface="Calibri"/>
            </a:endParaRPr>
          </a:p>
          <a:p>
            <a:pPr indent="-228600" lvl="1" marL="228600" rtl="0" algn="l">
              <a:lnSpc>
                <a:spcPct val="100000"/>
              </a:lnSpc>
              <a:spcBef>
                <a:spcPts val="0"/>
              </a:spcBef>
              <a:spcAft>
                <a:spcPts val="0"/>
              </a:spcAft>
              <a:buClr>
                <a:schemeClr val="dk1"/>
              </a:buClr>
              <a:buSzPts val="2000"/>
              <a:buFont typeface="Arial"/>
              <a:buNone/>
            </a:pPr>
            <a:r>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4"/>
          <p:cNvSpPr/>
          <p:nvPr/>
        </p:nvSpPr>
        <p:spPr>
          <a:xfrm>
            <a:off x="0" y="257175"/>
            <a:ext cx="10482263" cy="4000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tr-TR" sz="2000" u="none" cap="none" strike="noStrike">
                <a:solidFill>
                  <a:schemeClr val="lt1"/>
                </a:solidFill>
                <a:latin typeface="Calibri"/>
                <a:ea typeface="Calibri"/>
                <a:cs typeface="Calibri"/>
                <a:sym typeface="Calibri"/>
              </a:rPr>
              <a:t> </a:t>
            </a:r>
            <a:r>
              <a:rPr b="1" i="0" lang="tr-TR" sz="2000" u="none" cap="none" strike="noStrike">
                <a:solidFill>
                  <a:schemeClr val="lt1"/>
                </a:solidFill>
                <a:latin typeface="Times New Roman"/>
                <a:ea typeface="Times New Roman"/>
                <a:cs typeface="Times New Roman"/>
                <a:sym typeface="Times New Roman"/>
              </a:rPr>
              <a:t>2020/09 - 2021/08 </a:t>
            </a:r>
            <a:r>
              <a:rPr b="1" i="0" lang="tr-TR" sz="2000" u="none" cap="none" strike="noStrike">
                <a:solidFill>
                  <a:schemeClr val="lt1"/>
                </a:solidFill>
                <a:latin typeface="Calibri"/>
                <a:ea typeface="Calibri"/>
                <a:cs typeface="Calibri"/>
                <a:sym typeface="Calibri"/>
              </a:rPr>
              <a:t>Eğitim Öğretim Dönemi Fizyoterapi ve Rehabilitasyon Bölümü Faaliyet Tablosu</a:t>
            </a:r>
            <a:endParaRPr/>
          </a:p>
        </p:txBody>
      </p:sp>
      <p:sp>
        <p:nvSpPr>
          <p:cNvPr id="87" name="Google Shape;87;p4"/>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88" name="Google Shape;88;p4"/>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graphicFrame>
        <p:nvGraphicFramePr>
          <p:cNvPr id="89" name="Google Shape;89;p4"/>
          <p:cNvGraphicFramePr/>
          <p:nvPr/>
        </p:nvGraphicFramePr>
        <p:xfrm>
          <a:off x="-50800" y="854075"/>
          <a:ext cx="12215813" cy="6054725"/>
        </p:xfrm>
        <a:graphic>
          <a:graphicData uri="http://schemas.openxmlformats.org/presentationml/2006/ole">
            <mc:AlternateContent>
              <mc:Choice Requires="v">
                <p:oleObj r:id="rId4" imgH="6054725" imgW="12215813" progId="Excel.Chart.8" spid="_x0000_s1">
                  <p:embed/>
                </p:oleObj>
              </mc:Choice>
              <mc:Fallback>
                <p:oleObj r:id="rId5" imgH="6054725" imgW="12215813" progId="Excel.Chart.8">
                  <p:embed/>
                  <p:pic>
                    <p:nvPicPr>
                      <p:cNvPr id="89" name="Google Shape;89;p4"/>
                      <p:cNvPicPr preferRelativeResize="0"/>
                      <p:nvPr/>
                    </p:nvPicPr>
                    <p:blipFill rotWithShape="1">
                      <a:blip r:embed="rId6">
                        <a:alphaModFix/>
                      </a:blip>
                      <a:srcRect b="0" l="0" r="0" t="0"/>
                      <a:stretch/>
                    </p:blipFill>
                    <p:spPr>
                      <a:xfrm>
                        <a:off x="-50800" y="854075"/>
                        <a:ext cx="12215813" cy="6054725"/>
                      </a:xfrm>
                      <a:prstGeom prst="rect">
                        <a:avLst/>
                      </a:prstGeom>
                      <a:noFill/>
                      <a:ln>
                        <a:noFill/>
                      </a:ln>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0"/>
          <p:cNvSpPr txBox="1"/>
          <p:nvPr/>
        </p:nvSpPr>
        <p:spPr>
          <a:xfrm>
            <a:off x="461963" y="207963"/>
            <a:ext cx="10633075"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391" name="Google Shape;391;p40"/>
          <p:cNvSpPr txBox="1"/>
          <p:nvPr>
            <p:ph idx="1" type="body"/>
          </p:nvPr>
        </p:nvSpPr>
        <p:spPr>
          <a:xfrm>
            <a:off x="244475" y="887413"/>
            <a:ext cx="11376025" cy="5513387"/>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2020/09- 2021/08 </a:t>
            </a:r>
            <a:r>
              <a:rPr b="1" lang="tr-TR" sz="2000">
                <a:solidFill>
                  <a:srgbClr val="000000"/>
                </a:solidFill>
                <a:latin typeface="Calibri"/>
                <a:ea typeface="Calibri"/>
                <a:cs typeface="Calibri"/>
                <a:sym typeface="Calibri"/>
              </a:rPr>
              <a:t>Yılı </a:t>
            </a:r>
            <a:r>
              <a:rPr b="1" lang="tr-TR" sz="2000">
                <a:latin typeface="Calibri"/>
                <a:ea typeface="Calibri"/>
                <a:cs typeface="Calibri"/>
                <a:sym typeface="Calibri"/>
              </a:rPr>
              <a:t>Gerçekleşen Fizyoterapi ve Rehabilitasyon Bölümü Faaliyetleri</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Sosyal Etkinlik Sayısı: (2 Adet)</a:t>
            </a:r>
            <a:endParaRPr/>
          </a:p>
          <a:p>
            <a:pPr indent="-101600" lvl="1" marL="685800" rtl="0" algn="l">
              <a:lnSpc>
                <a:spcPct val="100000"/>
              </a:lnSpc>
              <a:spcBef>
                <a:spcPts val="500"/>
              </a:spcBef>
              <a:spcAft>
                <a:spcPts val="0"/>
              </a:spcAft>
              <a:buClr>
                <a:schemeClr val="dk1"/>
              </a:buClr>
              <a:buSzPts val="2000"/>
              <a:buFont typeface="Noto Sans Symbols"/>
              <a:buNone/>
            </a:pPr>
            <a:r>
              <a:t/>
            </a:r>
            <a:endParaRPr b="1" sz="2000">
              <a:latin typeface="Times New Roman"/>
              <a:ea typeface="Times New Roman"/>
              <a:cs typeface="Times New Roman"/>
              <a:sym typeface="Times New Roman"/>
            </a:endParaRPr>
          </a:p>
          <a:p>
            <a:pPr indent="-228600" lvl="1" marL="685800" rtl="0" algn="just">
              <a:lnSpc>
                <a:spcPct val="140000"/>
              </a:lnSpc>
              <a:spcBef>
                <a:spcPts val="500"/>
              </a:spcBef>
              <a:spcAft>
                <a:spcPts val="0"/>
              </a:spcAft>
              <a:buClr>
                <a:schemeClr val="dk1"/>
              </a:buClr>
              <a:buSzPts val="2000"/>
              <a:buFont typeface="Calibri"/>
              <a:buAutoNum type="arabicPeriod"/>
            </a:pPr>
            <a:r>
              <a:rPr b="1" lang="tr-TR" sz="2000">
                <a:latin typeface="Calibri"/>
                <a:ea typeface="Calibri"/>
                <a:cs typeface="Calibri"/>
                <a:sym typeface="Calibri"/>
              </a:rPr>
              <a:t>Doç. Dr. Alis Kostanoğlu </a:t>
            </a:r>
            <a:r>
              <a:rPr lang="tr-TR" sz="2000">
                <a:latin typeface="Calibri"/>
                <a:ea typeface="Calibri"/>
                <a:cs typeface="Calibri"/>
                <a:sym typeface="Calibri"/>
              </a:rPr>
              <a:t>Üniversitemiz Vatan Yerleşkesi'nde gerçekleşen "Öğrenci Oryantasyon Programı" na bölümümüzü temsilen katılmıştır.</a:t>
            </a:r>
            <a:endParaRPr sz="2000">
              <a:latin typeface="Calibri"/>
              <a:ea typeface="Calibri"/>
              <a:cs typeface="Calibri"/>
              <a:sym typeface="Calibri"/>
            </a:endParaRPr>
          </a:p>
          <a:p>
            <a:pPr indent="-228600" lvl="1" marL="685800" rtl="0" algn="just">
              <a:lnSpc>
                <a:spcPct val="140000"/>
              </a:lnSpc>
              <a:spcBef>
                <a:spcPts val="500"/>
              </a:spcBef>
              <a:spcAft>
                <a:spcPts val="0"/>
              </a:spcAft>
              <a:buClr>
                <a:schemeClr val="dk1"/>
              </a:buClr>
              <a:buSzPts val="2000"/>
              <a:buFont typeface="Calibri"/>
              <a:buAutoNum type="arabicPeriod"/>
            </a:pPr>
            <a:r>
              <a:rPr b="1" lang="tr-TR" sz="2000">
                <a:latin typeface="Calibri"/>
                <a:ea typeface="Calibri"/>
                <a:cs typeface="Calibri"/>
                <a:sym typeface="Calibri"/>
              </a:rPr>
              <a:t>Doç. Dr. Semiramis Özyılmaz. </a:t>
            </a:r>
            <a:r>
              <a:rPr lang="tr-TR" sz="2000">
                <a:latin typeface="Calibri"/>
                <a:ea typeface="Calibri"/>
                <a:cs typeface="Calibri"/>
                <a:sym typeface="Calibri"/>
              </a:rPr>
              <a:t>Engelli Öğrenci Birimi Yönetim Kurulu Toplantısı. Sağlık Kültür ve Spor Direktörlüğü, 26 Kasım 2020. </a:t>
            </a:r>
            <a:endParaRPr/>
          </a:p>
          <a:p>
            <a:pPr indent="-127000" lvl="1" marL="685800" rtl="0" algn="just">
              <a:lnSpc>
                <a:spcPct val="175000"/>
              </a:lnSpc>
              <a:spcBef>
                <a:spcPts val="500"/>
              </a:spcBef>
              <a:spcAft>
                <a:spcPts val="0"/>
              </a:spcAft>
              <a:buClr>
                <a:schemeClr val="dk1"/>
              </a:buClr>
              <a:buSzPts val="1600"/>
              <a:buFont typeface="Calibri"/>
              <a:buNone/>
            </a:pPr>
            <a:r>
              <a:t/>
            </a:r>
            <a:endParaRPr sz="1600">
              <a:latin typeface="Calibri"/>
              <a:ea typeface="Calibri"/>
              <a:cs typeface="Calibri"/>
              <a:sym typeface="Calibri"/>
            </a:endParaRPr>
          </a:p>
          <a:p>
            <a:pPr indent="0" lvl="1" marL="457200" rtl="0" algn="just">
              <a:lnSpc>
                <a:spcPct val="175000"/>
              </a:lnSpc>
              <a:spcBef>
                <a:spcPts val="500"/>
              </a:spcBef>
              <a:spcAft>
                <a:spcPts val="0"/>
              </a:spcAft>
              <a:buClr>
                <a:schemeClr val="dk1"/>
              </a:buClr>
              <a:buSzPts val="1600"/>
              <a:buFont typeface="Arial"/>
              <a:buNone/>
            </a:pPr>
            <a:r>
              <a:t/>
            </a:r>
            <a:endParaRPr sz="1600">
              <a:latin typeface="Calibri"/>
              <a:ea typeface="Calibri"/>
              <a:cs typeface="Calibri"/>
              <a:sym typeface="Calibri"/>
            </a:endParaRPr>
          </a:p>
          <a:p>
            <a:pPr indent="-127000" lvl="1" marL="685800" rtl="0" algn="just">
              <a:lnSpc>
                <a:spcPct val="175000"/>
              </a:lnSpc>
              <a:spcBef>
                <a:spcPts val="500"/>
              </a:spcBef>
              <a:spcAft>
                <a:spcPts val="0"/>
              </a:spcAft>
              <a:buClr>
                <a:schemeClr val="dk1"/>
              </a:buClr>
              <a:buSzPts val="1600"/>
              <a:buFont typeface="Calibri"/>
              <a:buNone/>
            </a:pPr>
            <a:r>
              <a:t/>
            </a:r>
            <a:endParaRPr sz="1600">
              <a:latin typeface="Calibri"/>
              <a:ea typeface="Calibri"/>
              <a:cs typeface="Calibri"/>
              <a:sym typeface="Calibri"/>
            </a:endParaRPr>
          </a:p>
          <a:p>
            <a:pPr indent="-127000" lvl="1" marL="685800" rtl="0" algn="just">
              <a:lnSpc>
                <a:spcPct val="175000"/>
              </a:lnSpc>
              <a:spcBef>
                <a:spcPts val="500"/>
              </a:spcBef>
              <a:spcAft>
                <a:spcPts val="0"/>
              </a:spcAft>
              <a:buClr>
                <a:schemeClr val="dk1"/>
              </a:buClr>
              <a:buSzPts val="1600"/>
              <a:buFont typeface="Calibri"/>
              <a:buNone/>
            </a:pPr>
            <a:r>
              <a:t/>
            </a:r>
            <a:endParaRPr sz="1600">
              <a:latin typeface="Calibri"/>
              <a:ea typeface="Calibri"/>
              <a:cs typeface="Calibri"/>
              <a:sym typeface="Calibri"/>
            </a:endParaRPr>
          </a:p>
          <a:p>
            <a:pPr indent="-127000" lvl="1" marL="685800" rtl="0" algn="just">
              <a:lnSpc>
                <a:spcPct val="175000"/>
              </a:lnSpc>
              <a:spcBef>
                <a:spcPts val="500"/>
              </a:spcBef>
              <a:spcAft>
                <a:spcPts val="0"/>
              </a:spcAft>
              <a:buClr>
                <a:schemeClr val="dk1"/>
              </a:buClr>
              <a:buSzPts val="1600"/>
              <a:buFont typeface="Calibri"/>
              <a:buNone/>
            </a:pPr>
            <a:r>
              <a:t/>
            </a:r>
            <a:endParaRPr sz="1600">
              <a:latin typeface="Calibri"/>
              <a:ea typeface="Calibri"/>
              <a:cs typeface="Calibri"/>
              <a:sym typeface="Calibri"/>
            </a:endParaRPr>
          </a:p>
          <a:p>
            <a:pPr indent="0" lvl="1" marL="457200" rtl="0" algn="just">
              <a:lnSpc>
                <a:spcPct val="100000"/>
              </a:lnSpc>
              <a:spcBef>
                <a:spcPts val="500"/>
              </a:spcBef>
              <a:spcAft>
                <a:spcPts val="0"/>
              </a:spcAft>
              <a:buClr>
                <a:schemeClr val="dk1"/>
              </a:buClr>
              <a:buSzPts val="1600"/>
              <a:buFont typeface="Arial"/>
              <a:buNone/>
            </a:pPr>
            <a:r>
              <a:t/>
            </a:r>
            <a:endParaRPr b="1" sz="1600">
              <a:latin typeface="Calibri"/>
              <a:ea typeface="Calibri"/>
              <a:cs typeface="Calibri"/>
              <a:sym typeface="Calibri"/>
            </a:endParaRPr>
          </a:p>
          <a:p>
            <a:pPr indent="0" lvl="0" marL="0" rtl="0" algn="l">
              <a:lnSpc>
                <a:spcPct val="233333"/>
              </a:lnSpc>
              <a:spcBef>
                <a:spcPts val="1000"/>
              </a:spcBef>
              <a:spcAft>
                <a:spcPts val="0"/>
              </a:spcAft>
              <a:buClr>
                <a:schemeClr val="dk1"/>
              </a:buClr>
              <a:buSzPts val="1200"/>
              <a:buFont typeface="Arial"/>
              <a:buNone/>
            </a:pPr>
            <a:r>
              <a:t/>
            </a:r>
            <a:endParaRPr sz="1200">
              <a:latin typeface="Times New Roman"/>
              <a:ea typeface="Times New Roman"/>
              <a:cs typeface="Times New Roman"/>
              <a:sym typeface="Times New Roman"/>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a:p>
            <a:pPr indent="0" lvl="1" marL="457200" rtl="0" algn="l">
              <a:lnSpc>
                <a:spcPct val="100000"/>
              </a:lnSpc>
              <a:spcBef>
                <a:spcPts val="5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p:txBody>
      </p:sp>
      <p:sp>
        <p:nvSpPr>
          <p:cNvPr id="392" name="Google Shape;392;p40"/>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393" name="Google Shape;393;p40"/>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41"/>
          <p:cNvSpPr txBox="1"/>
          <p:nvPr/>
        </p:nvSpPr>
        <p:spPr>
          <a:xfrm>
            <a:off x="339725" y="152400"/>
            <a:ext cx="10631488" cy="41751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2022 Yılı İş Planı</a:t>
            </a:r>
            <a:endParaRPr/>
          </a:p>
        </p:txBody>
      </p:sp>
      <p:sp>
        <p:nvSpPr>
          <p:cNvPr id="399" name="Google Shape;399;p41"/>
          <p:cNvSpPr/>
          <p:nvPr/>
        </p:nvSpPr>
        <p:spPr>
          <a:xfrm>
            <a:off x="84138" y="996950"/>
            <a:ext cx="11385550" cy="3683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800"/>
              <a:buFont typeface="Noto Sans Symbols"/>
              <a:buChar char="✔"/>
            </a:pPr>
            <a:r>
              <a:rPr b="1" i="0" lang="tr-TR" sz="1800" u="none" cap="none" strike="noStrike">
                <a:solidFill>
                  <a:schemeClr val="dk1"/>
                </a:solidFill>
                <a:latin typeface="Calibri"/>
                <a:ea typeface="Calibri"/>
                <a:cs typeface="Calibri"/>
                <a:sym typeface="Calibri"/>
              </a:rPr>
              <a:t>2022  İdari Faaliyetler Kapsamında Planlanan Hedefler ve Gerekçeleri</a:t>
            </a:r>
            <a:endParaRPr b="0" i="0" sz="1600" u="none" cap="none" strike="noStrike">
              <a:solidFill>
                <a:schemeClr val="dk1"/>
              </a:solidFill>
              <a:latin typeface="Calibri"/>
              <a:ea typeface="Calibri"/>
              <a:cs typeface="Calibri"/>
              <a:sym typeface="Calibri"/>
            </a:endParaRPr>
          </a:p>
        </p:txBody>
      </p:sp>
      <p:sp>
        <p:nvSpPr>
          <p:cNvPr id="400" name="Google Shape;400;p41"/>
          <p:cNvSpPr/>
          <p:nvPr/>
        </p:nvSpPr>
        <p:spPr>
          <a:xfrm>
            <a:off x="250825" y="1450975"/>
            <a:ext cx="11576050" cy="3693319"/>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Noto Sans Symbols"/>
              <a:buChar char="⮚"/>
            </a:pPr>
            <a:r>
              <a:rPr b="1" i="0" lang="tr-TR" sz="1800" u="none" cap="none" strike="noStrike">
                <a:solidFill>
                  <a:schemeClr val="dk1"/>
                </a:solidFill>
                <a:latin typeface="Calibri"/>
                <a:ea typeface="Calibri"/>
                <a:cs typeface="Calibri"/>
                <a:sym typeface="Calibri"/>
              </a:rPr>
              <a:t>Fizyoterapi ve Rehabilitasyon Bölümü için;</a:t>
            </a:r>
            <a:endParaRPr/>
          </a:p>
          <a:p>
            <a:pPr indent="0" lvl="0" marL="0" marR="0" rtl="0" algn="l">
              <a:spcBef>
                <a:spcPts val="0"/>
              </a:spcBef>
              <a:spcAft>
                <a:spcPts val="0"/>
              </a:spcAft>
              <a:buNone/>
            </a:pPr>
            <a:r>
              <a:t/>
            </a:r>
            <a:endParaRPr b="1" i="0" sz="1800" u="none" cap="none" strike="noStrike">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Doktoralarını bitiren öğretim görevlilerinin kriterleri tamamlayarak öğretim üyeliğine yükselmeleri ve gerekli kadroların talep edilmesi</a:t>
            </a:r>
            <a:endParaRPr/>
          </a:p>
          <a:p>
            <a:pPr indent="-285750" lvl="0" marL="285750" marR="0" rtl="0" algn="just">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Yeni anabilim dallarının ve yeni doktora programlarının açılması için gerekli kadroların sağlanması</a:t>
            </a:r>
            <a:endParaRPr/>
          </a:p>
          <a:p>
            <a:pPr indent="-285750" lvl="0" marL="285750" marR="0" rtl="0" algn="just">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Bölümümüz 3 yıllık stratejik plan faaliyetlerinin sürdürülebilirliğinin sağlanması</a:t>
            </a:r>
            <a:endParaRPr/>
          </a:p>
          <a:p>
            <a:pPr indent="-285750" lvl="0" marL="285750" marR="0" rtl="0" algn="just">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Bölüm eğitim standartımızın sürdürülebilirliğinin sağlanması</a:t>
            </a:r>
            <a:endParaRPr/>
          </a:p>
          <a:p>
            <a:pPr indent="-285750" lvl="0" marL="285750" marR="0" rtl="0" algn="just">
              <a:spcBef>
                <a:spcPts val="0"/>
              </a:spcBef>
              <a:spcAft>
                <a:spcPts val="0"/>
              </a:spcAft>
              <a:buClr>
                <a:schemeClr val="dk1"/>
              </a:buClr>
              <a:buSzPts val="1800"/>
              <a:buFont typeface="Arial"/>
              <a:buChar char="•"/>
            </a:pPr>
            <a:r>
              <a:rPr b="0" i="0" lang="tr-TR" sz="1800" u="none" cap="none" strike="noStrike">
                <a:solidFill>
                  <a:schemeClr val="dk1"/>
                </a:solidFill>
                <a:latin typeface="Calibri"/>
                <a:ea typeface="Calibri"/>
                <a:cs typeface="Calibri"/>
                <a:sym typeface="Calibri"/>
              </a:rPr>
              <a:t>Bölümümüzün tanıtım faaliyetlerine katılımının sürdürülmesi</a:t>
            </a:r>
            <a:endParaRPr/>
          </a:p>
          <a:p>
            <a:pPr indent="0" lvl="0" marL="0" marR="0" rtl="0" algn="just">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1" i="0" lang="tr-TR" sz="1800" u="none" cap="none" strike="noStrike">
                <a:solidFill>
                  <a:schemeClr val="dk1"/>
                </a:solidFill>
                <a:latin typeface="Calibri"/>
                <a:ea typeface="Calibri"/>
                <a:cs typeface="Calibri"/>
                <a:sym typeface="Calibri"/>
              </a:rPr>
              <a:t>Gerekçesi; </a:t>
            </a:r>
            <a:r>
              <a:rPr b="0" i="0" lang="tr-TR" sz="1800" u="none" cap="none" strike="noStrike">
                <a:solidFill>
                  <a:schemeClr val="dk1"/>
                </a:solidFill>
                <a:latin typeface="Calibri"/>
                <a:ea typeface="Calibri"/>
                <a:cs typeface="Calibri"/>
                <a:sym typeface="Calibri"/>
              </a:rPr>
              <a:t>Bölümümüz eğitim-öğretiminin kesintisiz ilerleyebilmesini sağlamak, doluluk oranlarının en üst düzeyde kalmasını sağlamak, bölümümüzün daha iyi tanıtılması, bölümümüz eğitiminin kalitesinin daha da arttırılması ve mezuniyet sonrası eğitim imkanlarının geliştirilmesi</a:t>
            </a:r>
            <a:endParaRPr/>
          </a:p>
          <a:p>
            <a:pPr indent="-171450" lvl="0" marL="285750" marR="0" rtl="0" algn="l">
              <a:spcBef>
                <a:spcPts val="0"/>
              </a:spcBef>
              <a:spcAft>
                <a:spcPts val="0"/>
              </a:spcAft>
              <a:buClr>
                <a:schemeClr val="dk1"/>
              </a:buClr>
              <a:buSzPts val="1800"/>
              <a:buFont typeface="Noto Sans Symbols"/>
              <a:buNone/>
            </a:pPr>
            <a:r>
              <a:t/>
            </a:r>
            <a:endParaRPr b="0" i="0" sz="1800" u="none" cap="none" strike="noStrike">
              <a:solidFill>
                <a:schemeClr val="dk1"/>
              </a:solidFill>
              <a:latin typeface="Calibri"/>
              <a:ea typeface="Calibri"/>
              <a:cs typeface="Calibri"/>
              <a:sym typeface="Calibri"/>
            </a:endParaRPr>
          </a:p>
        </p:txBody>
      </p:sp>
      <p:sp>
        <p:nvSpPr>
          <p:cNvPr id="401" name="Google Shape;401;p41"/>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402" name="Google Shape;402;p41"/>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42"/>
          <p:cNvSpPr txBox="1"/>
          <p:nvPr/>
        </p:nvSpPr>
        <p:spPr>
          <a:xfrm>
            <a:off x="330200" y="161925"/>
            <a:ext cx="10631488" cy="41751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2022 Yılı İş Planı</a:t>
            </a:r>
            <a:endParaRPr/>
          </a:p>
        </p:txBody>
      </p:sp>
      <p:sp>
        <p:nvSpPr>
          <p:cNvPr id="408" name="Google Shape;408;p42"/>
          <p:cNvSpPr/>
          <p:nvPr/>
        </p:nvSpPr>
        <p:spPr>
          <a:xfrm>
            <a:off x="84138" y="996950"/>
            <a:ext cx="11385550" cy="3683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800"/>
              <a:buFont typeface="Noto Sans Symbols"/>
              <a:buChar char="✔"/>
            </a:pPr>
            <a:r>
              <a:rPr b="1" i="0" lang="tr-TR" sz="1800" u="none" cap="none" strike="noStrike">
                <a:solidFill>
                  <a:schemeClr val="dk1"/>
                </a:solidFill>
                <a:latin typeface="Calibri"/>
                <a:ea typeface="Calibri"/>
                <a:cs typeface="Calibri"/>
                <a:sym typeface="Calibri"/>
              </a:rPr>
              <a:t>Eğitim-Öğretim Hizmetleri Kapsamında Planlanan Hedefler ve Gerekçeleri</a:t>
            </a:r>
            <a:endParaRPr b="0" i="0" sz="1800" u="none" cap="none" strike="noStrike">
              <a:solidFill>
                <a:schemeClr val="dk1"/>
              </a:solidFill>
              <a:latin typeface="Calibri"/>
              <a:ea typeface="Calibri"/>
              <a:cs typeface="Calibri"/>
              <a:sym typeface="Calibri"/>
            </a:endParaRPr>
          </a:p>
        </p:txBody>
      </p:sp>
      <p:sp>
        <p:nvSpPr>
          <p:cNvPr id="409" name="Google Shape;409;p42"/>
          <p:cNvSpPr/>
          <p:nvPr/>
        </p:nvSpPr>
        <p:spPr>
          <a:xfrm>
            <a:off x="493713" y="1514475"/>
            <a:ext cx="11698287" cy="338138"/>
          </a:xfrm>
          <a:prstGeom prst="rect">
            <a:avLst/>
          </a:prstGeom>
          <a:noFill/>
          <a:ln>
            <a:noFill/>
          </a:ln>
        </p:spPr>
        <p:txBody>
          <a:bodyPr anchorCtr="0" anchor="t" bIns="45700" lIns="91425" spcFirstLastPara="1" rIns="91425" wrap="square" tIns="45700">
            <a:spAutoFit/>
          </a:bodyPr>
          <a:lstStyle/>
          <a:p>
            <a:pPr indent="-184150" lvl="0" marL="285750" marR="0" rtl="0" algn="l">
              <a:lnSpc>
                <a:spcPct val="100000"/>
              </a:lnSpc>
              <a:spcBef>
                <a:spcPts val="0"/>
              </a:spcBef>
              <a:spcAft>
                <a:spcPts val="0"/>
              </a:spcAft>
              <a:buClr>
                <a:schemeClr val="dk1"/>
              </a:buClr>
              <a:buSzPts val="1600"/>
              <a:buFont typeface="Noto Sans Symbols"/>
              <a:buNone/>
            </a:pPr>
            <a:r>
              <a:t/>
            </a:r>
            <a:endParaRPr b="0" i="0" sz="1600" u="none" cap="none" strike="noStrike">
              <a:solidFill>
                <a:schemeClr val="dk1"/>
              </a:solidFill>
              <a:latin typeface="Calibri"/>
              <a:ea typeface="Calibri"/>
              <a:cs typeface="Calibri"/>
              <a:sym typeface="Calibri"/>
            </a:endParaRPr>
          </a:p>
        </p:txBody>
      </p:sp>
      <p:sp>
        <p:nvSpPr>
          <p:cNvPr id="410" name="Google Shape;410;p42"/>
          <p:cNvSpPr/>
          <p:nvPr/>
        </p:nvSpPr>
        <p:spPr>
          <a:xfrm>
            <a:off x="180975" y="1365250"/>
            <a:ext cx="11830050" cy="5208588"/>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15000"/>
              </a:lnSpc>
              <a:spcBef>
                <a:spcPts val="0"/>
              </a:spcBef>
              <a:spcAft>
                <a:spcPts val="0"/>
              </a:spcAft>
              <a:buClr>
                <a:schemeClr val="dk1"/>
              </a:buClr>
              <a:buSzPts val="1800"/>
              <a:buFont typeface="Noto Sans Symbols"/>
              <a:buChar char="⮚"/>
            </a:pPr>
            <a:r>
              <a:rPr b="1" i="0" lang="tr-TR" sz="1800" u="none" cap="none" strike="noStrike">
                <a:solidFill>
                  <a:schemeClr val="dk1"/>
                </a:solidFill>
                <a:latin typeface="Calibri"/>
                <a:ea typeface="Calibri"/>
                <a:cs typeface="Calibri"/>
                <a:sym typeface="Calibri"/>
              </a:rPr>
              <a:t>Fizyoterapi ve Rehabilitasyon Bölümü için;</a:t>
            </a:r>
            <a:endParaRPr b="0" i="0" sz="1800" u="none" cap="none" strike="noStrike">
              <a:solidFill>
                <a:schemeClr val="dk1"/>
              </a:solidFill>
              <a:latin typeface="Calibri"/>
              <a:ea typeface="Calibri"/>
              <a:cs typeface="Calibri"/>
              <a:sym typeface="Calibri"/>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2021-2022 eğitim-öğretim yılı lisans, yüksek lisans ve doktora eğitiminin sürdürülmesi</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2021-2022 Eğitim-Öğretim yılları lisans öğrencileri için ara, mazeret, final ve bütünleme sınavlarının yapılması</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Eğitim ve Araştırma Laboratuvarı faaliyetlerinin sürdürülmesi</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Yüksek lisans ve Doktora tezlerinin danışmanlıklarının sürdürülmesi</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Öğrenci ve hastalarımız için Eğitim Araştırma Laboratuvarları’nda sosyal ve eğitici faaliyetlerin sürdürülmesi</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Üniversitemizde vakıf üniversiteleri içinde ilk</a:t>
            </a:r>
            <a:r>
              <a:rPr b="0" i="1" lang="tr-TR" sz="1600" u="none" cap="none" strike="noStrike">
                <a:solidFill>
                  <a:schemeClr val="dk1"/>
                </a:solidFill>
                <a:latin typeface="Calibri"/>
                <a:ea typeface="Calibri"/>
                <a:cs typeface="Calibri"/>
                <a:sym typeface="Calibri"/>
              </a:rPr>
              <a:t> “</a:t>
            </a:r>
            <a:r>
              <a:rPr b="0" i="0" lang="tr-TR" sz="1600" u="none" cap="none" strike="noStrike">
                <a:solidFill>
                  <a:schemeClr val="dk1"/>
                </a:solidFill>
                <a:latin typeface="Calibri"/>
                <a:ea typeface="Calibri"/>
                <a:cs typeface="Calibri"/>
                <a:sym typeface="Calibri"/>
              </a:rPr>
              <a:t>Fizyoterapi Rehabilitasyon Fakültesi”ni kurmak. Bu fakülte kapsamında; Fizyoterapi Rehabilitasyon ile ilgili ana bilim dallarını açmak </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Kendi öğretim üyelerimizi yetiştirmeye devam etmek (Şu an 2 öğretim görevlimiz, 1 araştırma görevlimiz doktoralarını ve 1 araştırma görevlimiz yüksek lisansını yapmaktadır)</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2021-2022 eğitim-öğretim yılı ders planlarının gözden geçirilerek gerekirse revize edilmesi</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2021-2022 eğitim-öğretim yılı ders görevlendirmelerinin gözden geçirilerek revize edilmesi ve görevlendirmelerin yapılması</a:t>
            </a:r>
            <a:endParaRPr/>
          </a:p>
          <a:p>
            <a:pPr indent="-342900" lvl="0" marL="342900" marR="0" rtl="0" algn="just">
              <a:lnSpc>
                <a:spcPct val="115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Bölümümüz öğrencilerinin etkinliklere, ulusal ve uluslararası öğrenci kongresi ve sempozyumlara katılımlarının teşvik edilmesi ve desteklenmesi</a:t>
            </a:r>
            <a:endParaRPr/>
          </a:p>
          <a:p>
            <a:pPr indent="-342900" lvl="0" marL="342900" marR="0" rtl="0" algn="just">
              <a:lnSpc>
                <a:spcPct val="115000"/>
              </a:lnSpc>
              <a:spcBef>
                <a:spcPts val="0"/>
              </a:spcBef>
              <a:spcAft>
                <a:spcPts val="0"/>
              </a:spcAft>
              <a:buClr>
                <a:schemeClr val="dk1"/>
              </a:buClr>
              <a:buSzPts val="1600"/>
              <a:buFont typeface="Arial"/>
              <a:buNone/>
            </a:pPr>
            <a:r>
              <a:rPr b="0" i="0" lang="tr-TR" sz="1600" u="none" cap="none" strike="noStrike">
                <a:solidFill>
                  <a:schemeClr val="dk1"/>
                </a:solidFill>
                <a:latin typeface="Calibri"/>
                <a:ea typeface="Calibri"/>
                <a:cs typeface="Calibri"/>
                <a:sym typeface="Calibri"/>
              </a:rPr>
              <a:t> </a:t>
            </a:r>
            <a:endParaRPr/>
          </a:p>
          <a:p>
            <a:pPr indent="-342900" lvl="0" marL="342900" marR="0" rtl="0" algn="just">
              <a:lnSpc>
                <a:spcPct val="115000"/>
              </a:lnSpc>
              <a:spcBef>
                <a:spcPts val="0"/>
              </a:spcBef>
              <a:spcAft>
                <a:spcPts val="0"/>
              </a:spcAft>
              <a:buClr>
                <a:schemeClr val="dk1"/>
              </a:buClr>
              <a:buSzPts val="1600"/>
              <a:buFont typeface="Arial"/>
              <a:buNone/>
            </a:pPr>
            <a:r>
              <a:rPr b="1" i="0" lang="tr-TR" sz="1600" u="none" cap="none" strike="noStrike">
                <a:solidFill>
                  <a:schemeClr val="dk1"/>
                </a:solidFill>
                <a:latin typeface="Calibri"/>
                <a:ea typeface="Calibri"/>
                <a:cs typeface="Calibri"/>
                <a:sym typeface="Calibri"/>
              </a:rPr>
              <a:t>Gerekçe; </a:t>
            </a:r>
            <a:r>
              <a:rPr b="0" i="0" lang="tr-TR" sz="1600" u="none" cap="none" strike="noStrike">
                <a:solidFill>
                  <a:schemeClr val="dk1"/>
                </a:solidFill>
                <a:latin typeface="Calibri"/>
                <a:ea typeface="Calibri"/>
                <a:cs typeface="Calibri"/>
                <a:sym typeface="Calibri"/>
              </a:rPr>
              <a:t>Eğitim-öğretimde kalitenin daha da artırılması, eğitim kadromuzun güçlendirilmesi, çeşitli çalışma alanlarındaki akademisyenlerin kadromuza katılmasıyla yeni ana bilim dallarının açılması, öğrenci memnuniyeti ile birlikte aidiyet duygusunun geliştirilmesi, bireysel sorumluluk ve topluma yararlı birey olma bilincinin artırılması</a:t>
            </a:r>
            <a:endParaRPr/>
          </a:p>
        </p:txBody>
      </p:sp>
      <p:sp>
        <p:nvSpPr>
          <p:cNvPr id="411" name="Google Shape;411;p42"/>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412" name="Google Shape;412;p42"/>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43"/>
          <p:cNvSpPr txBox="1"/>
          <p:nvPr/>
        </p:nvSpPr>
        <p:spPr>
          <a:xfrm>
            <a:off x="330200" y="161925"/>
            <a:ext cx="10631488" cy="41751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2022 Yılı İş Planı</a:t>
            </a:r>
            <a:endParaRPr/>
          </a:p>
        </p:txBody>
      </p:sp>
      <p:sp>
        <p:nvSpPr>
          <p:cNvPr id="418" name="Google Shape;418;p43"/>
          <p:cNvSpPr/>
          <p:nvPr/>
        </p:nvSpPr>
        <p:spPr>
          <a:xfrm>
            <a:off x="84138" y="996950"/>
            <a:ext cx="11385550" cy="646113"/>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Noto Sans Symbols"/>
              <a:buChar char="✔"/>
            </a:pPr>
            <a:r>
              <a:rPr b="0" i="0" lang="tr-TR" sz="1800" u="none" cap="none" strike="noStrike">
                <a:solidFill>
                  <a:schemeClr val="dk1"/>
                </a:solidFill>
                <a:latin typeface="Calibri"/>
                <a:ea typeface="Calibri"/>
                <a:cs typeface="Calibri"/>
                <a:sym typeface="Calibri"/>
              </a:rPr>
              <a:t> </a:t>
            </a:r>
            <a:r>
              <a:rPr b="1" i="0" lang="tr-TR" sz="1800" u="none" cap="none" strike="noStrike">
                <a:solidFill>
                  <a:schemeClr val="dk1"/>
                </a:solidFill>
                <a:latin typeface="Calibri"/>
                <a:ea typeface="Calibri"/>
                <a:cs typeface="Calibri"/>
                <a:sym typeface="Calibri"/>
              </a:rPr>
              <a:t>Akademik Faaliyetler Kapsamında Planlanan Hedefler ve Gerekçeleri</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800"/>
              <a:buFont typeface="Noto Sans Symbols"/>
              <a:buNone/>
            </a:pPr>
            <a:r>
              <a:t/>
            </a:r>
            <a:endParaRPr b="0" i="0" sz="1800" u="none" cap="none" strike="noStrike">
              <a:solidFill>
                <a:schemeClr val="dk1"/>
              </a:solidFill>
              <a:latin typeface="Calibri"/>
              <a:ea typeface="Calibri"/>
              <a:cs typeface="Calibri"/>
              <a:sym typeface="Calibri"/>
            </a:endParaRPr>
          </a:p>
        </p:txBody>
      </p:sp>
      <p:sp>
        <p:nvSpPr>
          <p:cNvPr id="419" name="Google Shape;419;p43"/>
          <p:cNvSpPr/>
          <p:nvPr/>
        </p:nvSpPr>
        <p:spPr>
          <a:xfrm>
            <a:off x="493713" y="1514475"/>
            <a:ext cx="11698287" cy="338138"/>
          </a:xfrm>
          <a:prstGeom prst="rect">
            <a:avLst/>
          </a:prstGeom>
          <a:noFill/>
          <a:ln>
            <a:noFill/>
          </a:ln>
        </p:spPr>
        <p:txBody>
          <a:bodyPr anchorCtr="0" anchor="t" bIns="45700" lIns="91425" spcFirstLastPara="1" rIns="91425" wrap="square" tIns="45700">
            <a:spAutoFit/>
          </a:bodyPr>
          <a:lstStyle/>
          <a:p>
            <a:pPr indent="-184150" lvl="0" marL="285750" marR="0" rtl="0" algn="l">
              <a:lnSpc>
                <a:spcPct val="100000"/>
              </a:lnSpc>
              <a:spcBef>
                <a:spcPts val="0"/>
              </a:spcBef>
              <a:spcAft>
                <a:spcPts val="0"/>
              </a:spcAft>
              <a:buClr>
                <a:schemeClr val="dk1"/>
              </a:buClr>
              <a:buSzPts val="1600"/>
              <a:buFont typeface="Noto Sans Symbols"/>
              <a:buNone/>
            </a:pPr>
            <a:r>
              <a:t/>
            </a:r>
            <a:endParaRPr b="0" i="0" sz="1600" u="none" cap="none" strike="noStrike">
              <a:solidFill>
                <a:schemeClr val="dk1"/>
              </a:solidFill>
              <a:latin typeface="Calibri"/>
              <a:ea typeface="Calibri"/>
              <a:cs typeface="Calibri"/>
              <a:sym typeface="Calibri"/>
            </a:endParaRPr>
          </a:p>
        </p:txBody>
      </p:sp>
      <p:sp>
        <p:nvSpPr>
          <p:cNvPr id="420" name="Google Shape;420;p43"/>
          <p:cNvSpPr/>
          <p:nvPr/>
        </p:nvSpPr>
        <p:spPr>
          <a:xfrm>
            <a:off x="180975" y="1365250"/>
            <a:ext cx="11830050" cy="730250"/>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15000"/>
              </a:lnSpc>
              <a:spcBef>
                <a:spcPts val="0"/>
              </a:spcBef>
              <a:spcAft>
                <a:spcPts val="0"/>
              </a:spcAft>
              <a:buClr>
                <a:schemeClr val="dk1"/>
              </a:buClr>
              <a:buSzPts val="1800"/>
              <a:buFont typeface="Noto Sans Symbols"/>
              <a:buChar char="⮚"/>
            </a:pPr>
            <a:r>
              <a:rPr b="1" i="0" lang="tr-TR" sz="1800" u="none" cap="none" strike="noStrike">
                <a:solidFill>
                  <a:schemeClr val="dk1"/>
                </a:solidFill>
                <a:latin typeface="Calibri"/>
                <a:ea typeface="Calibri"/>
                <a:cs typeface="Calibri"/>
                <a:sym typeface="Calibri"/>
              </a:rPr>
              <a:t>Fizyoterapi ve Rehabilitasyon Bölümü için;</a:t>
            </a:r>
            <a:endParaRPr/>
          </a:p>
          <a:p>
            <a:pPr indent="-228600" lvl="0" marL="342900" marR="0" rtl="0" algn="just">
              <a:lnSpc>
                <a:spcPct val="115000"/>
              </a:lnSpc>
              <a:spcBef>
                <a:spcPts val="0"/>
              </a:spcBef>
              <a:spcAft>
                <a:spcPts val="0"/>
              </a:spcAft>
              <a:buClr>
                <a:schemeClr val="dk1"/>
              </a:buClr>
              <a:buSzPts val="1800"/>
              <a:buFont typeface="Noto Sans Symbols"/>
              <a:buNone/>
            </a:pPr>
            <a:r>
              <a:t/>
            </a:r>
            <a:endParaRPr b="1" i="0" sz="1800" u="none" cap="none" strike="noStrike">
              <a:solidFill>
                <a:schemeClr val="dk1"/>
              </a:solidFill>
              <a:latin typeface="Calibri"/>
              <a:ea typeface="Calibri"/>
              <a:cs typeface="Calibri"/>
              <a:sym typeface="Calibri"/>
            </a:endParaRPr>
          </a:p>
        </p:txBody>
      </p:sp>
      <p:sp>
        <p:nvSpPr>
          <p:cNvPr id="421" name="Google Shape;421;p43"/>
          <p:cNvSpPr/>
          <p:nvPr/>
        </p:nvSpPr>
        <p:spPr>
          <a:xfrm>
            <a:off x="330200" y="1852613"/>
            <a:ext cx="11499850" cy="3748087"/>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50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Bölümümüzün akreditasyon hazırlıklarının tamamlanması</a:t>
            </a:r>
            <a:endParaRPr/>
          </a:p>
          <a:p>
            <a:pPr indent="-342900" lvl="0" marL="342900" marR="0" rtl="0" algn="just">
              <a:lnSpc>
                <a:spcPct val="150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Mezuniyet sonrası eğitim kapsamında projelerin sürdürülmesi ve  uluslararası ve ulusal yayınlara dönüştürülmesi</a:t>
            </a:r>
            <a:endParaRPr/>
          </a:p>
          <a:p>
            <a:pPr indent="-342900" lvl="0" marL="342900" marR="0" rtl="0" algn="just">
              <a:lnSpc>
                <a:spcPct val="150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İkincisi gerçekleştirilmiş olan “Öğrenci Kongresi”nin devam ettirilmesi</a:t>
            </a:r>
            <a:endParaRPr/>
          </a:p>
          <a:p>
            <a:pPr indent="-342900" lvl="0" marL="342900" marR="0" rtl="0" algn="just">
              <a:lnSpc>
                <a:spcPct val="150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Eğitim ve Araştırma Laboratuvarlarında yeni proje ve araştırmalar yapmak ve bunları ulusal, uluslararası yayına dönüştürülmesi</a:t>
            </a:r>
            <a:endParaRPr/>
          </a:p>
          <a:p>
            <a:pPr indent="-342900" lvl="0" marL="342900" marR="0" rtl="0" algn="just">
              <a:lnSpc>
                <a:spcPct val="150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Bilim alanımızla ilgili kitap ve kitap bölümleri yazılması</a:t>
            </a:r>
            <a:endParaRPr/>
          </a:p>
          <a:p>
            <a:pPr indent="-342900" lvl="0" marL="342900" marR="0" rtl="0" algn="just">
              <a:lnSpc>
                <a:spcPct val="150000"/>
              </a:lnSpc>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Toplum sağlığını destekleyen kurum ve kuruluşlarla, İBB, ilçe belediyeler, meslek ve hasta dernekleri ile halka ve engellilere yönelik ortak etkinlik ve projelere devam edilmesi</a:t>
            </a:r>
            <a:endParaRPr/>
          </a:p>
          <a:p>
            <a:pPr indent="0" lvl="0" marL="457200" marR="0" rtl="0" algn="just">
              <a:lnSpc>
                <a:spcPct val="150000"/>
              </a:lnSpc>
              <a:spcBef>
                <a:spcPts val="0"/>
              </a:spcBef>
              <a:spcAft>
                <a:spcPts val="0"/>
              </a:spcAft>
              <a:buNone/>
            </a:pPr>
            <a:r>
              <a:rPr b="0" i="0" lang="tr-TR" sz="1600" u="none" cap="none" strike="noStrike">
                <a:solidFill>
                  <a:schemeClr val="dk1"/>
                </a:solidFill>
                <a:latin typeface="Calibri"/>
                <a:ea typeface="Calibri"/>
                <a:cs typeface="Calibri"/>
                <a:sym typeface="Calibri"/>
              </a:rPr>
              <a:t> </a:t>
            </a:r>
            <a:endParaRPr/>
          </a:p>
          <a:p>
            <a:pPr indent="0" lvl="0" marL="457200" marR="0" rtl="0" algn="just">
              <a:lnSpc>
                <a:spcPct val="150000"/>
              </a:lnSpc>
              <a:spcBef>
                <a:spcPts val="0"/>
              </a:spcBef>
              <a:spcAft>
                <a:spcPts val="0"/>
              </a:spcAft>
              <a:buNone/>
            </a:pPr>
            <a:r>
              <a:rPr b="1" i="0" lang="tr-TR" sz="1600" u="none" cap="none" strike="noStrike">
                <a:solidFill>
                  <a:schemeClr val="dk1"/>
                </a:solidFill>
                <a:latin typeface="Calibri"/>
                <a:ea typeface="Calibri"/>
                <a:cs typeface="Calibri"/>
                <a:sym typeface="Calibri"/>
              </a:rPr>
              <a:t>Gerekçe; </a:t>
            </a:r>
            <a:r>
              <a:rPr b="0" i="0" lang="tr-TR" sz="1600" u="none" cap="none" strike="noStrike">
                <a:solidFill>
                  <a:schemeClr val="dk1"/>
                </a:solidFill>
                <a:latin typeface="Calibri"/>
                <a:ea typeface="Calibri"/>
                <a:cs typeface="Calibri"/>
                <a:sym typeface="Calibri"/>
              </a:rPr>
              <a:t>Bölümümüz akademik standartlarının ve hizmet kalitesinin, akademisyen eğitimi, akademik kariyer ve gelişime katkının arttırılması, Üniversite-STK işbirliğini güçlendirilmesi ve bölüm öğrencilerine araştırma örnekleri oluşturulması</a:t>
            </a:r>
            <a:endParaRPr/>
          </a:p>
        </p:txBody>
      </p:sp>
      <p:sp>
        <p:nvSpPr>
          <p:cNvPr id="422" name="Google Shape;422;p43"/>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423" name="Google Shape;423;p43"/>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44"/>
          <p:cNvSpPr txBox="1"/>
          <p:nvPr/>
        </p:nvSpPr>
        <p:spPr>
          <a:xfrm>
            <a:off x="330200" y="161925"/>
            <a:ext cx="10631488" cy="41751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2021 Yılı İş Planı</a:t>
            </a:r>
            <a:endParaRPr/>
          </a:p>
        </p:txBody>
      </p:sp>
      <p:sp>
        <p:nvSpPr>
          <p:cNvPr id="429" name="Google Shape;429;p44"/>
          <p:cNvSpPr/>
          <p:nvPr/>
        </p:nvSpPr>
        <p:spPr>
          <a:xfrm>
            <a:off x="84138" y="912542"/>
            <a:ext cx="11385550" cy="646113"/>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Noto Sans Symbols"/>
              <a:buChar char="✔"/>
            </a:pPr>
            <a:r>
              <a:rPr b="1" i="0" lang="tr-TR" sz="1800" u="none" cap="none" strike="noStrike">
                <a:solidFill>
                  <a:schemeClr val="dk1"/>
                </a:solidFill>
                <a:latin typeface="Calibri"/>
                <a:ea typeface="Calibri"/>
                <a:cs typeface="Calibri"/>
                <a:sym typeface="Calibri"/>
              </a:rPr>
              <a:t>Araştırma ve Geliştirme Kapsamda Planlanan Hedefler ve Gerekçeleri</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800"/>
              <a:buFont typeface="Noto Sans Symbols"/>
              <a:buNone/>
            </a:pPr>
            <a:r>
              <a:t/>
            </a:r>
            <a:endParaRPr b="0" i="0" sz="1800" u="none" cap="none" strike="noStrike">
              <a:solidFill>
                <a:schemeClr val="dk1"/>
              </a:solidFill>
              <a:latin typeface="Calibri"/>
              <a:ea typeface="Calibri"/>
              <a:cs typeface="Calibri"/>
              <a:sym typeface="Calibri"/>
            </a:endParaRPr>
          </a:p>
        </p:txBody>
      </p:sp>
      <p:sp>
        <p:nvSpPr>
          <p:cNvPr id="430" name="Google Shape;430;p44"/>
          <p:cNvSpPr/>
          <p:nvPr/>
        </p:nvSpPr>
        <p:spPr>
          <a:xfrm>
            <a:off x="493713" y="1514475"/>
            <a:ext cx="11698287" cy="338138"/>
          </a:xfrm>
          <a:prstGeom prst="rect">
            <a:avLst/>
          </a:prstGeom>
          <a:noFill/>
          <a:ln>
            <a:noFill/>
          </a:ln>
        </p:spPr>
        <p:txBody>
          <a:bodyPr anchorCtr="0" anchor="t" bIns="45700" lIns="91425" spcFirstLastPara="1" rIns="91425" wrap="square" tIns="45700">
            <a:spAutoFit/>
          </a:bodyPr>
          <a:lstStyle/>
          <a:p>
            <a:pPr indent="-184150" lvl="0" marL="285750" marR="0" rtl="0" algn="l">
              <a:lnSpc>
                <a:spcPct val="100000"/>
              </a:lnSpc>
              <a:spcBef>
                <a:spcPts val="0"/>
              </a:spcBef>
              <a:spcAft>
                <a:spcPts val="0"/>
              </a:spcAft>
              <a:buClr>
                <a:schemeClr val="dk1"/>
              </a:buClr>
              <a:buSzPts val="1600"/>
              <a:buFont typeface="Noto Sans Symbols"/>
              <a:buNone/>
            </a:pPr>
            <a:r>
              <a:t/>
            </a:r>
            <a:endParaRPr b="0" i="0" sz="1600" u="none" cap="none" strike="noStrike">
              <a:solidFill>
                <a:schemeClr val="dk1"/>
              </a:solidFill>
              <a:latin typeface="Calibri"/>
              <a:ea typeface="Calibri"/>
              <a:cs typeface="Calibri"/>
              <a:sym typeface="Calibri"/>
            </a:endParaRPr>
          </a:p>
        </p:txBody>
      </p:sp>
      <p:sp>
        <p:nvSpPr>
          <p:cNvPr id="431" name="Google Shape;431;p44"/>
          <p:cNvSpPr/>
          <p:nvPr/>
        </p:nvSpPr>
        <p:spPr>
          <a:xfrm>
            <a:off x="103981" y="1193530"/>
            <a:ext cx="11830050" cy="730250"/>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15000"/>
              </a:lnSpc>
              <a:spcBef>
                <a:spcPts val="0"/>
              </a:spcBef>
              <a:spcAft>
                <a:spcPts val="0"/>
              </a:spcAft>
              <a:buClr>
                <a:schemeClr val="dk1"/>
              </a:buClr>
              <a:buSzPts val="1800"/>
              <a:buFont typeface="Noto Sans Symbols"/>
              <a:buChar char="⮚"/>
            </a:pPr>
            <a:r>
              <a:rPr b="1" i="0" lang="tr-TR" sz="1800" u="none" cap="none" strike="noStrike">
                <a:solidFill>
                  <a:schemeClr val="dk1"/>
                </a:solidFill>
                <a:latin typeface="Calibri"/>
                <a:ea typeface="Calibri"/>
                <a:cs typeface="Calibri"/>
                <a:sym typeface="Calibri"/>
              </a:rPr>
              <a:t>Fizyoterapi ve Rehabilitasyon Bölümü için;</a:t>
            </a:r>
            <a:endParaRPr/>
          </a:p>
          <a:p>
            <a:pPr indent="-228600" lvl="0" marL="342900" marR="0" rtl="0" algn="just">
              <a:lnSpc>
                <a:spcPct val="115000"/>
              </a:lnSpc>
              <a:spcBef>
                <a:spcPts val="0"/>
              </a:spcBef>
              <a:spcAft>
                <a:spcPts val="0"/>
              </a:spcAft>
              <a:buClr>
                <a:schemeClr val="dk1"/>
              </a:buClr>
              <a:buSzPts val="1800"/>
              <a:buFont typeface="Noto Sans Symbols"/>
              <a:buNone/>
            </a:pPr>
            <a:r>
              <a:t/>
            </a:r>
            <a:endParaRPr b="1" i="0" sz="1800" u="none" cap="none" strike="noStrike">
              <a:solidFill>
                <a:srgbClr val="FF0000"/>
              </a:solidFill>
              <a:latin typeface="Calibri"/>
              <a:ea typeface="Calibri"/>
              <a:cs typeface="Calibri"/>
              <a:sym typeface="Calibri"/>
            </a:endParaRPr>
          </a:p>
        </p:txBody>
      </p:sp>
      <p:sp>
        <p:nvSpPr>
          <p:cNvPr id="432" name="Google Shape;432;p44"/>
          <p:cNvSpPr/>
          <p:nvPr/>
        </p:nvSpPr>
        <p:spPr>
          <a:xfrm>
            <a:off x="421408" y="1629284"/>
            <a:ext cx="11698288" cy="5063566"/>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Bölümümüz akademisyenleri tarafından Fizyoterapi ve Rehabilitasyon bilim alanıyla ilgili etik kurula sunulmak üzere yeni projeler planlanması</a:t>
            </a:r>
            <a:endParaRPr/>
          </a:p>
          <a:p>
            <a:pPr indent="0" lvl="0" marL="228600" marR="0" rtl="0" algn="l">
              <a:spcBef>
                <a:spcPts val="0"/>
              </a:spcBef>
              <a:spcAft>
                <a:spcPts val="0"/>
              </a:spcAft>
              <a:buNone/>
            </a:pPr>
            <a:r>
              <a:rPr b="0" i="0" lang="tr-TR" sz="1600" u="none" cap="none" strike="noStrike">
                <a:solidFill>
                  <a:schemeClr val="dk1"/>
                </a:solidFill>
                <a:latin typeface="Calibri"/>
                <a:ea typeface="Calibri"/>
                <a:cs typeface="Calibri"/>
                <a:sym typeface="Calibri"/>
              </a:rPr>
              <a:t> </a:t>
            </a:r>
            <a:endParaRPr/>
          </a:p>
          <a:p>
            <a:pPr indent="-342900" lvl="0" marL="342900" marR="0" rtl="0" algn="l">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Bölümümüzde Eğitim ve Araştırma Laboratuvarlarında yapılmış projeleri, SCI ve SCI-E kapsamındaki ulusal ve uluslararası dergilerde yayınlayarak yayın sayısının artırılmasının sağlaması</a:t>
            </a:r>
            <a:endParaRPr/>
          </a:p>
          <a:p>
            <a:pPr indent="0" lvl="0" marL="457200" marR="0" rtl="0" algn="l">
              <a:spcBef>
                <a:spcPts val="0"/>
              </a:spcBef>
              <a:spcAft>
                <a:spcPts val="0"/>
              </a:spcAft>
              <a:buNone/>
            </a:pPr>
            <a:r>
              <a:rPr b="0" i="0" lang="tr-TR" sz="1600" u="none" cap="none" strike="noStrike">
                <a:solidFill>
                  <a:schemeClr val="dk1"/>
                </a:solidFill>
                <a:latin typeface="Calibri"/>
                <a:ea typeface="Calibri"/>
                <a:cs typeface="Calibri"/>
                <a:sym typeface="Calibri"/>
              </a:rPr>
              <a:t> </a:t>
            </a:r>
            <a:endParaRPr/>
          </a:p>
          <a:p>
            <a:pPr indent="-342900" lvl="0" marL="342900" marR="0" rtl="0" algn="l">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Kardiyopulmoner Fizyoterapi ve Rehabilitasyon Doktora ve Fizyoterapi ve Rehabilitasyon Yüksek Lisans programları kapsamında tez projeleri planlaması</a:t>
            </a:r>
            <a:endParaRPr/>
          </a:p>
          <a:p>
            <a:pPr indent="0" lvl="0" marL="228600" marR="0" rtl="0" algn="l">
              <a:spcBef>
                <a:spcPts val="0"/>
              </a:spcBef>
              <a:spcAft>
                <a:spcPts val="0"/>
              </a:spcAft>
              <a:buNone/>
            </a:pPr>
            <a:r>
              <a:rPr b="0" i="0" lang="tr-TR" sz="1600" u="none" cap="none" strike="noStrike">
                <a:solidFill>
                  <a:schemeClr val="dk1"/>
                </a:solidFill>
                <a:latin typeface="Calibri"/>
                <a:ea typeface="Calibri"/>
                <a:cs typeface="Calibri"/>
                <a:sym typeface="Calibri"/>
              </a:rPr>
              <a:t> </a:t>
            </a:r>
            <a:endParaRPr/>
          </a:p>
          <a:p>
            <a:pPr indent="-342900" lvl="0" marL="342900" marR="0" rtl="0" algn="l">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Fizyoterapi ve Rehabilitasyon Bölümü’ndeki farklı çalışma alanlarını ön plana çıkaracak faaliyetlerin planlaması</a:t>
            </a:r>
            <a:endParaRPr/>
          </a:p>
          <a:p>
            <a:pPr indent="0" lvl="0" marL="228600" marR="0" rtl="0" algn="l">
              <a:spcBef>
                <a:spcPts val="0"/>
              </a:spcBef>
              <a:spcAft>
                <a:spcPts val="0"/>
              </a:spcAft>
              <a:buNone/>
            </a:pPr>
            <a:r>
              <a:rPr b="0" i="0" lang="tr-TR" sz="1600" u="none" cap="none" strike="noStrike">
                <a:solidFill>
                  <a:schemeClr val="dk1"/>
                </a:solidFill>
                <a:latin typeface="Calibri"/>
                <a:ea typeface="Calibri"/>
                <a:cs typeface="Calibri"/>
                <a:sym typeface="Calibri"/>
              </a:rPr>
              <a:t> </a:t>
            </a:r>
            <a:endParaRPr/>
          </a:p>
          <a:p>
            <a:pPr indent="-342900" lvl="0" marL="342900" marR="0" rtl="0" algn="l">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Fizyoterapi ve Rehabilitasyon bilim alanında yeni teknik ve metotlara yönelik eğitim ve araştırmaların yapılması ve projelerin planlanması</a:t>
            </a:r>
            <a:endParaRPr/>
          </a:p>
          <a:p>
            <a:pPr indent="0" lvl="0" marL="0" marR="0" rtl="0" algn="l">
              <a:spcBef>
                <a:spcPts val="0"/>
              </a:spcBef>
              <a:spcAft>
                <a:spcPts val="0"/>
              </a:spcAft>
              <a:buNone/>
            </a:pPr>
            <a:r>
              <a:rPr b="0" i="0" lang="tr-TR" sz="1600" u="none" cap="none" strike="noStrike">
                <a:solidFill>
                  <a:schemeClr val="dk1"/>
                </a:solidFill>
                <a:latin typeface="Calibri"/>
                <a:ea typeface="Calibri"/>
                <a:cs typeface="Calibri"/>
                <a:sym typeface="Calibri"/>
              </a:rPr>
              <a:t> </a:t>
            </a:r>
            <a:endParaRPr/>
          </a:p>
          <a:p>
            <a:pPr indent="-342900" lvl="0" marL="342900" marR="0" rtl="0" algn="just">
              <a:spcBef>
                <a:spcPts val="0"/>
              </a:spcBef>
              <a:spcAft>
                <a:spcPts val="0"/>
              </a:spcAft>
              <a:buClr>
                <a:schemeClr val="dk1"/>
              </a:buClr>
              <a:buSzPts val="1600"/>
              <a:buFont typeface="Arial"/>
              <a:buChar char="•"/>
            </a:pPr>
            <a:r>
              <a:rPr b="0" i="0" lang="tr-TR" sz="1600" u="none" cap="none" strike="noStrike">
                <a:solidFill>
                  <a:schemeClr val="dk1"/>
                </a:solidFill>
                <a:latin typeface="Calibri"/>
                <a:ea typeface="Calibri"/>
                <a:cs typeface="Calibri"/>
                <a:sym typeface="Calibri"/>
              </a:rPr>
              <a:t>Toplum sağlığını ilgilendiren Fizyoterapi ve Rehabilitasyon alanında; sağlıklı ve engelli kişilerde  koruyucu, sağlığı geliştirici ve rekreasyonel aktivitelere yönelik üretilen projeleri sürdürülmesi ve öğrencilerin rol almasının sağlanması</a:t>
            </a:r>
            <a:endParaRPr/>
          </a:p>
          <a:p>
            <a:pPr indent="0" lvl="0" marL="228600" marR="0" rtl="0" algn="just">
              <a:spcBef>
                <a:spcPts val="0"/>
              </a:spcBef>
              <a:spcAft>
                <a:spcPts val="0"/>
              </a:spcAft>
              <a:buNone/>
            </a:pPr>
            <a:r>
              <a:rPr b="0" i="0" lang="tr-TR" sz="1600" u="none" cap="none" strike="noStrike">
                <a:solidFill>
                  <a:schemeClr val="dk1"/>
                </a:solidFill>
                <a:latin typeface="Calibri"/>
                <a:ea typeface="Calibri"/>
                <a:cs typeface="Calibri"/>
                <a:sym typeface="Calibri"/>
              </a:rPr>
              <a:t> </a:t>
            </a:r>
            <a:endParaRPr/>
          </a:p>
          <a:p>
            <a:pPr indent="0" lvl="0" marL="228600" marR="0" rtl="0" algn="just">
              <a:spcBef>
                <a:spcPts val="0"/>
              </a:spcBef>
              <a:spcAft>
                <a:spcPts val="0"/>
              </a:spcAft>
              <a:buNone/>
            </a:pPr>
            <a:r>
              <a:rPr b="1" i="0" lang="tr-TR" sz="1600" u="none" cap="none" strike="noStrike">
                <a:solidFill>
                  <a:schemeClr val="dk1"/>
                </a:solidFill>
                <a:latin typeface="Calibri"/>
                <a:ea typeface="Calibri"/>
                <a:cs typeface="Calibri"/>
                <a:sym typeface="Calibri"/>
              </a:rPr>
              <a:t>Gerekçe; </a:t>
            </a:r>
            <a:r>
              <a:rPr b="0" i="0" lang="tr-TR" sz="1600" u="none" cap="none" strike="noStrike">
                <a:solidFill>
                  <a:schemeClr val="dk1"/>
                </a:solidFill>
                <a:latin typeface="Calibri"/>
                <a:ea typeface="Calibri"/>
                <a:cs typeface="Calibri"/>
                <a:sym typeface="Calibri"/>
              </a:rPr>
              <a:t>Bölümümüz akademik kadrosunun bilgi donanımının güçlendirilmesini ve akademik faaliyetlerinin artırılmasının sağlanması, toplumda bölümün tanınırlığının ve farkındalığının artırılması ve toplum yararına çalışmaların yapılmasının sağlanması</a:t>
            </a:r>
            <a:endParaRPr/>
          </a:p>
          <a:p>
            <a:pPr indent="0" lvl="0" marL="228600" marR="0" rtl="0" algn="just">
              <a:lnSpc>
                <a:spcPct val="115000"/>
              </a:lnSpc>
              <a:spcBef>
                <a:spcPts val="0"/>
              </a:spcBef>
              <a:spcAft>
                <a:spcPts val="0"/>
              </a:spcAft>
              <a:buNone/>
            </a:pPr>
            <a:r>
              <a:rPr b="0" i="0" lang="tr-TR" sz="1800" u="none" cap="none" strike="noStrike">
                <a:solidFill>
                  <a:schemeClr val="dk1"/>
                </a:solidFill>
                <a:latin typeface="Times New Roman"/>
                <a:ea typeface="Times New Roman"/>
                <a:cs typeface="Times New Roman"/>
                <a:sym typeface="Times New Roman"/>
              </a:rPr>
              <a:t> </a:t>
            </a:r>
            <a:endParaRPr b="0" i="0" sz="1600" u="none" cap="none" strike="noStrike">
              <a:solidFill>
                <a:schemeClr val="dk1"/>
              </a:solidFill>
              <a:latin typeface="Calibri"/>
              <a:ea typeface="Calibri"/>
              <a:cs typeface="Calibri"/>
              <a:sym typeface="Calibri"/>
            </a:endParaRPr>
          </a:p>
        </p:txBody>
      </p:sp>
      <p:sp>
        <p:nvSpPr>
          <p:cNvPr id="433" name="Google Shape;433;p44"/>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434" name="Google Shape;434;p44"/>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45"/>
          <p:cNvSpPr txBox="1"/>
          <p:nvPr>
            <p:ph type="title"/>
          </p:nvPr>
        </p:nvSpPr>
        <p:spPr>
          <a:xfrm>
            <a:off x="838200" y="3992563"/>
            <a:ext cx="10515600" cy="132556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None/>
            </a:pPr>
            <a:r>
              <a:rPr lang="tr-TR"/>
              <a:t>TEŞEKKÜRLER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5"/>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95" name="Google Shape;95;p5"/>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graphicFrame>
        <p:nvGraphicFramePr>
          <p:cNvPr id="96" name="Google Shape;96;p5"/>
          <p:cNvGraphicFramePr/>
          <p:nvPr/>
        </p:nvGraphicFramePr>
        <p:xfrm>
          <a:off x="104775" y="1403350"/>
          <a:ext cx="3000000" cy="3000000"/>
        </p:xfrm>
        <a:graphic>
          <a:graphicData uri="http://schemas.openxmlformats.org/drawingml/2006/table">
            <a:tbl>
              <a:tblPr>
                <a:noFill/>
                <a:tableStyleId>{179E50C7-A064-4D43-8EFD-118BFF775C46}</a:tableStyleId>
              </a:tblPr>
              <a:tblGrid>
                <a:gridCol w="2208075"/>
                <a:gridCol w="1317725"/>
                <a:gridCol w="1255450"/>
                <a:gridCol w="1346600"/>
                <a:gridCol w="873450"/>
                <a:gridCol w="1078175"/>
                <a:gridCol w="748650"/>
                <a:gridCol w="1084800"/>
                <a:gridCol w="982675"/>
                <a:gridCol w="859825"/>
              </a:tblGrid>
              <a:tr h="530650">
                <a:tc>
                  <a:txBody>
                    <a:bodyPr/>
                    <a:lstStyle/>
                    <a:p>
                      <a:pPr indent="0" lvl="0" marL="0" marR="0" rtl="0" algn="ctr">
                        <a:spcBef>
                          <a:spcPts val="0"/>
                        </a:spcBef>
                        <a:spcAft>
                          <a:spcPts val="0"/>
                        </a:spcAft>
                        <a:buNone/>
                      </a:pPr>
                      <a:r>
                        <a:rPr lang="tr-TR" sz="1200" u="none" cap="none" strike="noStrike"/>
                        <a:t>Fizyoterapi ve Rehabilitasyon Bölümü</a:t>
                      </a:r>
                      <a:endParaRPr/>
                    </a:p>
                  </a:txBody>
                  <a:tcPr marT="4400" marB="0" marR="4400" marL="4400" anchor="ctr"/>
                </a:tc>
                <a:tc>
                  <a:txBody>
                    <a:bodyPr/>
                    <a:lstStyle/>
                    <a:p>
                      <a:pPr indent="0" lvl="0" marL="0" marR="0" rtl="0" algn="ctr">
                        <a:spcBef>
                          <a:spcPts val="0"/>
                        </a:spcBef>
                        <a:spcAft>
                          <a:spcPts val="0"/>
                        </a:spcAft>
                        <a:buNone/>
                      </a:pPr>
                      <a:r>
                        <a:rPr lang="tr-TR" sz="1200" u="none" cap="none" strike="noStrike"/>
                        <a:t>Üniversite Yönetim Kurulu Üyeliği</a:t>
                      </a:r>
                      <a:endParaRPr b="1" i="0" sz="12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200" u="none" cap="none" strike="noStrike">
                          <a:solidFill>
                            <a:srgbClr val="000000"/>
                          </a:solidFill>
                          <a:latin typeface="Calibri"/>
                          <a:ea typeface="Calibri"/>
                          <a:cs typeface="Calibri"/>
                          <a:sym typeface="Calibri"/>
                        </a:rPr>
                        <a:t>Üniversite Senato Üyeliği</a:t>
                      </a:r>
                      <a:endParaRPr/>
                    </a:p>
                  </a:txBody>
                  <a:tcPr marT="4400" marB="0" marR="4400" marL="4400" anchor="ctr"/>
                </a:tc>
                <a:tc>
                  <a:txBody>
                    <a:bodyPr/>
                    <a:lstStyle/>
                    <a:p>
                      <a:pPr indent="0" lvl="0" marL="0" marR="0" rtl="0" algn="ctr">
                        <a:spcBef>
                          <a:spcPts val="0"/>
                        </a:spcBef>
                        <a:spcAft>
                          <a:spcPts val="0"/>
                        </a:spcAft>
                        <a:buNone/>
                      </a:pPr>
                      <a:r>
                        <a:rPr b="0" i="0" lang="tr-TR" sz="1200" u="none" cap="none" strike="noStrike">
                          <a:solidFill>
                            <a:srgbClr val="000000"/>
                          </a:solidFill>
                          <a:latin typeface="Calibri"/>
                          <a:ea typeface="Calibri"/>
                          <a:cs typeface="Calibri"/>
                          <a:sym typeface="Calibri"/>
                        </a:rPr>
                        <a:t>Fakülte Yönetim Kurulu Üyeliği</a:t>
                      </a:r>
                      <a:endParaRPr b="0" i="0" sz="12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lnSpc>
                          <a:spcPct val="100000"/>
                        </a:lnSpc>
                        <a:spcBef>
                          <a:spcPts val="0"/>
                        </a:spcBef>
                        <a:spcAft>
                          <a:spcPts val="0"/>
                        </a:spcAft>
                        <a:buClr>
                          <a:srgbClr val="000000"/>
                        </a:buClr>
                        <a:buSzPts val="1200"/>
                        <a:buFont typeface="Calibri"/>
                        <a:buNone/>
                      </a:pPr>
                      <a:r>
                        <a:rPr b="0" i="0" lang="tr-TR" sz="1200" u="none" cap="none" strike="noStrike">
                          <a:solidFill>
                            <a:srgbClr val="000000"/>
                          </a:solidFill>
                          <a:latin typeface="Calibri"/>
                          <a:ea typeface="Calibri"/>
                          <a:cs typeface="Calibri"/>
                          <a:sym typeface="Calibri"/>
                        </a:rPr>
                        <a:t>Fakülte Kurulu Üyeliği</a:t>
                      </a:r>
                      <a:endParaRPr/>
                    </a:p>
                  </a:txBody>
                  <a:tcPr marT="4400" marB="0" marR="4400" marL="4400" anchor="ctr"/>
                </a:tc>
                <a:tc>
                  <a:txBody>
                    <a:bodyPr/>
                    <a:lstStyle/>
                    <a:p>
                      <a:pPr indent="0" lvl="0" marL="0" marR="0" rtl="0" algn="ctr">
                        <a:spcBef>
                          <a:spcPts val="0"/>
                        </a:spcBef>
                        <a:spcAft>
                          <a:spcPts val="0"/>
                        </a:spcAft>
                        <a:buNone/>
                      </a:pPr>
                      <a:r>
                        <a:rPr b="0" i="0" lang="tr-TR" sz="1200" u="none" cap="none" strike="noStrike">
                          <a:solidFill>
                            <a:srgbClr val="000000"/>
                          </a:solidFill>
                          <a:latin typeface="Calibri"/>
                          <a:ea typeface="Calibri"/>
                          <a:cs typeface="Calibri"/>
                          <a:sym typeface="Calibri"/>
                        </a:rPr>
                        <a:t>Enstitü Yönetim Kurulu Üyeliği</a:t>
                      </a:r>
                      <a:endParaRPr b="0" i="0" sz="12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200" u="none" cap="none" strike="noStrike">
                          <a:solidFill>
                            <a:srgbClr val="000000"/>
                          </a:solidFill>
                          <a:latin typeface="Calibri"/>
                          <a:ea typeface="Calibri"/>
                          <a:cs typeface="Calibri"/>
                          <a:sym typeface="Calibri"/>
                        </a:rPr>
                        <a:t>Bölüm Başkanlığı</a:t>
                      </a:r>
                      <a:endParaRPr/>
                    </a:p>
                  </a:txBody>
                  <a:tcPr marT="4400" marB="0" marR="4400" marL="4400" anchor="ctr"/>
                </a:tc>
                <a:tc>
                  <a:txBody>
                    <a:bodyPr/>
                    <a:lstStyle/>
                    <a:p>
                      <a:pPr indent="0" lvl="0" marL="0" marR="0" rtl="0" algn="ctr">
                        <a:spcBef>
                          <a:spcPts val="0"/>
                        </a:spcBef>
                        <a:spcAft>
                          <a:spcPts val="0"/>
                        </a:spcAft>
                        <a:buNone/>
                      </a:pPr>
                      <a:r>
                        <a:rPr b="0" i="0" lang="tr-TR" sz="1200" u="none" cap="none" strike="noStrike">
                          <a:solidFill>
                            <a:srgbClr val="000000"/>
                          </a:solidFill>
                          <a:latin typeface="Calibri"/>
                          <a:ea typeface="Calibri"/>
                          <a:cs typeface="Calibri"/>
                          <a:sym typeface="Calibri"/>
                        </a:rPr>
                        <a:t>Anabilim Dalı Başkanlığı</a:t>
                      </a:r>
                      <a:endParaRPr/>
                    </a:p>
                  </a:txBody>
                  <a:tcPr marT="4400" marB="0" marR="4400" marL="4400" anchor="ctr"/>
                </a:tc>
                <a:tc>
                  <a:txBody>
                    <a:bodyPr/>
                    <a:lstStyle/>
                    <a:p>
                      <a:pPr indent="0" lvl="0" marL="0" marR="0" rtl="0" algn="ctr">
                        <a:spcBef>
                          <a:spcPts val="0"/>
                        </a:spcBef>
                        <a:spcAft>
                          <a:spcPts val="0"/>
                        </a:spcAft>
                        <a:buNone/>
                      </a:pPr>
                      <a:r>
                        <a:rPr b="0" i="0" lang="tr-TR" sz="1200" u="none" cap="none" strike="noStrike">
                          <a:solidFill>
                            <a:srgbClr val="000000"/>
                          </a:solidFill>
                          <a:latin typeface="Calibri"/>
                          <a:ea typeface="Calibri"/>
                          <a:cs typeface="Calibri"/>
                          <a:sym typeface="Calibri"/>
                        </a:rPr>
                        <a:t>Bölüm Kurulu Üyeliği</a:t>
                      </a:r>
                      <a:endParaRPr b="0" i="0" sz="12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lang="tr-TR" sz="1200" u="none" cap="none" strike="noStrike"/>
                        <a:t>TOPLAM</a:t>
                      </a:r>
                      <a:endParaRPr b="1" i="0" sz="1200" u="none" cap="none" strike="noStrike">
                        <a:solidFill>
                          <a:srgbClr val="000000"/>
                        </a:solidFill>
                        <a:latin typeface="Calibri"/>
                        <a:ea typeface="Calibri"/>
                        <a:cs typeface="Calibri"/>
                        <a:sym typeface="Calibri"/>
                      </a:endParaRPr>
                    </a:p>
                  </a:txBody>
                  <a:tcPr marT="4400" marB="0" marR="4400" marL="4400" anchor="ctr"/>
                </a:tc>
              </a:tr>
              <a:tr h="885550">
                <a:tc>
                  <a:txBody>
                    <a:bodyPr/>
                    <a:lstStyle/>
                    <a:p>
                      <a:pPr indent="0" lvl="0" marL="0" marR="0" rtl="0" algn="ctr">
                        <a:spcBef>
                          <a:spcPts val="0"/>
                        </a:spcBef>
                        <a:spcAft>
                          <a:spcPts val="0"/>
                        </a:spcAft>
                        <a:buNone/>
                      </a:pPr>
                      <a:r>
                        <a:rPr lang="tr-TR" sz="1200" u="none" cap="none" strike="noStrike"/>
                        <a:t>PROF. DR. H. NİLGÜN GÜRSES </a:t>
                      </a:r>
                      <a:endParaRPr b="1" i="0" sz="12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chemeClr val="dk1"/>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7</a:t>
                      </a:r>
                      <a:endParaRPr/>
                    </a:p>
                  </a:txBody>
                  <a:tcPr marT="4400" marB="0" marR="4400" marL="4400" anchor="ctr"/>
                </a:tc>
              </a:tr>
              <a:tr h="634150">
                <a:tc>
                  <a:txBody>
                    <a:bodyPr/>
                    <a:lstStyle/>
                    <a:p>
                      <a:pPr indent="0" lvl="0" marL="0" marR="0" rtl="0" algn="ctr">
                        <a:spcBef>
                          <a:spcPts val="0"/>
                        </a:spcBef>
                        <a:spcAft>
                          <a:spcPts val="0"/>
                        </a:spcAft>
                        <a:buNone/>
                      </a:pPr>
                      <a:r>
                        <a:rPr lang="tr-TR" sz="1200" u="none" cap="none" strike="noStrike"/>
                        <a:t>DOÇ. DR. SEMİRAMİS ÖZYILMAZ </a:t>
                      </a:r>
                      <a:endParaRPr b="1" i="0" sz="12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chemeClr val="dk1"/>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4</a:t>
                      </a:r>
                      <a:endParaRPr/>
                    </a:p>
                  </a:txBody>
                  <a:tcPr marT="4400" marB="0" marR="4400" marL="4400" anchor="ctr"/>
                </a:tc>
              </a:tr>
              <a:tr h="538425">
                <a:tc>
                  <a:txBody>
                    <a:bodyPr/>
                    <a:lstStyle/>
                    <a:p>
                      <a:pPr indent="0" lvl="0" marL="0" marR="0" rtl="0" algn="ctr">
                        <a:spcBef>
                          <a:spcPts val="0"/>
                        </a:spcBef>
                        <a:spcAft>
                          <a:spcPts val="0"/>
                        </a:spcAft>
                        <a:buNone/>
                      </a:pPr>
                      <a:r>
                        <a:rPr lang="tr-TR" sz="1200" u="none" cap="none" strike="noStrike"/>
                        <a:t>DOÇ. DR.ALİS KOSTANOĞLU</a:t>
                      </a:r>
                      <a:endParaRPr b="1" i="0" sz="12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chemeClr val="dk1"/>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a:t>
                      </a:r>
                      <a:endParaRPr/>
                    </a:p>
                  </a:txBody>
                  <a:tcPr marT="4400" marB="0" marR="4400" marL="4400" anchor="ctr"/>
                </a:tc>
              </a:tr>
              <a:tr h="514500">
                <a:tc>
                  <a:txBody>
                    <a:bodyPr/>
                    <a:lstStyle/>
                    <a:p>
                      <a:pPr indent="0" lvl="0" marL="0" marR="0" rtl="0" algn="ctr">
                        <a:spcBef>
                          <a:spcPts val="0"/>
                        </a:spcBef>
                        <a:spcAft>
                          <a:spcPts val="0"/>
                        </a:spcAft>
                        <a:buNone/>
                      </a:pPr>
                      <a:r>
                        <a:rPr lang="tr-TR" sz="1200" u="none" cap="none" strike="noStrike"/>
                        <a:t>DR. ÖĞR. ÜYESİ MÜBERRA TANRIVERDİ </a:t>
                      </a:r>
                      <a:endParaRPr b="1" i="0" sz="12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chemeClr val="dk1"/>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r>
              <a:tr h="646125">
                <a:tc>
                  <a:txBody>
                    <a:bodyPr/>
                    <a:lstStyle/>
                    <a:p>
                      <a:pPr indent="0" lvl="0" marL="0" marR="0" rtl="0" algn="ctr">
                        <a:spcBef>
                          <a:spcPts val="0"/>
                        </a:spcBef>
                        <a:spcAft>
                          <a:spcPts val="0"/>
                        </a:spcAft>
                        <a:buNone/>
                      </a:pPr>
                      <a:r>
                        <a:rPr lang="tr-TR" sz="1200" u="none" cap="none" strike="noStrike"/>
                        <a:t>DR. ÖĞR. ÜYESİ HİLAL DENİZOĞLU KÜLLİ </a:t>
                      </a:r>
                      <a:endParaRPr b="1" i="0" sz="12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chemeClr val="dk1"/>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r>
              <a:tr h="610225">
                <a:tc>
                  <a:txBody>
                    <a:bodyPr/>
                    <a:lstStyle/>
                    <a:p>
                      <a:pPr indent="0" lvl="0" marL="0" marR="0" rtl="0" algn="ctr">
                        <a:spcBef>
                          <a:spcPts val="0"/>
                        </a:spcBef>
                        <a:spcAft>
                          <a:spcPts val="0"/>
                        </a:spcAft>
                        <a:buNone/>
                      </a:pPr>
                      <a:r>
                        <a:rPr lang="tr-TR" sz="1200" u="none" cap="none" strike="noStrike"/>
                        <a:t>DR. ÖĞR. ÜYESİ. ELİF DURGUT </a:t>
                      </a:r>
                      <a:endParaRPr b="1" i="0" sz="12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chemeClr val="dk1"/>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r>
              <a:tr h="729875">
                <a:tc>
                  <a:txBody>
                    <a:bodyPr/>
                    <a:lstStyle/>
                    <a:p>
                      <a:pPr indent="0" lvl="0" marL="0" marR="0" rtl="0" algn="ctr">
                        <a:spcBef>
                          <a:spcPts val="0"/>
                        </a:spcBef>
                        <a:spcAft>
                          <a:spcPts val="0"/>
                        </a:spcAft>
                        <a:buNone/>
                      </a:pPr>
                      <a:r>
                        <a:rPr lang="tr-TR" sz="1200" u="none" cap="none" strike="noStrike"/>
                        <a:t>TOPLAM</a:t>
                      </a:r>
                      <a:endParaRPr b="1" i="0" sz="1200" u="none" cap="none" strike="noStrike">
                        <a:solidFill>
                          <a:srgbClr val="000000"/>
                        </a:solidFill>
                        <a:latin typeface="Calibri"/>
                        <a:ea typeface="Calibri"/>
                        <a:cs typeface="Calibri"/>
                        <a:sym typeface="Calibri"/>
                      </a:endParaRPr>
                    </a:p>
                  </a:txBody>
                  <a:tcPr marT="0" marB="0" marR="0" marL="0" anchor="ctr"/>
                </a:tc>
                <a:tc>
                  <a:txBody>
                    <a:bodyPr/>
                    <a:lstStyle/>
                    <a:p>
                      <a:pPr indent="0" lvl="0" marL="0" marR="0" rtl="0" algn="ctr">
                        <a:spcBef>
                          <a:spcPts val="0"/>
                        </a:spcBef>
                        <a:spcAft>
                          <a:spcPts val="0"/>
                        </a:spcAft>
                        <a:buNone/>
                      </a:pPr>
                      <a:r>
                        <a:t/>
                      </a:r>
                      <a:endParaRPr b="0" i="0" sz="1400" u="none" cap="none" strike="noStrike">
                        <a:solidFill>
                          <a:srgbClr val="000000"/>
                        </a:solidFill>
                        <a:latin typeface="Calibri"/>
                        <a:ea typeface="Calibri"/>
                        <a:cs typeface="Calibri"/>
                        <a:sym typeface="Calibri"/>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3</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chemeClr val="dk1"/>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2</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6</a:t>
                      </a:r>
                      <a:endParaRPr/>
                    </a:p>
                  </a:txBody>
                  <a:tcPr marT="4400" marB="0" marR="4400" marL="4400" anchor="ctr"/>
                </a:tc>
                <a:tc>
                  <a:txBody>
                    <a:bodyPr/>
                    <a:lstStyle/>
                    <a:p>
                      <a:pPr indent="0" lvl="0" marL="0" marR="0" rtl="0" algn="ctr">
                        <a:spcBef>
                          <a:spcPts val="0"/>
                        </a:spcBef>
                        <a:spcAft>
                          <a:spcPts val="0"/>
                        </a:spcAft>
                        <a:buNone/>
                      </a:pPr>
                      <a:r>
                        <a:rPr b="0" i="0" lang="tr-TR" sz="1400" u="none" cap="none" strike="noStrike">
                          <a:solidFill>
                            <a:srgbClr val="000000"/>
                          </a:solidFill>
                          <a:latin typeface="Calibri"/>
                          <a:ea typeface="Calibri"/>
                          <a:cs typeface="Calibri"/>
                          <a:sym typeface="Calibri"/>
                        </a:rPr>
                        <a:t>16</a:t>
                      </a:r>
                      <a:endParaRPr/>
                    </a:p>
                  </a:txBody>
                  <a:tcPr marT="4400" marB="0" marR="4400" marL="4400" anchor="ctr"/>
                </a:tc>
              </a:tr>
            </a:tbl>
          </a:graphicData>
        </a:graphic>
      </p:graphicFrame>
      <p:sp>
        <p:nvSpPr>
          <p:cNvPr id="97" name="Google Shape;97;p5"/>
          <p:cNvSpPr/>
          <p:nvPr/>
        </p:nvSpPr>
        <p:spPr>
          <a:xfrm>
            <a:off x="0" y="257175"/>
            <a:ext cx="10482263" cy="4000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tr-TR" sz="2000" u="none" cap="none" strike="noStrike">
                <a:solidFill>
                  <a:schemeClr val="lt1"/>
                </a:solidFill>
                <a:latin typeface="Calibri"/>
                <a:ea typeface="Calibri"/>
                <a:cs typeface="Calibri"/>
                <a:sym typeface="Calibri"/>
              </a:rPr>
              <a:t> </a:t>
            </a:r>
            <a:r>
              <a:rPr b="1" i="0" lang="tr-TR" sz="2000" u="none" cap="none" strike="noStrike">
                <a:solidFill>
                  <a:schemeClr val="lt1"/>
                </a:solidFill>
                <a:latin typeface="Times New Roman"/>
                <a:ea typeface="Times New Roman"/>
                <a:cs typeface="Times New Roman"/>
                <a:sym typeface="Times New Roman"/>
              </a:rPr>
              <a:t>2020/09 - 2021/08 </a:t>
            </a:r>
            <a:r>
              <a:rPr b="1" i="0" lang="tr-TR" sz="2000" u="none" cap="none" strike="noStrike">
                <a:solidFill>
                  <a:schemeClr val="lt1"/>
                </a:solidFill>
                <a:latin typeface="Calibri"/>
                <a:ea typeface="Calibri"/>
                <a:cs typeface="Calibri"/>
                <a:sym typeface="Calibri"/>
              </a:rPr>
              <a:t>Eğitim Öğretim Dönemi Fizyoterapi ve Rehabilitasyon Bölümü Faaliyet Tablosu</a:t>
            </a:r>
            <a:endParaRPr/>
          </a:p>
        </p:txBody>
      </p:sp>
      <p:sp>
        <p:nvSpPr>
          <p:cNvPr id="98" name="Google Shape;98;p5"/>
          <p:cNvSpPr/>
          <p:nvPr/>
        </p:nvSpPr>
        <p:spPr>
          <a:xfrm>
            <a:off x="131763" y="914400"/>
            <a:ext cx="11853862" cy="3698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tr-TR" sz="1800" u="none" cap="none" strike="noStrike">
                <a:solidFill>
                  <a:schemeClr val="dk1"/>
                </a:solidFill>
                <a:latin typeface="Times New Roman"/>
                <a:ea typeface="Times New Roman"/>
                <a:cs typeface="Times New Roman"/>
                <a:sym typeface="Times New Roman"/>
              </a:rPr>
              <a:t> 2020/09 - 2021/08 Eğitim Öğretim Dönemi Fizyoterapi ve Rehabilitasyon Bölümü İdari Görevler Tablosu</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6"/>
          <p:cNvSpPr txBox="1"/>
          <p:nvPr/>
        </p:nvSpPr>
        <p:spPr>
          <a:xfrm>
            <a:off x="461963" y="207963"/>
            <a:ext cx="10633075" cy="528637"/>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104" name="Google Shape;104;p6"/>
          <p:cNvSpPr txBox="1"/>
          <p:nvPr>
            <p:ph idx="1" type="body"/>
          </p:nvPr>
        </p:nvSpPr>
        <p:spPr>
          <a:xfrm>
            <a:off x="557213" y="1084263"/>
            <a:ext cx="5500687" cy="5092700"/>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Clr>
                <a:schemeClr val="dk1"/>
              </a:buClr>
              <a:buSzPts val="2000"/>
              <a:buFont typeface="Noto Sans Symbols"/>
              <a:buChar char="⮚"/>
            </a:pPr>
            <a:r>
              <a:rPr b="1" lang="tr-TR" sz="2000">
                <a:latin typeface="Calibri"/>
                <a:ea typeface="Calibri"/>
                <a:cs typeface="Calibri"/>
                <a:sym typeface="Calibri"/>
              </a:rPr>
              <a:t>2020/09 - 2021/08 Yılı Gerçekleşen Fizyoterapi ve Rehabilitasyon Bölümü Faaliyetleri</a:t>
            </a:r>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Ödül  (1 Adet)</a:t>
            </a:r>
            <a:endParaRPr/>
          </a:p>
          <a:p>
            <a:pPr indent="0" lvl="1" marL="457200" rtl="0" algn="just">
              <a:lnSpc>
                <a:spcPct val="100000"/>
              </a:lnSpc>
              <a:spcBef>
                <a:spcPts val="500"/>
              </a:spcBef>
              <a:spcAft>
                <a:spcPts val="0"/>
              </a:spcAft>
              <a:buClr>
                <a:schemeClr val="dk1"/>
              </a:buClr>
              <a:buSzPts val="2000"/>
              <a:buFont typeface="Arial"/>
              <a:buNone/>
            </a:pPr>
            <a:r>
              <a:t/>
            </a:r>
            <a:endParaRPr b="1" sz="2000">
              <a:latin typeface="Calibri"/>
              <a:ea typeface="Calibri"/>
              <a:cs typeface="Calibri"/>
              <a:sym typeface="Calibri"/>
            </a:endParaRPr>
          </a:p>
          <a:p>
            <a:pPr indent="-342900" lvl="0" marL="342900" rtl="0" algn="just">
              <a:lnSpc>
                <a:spcPct val="100000"/>
              </a:lnSpc>
              <a:spcBef>
                <a:spcPts val="1000"/>
              </a:spcBef>
              <a:spcAft>
                <a:spcPts val="0"/>
              </a:spcAft>
              <a:buClr>
                <a:schemeClr val="dk1"/>
              </a:buClr>
              <a:buSzPts val="2000"/>
              <a:buFont typeface="Calibri"/>
              <a:buAutoNum type="arabicPeriod"/>
            </a:pPr>
            <a:r>
              <a:rPr b="1" lang="tr-TR" sz="2000">
                <a:latin typeface="Calibri"/>
                <a:ea typeface="Calibri"/>
                <a:cs typeface="Calibri"/>
                <a:sym typeface="Calibri"/>
              </a:rPr>
              <a:t>"Türk Toraks Derneği Yurt Dışı Yayın 2020 yılı Üçüncülük Ödülü” Ulusal Ödül</a:t>
            </a:r>
            <a:endParaRPr/>
          </a:p>
          <a:p>
            <a:pPr indent="-400050" lvl="1" marL="857250" rtl="0" algn="just">
              <a:lnSpc>
                <a:spcPct val="100000"/>
              </a:lnSpc>
              <a:spcBef>
                <a:spcPts val="500"/>
              </a:spcBef>
              <a:spcAft>
                <a:spcPts val="0"/>
              </a:spcAft>
              <a:buClr>
                <a:schemeClr val="dk1"/>
              </a:buClr>
              <a:buSzPts val="2000"/>
              <a:buFont typeface="Calibri"/>
              <a:buAutoNum type="arabicPeriod"/>
            </a:pPr>
            <a:r>
              <a:rPr lang="tr-TR" sz="2000">
                <a:latin typeface="Calibri"/>
                <a:ea typeface="Calibri"/>
                <a:cs typeface="Calibri"/>
                <a:sym typeface="Calibri"/>
              </a:rPr>
              <a:t>Dr. Öğr. Üyesi Melih Zeren</a:t>
            </a:r>
            <a:endParaRPr/>
          </a:p>
          <a:p>
            <a:pPr indent="-400050" lvl="1" marL="857250" rtl="0" algn="just">
              <a:lnSpc>
                <a:spcPct val="100000"/>
              </a:lnSpc>
              <a:spcBef>
                <a:spcPts val="500"/>
              </a:spcBef>
              <a:spcAft>
                <a:spcPts val="0"/>
              </a:spcAft>
              <a:buClr>
                <a:schemeClr val="dk1"/>
              </a:buClr>
              <a:buSzPts val="2000"/>
              <a:buFont typeface="Calibri"/>
              <a:buAutoNum type="arabicPeriod"/>
            </a:pPr>
            <a:r>
              <a:rPr lang="tr-TR" sz="2000">
                <a:latin typeface="Calibri"/>
                <a:ea typeface="Calibri"/>
                <a:cs typeface="Calibri"/>
                <a:sym typeface="Calibri"/>
              </a:rPr>
              <a:t>Prof. Dr. H. Nilgün Gürses</a:t>
            </a:r>
            <a:endParaRPr/>
          </a:p>
          <a:p>
            <a:pPr indent="-400050" lvl="1" marL="857250" rtl="0" algn="just">
              <a:lnSpc>
                <a:spcPct val="100000"/>
              </a:lnSpc>
              <a:spcBef>
                <a:spcPts val="500"/>
              </a:spcBef>
              <a:spcAft>
                <a:spcPts val="0"/>
              </a:spcAft>
              <a:buClr>
                <a:schemeClr val="dk1"/>
              </a:buClr>
              <a:buSzPts val="2000"/>
              <a:buFont typeface="Calibri"/>
              <a:buAutoNum type="arabicPeriod"/>
            </a:pPr>
            <a:r>
              <a:rPr lang="tr-TR" sz="2000">
                <a:latin typeface="Calibri"/>
                <a:ea typeface="Calibri"/>
                <a:cs typeface="Calibri"/>
                <a:sym typeface="Calibri"/>
              </a:rPr>
              <a:t>Prof. Dr. Erkan Çakır </a:t>
            </a:r>
            <a:endParaRPr/>
          </a:p>
          <a:p>
            <a:pPr indent="-228600" lvl="0" marL="342900" rtl="0" algn="just">
              <a:lnSpc>
                <a:spcPct val="100000"/>
              </a:lnSpc>
              <a:spcBef>
                <a:spcPts val="1000"/>
              </a:spcBef>
              <a:spcAft>
                <a:spcPts val="0"/>
              </a:spcAft>
              <a:buClr>
                <a:schemeClr val="dk1"/>
              </a:buClr>
              <a:buSzPts val="1800"/>
              <a:buFont typeface="Calibri"/>
              <a:buNone/>
            </a:pPr>
            <a:r>
              <a:t/>
            </a:r>
            <a:endParaRPr sz="1800">
              <a:latin typeface="Calibri"/>
              <a:ea typeface="Calibri"/>
              <a:cs typeface="Calibri"/>
              <a:sym typeface="Calibri"/>
            </a:endParaRPr>
          </a:p>
          <a:p>
            <a:pPr indent="0" lvl="1" marL="457200" rtl="0" algn="just">
              <a:lnSpc>
                <a:spcPct val="100000"/>
              </a:lnSpc>
              <a:spcBef>
                <a:spcPts val="500"/>
              </a:spcBef>
              <a:spcAft>
                <a:spcPts val="0"/>
              </a:spcAft>
              <a:buClr>
                <a:schemeClr val="dk1"/>
              </a:buClr>
              <a:buSzPts val="1400"/>
              <a:buFont typeface="Arial"/>
              <a:buNone/>
            </a:pPr>
            <a:r>
              <a:t/>
            </a:r>
            <a:endParaRPr>
              <a:latin typeface="Calibri"/>
              <a:ea typeface="Calibri"/>
              <a:cs typeface="Calibri"/>
              <a:sym typeface="Calibri"/>
            </a:endParaRPr>
          </a:p>
          <a:p>
            <a:pPr indent="0" lvl="0" marL="0" rtl="0" algn="l">
              <a:lnSpc>
                <a:spcPct val="100000"/>
              </a:lnSpc>
              <a:spcBef>
                <a:spcPts val="1000"/>
              </a:spcBef>
              <a:spcAft>
                <a:spcPts val="0"/>
              </a:spcAft>
              <a:buClr>
                <a:schemeClr val="dk1"/>
              </a:buClr>
              <a:buSzPts val="1800"/>
              <a:buFont typeface="Arial"/>
              <a:buNone/>
            </a:pPr>
            <a:r>
              <a:t/>
            </a:r>
            <a:endParaRPr b="1" sz="1800">
              <a:latin typeface="Times New Roman"/>
              <a:ea typeface="Times New Roman"/>
              <a:cs typeface="Times New Roman"/>
              <a:sym typeface="Times New Roman"/>
            </a:endParaRPr>
          </a:p>
        </p:txBody>
      </p:sp>
      <p:sp>
        <p:nvSpPr>
          <p:cNvPr id="105" name="Google Shape;105;p6"/>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
        <p:nvSpPr>
          <p:cNvPr id="106" name="Google Shape;106;p6"/>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07" name="Google Shape;107;p6"/>
          <p:cNvSpPr txBox="1"/>
          <p:nvPr>
            <p:ph idx="2" type="body"/>
          </p:nvPr>
        </p:nvSpPr>
        <p:spPr>
          <a:xfrm>
            <a:off x="6172200" y="1084263"/>
            <a:ext cx="5181600" cy="5092700"/>
          </a:xfrm>
          <a:prstGeom prst="rect">
            <a:avLst/>
          </a:prstGeom>
          <a:noFill/>
          <a:ln>
            <a:noFill/>
          </a:ln>
        </p:spPr>
        <p:txBody>
          <a:bodyPr anchorCtr="0" anchor="t" bIns="45700" lIns="91425" spcFirstLastPara="1" rIns="91425" wrap="square" tIns="45700">
            <a:normAutofit/>
          </a:bodyPr>
          <a:lstStyle/>
          <a:p>
            <a:pPr indent="-127000" lvl="0" marL="228600" rtl="0" algn="l">
              <a:lnSpc>
                <a:spcPct val="90000"/>
              </a:lnSpc>
              <a:spcBef>
                <a:spcPts val="0"/>
              </a:spcBef>
              <a:spcAft>
                <a:spcPts val="0"/>
              </a:spcAft>
              <a:buClr>
                <a:schemeClr val="dk1"/>
              </a:buClr>
              <a:buSzPts val="1600"/>
              <a:buNone/>
            </a:pPr>
            <a:r>
              <a:t/>
            </a:r>
            <a:endParaRPr/>
          </a:p>
        </p:txBody>
      </p:sp>
      <p:pic>
        <p:nvPicPr>
          <p:cNvPr descr="Image" id="108" name="Google Shape;108;p6"/>
          <p:cNvPicPr preferRelativeResize="0"/>
          <p:nvPr/>
        </p:nvPicPr>
        <p:blipFill rotWithShape="1">
          <a:blip r:embed="rId3">
            <a:alphaModFix/>
          </a:blip>
          <a:srcRect b="0" l="0" r="0" t="0"/>
          <a:stretch/>
        </p:blipFill>
        <p:spPr>
          <a:xfrm>
            <a:off x="6132513" y="1223963"/>
            <a:ext cx="5599112" cy="46259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7"/>
          <p:cNvSpPr txBox="1"/>
          <p:nvPr/>
        </p:nvSpPr>
        <p:spPr>
          <a:xfrm>
            <a:off x="358775" y="207963"/>
            <a:ext cx="10736263"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 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114" name="Google Shape;114;p7"/>
          <p:cNvSpPr txBox="1"/>
          <p:nvPr>
            <p:ph idx="1" type="body"/>
          </p:nvPr>
        </p:nvSpPr>
        <p:spPr>
          <a:xfrm>
            <a:off x="358775" y="968375"/>
            <a:ext cx="11566525" cy="6030913"/>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000"/>
              <a:buFont typeface="Noto Sans Symbols"/>
              <a:buChar char="⮚"/>
            </a:pPr>
            <a:r>
              <a:rPr b="1" lang="tr-TR" sz="2000">
                <a:latin typeface="Times New Roman"/>
                <a:ea typeface="Times New Roman"/>
                <a:cs typeface="Times New Roman"/>
                <a:sym typeface="Times New Roman"/>
              </a:rPr>
              <a:t>2020/09 - 2021/08 </a:t>
            </a:r>
            <a:r>
              <a:rPr b="1" lang="tr-TR" sz="2000">
                <a:solidFill>
                  <a:srgbClr val="000000"/>
                </a:solidFill>
                <a:latin typeface="Calibri"/>
                <a:ea typeface="Calibri"/>
                <a:cs typeface="Calibri"/>
                <a:sym typeface="Calibri"/>
              </a:rPr>
              <a:t>Yılı </a:t>
            </a:r>
            <a:r>
              <a:rPr b="1" lang="tr-TR" sz="2000">
                <a:latin typeface="Calibri"/>
                <a:ea typeface="Calibri"/>
                <a:cs typeface="Calibri"/>
                <a:sym typeface="Calibri"/>
              </a:rPr>
              <a:t>Gerçekleşen Fizyoterapi ve Rehabilitasyon Bölümü Faaliyetleri</a:t>
            </a:r>
            <a:endParaRPr/>
          </a:p>
          <a:p>
            <a:pPr indent="-76200" lvl="0" marL="228600" rtl="0" algn="l">
              <a:lnSpc>
                <a:spcPct val="100000"/>
              </a:lnSpc>
              <a:spcBef>
                <a:spcPts val="1000"/>
              </a:spcBef>
              <a:spcAft>
                <a:spcPts val="0"/>
              </a:spcAft>
              <a:buClr>
                <a:schemeClr val="dk1"/>
              </a:buClr>
              <a:buSzPts val="2400"/>
              <a:buFont typeface="Noto Sans Symbols"/>
              <a:buNone/>
            </a:pPr>
            <a:r>
              <a:t/>
            </a:r>
            <a:endParaRPr sz="2400">
              <a:latin typeface="Calibri"/>
              <a:ea typeface="Calibri"/>
              <a:cs typeface="Calibri"/>
              <a:sym typeface="Calibri"/>
            </a:endParaRPr>
          </a:p>
          <a:p>
            <a:pPr indent="-228600" lvl="1" marL="685800" rtl="0" algn="just">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Yayın Kurulu/Ulusal Danışmanlık/Etik Kurul Üyeliği/Kongre Bilim Kurulu Üyeliği (5 Adet)</a:t>
            </a:r>
            <a:endParaRPr/>
          </a:p>
          <a:p>
            <a:pPr indent="0" lvl="1" marL="457200" rtl="0" algn="just">
              <a:lnSpc>
                <a:spcPct val="100000"/>
              </a:lnSpc>
              <a:spcBef>
                <a:spcPts val="0"/>
              </a:spcBef>
              <a:spcAft>
                <a:spcPts val="0"/>
              </a:spcAft>
              <a:buClr>
                <a:schemeClr val="dk1"/>
              </a:buClr>
              <a:buSzPts val="2000"/>
              <a:buFont typeface="Arial"/>
              <a:buNone/>
            </a:pPr>
            <a:r>
              <a:t/>
            </a:r>
            <a:endParaRPr b="1" sz="2000">
              <a:latin typeface="Calibri"/>
              <a:ea typeface="Calibri"/>
              <a:cs typeface="Calibri"/>
              <a:sym typeface="Calibri"/>
            </a:endParaRPr>
          </a:p>
          <a:p>
            <a:pPr indent="-342900" lvl="1" marL="800100" rtl="0" algn="just">
              <a:lnSpc>
                <a:spcPct val="100000"/>
              </a:lnSpc>
              <a:spcBef>
                <a:spcPts val="0"/>
              </a:spcBef>
              <a:spcAft>
                <a:spcPts val="0"/>
              </a:spcAft>
              <a:buClr>
                <a:schemeClr val="dk1"/>
              </a:buClr>
              <a:buSzPts val="2000"/>
              <a:buFont typeface="Calibri"/>
              <a:buAutoNum type="arabicPeriod"/>
            </a:pPr>
            <a:r>
              <a:rPr b="1" lang="tr-TR" sz="2000">
                <a:latin typeface="Calibri"/>
                <a:ea typeface="Calibri"/>
                <a:cs typeface="Calibri"/>
                <a:sym typeface="Calibri"/>
              </a:rPr>
              <a:t>Prof. Dr. H. Nilgün Gürses, </a:t>
            </a:r>
            <a:r>
              <a:rPr lang="tr-TR" sz="2000">
                <a:latin typeface="Calibri"/>
                <a:ea typeface="Calibri"/>
                <a:cs typeface="Calibri"/>
                <a:sym typeface="Calibri"/>
              </a:rPr>
              <a:t>Eurasian Journal of Pulmonology, Yayın Kurulu Üyeliği, Ulusal Danışma Kurulu Üyesi</a:t>
            </a:r>
            <a:endParaRPr/>
          </a:p>
          <a:p>
            <a:pPr indent="-342900" lvl="1" marL="800100" rtl="0" algn="just">
              <a:lnSpc>
                <a:spcPct val="100000"/>
              </a:lnSpc>
              <a:spcBef>
                <a:spcPts val="0"/>
              </a:spcBef>
              <a:spcAft>
                <a:spcPts val="0"/>
              </a:spcAft>
              <a:buClr>
                <a:schemeClr val="dk1"/>
              </a:buClr>
              <a:buSzPts val="2000"/>
              <a:buFont typeface="Calibri"/>
              <a:buAutoNum type="arabicPeriod"/>
            </a:pPr>
            <a:r>
              <a:rPr b="1" lang="tr-TR" sz="2000">
                <a:latin typeface="Calibri"/>
                <a:ea typeface="Calibri"/>
                <a:cs typeface="Calibri"/>
                <a:sym typeface="Calibri"/>
              </a:rPr>
              <a:t>Prof. Dr. H. Nilgün Gürses, </a:t>
            </a:r>
            <a:r>
              <a:rPr lang="tr-TR" sz="2000">
                <a:latin typeface="Calibri"/>
                <a:ea typeface="Calibri"/>
                <a:cs typeface="Calibri"/>
                <a:sym typeface="Calibri"/>
              </a:rPr>
              <a:t>Turkish Journal of Physiotherapy and Rehabilitation, Yayın Kurulu Üyeliği, Ulusal Danışma Kurulu Üyesi</a:t>
            </a:r>
            <a:endParaRPr/>
          </a:p>
          <a:p>
            <a:pPr indent="-342900" lvl="1" marL="800100" rtl="0" algn="just">
              <a:lnSpc>
                <a:spcPct val="100000"/>
              </a:lnSpc>
              <a:spcBef>
                <a:spcPts val="0"/>
              </a:spcBef>
              <a:spcAft>
                <a:spcPts val="0"/>
              </a:spcAft>
              <a:buClr>
                <a:schemeClr val="dk1"/>
              </a:buClr>
              <a:buSzPts val="2000"/>
              <a:buFont typeface="Calibri"/>
              <a:buAutoNum type="arabicPeriod"/>
            </a:pPr>
            <a:r>
              <a:rPr b="1" lang="tr-TR" sz="2000">
                <a:latin typeface="Calibri"/>
                <a:ea typeface="Calibri"/>
                <a:cs typeface="Calibri"/>
                <a:sym typeface="Calibri"/>
              </a:rPr>
              <a:t>Prof. Dr. H. Nilgün Gürses, </a:t>
            </a:r>
            <a:r>
              <a:rPr lang="tr-TR" sz="2000">
                <a:latin typeface="Calibri"/>
                <a:ea typeface="Calibri"/>
                <a:cs typeface="Calibri"/>
                <a:sym typeface="Calibri"/>
              </a:rPr>
              <a:t>Türkiye Fizyoterapistler Derneği</a:t>
            </a:r>
            <a:r>
              <a:rPr b="1" lang="tr-TR" sz="2000">
                <a:latin typeface="Calibri"/>
                <a:ea typeface="Calibri"/>
                <a:cs typeface="Calibri"/>
                <a:sym typeface="Calibri"/>
              </a:rPr>
              <a:t>, </a:t>
            </a:r>
            <a:r>
              <a:rPr lang="tr-TR" sz="2000">
                <a:latin typeface="Calibri"/>
                <a:ea typeface="Calibri"/>
                <a:cs typeface="Calibri"/>
                <a:sym typeface="Calibri"/>
              </a:rPr>
              <a:t>Bilim Eğitim Araştırma Komisyonu (BEAK) Üyesi</a:t>
            </a:r>
            <a:endParaRPr/>
          </a:p>
          <a:p>
            <a:pPr indent="-342900" lvl="1" marL="800100" rtl="0" algn="just">
              <a:lnSpc>
                <a:spcPct val="100000"/>
              </a:lnSpc>
              <a:spcBef>
                <a:spcPts val="0"/>
              </a:spcBef>
              <a:spcAft>
                <a:spcPts val="0"/>
              </a:spcAft>
              <a:buClr>
                <a:schemeClr val="dk1"/>
              </a:buClr>
              <a:buSzPts val="2000"/>
              <a:buFont typeface="Calibri"/>
              <a:buAutoNum type="arabicPeriod"/>
            </a:pPr>
            <a:r>
              <a:rPr lang="tr-TR" sz="2000">
                <a:latin typeface="Calibri"/>
                <a:ea typeface="Calibri"/>
                <a:cs typeface="Calibri"/>
                <a:sym typeface="Calibri"/>
              </a:rPr>
              <a:t> </a:t>
            </a:r>
            <a:r>
              <a:rPr b="1" lang="tr-TR" sz="2000">
                <a:solidFill>
                  <a:srgbClr val="000000"/>
                </a:solidFill>
                <a:latin typeface="Calibri"/>
                <a:ea typeface="Calibri"/>
                <a:cs typeface="Calibri"/>
                <a:sym typeface="Calibri"/>
              </a:rPr>
              <a:t>Prof. Dr. H. Nilgün Gürses </a:t>
            </a:r>
            <a:r>
              <a:rPr lang="tr-TR" sz="2000">
                <a:solidFill>
                  <a:srgbClr val="000000"/>
                </a:solidFill>
                <a:latin typeface="Calibri"/>
                <a:ea typeface="Calibri"/>
                <a:cs typeface="Calibri"/>
                <a:sym typeface="Calibri"/>
              </a:rPr>
              <a:t>8-9 Mayıs tarihlerinde gerçekleştirilen Ulusal Fizyoterapi Kongresi’nin Bilim Kurulu üyesi</a:t>
            </a:r>
            <a:endParaRPr/>
          </a:p>
          <a:p>
            <a:pPr indent="-342900" lvl="1" marL="800100" rtl="0" algn="just">
              <a:lnSpc>
                <a:spcPct val="100000"/>
              </a:lnSpc>
              <a:spcBef>
                <a:spcPts val="0"/>
              </a:spcBef>
              <a:spcAft>
                <a:spcPts val="0"/>
              </a:spcAft>
              <a:buClr>
                <a:srgbClr val="000000"/>
              </a:buClr>
              <a:buSzPts val="2000"/>
              <a:buFont typeface="Calibri"/>
              <a:buAutoNum type="arabicPeriod"/>
            </a:pPr>
            <a:r>
              <a:rPr b="1" lang="tr-TR" sz="2000">
                <a:solidFill>
                  <a:srgbClr val="000000"/>
                </a:solidFill>
                <a:latin typeface="Calibri"/>
                <a:ea typeface="Calibri"/>
                <a:cs typeface="Calibri"/>
                <a:sym typeface="Calibri"/>
              </a:rPr>
              <a:t>Prof. Dr. H. Nilgün Gürses  ‘’</a:t>
            </a:r>
            <a:r>
              <a:rPr lang="tr-TR" sz="2000">
                <a:solidFill>
                  <a:srgbClr val="000000"/>
                </a:solidFill>
                <a:latin typeface="Calibri"/>
                <a:ea typeface="Calibri"/>
                <a:cs typeface="Calibri"/>
                <a:sym typeface="Calibri"/>
              </a:rPr>
              <a:t>Pediatric Pulmonology’’ WİLEY Reviewer Certificate , 22 February 2021</a:t>
            </a:r>
            <a:endParaRPr/>
          </a:p>
          <a:p>
            <a:pPr indent="-215900" lvl="1" marL="800100" rtl="0" algn="just">
              <a:lnSpc>
                <a:spcPct val="100000"/>
              </a:lnSpc>
              <a:spcBef>
                <a:spcPts val="0"/>
              </a:spcBef>
              <a:spcAft>
                <a:spcPts val="0"/>
              </a:spcAft>
              <a:buClr>
                <a:schemeClr val="dk1"/>
              </a:buClr>
              <a:buSzPts val="2000"/>
              <a:buFont typeface="Calibri"/>
              <a:buNone/>
            </a:pPr>
            <a:r>
              <a:t/>
            </a:r>
            <a:endParaRPr sz="2000">
              <a:latin typeface="Calibri"/>
              <a:ea typeface="Calibri"/>
              <a:cs typeface="Calibri"/>
              <a:sym typeface="Calibri"/>
            </a:endParaRPr>
          </a:p>
        </p:txBody>
      </p:sp>
      <p:sp>
        <p:nvSpPr>
          <p:cNvPr id="115" name="Google Shape;115;p7"/>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16" name="Google Shape;116;p7"/>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8"/>
          <p:cNvSpPr txBox="1"/>
          <p:nvPr/>
        </p:nvSpPr>
        <p:spPr>
          <a:xfrm>
            <a:off x="268288" y="207963"/>
            <a:ext cx="10826750"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122" name="Google Shape;122;p8"/>
          <p:cNvSpPr txBox="1"/>
          <p:nvPr>
            <p:ph idx="1" type="body"/>
          </p:nvPr>
        </p:nvSpPr>
        <p:spPr>
          <a:xfrm>
            <a:off x="268288" y="1096963"/>
            <a:ext cx="11377612" cy="54102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1800"/>
              <a:buFont typeface="Noto Sans Symbols"/>
              <a:buChar char="⮚"/>
            </a:pPr>
            <a:r>
              <a:rPr b="1" lang="tr-TR" sz="18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Makale SCI, SSCI, AHCI ve ESCI (8 Adet)</a:t>
            </a:r>
            <a:endParaRPr/>
          </a:p>
          <a:p>
            <a:pPr indent="0" lvl="1" marL="457200" rtl="0" algn="l">
              <a:lnSpc>
                <a:spcPct val="100000"/>
              </a:lnSpc>
              <a:spcBef>
                <a:spcPts val="500"/>
              </a:spcBef>
              <a:spcAft>
                <a:spcPts val="0"/>
              </a:spcAft>
              <a:buClr>
                <a:schemeClr val="dk1"/>
              </a:buClr>
              <a:buSzPts val="2000"/>
              <a:buFont typeface="Arial"/>
              <a:buNone/>
            </a:pPr>
            <a:r>
              <a:t/>
            </a:r>
            <a:endParaRPr b="1" sz="2000">
              <a:latin typeface="Times New Roman"/>
              <a:ea typeface="Times New Roman"/>
              <a:cs typeface="Times New Roman"/>
              <a:sym typeface="Times New Roman"/>
            </a:endParaRPr>
          </a:p>
          <a:p>
            <a:pPr indent="-342900" lvl="0" marL="342900" rtl="0" algn="l">
              <a:lnSpc>
                <a:spcPct val="107000"/>
              </a:lnSpc>
              <a:spcBef>
                <a:spcPts val="1000"/>
              </a:spcBef>
              <a:spcAft>
                <a:spcPts val="0"/>
              </a:spcAft>
              <a:buClr>
                <a:schemeClr val="dk1"/>
              </a:buClr>
              <a:buSzPts val="1800"/>
              <a:buFont typeface="Calibri"/>
              <a:buAutoNum type="arabicPeriod"/>
            </a:pPr>
            <a:r>
              <a:rPr lang="tr-TR" sz="1800">
                <a:latin typeface="Calibri"/>
                <a:ea typeface="Calibri"/>
                <a:cs typeface="Calibri"/>
                <a:sym typeface="Calibri"/>
              </a:rPr>
              <a:t>Zeren M, Demir R, Karci M, Yigit Z, Uzunhasan I, </a:t>
            </a:r>
            <a:r>
              <a:rPr b="1" lang="tr-TR" sz="1800">
                <a:latin typeface="Calibri"/>
                <a:ea typeface="Calibri"/>
                <a:cs typeface="Calibri"/>
                <a:sym typeface="Calibri"/>
              </a:rPr>
              <a:t>Gurses HN.</a:t>
            </a:r>
            <a:r>
              <a:rPr lang="tr-TR" sz="1800">
                <a:latin typeface="Calibri"/>
                <a:ea typeface="Calibri"/>
                <a:cs typeface="Calibri"/>
                <a:sym typeface="Calibri"/>
              </a:rPr>
              <a:t> Psychometric properties of Turkish version of Atrial Fibrillation Impact Questionnaire (AFImpact): A validation study. Turk Kardiyol Dern Ars 2021;49(5):395-403 doi: 10.5543/tkda.2021.89242 </a:t>
            </a:r>
            <a:r>
              <a:rPr b="1" lang="tr-TR" sz="1800">
                <a:latin typeface="Calibri"/>
                <a:ea typeface="Calibri"/>
                <a:cs typeface="Calibri"/>
                <a:sym typeface="Calibri"/>
              </a:rPr>
              <a:t>(ESCI)</a:t>
            </a:r>
            <a:endParaRPr/>
          </a:p>
          <a:p>
            <a:pPr indent="-342900" lvl="0" marL="342900" rtl="0" algn="l">
              <a:lnSpc>
                <a:spcPct val="107000"/>
              </a:lnSpc>
              <a:spcBef>
                <a:spcPts val="1800"/>
              </a:spcBef>
              <a:spcAft>
                <a:spcPts val="0"/>
              </a:spcAft>
              <a:buClr>
                <a:schemeClr val="dk1"/>
              </a:buClr>
              <a:buSzPts val="1800"/>
              <a:buFont typeface="Calibri"/>
              <a:buAutoNum type="arabicPeriod"/>
            </a:pPr>
            <a:r>
              <a:rPr lang="tr-TR" sz="1800">
                <a:latin typeface="Calibri"/>
                <a:ea typeface="Calibri"/>
                <a:cs typeface="Calibri"/>
                <a:sym typeface="Calibri"/>
              </a:rPr>
              <a:t>Saka S, </a:t>
            </a:r>
            <a:r>
              <a:rPr b="1" lang="tr-TR" sz="1800">
                <a:latin typeface="Calibri"/>
                <a:ea typeface="Calibri"/>
                <a:cs typeface="Calibri"/>
                <a:sym typeface="Calibri"/>
              </a:rPr>
              <a:t>Gurses HN </a:t>
            </a:r>
            <a:r>
              <a:rPr lang="tr-TR" sz="1800">
                <a:latin typeface="Calibri"/>
                <a:ea typeface="Calibri"/>
                <a:cs typeface="Calibri"/>
                <a:sym typeface="Calibri"/>
              </a:rPr>
              <a:t>, Bayram M. Effect of Inspiratory Muscle Training on Dyspnea-Related Kinesiophobia in Chronic Obstructive Pulmonary Disease: A Randomized Controlled Trial. Complementary Therapies in Clinical Practice doi.org/10.1016/j.ctcp.2021.101418 14 May 2021 </a:t>
            </a:r>
            <a:r>
              <a:rPr b="1" lang="tr-TR" sz="1800">
                <a:latin typeface="Calibri"/>
                <a:ea typeface="Calibri"/>
                <a:cs typeface="Calibri"/>
                <a:sym typeface="Calibri"/>
              </a:rPr>
              <a:t>(Q3)</a:t>
            </a:r>
            <a:endParaRPr/>
          </a:p>
          <a:p>
            <a:pPr indent="0" lvl="0" marL="0" rtl="0" algn="just">
              <a:lnSpc>
                <a:spcPct val="107000"/>
              </a:lnSpc>
              <a:spcBef>
                <a:spcPts val="1800"/>
              </a:spcBef>
              <a:spcAft>
                <a:spcPts val="0"/>
              </a:spcAft>
              <a:buClr>
                <a:srgbClr val="000000"/>
              </a:buClr>
              <a:buSzPts val="1800"/>
              <a:buFont typeface="Arial"/>
              <a:buNone/>
            </a:pPr>
            <a:r>
              <a:rPr lang="tr-TR" sz="1800">
                <a:solidFill>
                  <a:srgbClr val="000000"/>
                </a:solidFill>
                <a:latin typeface="Calibri"/>
                <a:ea typeface="Calibri"/>
                <a:cs typeface="Calibri"/>
                <a:sym typeface="Calibri"/>
              </a:rPr>
              <a:t>3. Kepenek-Varol B, </a:t>
            </a:r>
            <a:r>
              <a:rPr b="1" lang="tr-TR" sz="1800">
                <a:solidFill>
                  <a:srgbClr val="000000"/>
                </a:solidFill>
                <a:latin typeface="Calibri"/>
                <a:ea typeface="Calibri"/>
                <a:cs typeface="Calibri"/>
                <a:sym typeface="Calibri"/>
              </a:rPr>
              <a:t>Gürses HN</a:t>
            </a:r>
            <a:r>
              <a:rPr lang="tr-TR" sz="1800">
                <a:solidFill>
                  <a:srgbClr val="000000"/>
                </a:solidFill>
                <a:latin typeface="Calibri"/>
                <a:ea typeface="Calibri"/>
                <a:cs typeface="Calibri"/>
                <a:sym typeface="Calibri"/>
              </a:rPr>
              <a:t>, İçağasıoğlu DF. Effects of Inspiratory Muscle and Balance Training in Children with Hemiplegic Cerebral Palsy: A Randomized Controlled Trial. Dev Neurorehabil. 2021 Apr 1:1-9. doi: 10.1080/17518423.2021.1905727. Epub ahead of print. PMID: 33792496 </a:t>
            </a:r>
            <a:r>
              <a:rPr b="1" lang="tr-TR" sz="1800">
                <a:solidFill>
                  <a:srgbClr val="000000"/>
                </a:solidFill>
                <a:latin typeface="Calibri"/>
                <a:ea typeface="Calibri"/>
                <a:cs typeface="Calibri"/>
                <a:sym typeface="Calibri"/>
              </a:rPr>
              <a:t>(Q2)</a:t>
            </a:r>
            <a:endParaRPr/>
          </a:p>
          <a:p>
            <a:pPr indent="-228600" lvl="0" marL="342900" rtl="0" algn="l">
              <a:lnSpc>
                <a:spcPct val="107000"/>
              </a:lnSpc>
              <a:spcBef>
                <a:spcPts val="1800"/>
              </a:spcBef>
              <a:spcAft>
                <a:spcPts val="0"/>
              </a:spcAft>
              <a:buClr>
                <a:schemeClr val="dk1"/>
              </a:buClr>
              <a:buSzPts val="1800"/>
              <a:buFont typeface="Calibri"/>
              <a:buNone/>
            </a:pPr>
            <a:r>
              <a:t/>
            </a:r>
            <a:endParaRPr sz="1800">
              <a:latin typeface="Calibri"/>
              <a:ea typeface="Calibri"/>
              <a:cs typeface="Calibri"/>
              <a:sym typeface="Calibri"/>
            </a:endParaRPr>
          </a:p>
        </p:txBody>
      </p:sp>
      <p:sp>
        <p:nvSpPr>
          <p:cNvPr id="123" name="Google Shape;123;p8"/>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24" name="Google Shape;124;p8"/>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9"/>
          <p:cNvSpPr txBox="1"/>
          <p:nvPr/>
        </p:nvSpPr>
        <p:spPr>
          <a:xfrm>
            <a:off x="268288" y="207963"/>
            <a:ext cx="10826750" cy="419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000"/>
              <a:buFont typeface="Calibri"/>
              <a:buNone/>
            </a:pPr>
            <a:r>
              <a:rPr b="1" i="0" lang="tr-TR" sz="2000" u="none" cap="none" strike="noStrike">
                <a:solidFill>
                  <a:schemeClr val="lt1"/>
                </a:solidFill>
                <a:latin typeface="Calibri"/>
                <a:ea typeface="Calibri"/>
                <a:cs typeface="Calibri"/>
                <a:sym typeface="Calibri"/>
              </a:rPr>
              <a:t>II. Bölüm</a:t>
            </a:r>
            <a:br>
              <a:rPr b="1" i="0" lang="tr-TR" sz="2000" u="none" cap="none" strike="noStrike">
                <a:solidFill>
                  <a:schemeClr val="lt1"/>
                </a:solidFill>
                <a:latin typeface="Calibri"/>
                <a:ea typeface="Calibri"/>
                <a:cs typeface="Calibri"/>
                <a:sym typeface="Calibri"/>
              </a:rPr>
            </a:br>
            <a:r>
              <a:rPr b="1" i="0" lang="tr-TR" sz="2000" u="none" cap="none" strike="noStrike">
                <a:solidFill>
                  <a:schemeClr val="lt1"/>
                </a:solidFill>
                <a:latin typeface="Calibri"/>
                <a:ea typeface="Calibri"/>
                <a:cs typeface="Calibri"/>
                <a:sym typeface="Calibri"/>
              </a:rPr>
              <a:t>Gerçekleşen Faaliyetler</a:t>
            </a:r>
            <a:endParaRPr/>
          </a:p>
        </p:txBody>
      </p:sp>
      <p:sp>
        <p:nvSpPr>
          <p:cNvPr id="130" name="Google Shape;130;p9"/>
          <p:cNvSpPr txBox="1"/>
          <p:nvPr>
            <p:ph idx="1" type="body"/>
          </p:nvPr>
        </p:nvSpPr>
        <p:spPr>
          <a:xfrm>
            <a:off x="268288" y="1096963"/>
            <a:ext cx="11377612" cy="54102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1800"/>
              <a:buFont typeface="Noto Sans Symbols"/>
              <a:buChar char="⮚"/>
            </a:pPr>
            <a:r>
              <a:rPr b="1" lang="tr-TR" sz="1800">
                <a:latin typeface="Calibri"/>
                <a:ea typeface="Calibri"/>
                <a:cs typeface="Calibri"/>
                <a:sym typeface="Calibri"/>
              </a:rPr>
              <a:t> </a:t>
            </a:r>
            <a:r>
              <a:rPr b="1" lang="tr-TR" sz="2000">
                <a:latin typeface="Times New Roman"/>
                <a:ea typeface="Times New Roman"/>
                <a:cs typeface="Times New Roman"/>
                <a:sym typeface="Times New Roman"/>
              </a:rPr>
              <a:t>2020/09 - 2021/08 </a:t>
            </a:r>
            <a:r>
              <a:rPr b="1" lang="tr-TR" sz="2000">
                <a:latin typeface="Calibri"/>
                <a:ea typeface="Calibri"/>
                <a:cs typeface="Calibri"/>
                <a:sym typeface="Calibri"/>
              </a:rPr>
              <a:t>Eğitim Öğretim Dönemi Fizyoterapi ve Rehabilitasyon Bölümü Faaliyet Tablosu</a:t>
            </a:r>
            <a:endParaRPr/>
          </a:p>
          <a:p>
            <a:pPr indent="-228600" lvl="1" marL="685800" rtl="0" algn="l">
              <a:lnSpc>
                <a:spcPct val="100000"/>
              </a:lnSpc>
              <a:spcBef>
                <a:spcPts val="500"/>
              </a:spcBef>
              <a:spcAft>
                <a:spcPts val="0"/>
              </a:spcAft>
              <a:buClr>
                <a:schemeClr val="dk1"/>
              </a:buClr>
              <a:buSzPts val="2000"/>
              <a:buFont typeface="Noto Sans Symbols"/>
              <a:buChar char="✔"/>
            </a:pPr>
            <a:r>
              <a:rPr b="1" lang="tr-TR" sz="2000">
                <a:latin typeface="Calibri"/>
                <a:ea typeface="Calibri"/>
                <a:cs typeface="Calibri"/>
                <a:sym typeface="Calibri"/>
              </a:rPr>
              <a:t>Makale SCI, SSCI, AHCI ve ESCI </a:t>
            </a:r>
            <a:endParaRPr/>
          </a:p>
          <a:p>
            <a:pPr indent="0" lvl="1" marL="457200" rtl="0" algn="l">
              <a:lnSpc>
                <a:spcPct val="100000"/>
              </a:lnSpc>
              <a:spcBef>
                <a:spcPts val="500"/>
              </a:spcBef>
              <a:spcAft>
                <a:spcPts val="0"/>
              </a:spcAft>
              <a:buClr>
                <a:schemeClr val="dk1"/>
              </a:buClr>
              <a:buSzPts val="2000"/>
              <a:buFont typeface="Arial"/>
              <a:buNone/>
            </a:pPr>
            <a:r>
              <a:t/>
            </a:r>
            <a:endParaRPr b="1" sz="2000">
              <a:latin typeface="Times New Roman"/>
              <a:ea typeface="Times New Roman"/>
              <a:cs typeface="Times New Roman"/>
              <a:sym typeface="Times New Roman"/>
            </a:endParaRPr>
          </a:p>
          <a:p>
            <a:pPr indent="-342900" lvl="0" marL="342900" rtl="0" algn="just">
              <a:lnSpc>
                <a:spcPct val="107000"/>
              </a:lnSpc>
              <a:spcBef>
                <a:spcPts val="1000"/>
              </a:spcBef>
              <a:spcAft>
                <a:spcPts val="0"/>
              </a:spcAft>
              <a:buClr>
                <a:schemeClr val="dk1"/>
              </a:buClr>
              <a:buSzPts val="1800"/>
              <a:buFont typeface="Calibri"/>
              <a:buAutoNum type="arabicPeriod" startAt="4"/>
            </a:pPr>
            <a:r>
              <a:rPr lang="tr-TR" sz="1800">
                <a:latin typeface="Calibri"/>
                <a:ea typeface="Calibri"/>
                <a:cs typeface="Calibri"/>
                <a:sym typeface="Calibri"/>
              </a:rPr>
              <a:t>Yilmaz Gokmen G, </a:t>
            </a:r>
            <a:r>
              <a:rPr b="1" lang="tr-TR" sz="1800">
                <a:latin typeface="Calibri"/>
                <a:ea typeface="Calibri"/>
                <a:cs typeface="Calibri"/>
                <a:sym typeface="Calibri"/>
              </a:rPr>
              <a:t>Gurses HN</a:t>
            </a:r>
            <a:r>
              <a:rPr lang="tr-TR" sz="1800">
                <a:latin typeface="Calibri"/>
                <a:ea typeface="Calibri"/>
                <a:cs typeface="Calibri"/>
                <a:sym typeface="Calibri"/>
              </a:rPr>
              <a:t>, Zeren M, </a:t>
            </a:r>
            <a:r>
              <a:rPr b="1" lang="tr-TR" sz="1800">
                <a:latin typeface="Calibri"/>
                <a:ea typeface="Calibri"/>
                <a:cs typeface="Calibri"/>
                <a:sym typeface="Calibri"/>
              </a:rPr>
              <a:t>Ozyilmaz S</a:t>
            </a:r>
            <a:r>
              <a:rPr lang="tr-TR" sz="1800">
                <a:latin typeface="Calibri"/>
                <a:ea typeface="Calibri"/>
                <a:cs typeface="Calibri"/>
                <a:sym typeface="Calibri"/>
              </a:rPr>
              <a:t>, Kansu A, Akkoyunlu ME. Postural stability and fall risk in patients with obstructive sleep apnea: a cross-sectional study. Sleep Breath. 2021 Feb 20. doi: 10.1007/s11325-021-02322-2. Epub ahead of print. PMID: 33608798 </a:t>
            </a:r>
            <a:r>
              <a:rPr b="1" lang="tr-TR" sz="1800">
                <a:latin typeface="Calibri"/>
                <a:ea typeface="Calibri"/>
                <a:cs typeface="Calibri"/>
                <a:sym typeface="Calibri"/>
              </a:rPr>
              <a:t>(Q3)</a:t>
            </a:r>
            <a:endParaRPr/>
          </a:p>
          <a:p>
            <a:pPr indent="-342900" lvl="0" marL="342900" rtl="0" algn="just">
              <a:lnSpc>
                <a:spcPct val="107000"/>
              </a:lnSpc>
              <a:spcBef>
                <a:spcPts val="1800"/>
              </a:spcBef>
              <a:spcAft>
                <a:spcPts val="0"/>
              </a:spcAft>
              <a:buClr>
                <a:schemeClr val="dk1"/>
              </a:buClr>
              <a:buSzPts val="1800"/>
              <a:buFont typeface="Calibri"/>
              <a:buAutoNum type="arabicPeriod" startAt="4"/>
            </a:pPr>
            <a:r>
              <a:rPr b="1" lang="tr-TR" sz="1800">
                <a:latin typeface="Calibri"/>
                <a:ea typeface="Calibri"/>
                <a:cs typeface="Calibri"/>
                <a:sym typeface="Calibri"/>
              </a:rPr>
              <a:t>Kostanoglu A</a:t>
            </a:r>
            <a:r>
              <a:rPr lang="tr-TR" sz="1800">
                <a:latin typeface="Calibri"/>
                <a:ea typeface="Calibri"/>
                <a:cs typeface="Calibri"/>
                <a:sym typeface="Calibri"/>
              </a:rPr>
              <a:t>, Tarakcı E. Physical therapy enhances functions and quality of life in older patients with breast cancer-related lymphedema: A prospective experimental study. Niger J Clin Pract. 2021 Mar;24(3):387-392. doi: 10.4103/njcp.njcp_373_19. PMID: 33723113. </a:t>
            </a:r>
            <a:r>
              <a:rPr b="1" lang="tr-TR" sz="1800">
                <a:latin typeface="Calibri"/>
                <a:ea typeface="Calibri"/>
                <a:cs typeface="Calibri"/>
                <a:sym typeface="Calibri"/>
              </a:rPr>
              <a:t>(Q4)</a:t>
            </a:r>
            <a:endParaRPr/>
          </a:p>
          <a:p>
            <a:pPr indent="0" lvl="0" marL="0" rtl="0" algn="l">
              <a:lnSpc>
                <a:spcPct val="107000"/>
              </a:lnSpc>
              <a:spcBef>
                <a:spcPts val="1800"/>
              </a:spcBef>
              <a:spcAft>
                <a:spcPts val="0"/>
              </a:spcAft>
              <a:buClr>
                <a:srgbClr val="000000"/>
              </a:buClr>
              <a:buSzPts val="1800"/>
              <a:buFont typeface="Arial"/>
              <a:buNone/>
            </a:pPr>
            <a:r>
              <a:rPr b="1" lang="tr-TR" sz="1800">
                <a:solidFill>
                  <a:srgbClr val="000000"/>
                </a:solidFill>
                <a:latin typeface="Calibri"/>
                <a:ea typeface="Calibri"/>
                <a:cs typeface="Calibri"/>
                <a:sym typeface="Calibri"/>
              </a:rPr>
              <a:t>6. Denizoglu-Kulli H , Gürses H. N, </a:t>
            </a:r>
            <a:r>
              <a:rPr lang="tr-TR" sz="1800">
                <a:solidFill>
                  <a:srgbClr val="000000"/>
                </a:solidFill>
                <a:latin typeface="Calibri"/>
                <a:ea typeface="Calibri"/>
                <a:cs typeface="Calibri"/>
                <a:sym typeface="Calibri"/>
              </a:rPr>
              <a:t>Zeren M, </a:t>
            </a:r>
            <a:r>
              <a:rPr b="1" lang="tr-TR" sz="1800">
                <a:solidFill>
                  <a:srgbClr val="000000"/>
                </a:solidFill>
                <a:latin typeface="Calibri"/>
                <a:ea typeface="Calibri"/>
                <a:cs typeface="Calibri"/>
                <a:sym typeface="Calibri"/>
              </a:rPr>
              <a:t>Ucgun H</a:t>
            </a:r>
            <a:r>
              <a:rPr lang="tr-TR" sz="1800">
                <a:solidFill>
                  <a:srgbClr val="000000"/>
                </a:solidFill>
                <a:latin typeface="Calibri"/>
                <a:ea typeface="Calibri"/>
                <a:cs typeface="Calibri"/>
                <a:sym typeface="Calibri"/>
              </a:rPr>
              <a:t>, Çakır E</a:t>
            </a:r>
            <a:r>
              <a:rPr b="1" lang="tr-TR" sz="1800">
                <a:solidFill>
                  <a:srgbClr val="000000"/>
                </a:solidFill>
                <a:latin typeface="Calibri"/>
                <a:ea typeface="Calibri"/>
                <a:cs typeface="Calibri"/>
                <a:sym typeface="Calibri"/>
              </a:rPr>
              <a:t>. </a:t>
            </a:r>
            <a:r>
              <a:rPr lang="tr-TR" sz="1800">
                <a:solidFill>
                  <a:srgbClr val="000000"/>
                </a:solidFill>
                <a:latin typeface="Calibri"/>
                <a:ea typeface="Calibri"/>
                <a:cs typeface="Calibri"/>
                <a:sym typeface="Calibri"/>
              </a:rPr>
              <a:t>Do Pulmonary and Extrapulmonary Features Differ Among Cystic Fibrosis, Primary Ciliary Dyskinesia and Healthy Children? Pediatric Pulmonology,2020. Doi:10.1002/ppul.25052 </a:t>
            </a:r>
            <a:r>
              <a:rPr b="1" lang="tr-TR" sz="1800">
                <a:solidFill>
                  <a:srgbClr val="000000"/>
                </a:solidFill>
                <a:latin typeface="Calibri"/>
                <a:ea typeface="Calibri"/>
                <a:cs typeface="Calibri"/>
                <a:sym typeface="Calibri"/>
              </a:rPr>
              <a:t>(Q3)</a:t>
            </a:r>
            <a:endParaRPr/>
          </a:p>
          <a:p>
            <a:pPr indent="-228600" lvl="0" marL="342900" rtl="0" algn="just">
              <a:lnSpc>
                <a:spcPct val="107000"/>
              </a:lnSpc>
              <a:spcBef>
                <a:spcPts val="1800"/>
              </a:spcBef>
              <a:spcAft>
                <a:spcPts val="0"/>
              </a:spcAft>
              <a:buClr>
                <a:schemeClr val="dk1"/>
              </a:buClr>
              <a:buSzPts val="1800"/>
              <a:buFont typeface="Calibri"/>
              <a:buNone/>
            </a:pPr>
            <a:r>
              <a:t/>
            </a:r>
            <a:endParaRPr sz="1800">
              <a:latin typeface="Calibri"/>
              <a:ea typeface="Calibri"/>
              <a:cs typeface="Calibri"/>
              <a:sym typeface="Calibri"/>
            </a:endParaRPr>
          </a:p>
          <a:p>
            <a:pPr indent="-190500" lvl="0" marL="342900" rtl="0" algn="l">
              <a:lnSpc>
                <a:spcPct val="107000"/>
              </a:lnSpc>
              <a:spcBef>
                <a:spcPts val="1800"/>
              </a:spcBef>
              <a:spcAft>
                <a:spcPts val="0"/>
              </a:spcAft>
              <a:buClr>
                <a:schemeClr val="dk1"/>
              </a:buClr>
              <a:buSzPts val="2400"/>
              <a:buFont typeface="Calibri"/>
              <a:buNone/>
            </a:pPr>
            <a:r>
              <a:t/>
            </a:r>
            <a:endParaRPr b="1" sz="2400">
              <a:latin typeface="Calibri"/>
              <a:ea typeface="Calibri"/>
              <a:cs typeface="Calibri"/>
              <a:sym typeface="Calibri"/>
            </a:endParaRPr>
          </a:p>
          <a:p>
            <a:pPr indent="-190500" lvl="0" marL="342900" rtl="0" algn="just">
              <a:lnSpc>
                <a:spcPct val="100000"/>
              </a:lnSpc>
              <a:spcBef>
                <a:spcPts val="1800"/>
              </a:spcBef>
              <a:spcAft>
                <a:spcPts val="0"/>
              </a:spcAft>
              <a:buClr>
                <a:schemeClr val="dk1"/>
              </a:buClr>
              <a:buSzPts val="2400"/>
              <a:buFont typeface="Calibri"/>
              <a:buNone/>
            </a:pPr>
            <a:r>
              <a:t/>
            </a:r>
            <a:endParaRPr b="1" sz="2400">
              <a:highlight>
                <a:srgbClr val="FFFF00"/>
              </a:highlight>
              <a:latin typeface="Times New Roman"/>
              <a:ea typeface="Times New Roman"/>
              <a:cs typeface="Times New Roman"/>
              <a:sym typeface="Times New Roman"/>
            </a:endParaRPr>
          </a:p>
        </p:txBody>
      </p:sp>
      <p:sp>
        <p:nvSpPr>
          <p:cNvPr id="131" name="Google Shape;131;p9"/>
          <p:cNvSpPr txBox="1"/>
          <p:nvPr>
            <p:ph idx="12" type="sldNum"/>
          </p:nvPr>
        </p:nvSpPr>
        <p:spPr>
          <a:xfrm>
            <a:off x="11676063" y="6492875"/>
            <a:ext cx="515937"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tr-TR" sz="1200" u="none" cap="none" strike="noStrike">
                <a:solidFill>
                  <a:srgbClr val="898989"/>
                </a:solidFill>
                <a:latin typeface="Century Gothic"/>
                <a:ea typeface="Century Gothic"/>
                <a:cs typeface="Century Gothic"/>
                <a:sym typeface="Century Gothic"/>
              </a:rPr>
              <a:t>‹#›</a:t>
            </a:fld>
            <a:endParaRPr b="0" i="0" sz="1200" u="none" cap="none" strike="noStrike">
              <a:solidFill>
                <a:srgbClr val="898989"/>
              </a:solidFill>
              <a:latin typeface="Century Gothic"/>
              <a:ea typeface="Century Gothic"/>
              <a:cs typeface="Century Gothic"/>
              <a:sym typeface="Century Gothic"/>
            </a:endParaRPr>
          </a:p>
        </p:txBody>
      </p:sp>
      <p:sp>
        <p:nvSpPr>
          <p:cNvPr id="132" name="Google Shape;132;p9"/>
          <p:cNvSpPr txBox="1"/>
          <p:nvPr>
            <p:ph idx="11" type="ftr"/>
          </p:nvPr>
        </p:nvSpPr>
        <p:spPr>
          <a:xfrm>
            <a:off x="838200" y="6518275"/>
            <a:ext cx="7772400" cy="3397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tr-TR"/>
              <a:t>01.09.2020-15.12.2020</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Şablon">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Görüntü" ma:contentTypeID="0x0101009148F5A04DDD49CBA7127AADA5FB792B00AADE34325A8B49CDA8BB4DB53328F214009B22355DB2F4CD41AC52EA35392E7D16" ma:contentTypeVersion="1" ma:contentTypeDescription="Resim yükleyin." ma:contentTypeScope="" ma:versionID="f166dc16acb8e999294cd76767410575">
  <xsd:schema xmlns:xsd="http://www.w3.org/2001/XMLSchema" xmlns:xs="http://www.w3.org/2001/XMLSchema" xmlns:p="http://schemas.microsoft.com/office/2006/metadata/properties" xmlns:ns1="http://schemas.microsoft.com/sharepoint/v3" xmlns:ns2="666FC3FA-8CEE-4489-8740-C720E01EE5CC" xmlns:ns3="http://schemas.microsoft.com/sharepoint/v3/fields" targetNamespace="http://schemas.microsoft.com/office/2006/metadata/properties" ma:root="true" ma:fieldsID="e84fdfd472bfa6514f7592f25d3b5bb1" ns1:_="" ns2:_="" ns3:_="">
    <xsd:import namespace="http://schemas.microsoft.com/sharepoint/v3"/>
    <xsd:import namespace="666FC3FA-8CEE-4489-8740-C720E01EE5CC"/>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Yolu" ma:hidden="true" ma:list="Docs" ma:internalName="FileRef" ma:readOnly="true" ma:showField="FullUrl">
      <xsd:simpleType>
        <xsd:restriction base="dms:Lookup"/>
      </xsd:simpleType>
    </xsd:element>
    <xsd:element name="File_x0020_Type" ma:index="9" nillable="true" ma:displayName="Dosya Türü" ma:hidden="true" ma:internalName="File_x0020_Type" ma:readOnly="true">
      <xsd:simpleType>
        <xsd:restriction base="dms:Text"/>
      </xsd:simpleType>
    </xsd:element>
    <xsd:element name="HTML_x0020_File_x0020_Type" ma:index="10" nillable="true" ma:displayName="HTML Dosya Türü" ma:hidden="true" ma:internalName="HTML_x0020_File_x0020_Type" ma:readOnly="true">
      <xsd:simpleType>
        <xsd:restriction base="dms:Text"/>
      </xsd:simpleType>
    </xsd:element>
    <xsd:element name="FSObjType" ma:index="11" nillable="true" ma:displayName="Öğe Türü" ma:hidden="true" ma:list="Docs" ma:internalName="FSObjType" ma:readOnly="true" ma:showField="FSType">
      <xsd:simpleType>
        <xsd:restriction base="dms:Lookup"/>
      </xsd:simpleType>
    </xsd:element>
    <xsd:element name="PublishingStartDate" ma:index="27" nillable="true" ma:displayName="Zamanlama Başlangıç Tarihi" ma:description="" ma:hidden="true" ma:internalName="PublishingStartDate">
      <xsd:simpleType>
        <xsd:restriction base="dms:Unknown"/>
      </xsd:simpleType>
    </xsd:element>
    <xsd:element name="PublishingExpirationDate" ma:index="28" nillable="true" ma:displayName="Zamanlama Bitiş Tarihi"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6FC3FA-8CEE-4489-8740-C720E01EE5CC" elementFormDefault="qualified">
    <xsd:import namespace="http://schemas.microsoft.com/office/2006/documentManagement/types"/>
    <xsd:import namespace="http://schemas.microsoft.com/office/infopath/2007/PartnerControls"/>
    <xsd:element name="ThumbnailExists" ma:index="18" nillable="true" ma:displayName="Küçük Resim Var" ma:default="FALSE" ma:hidden="true" ma:internalName="ThumbnailExists" ma:readOnly="true">
      <xsd:simpleType>
        <xsd:restriction base="dms:Boolean"/>
      </xsd:simpleType>
    </xsd:element>
    <xsd:element name="PreviewExists" ma:index="19" nillable="true" ma:displayName="Önizleme Var" ma:default="FALSE" ma:hidden="true" ma:internalName="PreviewExists" ma:readOnly="true">
      <xsd:simpleType>
        <xsd:restriction base="dms:Boolean"/>
      </xsd:simpleType>
    </xsd:element>
    <xsd:element name="ImageWidth" ma:index="20" nillable="true" ma:displayName="Genişlik" ma:internalName="ImageWidth" ma:readOnly="true">
      <xsd:simpleType>
        <xsd:restriction base="dms:Unknown"/>
      </xsd:simpleType>
    </xsd:element>
    <xsd:element name="ImageHeight" ma:index="22" nillable="true" ma:displayName="Yükseklik" ma:internalName="ImageHeight" ma:readOnly="true">
      <xsd:simpleType>
        <xsd:restriction base="dms:Unknown"/>
      </xsd:simpleType>
    </xsd:element>
    <xsd:element name="ImageCreateDate" ma:index="25" nillable="true" ma:displayName="Resmin Çekildiği Tarih"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Telif Hakkı"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Yazar"/>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ma:index="23" ma:displayName="Açıklamalar"/>
        <xsd:element name="keywords" minOccurs="0" maxOccurs="1" type="xsd:string" ma:index="14" ma:displayName="Anahtar Sözcükler"/>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geCreateDate xmlns="666FC3FA-8CEE-4489-8740-C720E01EE5CC"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0BC64EA7-CAFF-47FB-847F-7334B0A0532F}"/>
</file>

<file path=customXml/itemProps2.xml><?xml version="1.0" encoding="utf-8"?>
<ds:datastoreItem xmlns:ds="http://schemas.openxmlformats.org/officeDocument/2006/customXml" ds:itemID="{9C57D057-8561-4408-B3D3-601DACD1D99D}"/>
</file>

<file path=customXml/itemProps3.xml><?xml version="1.0" encoding="utf-8"?>
<ds:datastoreItem xmlns:ds="http://schemas.openxmlformats.org/officeDocument/2006/customXml" ds:itemID="{DAE31C21-1981-4909-A67E-0B56911A806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Muhammed Mustafa Orak</dc:creator>
  <cp:keywords/>
  <dc:description/>
  <dcterms:created xsi:type="dcterms:W3CDTF">2018-12-27T11:10:08Z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0x0101009148F5A04DDD49CBA7127AADA5FB792B00AADE34325A8B49CDA8BB4DB53328F214009B22355DB2F4CD41AC52EA35392E7D16</vt:lpwstr>
  </property>
</Properties>
</file>