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5.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4.xml" ContentType="application/vnd.openxmlformats-officedocument.presentationml.slide+xml"/>
  <Override PartName="/ppt/slides/slide64.xml" ContentType="application/vnd.openxmlformats-officedocument.presentationml.slide+xml"/>
  <Override PartName="/ppt/slides/slide66.xml" ContentType="application/vnd.openxmlformats-officedocument.presentationml.slide+xml"/>
  <Override PartName="/ppt/slides/slide9.xml" ContentType="application/vnd.openxmlformats-officedocument.presentationml.slide+xml"/>
  <Override PartName="/ppt/slides/slide6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71.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15.xml" ContentType="application/vnd.openxmlformats-officedocument.presentationml.slide+xml"/>
  <Override PartName="/ppt/slides/slide67.xml" ContentType="application/vnd.openxmlformats-officedocument.presentationml.slide+xml"/>
  <Override PartName="/ppt/slides/slide23.xml" ContentType="application/vnd.openxmlformats-officedocument.presentationml.slide+xml"/>
  <Override PartName="/ppt/slides/slide68.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charts/chart2.xml" ContentType="application/vnd.openxmlformats-officedocument.drawingml.char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charts/style1.xml" ContentType="application/vnd.ms-office.chartstyle+xml"/>
  <Override PartName="/ppt/charts/style2.xml" ContentType="application/vnd.ms-office.chartstyle+xml"/>
  <Override PartName="/ppt/charts/colors1.xml" ContentType="application/vnd.ms-office.chartcolorstyle+xml"/>
  <Override PartName="/ppt/charts/colors2.xml" ContentType="application/vnd.ms-office.chartcolorstyle+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3"/>
  </p:notesMasterIdLst>
  <p:handoutMasterIdLst>
    <p:handoutMasterId r:id="rId74"/>
  </p:handoutMasterIdLst>
  <p:sldIdLst>
    <p:sldId id="256" r:id="rId2"/>
    <p:sldId id="553" r:id="rId3"/>
    <p:sldId id="867" r:id="rId4"/>
    <p:sldId id="554" r:id="rId5"/>
    <p:sldId id="555" r:id="rId6"/>
    <p:sldId id="557" r:id="rId7"/>
    <p:sldId id="558" r:id="rId8"/>
    <p:sldId id="560" r:id="rId9"/>
    <p:sldId id="561" r:id="rId10"/>
    <p:sldId id="562" r:id="rId11"/>
    <p:sldId id="563" r:id="rId12"/>
    <p:sldId id="564" r:id="rId13"/>
    <p:sldId id="565" r:id="rId14"/>
    <p:sldId id="645" r:id="rId15"/>
    <p:sldId id="568" r:id="rId16"/>
    <p:sldId id="569" r:id="rId17"/>
    <p:sldId id="570" r:id="rId18"/>
    <p:sldId id="571" r:id="rId19"/>
    <p:sldId id="572" r:id="rId20"/>
    <p:sldId id="573" r:id="rId21"/>
    <p:sldId id="885" r:id="rId22"/>
    <p:sldId id="886" r:id="rId23"/>
    <p:sldId id="574" r:id="rId24"/>
    <p:sldId id="575" r:id="rId25"/>
    <p:sldId id="576" r:id="rId26"/>
    <p:sldId id="577" r:id="rId27"/>
    <p:sldId id="578" r:id="rId28"/>
    <p:sldId id="579" r:id="rId29"/>
    <p:sldId id="580" r:id="rId30"/>
    <p:sldId id="581" r:id="rId31"/>
    <p:sldId id="582" r:id="rId32"/>
    <p:sldId id="583" r:id="rId33"/>
    <p:sldId id="588" r:id="rId34"/>
    <p:sldId id="590" r:id="rId35"/>
    <p:sldId id="592" r:id="rId36"/>
    <p:sldId id="594" r:id="rId37"/>
    <p:sldId id="595" r:id="rId38"/>
    <p:sldId id="602" r:id="rId39"/>
    <p:sldId id="884" r:id="rId40"/>
    <p:sldId id="883" r:id="rId41"/>
    <p:sldId id="877" r:id="rId42"/>
    <p:sldId id="876" r:id="rId43"/>
    <p:sldId id="880" r:id="rId44"/>
    <p:sldId id="611" r:id="rId45"/>
    <p:sldId id="612" r:id="rId46"/>
    <p:sldId id="718" r:id="rId47"/>
    <p:sldId id="753" r:id="rId48"/>
    <p:sldId id="719" r:id="rId49"/>
    <p:sldId id="774" r:id="rId50"/>
    <p:sldId id="720" r:id="rId51"/>
    <p:sldId id="721" r:id="rId52"/>
    <p:sldId id="722" r:id="rId53"/>
    <p:sldId id="723" r:id="rId54"/>
    <p:sldId id="724" r:id="rId55"/>
    <p:sldId id="725" r:id="rId56"/>
    <p:sldId id="726" r:id="rId57"/>
    <p:sldId id="727" r:id="rId58"/>
    <p:sldId id="728" r:id="rId59"/>
    <p:sldId id="729" r:id="rId60"/>
    <p:sldId id="730" r:id="rId61"/>
    <p:sldId id="731" r:id="rId62"/>
    <p:sldId id="732" r:id="rId63"/>
    <p:sldId id="733" r:id="rId64"/>
    <p:sldId id="734" r:id="rId65"/>
    <p:sldId id="742" r:id="rId66"/>
    <p:sldId id="743" r:id="rId67"/>
    <p:sldId id="783" r:id="rId68"/>
    <p:sldId id="785" r:id="rId69"/>
    <p:sldId id="786" r:id="rId70"/>
    <p:sldId id="787" r:id="rId71"/>
    <p:sldId id="271" r:id="rId72"/>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9588"/>
    <a:srgbClr val="CD5757"/>
    <a:srgbClr val="F0C5BE"/>
    <a:srgbClr val="C85F5C"/>
    <a:srgbClr val="F6DB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8" autoAdjust="0"/>
    <p:restoredTop sz="96433" autoAdjust="0"/>
  </p:normalViewPr>
  <p:slideViewPr>
    <p:cSldViewPr snapToGrid="0">
      <p:cViewPr varScale="1">
        <p:scale>
          <a:sx n="71" d="100"/>
          <a:sy n="71"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handoutMaster" Target="handoutMasters/handoutMaster1.xml"/><Relationship Id="rId79"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8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0494648837217E-2"/>
          <c:y val="1.5582717618293459E-2"/>
          <c:w val="0.90494584445940307"/>
          <c:h val="0.51047803136464087"/>
        </c:manualLayout>
      </c:layout>
      <c:barChart>
        <c:barDir val="col"/>
        <c:grouping val="clustered"/>
        <c:varyColors val="0"/>
        <c:ser>
          <c:idx val="0"/>
          <c:order val="0"/>
          <c:tx>
            <c:strRef>
              <c:f>Sayfa1!$B$1</c:f>
              <c:strCache>
                <c:ptCount val="1"/>
                <c:pt idx="0">
                  <c:v>Ödül</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Sayfa1!$B$2:$B$17</c:f>
              <c:numCache>
                <c:formatCode>General</c:formatCode>
                <c:ptCount val="16"/>
                <c:pt idx="0">
                  <c:v>1</c:v>
                </c:pt>
                <c:pt idx="1">
                  <c:v>0</c:v>
                </c:pt>
                <c:pt idx="2">
                  <c:v>1</c:v>
                </c:pt>
                <c:pt idx="3">
                  <c:v>0</c:v>
                </c:pt>
                <c:pt idx="4">
                  <c:v>0</c:v>
                </c:pt>
                <c:pt idx="5">
                  <c:v>0</c:v>
                </c:pt>
                <c:pt idx="6">
                  <c:v>0</c:v>
                </c:pt>
                <c:pt idx="7">
                  <c:v>0</c:v>
                </c:pt>
                <c:pt idx="8">
                  <c:v>0</c:v>
                </c:pt>
                <c:pt idx="9">
                  <c:v>0</c:v>
                </c:pt>
                <c:pt idx="10">
                  <c:v>0</c:v>
                </c:pt>
                <c:pt idx="11">
                  <c:v>1</c:v>
                </c:pt>
                <c:pt idx="12">
                  <c:v>2</c:v>
                </c:pt>
                <c:pt idx="13">
                  <c:v>2</c:v>
                </c:pt>
                <c:pt idx="14">
                  <c:v>0</c:v>
                </c:pt>
                <c:pt idx="15">
                  <c:v>0</c:v>
                </c:pt>
              </c:numCache>
            </c:numRef>
          </c:val>
        </c:ser>
        <c:ser>
          <c:idx val="1"/>
          <c:order val="1"/>
          <c:tx>
            <c:strRef>
              <c:f>Sayfa1!$C$1</c:f>
              <c:strCache>
                <c:ptCount val="1"/>
                <c:pt idx="0">
                  <c:v>Makale
(SCI, SSCI ve AHCI) </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Sayfa1!$C$2:$C$17</c:f>
              <c:numCache>
                <c:formatCode>General</c:formatCode>
                <c:ptCount val="16"/>
                <c:pt idx="0">
                  <c:v>1</c:v>
                </c:pt>
                <c:pt idx="1">
                  <c:v>0</c:v>
                </c:pt>
                <c:pt idx="2">
                  <c:v>1</c:v>
                </c:pt>
                <c:pt idx="3">
                  <c:v>1</c:v>
                </c:pt>
                <c:pt idx="4">
                  <c:v>3</c:v>
                </c:pt>
                <c:pt idx="5">
                  <c:v>0</c:v>
                </c:pt>
                <c:pt idx="6">
                  <c:v>0</c:v>
                </c:pt>
                <c:pt idx="7">
                  <c:v>0</c:v>
                </c:pt>
                <c:pt idx="8">
                  <c:v>2</c:v>
                </c:pt>
                <c:pt idx="9">
                  <c:v>0</c:v>
                </c:pt>
                <c:pt idx="10">
                  <c:v>0</c:v>
                </c:pt>
                <c:pt idx="11">
                  <c:v>0</c:v>
                </c:pt>
                <c:pt idx="12">
                  <c:v>1</c:v>
                </c:pt>
                <c:pt idx="13">
                  <c:v>0</c:v>
                </c:pt>
                <c:pt idx="14">
                  <c:v>0</c:v>
                </c:pt>
                <c:pt idx="15">
                  <c:v>0</c:v>
                </c:pt>
              </c:numCache>
            </c:numRef>
          </c:val>
        </c:ser>
        <c:ser>
          <c:idx val="2"/>
          <c:order val="2"/>
          <c:tx>
            <c:strRef>
              <c:f>Sayfa1!$D$1</c:f>
              <c:strCache>
                <c:ptCount val="1"/>
                <c:pt idx="0">
                  <c:v>Diğer Makaleler</c:v>
                </c:pt>
              </c:strCache>
            </c:strRef>
          </c:tx>
          <c:spPr>
            <a:solidFill>
              <a:schemeClr val="bg2">
                <a:lumMod val="50000"/>
              </a:schemeClr>
            </a:solidFill>
            <a:ln>
              <a:noFill/>
            </a:ln>
            <a:effectLst/>
          </c:spPr>
          <c:invertIfNegative val="0"/>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Sayfa1!$D$2:$D$17</c:f>
              <c:numCache>
                <c:formatCode>General</c:formatCode>
                <c:ptCount val="16"/>
                <c:pt idx="0">
                  <c:v>0</c:v>
                </c:pt>
                <c:pt idx="1">
                  <c:v>0</c:v>
                </c:pt>
                <c:pt idx="2">
                  <c:v>1</c:v>
                </c:pt>
                <c:pt idx="3">
                  <c:v>0</c:v>
                </c:pt>
                <c:pt idx="4">
                  <c:v>4</c:v>
                </c:pt>
                <c:pt idx="5">
                  <c:v>0</c:v>
                </c:pt>
                <c:pt idx="6">
                  <c:v>0</c:v>
                </c:pt>
                <c:pt idx="7">
                  <c:v>0</c:v>
                </c:pt>
                <c:pt idx="8">
                  <c:v>0</c:v>
                </c:pt>
                <c:pt idx="9">
                  <c:v>0</c:v>
                </c:pt>
                <c:pt idx="10">
                  <c:v>0</c:v>
                </c:pt>
                <c:pt idx="11">
                  <c:v>0</c:v>
                </c:pt>
                <c:pt idx="12">
                  <c:v>1</c:v>
                </c:pt>
                <c:pt idx="13">
                  <c:v>1</c:v>
                </c:pt>
                <c:pt idx="14">
                  <c:v>0</c:v>
                </c:pt>
                <c:pt idx="15">
                  <c:v>0</c:v>
                </c:pt>
              </c:numCache>
            </c:numRef>
          </c:val>
        </c:ser>
        <c:ser>
          <c:idx val="3"/>
          <c:order val="3"/>
          <c:tx>
            <c:strRef>
              <c:f>Sayfa1!$E$1</c:f>
              <c:strCache>
                <c:ptCount val="1"/>
                <c:pt idx="0">
                  <c:v>Kitap Bölümü</c:v>
                </c:pt>
              </c:strCache>
            </c:strRef>
          </c:tx>
          <c:spPr>
            <a:solidFill>
              <a:srgbClr val="F6DBD6"/>
            </a:solidFill>
            <a:ln>
              <a:noFill/>
            </a:ln>
            <a:effectLst/>
          </c:spPr>
          <c:invertIfNegative val="0"/>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Sayfa1!$E$2:$E$17</c:f>
              <c:numCache>
                <c:formatCode>General</c:formatCode>
                <c:ptCount val="16"/>
                <c:pt idx="0">
                  <c:v>0</c:v>
                </c:pt>
                <c:pt idx="1">
                  <c:v>2</c:v>
                </c:pt>
                <c:pt idx="2">
                  <c:v>2</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ser>
        <c:ser>
          <c:idx val="4"/>
          <c:order val="4"/>
          <c:tx>
            <c:strRef>
              <c:f>Sayfa1!$F$1</c:f>
              <c:strCache>
                <c:ptCount val="1"/>
                <c:pt idx="0">
                  <c:v>Broşür</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Sayfa1!$F$2:$F$17</c:f>
              <c:numCache>
                <c:formatCode>General</c:formatCode>
                <c:ptCount val="16"/>
                <c:pt idx="0">
                  <c:v>1</c:v>
                </c:pt>
                <c:pt idx="1">
                  <c:v>0</c:v>
                </c:pt>
                <c:pt idx="2">
                  <c:v>0</c:v>
                </c:pt>
                <c:pt idx="3">
                  <c:v>1</c:v>
                </c:pt>
                <c:pt idx="4">
                  <c:v>0</c:v>
                </c:pt>
                <c:pt idx="5">
                  <c:v>0</c:v>
                </c:pt>
                <c:pt idx="6">
                  <c:v>0</c:v>
                </c:pt>
                <c:pt idx="7">
                  <c:v>0</c:v>
                </c:pt>
                <c:pt idx="8">
                  <c:v>1</c:v>
                </c:pt>
                <c:pt idx="9">
                  <c:v>0</c:v>
                </c:pt>
                <c:pt idx="10">
                  <c:v>0</c:v>
                </c:pt>
                <c:pt idx="11">
                  <c:v>0</c:v>
                </c:pt>
                <c:pt idx="12">
                  <c:v>0</c:v>
                </c:pt>
                <c:pt idx="13">
                  <c:v>1</c:v>
                </c:pt>
                <c:pt idx="14">
                  <c:v>0</c:v>
                </c:pt>
                <c:pt idx="15">
                  <c:v>0</c:v>
                </c:pt>
              </c:numCache>
            </c:numRef>
          </c:val>
        </c:ser>
        <c:ser>
          <c:idx val="5"/>
          <c:order val="5"/>
          <c:tx>
            <c:strRef>
              <c:f>Sayfa1!$G$1</c:f>
              <c:strCache>
                <c:ptCount val="1"/>
                <c:pt idx="0">
                  <c:v>Bilimsel Etkinlikler (Katılım Sağlanan)</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Sayfa1!$G$2:$G$17</c:f>
              <c:numCache>
                <c:formatCode>General</c:formatCode>
                <c:ptCount val="16"/>
                <c:pt idx="0">
                  <c:v>32</c:v>
                </c:pt>
                <c:pt idx="1">
                  <c:v>30</c:v>
                </c:pt>
                <c:pt idx="2">
                  <c:v>28</c:v>
                </c:pt>
                <c:pt idx="3">
                  <c:v>28</c:v>
                </c:pt>
                <c:pt idx="4">
                  <c:v>29</c:v>
                </c:pt>
                <c:pt idx="5">
                  <c:v>29</c:v>
                </c:pt>
                <c:pt idx="6">
                  <c:v>26</c:v>
                </c:pt>
                <c:pt idx="7">
                  <c:v>29</c:v>
                </c:pt>
                <c:pt idx="8">
                  <c:v>26</c:v>
                </c:pt>
                <c:pt idx="9">
                  <c:v>24</c:v>
                </c:pt>
                <c:pt idx="10">
                  <c:v>35</c:v>
                </c:pt>
                <c:pt idx="11">
                  <c:v>30</c:v>
                </c:pt>
                <c:pt idx="12">
                  <c:v>32</c:v>
                </c:pt>
                <c:pt idx="13">
                  <c:v>36</c:v>
                </c:pt>
                <c:pt idx="14">
                  <c:v>24</c:v>
                </c:pt>
                <c:pt idx="15">
                  <c:v>24</c:v>
                </c:pt>
              </c:numCache>
            </c:numRef>
          </c:val>
        </c:ser>
        <c:ser>
          <c:idx val="6"/>
          <c:order val="6"/>
          <c:tx>
            <c:strRef>
              <c:f>Sayfa1!$H$1</c:f>
              <c:strCache>
                <c:ptCount val="1"/>
                <c:pt idx="0">
                  <c:v>Bilimsel Etkinlikler      (Düzenlenen)</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Sayfa1!$H$2:$H$17</c:f>
              <c:numCache>
                <c:formatCode>General</c:formatCode>
                <c:ptCount val="16"/>
                <c:pt idx="0">
                  <c:v>26</c:v>
                </c:pt>
                <c:pt idx="1">
                  <c:v>1</c:v>
                </c:pt>
                <c:pt idx="2">
                  <c:v>1</c:v>
                </c:pt>
                <c:pt idx="3">
                  <c:v>2</c:v>
                </c:pt>
                <c:pt idx="4">
                  <c:v>0</c:v>
                </c:pt>
                <c:pt idx="5">
                  <c:v>0</c:v>
                </c:pt>
                <c:pt idx="6">
                  <c:v>0</c:v>
                </c:pt>
                <c:pt idx="7">
                  <c:v>0</c:v>
                </c:pt>
                <c:pt idx="8">
                  <c:v>3</c:v>
                </c:pt>
                <c:pt idx="9">
                  <c:v>0</c:v>
                </c:pt>
                <c:pt idx="10">
                  <c:v>0</c:v>
                </c:pt>
                <c:pt idx="11">
                  <c:v>0</c:v>
                </c:pt>
                <c:pt idx="12">
                  <c:v>2</c:v>
                </c:pt>
                <c:pt idx="13">
                  <c:v>2</c:v>
                </c:pt>
                <c:pt idx="14">
                  <c:v>0</c:v>
                </c:pt>
                <c:pt idx="15">
                  <c:v>0</c:v>
                </c:pt>
              </c:numCache>
            </c:numRef>
          </c:val>
        </c:ser>
        <c:ser>
          <c:idx val="7"/>
          <c:order val="7"/>
          <c:tx>
            <c:strRef>
              <c:f>Sayfa1!$I$1</c:f>
              <c:strCache>
                <c:ptCount val="1"/>
                <c:pt idx="0">
                  <c:v>Bildiri / Poster</c:v>
                </c:pt>
              </c:strCache>
            </c:strRef>
          </c:tx>
          <c:spPr>
            <a:solidFill>
              <a:schemeClr val="accent2">
                <a:lumMod val="75000"/>
              </a:schemeClr>
            </a:solidFill>
            <a:ln>
              <a:noFill/>
            </a:ln>
            <a:effectLst/>
          </c:spPr>
          <c:invertIfNegative val="0"/>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Sayfa1!$I$2:$I$17</c:f>
              <c:numCache>
                <c:formatCode>General</c:formatCode>
                <c:ptCount val="16"/>
                <c:pt idx="0">
                  <c:v>20</c:v>
                </c:pt>
                <c:pt idx="1">
                  <c:v>6</c:v>
                </c:pt>
                <c:pt idx="2">
                  <c:v>19</c:v>
                </c:pt>
                <c:pt idx="3">
                  <c:v>8</c:v>
                </c:pt>
                <c:pt idx="4">
                  <c:v>11</c:v>
                </c:pt>
                <c:pt idx="5">
                  <c:v>4</c:v>
                </c:pt>
                <c:pt idx="6">
                  <c:v>9</c:v>
                </c:pt>
                <c:pt idx="7">
                  <c:v>1</c:v>
                </c:pt>
                <c:pt idx="8">
                  <c:v>7</c:v>
                </c:pt>
                <c:pt idx="9">
                  <c:v>2</c:v>
                </c:pt>
                <c:pt idx="10">
                  <c:v>3</c:v>
                </c:pt>
                <c:pt idx="11">
                  <c:v>3</c:v>
                </c:pt>
                <c:pt idx="12">
                  <c:v>11</c:v>
                </c:pt>
                <c:pt idx="13">
                  <c:v>7</c:v>
                </c:pt>
                <c:pt idx="14">
                  <c:v>0</c:v>
                </c:pt>
                <c:pt idx="15">
                  <c:v>2</c:v>
                </c:pt>
              </c:numCache>
            </c:numRef>
          </c:val>
        </c:ser>
        <c:ser>
          <c:idx val="8"/>
          <c:order val="8"/>
          <c:tx>
            <c:strRef>
              <c:f>Sayfa1!$J$1</c:f>
              <c:strCache>
                <c:ptCount val="1"/>
                <c:pt idx="0">
                  <c:v>BAP Projeleri</c:v>
                </c:pt>
              </c:strCache>
            </c:strRef>
          </c:tx>
          <c:spPr>
            <a:solidFill>
              <a:schemeClr val="accent3">
                <a:lumMod val="60000"/>
              </a:schemeClr>
            </a:solidFill>
            <a:ln>
              <a:noFill/>
            </a:ln>
            <a:effectLst/>
          </c:spPr>
          <c:invertIfNegative val="0"/>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Sayfa1!$J$2:$J$17</c:f>
              <c:numCache>
                <c:formatCode>General</c:formatCode>
                <c:ptCount val="16"/>
                <c:pt idx="0">
                  <c:v>5</c:v>
                </c:pt>
                <c:pt idx="1">
                  <c:v>1</c:v>
                </c:pt>
              </c:numCache>
            </c:numRef>
          </c:val>
        </c:ser>
        <c:ser>
          <c:idx val="9"/>
          <c:order val="9"/>
          <c:tx>
            <c:strRef>
              <c:f>Sayfa1!$K$1</c:f>
              <c:strCache>
                <c:ptCount val="1"/>
                <c:pt idx="0">
                  <c:v>Diğer Projeler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Sayfa1!$K$2:$K$17</c:f>
              <c:numCache>
                <c:formatCode>General</c:formatCode>
                <c:ptCount val="16"/>
                <c:pt idx="0">
                  <c:v>30</c:v>
                </c:pt>
                <c:pt idx="1">
                  <c:v>22</c:v>
                </c:pt>
                <c:pt idx="2">
                  <c:v>22</c:v>
                </c:pt>
                <c:pt idx="3">
                  <c:v>10</c:v>
                </c:pt>
                <c:pt idx="4">
                  <c:v>0</c:v>
                </c:pt>
                <c:pt idx="5">
                  <c:v>4</c:v>
                </c:pt>
                <c:pt idx="6">
                  <c:v>4</c:v>
                </c:pt>
                <c:pt idx="7">
                  <c:v>3</c:v>
                </c:pt>
                <c:pt idx="8">
                  <c:v>8</c:v>
                </c:pt>
                <c:pt idx="9">
                  <c:v>3</c:v>
                </c:pt>
                <c:pt idx="10">
                  <c:v>3</c:v>
                </c:pt>
                <c:pt idx="11">
                  <c:v>1</c:v>
                </c:pt>
                <c:pt idx="12">
                  <c:v>5</c:v>
                </c:pt>
                <c:pt idx="13">
                  <c:v>5</c:v>
                </c:pt>
                <c:pt idx="14">
                  <c:v>0</c:v>
                </c:pt>
                <c:pt idx="15">
                  <c:v>1</c:v>
                </c:pt>
              </c:numCache>
            </c:numRef>
          </c:val>
        </c:ser>
        <c:ser>
          <c:idx val="10"/>
          <c:order val="10"/>
          <c:tx>
            <c:strRef>
              <c:f>Sayfa1!$L$1</c:f>
              <c:strCache>
                <c:ptCount val="1"/>
                <c:pt idx="0">
                  <c:v>Jüri Üyelikleri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Sayfa1!$L$2:$L$17</c:f>
              <c:numCache>
                <c:formatCode>General</c:formatCode>
                <c:ptCount val="16"/>
                <c:pt idx="0">
                  <c:v>28</c:v>
                </c:pt>
                <c:pt idx="1">
                  <c:v>19</c:v>
                </c:pt>
                <c:pt idx="2">
                  <c:v>6</c:v>
                </c:pt>
                <c:pt idx="3">
                  <c:v>0</c:v>
                </c:pt>
                <c:pt idx="4">
                  <c:v>4</c:v>
                </c:pt>
                <c:pt idx="5">
                  <c:v>0</c:v>
                </c:pt>
                <c:pt idx="6">
                  <c:v>0</c:v>
                </c:pt>
                <c:pt idx="7">
                  <c:v>0</c:v>
                </c:pt>
                <c:pt idx="8">
                  <c:v>0</c:v>
                </c:pt>
                <c:pt idx="9">
                  <c:v>0</c:v>
                </c:pt>
                <c:pt idx="10">
                  <c:v>0</c:v>
                </c:pt>
                <c:pt idx="11">
                  <c:v>0</c:v>
                </c:pt>
                <c:pt idx="12">
                  <c:v>0</c:v>
                </c:pt>
                <c:pt idx="13">
                  <c:v>0</c:v>
                </c:pt>
                <c:pt idx="14">
                  <c:v>0</c:v>
                </c:pt>
                <c:pt idx="15">
                  <c:v>0</c:v>
                </c:pt>
              </c:numCache>
            </c:numRef>
          </c:val>
        </c:ser>
        <c:ser>
          <c:idx val="11"/>
          <c:order val="11"/>
          <c:tx>
            <c:strRef>
              <c:f>Sayfa1!$M$1</c:f>
              <c:strCache>
                <c:ptCount val="1"/>
                <c:pt idx="0">
                  <c:v>Sosyal Etkinlik</c:v>
                </c:pt>
              </c:strCache>
            </c:strRef>
          </c:tx>
          <c:spPr>
            <a:solidFill>
              <a:srgbClr val="E49588"/>
            </a:solidFill>
            <a:ln>
              <a:noFill/>
            </a:ln>
            <a:effectLst/>
          </c:spPr>
          <c:invertIfNegative val="0"/>
          <c:cat>
            <c:strRef>
              <c:f>Sayfa1!$A$2:$A$17</c:f>
              <c:strCache>
                <c:ptCount val="16"/>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Arş. Gör. Meltem KAYA</c:v>
                </c:pt>
                <c:pt idx="13">
                  <c:v>Arş. Gör. Hikmet UÇGUN</c:v>
                </c:pt>
                <c:pt idx="14">
                  <c:v>Arş. Gör. Kerem AYDOĞAN </c:v>
                </c:pt>
                <c:pt idx="15">
                  <c:v>Arş. Gör. Ayşe Sena MANZAK </c:v>
                </c:pt>
              </c:strCache>
            </c:strRef>
          </c:cat>
          <c:val>
            <c:numRef>
              <c:f>Sayfa1!$M$2:$M$17</c:f>
              <c:numCache>
                <c:formatCode>General</c:formatCode>
                <c:ptCount val="16"/>
                <c:pt idx="0">
                  <c:v>6</c:v>
                </c:pt>
                <c:pt idx="1">
                  <c:v>6</c:v>
                </c:pt>
                <c:pt idx="2">
                  <c:v>6</c:v>
                </c:pt>
                <c:pt idx="3">
                  <c:v>6</c:v>
                </c:pt>
                <c:pt idx="4">
                  <c:v>6</c:v>
                </c:pt>
                <c:pt idx="5">
                  <c:v>6</c:v>
                </c:pt>
                <c:pt idx="6">
                  <c:v>6</c:v>
                </c:pt>
                <c:pt idx="7">
                  <c:v>6</c:v>
                </c:pt>
                <c:pt idx="8">
                  <c:v>6</c:v>
                </c:pt>
                <c:pt idx="9">
                  <c:v>6</c:v>
                </c:pt>
                <c:pt idx="10">
                  <c:v>6</c:v>
                </c:pt>
                <c:pt idx="11">
                  <c:v>6</c:v>
                </c:pt>
                <c:pt idx="12">
                  <c:v>6</c:v>
                </c:pt>
                <c:pt idx="13">
                  <c:v>6</c:v>
                </c:pt>
                <c:pt idx="14">
                  <c:v>6</c:v>
                </c:pt>
                <c:pt idx="15">
                  <c:v>6</c:v>
                </c:pt>
              </c:numCache>
            </c:numRef>
          </c:val>
        </c:ser>
        <c:dLbls>
          <c:showLegendKey val="0"/>
          <c:showVal val="0"/>
          <c:showCatName val="0"/>
          <c:showSerName val="0"/>
          <c:showPercent val="0"/>
          <c:showBubbleSize val="0"/>
        </c:dLbls>
        <c:gapWidth val="219"/>
        <c:overlap val="-27"/>
        <c:axId val="66901120"/>
        <c:axId val="66902656"/>
      </c:barChart>
      <c:catAx>
        <c:axId val="66901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crossAx val="66902656"/>
        <c:crosses val="autoZero"/>
        <c:auto val="1"/>
        <c:lblAlgn val="ctr"/>
        <c:lblOffset val="100"/>
        <c:noMultiLvlLbl val="0"/>
      </c:catAx>
      <c:valAx>
        <c:axId val="66902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66901120"/>
        <c:crosses val="autoZero"/>
        <c:crossBetween val="between"/>
      </c:valAx>
      <c:spPr>
        <a:noFill/>
        <a:ln>
          <a:noFill/>
        </a:ln>
        <a:effectLst/>
      </c:spPr>
    </c:plotArea>
    <c:legend>
      <c:legendPos val="b"/>
      <c:layout>
        <c:manualLayout>
          <c:xMode val="edge"/>
          <c:yMode val="edge"/>
          <c:x val="5.1372681687005227E-2"/>
          <c:y val="0.78805965486364915"/>
          <c:w val="0.94542376972622644"/>
          <c:h val="0.17026706487636906"/>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0494648837217E-2"/>
          <c:y val="1.5582717618293459E-2"/>
          <c:w val="0.90494584445940307"/>
          <c:h val="0.51047803136464087"/>
        </c:manualLayout>
      </c:layout>
      <c:barChart>
        <c:barDir val="col"/>
        <c:grouping val="clustered"/>
        <c:varyColors val="0"/>
        <c:ser>
          <c:idx val="0"/>
          <c:order val="0"/>
          <c:tx>
            <c:strRef>
              <c:f>Sayfa1!$B$1</c:f>
              <c:strCache>
                <c:ptCount val="1"/>
                <c:pt idx="0">
                  <c:v>Ödül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Sayfa1!$B$2:$B$20</c:f>
              <c:numCache>
                <c:formatCode>General</c:formatCode>
                <c:ptCount val="19"/>
                <c:pt idx="0">
                  <c:v>2</c:v>
                </c:pt>
                <c:pt idx="1">
                  <c:v>0</c:v>
                </c:pt>
                <c:pt idx="2">
                  <c:v>0</c:v>
                </c:pt>
                <c:pt idx="3">
                  <c:v>1</c:v>
                </c:pt>
                <c:pt idx="4">
                  <c:v>0</c:v>
                </c:pt>
                <c:pt idx="5">
                  <c:v>0</c:v>
                </c:pt>
                <c:pt idx="6">
                  <c:v>0</c:v>
                </c:pt>
                <c:pt idx="7">
                  <c:v>0</c:v>
                </c:pt>
                <c:pt idx="8">
                  <c:v>1</c:v>
                </c:pt>
                <c:pt idx="9">
                  <c:v>0</c:v>
                </c:pt>
                <c:pt idx="10">
                  <c:v>0</c:v>
                </c:pt>
                <c:pt idx="11">
                  <c:v>0</c:v>
                </c:pt>
                <c:pt idx="12">
                  <c:v>0</c:v>
                </c:pt>
                <c:pt idx="13">
                  <c:v>0</c:v>
                </c:pt>
                <c:pt idx="14">
                  <c:v>0</c:v>
                </c:pt>
                <c:pt idx="15">
                  <c:v>1</c:v>
                </c:pt>
                <c:pt idx="16">
                  <c:v>0</c:v>
                </c:pt>
                <c:pt idx="17">
                  <c:v>0</c:v>
                </c:pt>
                <c:pt idx="18">
                  <c:v>0</c:v>
                </c:pt>
              </c:numCache>
            </c:numRef>
          </c:val>
        </c:ser>
        <c:ser>
          <c:idx val="1"/>
          <c:order val="1"/>
          <c:tx>
            <c:strRef>
              <c:f>Sayfa1!$C$1</c:f>
              <c:strCache>
                <c:ptCount val="1"/>
                <c:pt idx="0">
                  <c:v>Makale (SCI, SSCI,AHCI ve ESCI)</c:v>
                </c:pt>
              </c:strCache>
            </c:strRef>
          </c:tx>
          <c:spPr>
            <a:solidFill>
              <a:schemeClr val="accent3">
                <a:lumMod val="60000"/>
                <a:lumOff val="40000"/>
              </a:schemeClr>
            </a:solidFill>
            <a:ln>
              <a:noFill/>
            </a:ln>
            <a:effectLst/>
          </c:spPr>
          <c:invertIfNegative val="0"/>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Sayfa1!$C$2:$C$20</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er>
        <c:ser>
          <c:idx val="2"/>
          <c:order val="2"/>
          <c:tx>
            <c:strRef>
              <c:f>Sayfa1!$D$1</c:f>
              <c:strCache>
                <c:ptCount val="1"/>
                <c:pt idx="0">
                  <c:v>Diğer Makale</c:v>
                </c:pt>
              </c:strCache>
            </c:strRef>
          </c:tx>
          <c:spPr>
            <a:solidFill>
              <a:schemeClr val="accent3"/>
            </a:solidFill>
            <a:ln>
              <a:noFill/>
            </a:ln>
            <a:effectLst/>
          </c:spPr>
          <c:invertIfNegative val="0"/>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Sayfa1!$D$2:$D$20</c:f>
              <c:numCache>
                <c:formatCode>General</c:formatCode>
                <c:ptCount val="19"/>
                <c:pt idx="0">
                  <c:v>0</c:v>
                </c:pt>
                <c:pt idx="1">
                  <c:v>0</c:v>
                </c:pt>
                <c:pt idx="2">
                  <c:v>3</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er>
        <c:ser>
          <c:idx val="3"/>
          <c:order val="3"/>
          <c:tx>
            <c:strRef>
              <c:f>Sayfa1!$E$1</c:f>
              <c:strCache>
                <c:ptCount val="1"/>
                <c:pt idx="0">
                  <c:v>Kitap Bölümü</c:v>
                </c:pt>
              </c:strCache>
            </c:strRef>
          </c:tx>
          <c:spPr>
            <a:solidFill>
              <a:srgbClr val="F0C5BE"/>
            </a:solidFill>
            <a:ln>
              <a:noFill/>
            </a:ln>
            <a:effectLst/>
          </c:spPr>
          <c:invertIfNegative val="0"/>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Sayfa1!$E$2:$E$20</c:f>
              <c:numCache>
                <c:formatCode>General</c:formatCode>
                <c:ptCount val="19"/>
                <c:pt idx="0">
                  <c:v>0</c:v>
                </c:pt>
                <c:pt idx="1">
                  <c:v>2</c:v>
                </c:pt>
                <c:pt idx="2">
                  <c:v>1</c:v>
                </c:pt>
                <c:pt idx="3">
                  <c:v>1</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er>
        <c:ser>
          <c:idx val="4"/>
          <c:order val="4"/>
          <c:tx>
            <c:strRef>
              <c:f>Sayfa1!$F$1</c:f>
              <c:strCache>
                <c:ptCount val="1"/>
                <c:pt idx="0">
                  <c:v>Bilimsel Etkinliker(Katılım Sağlanan)</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Sayfa1!$F$2:$F$20</c:f>
              <c:numCache>
                <c:formatCode>General</c:formatCode>
                <c:ptCount val="19"/>
                <c:pt idx="0">
                  <c:v>15</c:v>
                </c:pt>
                <c:pt idx="1">
                  <c:v>18</c:v>
                </c:pt>
                <c:pt idx="2">
                  <c:v>16</c:v>
                </c:pt>
                <c:pt idx="3">
                  <c:v>7</c:v>
                </c:pt>
                <c:pt idx="4">
                  <c:v>14</c:v>
                </c:pt>
                <c:pt idx="5">
                  <c:v>13</c:v>
                </c:pt>
                <c:pt idx="6">
                  <c:v>12</c:v>
                </c:pt>
                <c:pt idx="7">
                  <c:v>12</c:v>
                </c:pt>
                <c:pt idx="8">
                  <c:v>14</c:v>
                </c:pt>
                <c:pt idx="9">
                  <c:v>12</c:v>
                </c:pt>
                <c:pt idx="10">
                  <c:v>14</c:v>
                </c:pt>
                <c:pt idx="11">
                  <c:v>12</c:v>
                </c:pt>
                <c:pt idx="12">
                  <c:v>8</c:v>
                </c:pt>
                <c:pt idx="13">
                  <c:v>8</c:v>
                </c:pt>
                <c:pt idx="14">
                  <c:v>14</c:v>
                </c:pt>
                <c:pt idx="15">
                  <c:v>18</c:v>
                </c:pt>
                <c:pt idx="16">
                  <c:v>12</c:v>
                </c:pt>
                <c:pt idx="17">
                  <c:v>8</c:v>
                </c:pt>
                <c:pt idx="18">
                  <c:v>12</c:v>
                </c:pt>
              </c:numCache>
            </c:numRef>
          </c:val>
        </c:ser>
        <c:ser>
          <c:idx val="5"/>
          <c:order val="5"/>
          <c:tx>
            <c:strRef>
              <c:f>Sayfa1!$G$1</c:f>
              <c:strCache>
                <c:ptCount val="1"/>
                <c:pt idx="0">
                  <c:v>Bilimsel Etkinlikler(Düzenlenen)</c:v>
                </c:pt>
              </c:strCache>
            </c:strRef>
          </c:tx>
          <c:spPr>
            <a:solidFill>
              <a:schemeClr val="tx1">
                <a:lumMod val="65000"/>
                <a:lumOff val="3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Sayfa1!$G$2:$G$20</c:f>
              <c:numCache>
                <c:formatCode>General</c:formatCode>
                <c:ptCount val="19"/>
                <c:pt idx="0">
                  <c:v>12</c:v>
                </c:pt>
                <c:pt idx="1">
                  <c:v>2</c:v>
                </c:pt>
                <c:pt idx="2">
                  <c:v>2</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er>
        <c:ser>
          <c:idx val="6"/>
          <c:order val="6"/>
          <c:tx>
            <c:strRef>
              <c:f>Sayfa1!$H$1</c:f>
              <c:strCache>
                <c:ptCount val="1"/>
                <c:pt idx="0">
                  <c:v>Bildiri/Poster</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Sayfa1!$H$2:$H$20</c:f>
              <c:numCache>
                <c:formatCode>General</c:formatCode>
                <c:ptCount val="19"/>
                <c:pt idx="0">
                  <c:v>9</c:v>
                </c:pt>
                <c:pt idx="1">
                  <c:v>1</c:v>
                </c:pt>
                <c:pt idx="2">
                  <c:v>2</c:v>
                </c:pt>
                <c:pt idx="3">
                  <c:v>5</c:v>
                </c:pt>
                <c:pt idx="4">
                  <c:v>0</c:v>
                </c:pt>
                <c:pt idx="5">
                  <c:v>0</c:v>
                </c:pt>
                <c:pt idx="6">
                  <c:v>0</c:v>
                </c:pt>
                <c:pt idx="7">
                  <c:v>0</c:v>
                </c:pt>
                <c:pt idx="8">
                  <c:v>5</c:v>
                </c:pt>
                <c:pt idx="9">
                  <c:v>0</c:v>
                </c:pt>
                <c:pt idx="10">
                  <c:v>2</c:v>
                </c:pt>
                <c:pt idx="11">
                  <c:v>0</c:v>
                </c:pt>
                <c:pt idx="12">
                  <c:v>0</c:v>
                </c:pt>
                <c:pt idx="13">
                  <c:v>0</c:v>
                </c:pt>
                <c:pt idx="14">
                  <c:v>4</c:v>
                </c:pt>
                <c:pt idx="15">
                  <c:v>6</c:v>
                </c:pt>
                <c:pt idx="16">
                  <c:v>0</c:v>
                </c:pt>
                <c:pt idx="17">
                  <c:v>0</c:v>
                </c:pt>
                <c:pt idx="18">
                  <c:v>0</c:v>
                </c:pt>
              </c:numCache>
            </c:numRef>
          </c:val>
        </c:ser>
        <c:ser>
          <c:idx val="7"/>
          <c:order val="7"/>
          <c:tx>
            <c:strRef>
              <c:f>Sayfa1!$I$1</c:f>
              <c:strCache>
                <c:ptCount val="1"/>
                <c:pt idx="0">
                  <c:v>Projeler</c:v>
                </c:pt>
              </c:strCache>
            </c:strRef>
          </c:tx>
          <c:spPr>
            <a:solidFill>
              <a:schemeClr val="accent2"/>
            </a:solidFill>
            <a:ln>
              <a:noFill/>
            </a:ln>
            <a:effectLst/>
          </c:spPr>
          <c:invertIfNegative val="0"/>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Sayfa1!$I$2:$I$20</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er>
        <c:ser>
          <c:idx val="8"/>
          <c:order val="8"/>
          <c:tx>
            <c:strRef>
              <c:f>Sayfa1!$J$1</c:f>
              <c:strCache>
                <c:ptCount val="1"/>
                <c:pt idx="0">
                  <c:v>Jüri Üyelikleri</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Sayfa1!$J$2:$J$20</c:f>
              <c:numCache>
                <c:formatCode>General</c:formatCode>
                <c:ptCount val="19"/>
                <c:pt idx="0">
                  <c:v>2</c:v>
                </c:pt>
                <c:pt idx="1">
                  <c:v>3</c:v>
                </c:pt>
                <c:pt idx="2">
                  <c:v>1</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er>
        <c:ser>
          <c:idx val="9"/>
          <c:order val="9"/>
          <c:tx>
            <c:strRef>
              <c:f>Sayfa1!$K$1</c:f>
              <c:strCache>
                <c:ptCount val="1"/>
                <c:pt idx="0">
                  <c:v>Sosyal Etkinlikler</c:v>
                </c:pt>
              </c:strCache>
            </c:strRef>
          </c:tx>
          <c:spPr>
            <a:solidFill>
              <a:schemeClr val="bg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Sayfa1!$A$2:$A$20</c:f>
              <c:strCache>
                <c:ptCount val="19"/>
                <c:pt idx="0">
                  <c:v>Prof. Dr. H. Nilgün GÜRSES</c:v>
                </c:pt>
                <c:pt idx="1">
                  <c:v>Doç. Dr. Semiramis ÖZYILMAZ </c:v>
                </c:pt>
                <c:pt idx="2">
                  <c:v>Dr. Öğr. Üyesi Alis KOSTANOĞLU</c:v>
                </c:pt>
                <c:pt idx="3">
                  <c:v>Dr. Öğr. Üyesi Melih ZEREN</c:v>
                </c:pt>
                <c:pt idx="4">
                  <c:v>Dr. Öğr. Üyesi Müberra TANRIVERDİ</c:v>
                </c:pt>
                <c:pt idx="5">
                  <c:v>Öğr. Gör. Dr. Elif Durgut</c:v>
                </c:pt>
                <c:pt idx="6">
                  <c:v>Öğr. Gör. Dr. Gözde BAŞBUĞ</c:v>
                </c:pt>
                <c:pt idx="7">
                  <c:v>Öğr. Gör. Dr. Kamer ÜNAL</c:v>
                </c:pt>
                <c:pt idx="8">
                  <c:v>Öğr. Gör. Hilal Denizoğlu KÜLLİ</c:v>
                </c:pt>
                <c:pt idx="9">
                  <c:v>Öğr. Gör. Kübra ALPAY</c:v>
                </c:pt>
                <c:pt idx="10">
                  <c:v>Öğr. Gör. Deniz TUNCER</c:v>
                </c:pt>
                <c:pt idx="11">
                  <c:v>Öğr. Gör. Ertuğrul SAFRAN</c:v>
                </c:pt>
                <c:pt idx="12">
                  <c:v>Öğr. Gör. Sefa YILDIRIM</c:v>
                </c:pt>
                <c:pt idx="13">
                  <c:v>Öğr. Gör. Betül ÇINAR</c:v>
                </c:pt>
                <c:pt idx="14">
                  <c:v>Arş. Gör. Meltem KAYA</c:v>
                </c:pt>
                <c:pt idx="15">
                  <c:v>Arş. Gör. Hikmet UÇGUN</c:v>
                </c:pt>
                <c:pt idx="16">
                  <c:v>Arş. Gör. Kerem AYDOĞAN </c:v>
                </c:pt>
                <c:pt idx="17">
                  <c:v>Arş. Gör. Fuat Gökdemir</c:v>
                </c:pt>
                <c:pt idx="18">
                  <c:v>Arş. Gör. Ayşe Sena MANZAK </c:v>
                </c:pt>
              </c:strCache>
            </c:strRef>
          </c:cat>
          <c:val>
            <c:numRef>
              <c:f>Sayfa1!$K$2:$K$20</c:f>
              <c:numCache>
                <c:formatCode>General</c:formatCode>
                <c:ptCount val="19"/>
                <c:pt idx="0">
                  <c:v>1</c:v>
                </c:pt>
                <c:pt idx="1">
                  <c:v>1</c:v>
                </c:pt>
                <c:pt idx="2">
                  <c:v>1</c:v>
                </c:pt>
                <c:pt idx="3">
                  <c:v>0</c:v>
                </c:pt>
                <c:pt idx="4">
                  <c:v>0</c:v>
                </c:pt>
                <c:pt idx="5">
                  <c:v>0</c:v>
                </c:pt>
                <c:pt idx="6">
                  <c:v>0</c:v>
                </c:pt>
                <c:pt idx="7">
                  <c:v>0</c:v>
                </c:pt>
                <c:pt idx="8">
                  <c:v>1</c:v>
                </c:pt>
                <c:pt idx="9">
                  <c:v>1</c:v>
                </c:pt>
                <c:pt idx="10">
                  <c:v>1</c:v>
                </c:pt>
                <c:pt idx="11">
                  <c:v>1</c:v>
                </c:pt>
                <c:pt idx="12">
                  <c:v>1</c:v>
                </c:pt>
                <c:pt idx="13">
                  <c:v>1</c:v>
                </c:pt>
                <c:pt idx="14">
                  <c:v>1</c:v>
                </c:pt>
                <c:pt idx="15">
                  <c:v>2</c:v>
                </c:pt>
                <c:pt idx="16">
                  <c:v>0</c:v>
                </c:pt>
                <c:pt idx="17">
                  <c:v>1</c:v>
                </c:pt>
                <c:pt idx="18">
                  <c:v>0</c:v>
                </c:pt>
              </c:numCache>
            </c:numRef>
          </c:val>
        </c:ser>
        <c:dLbls>
          <c:showLegendKey val="0"/>
          <c:showVal val="0"/>
          <c:showCatName val="0"/>
          <c:showSerName val="0"/>
          <c:showPercent val="0"/>
          <c:showBubbleSize val="0"/>
        </c:dLbls>
        <c:gapWidth val="219"/>
        <c:overlap val="-27"/>
        <c:axId val="182713728"/>
        <c:axId val="182844032"/>
      </c:barChart>
      <c:catAx>
        <c:axId val="18271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crossAx val="182844032"/>
        <c:crosses val="autoZero"/>
        <c:auto val="1"/>
        <c:lblAlgn val="ctr"/>
        <c:lblOffset val="100"/>
        <c:noMultiLvlLbl val="0"/>
      </c:catAx>
      <c:valAx>
        <c:axId val="182844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2713728"/>
        <c:crosses val="autoZero"/>
        <c:crossBetween val="between"/>
      </c:valAx>
      <c:spPr>
        <a:noFill/>
        <a:ln>
          <a:noFill/>
        </a:ln>
        <a:effectLst/>
      </c:spPr>
    </c:plotArea>
    <c:legend>
      <c:legendPos val="b"/>
      <c:layout>
        <c:manualLayout>
          <c:xMode val="edge"/>
          <c:yMode val="edge"/>
          <c:x val="5.1372681687005227E-2"/>
          <c:y val="0.83285572691830734"/>
          <c:w val="0.93919151963578962"/>
          <c:h val="0.11808190845040023"/>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093"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1037" y="0"/>
            <a:ext cx="2945092" cy="498056"/>
          </a:xfrm>
          <a:prstGeom prst="rect">
            <a:avLst/>
          </a:prstGeom>
        </p:spPr>
        <p:txBody>
          <a:bodyPr vert="horz" lIns="91440" tIns="45720" rIns="91440" bIns="45720" rtlCol="0"/>
          <a:lstStyle>
            <a:lvl1pPr algn="r">
              <a:defRPr sz="1200"/>
            </a:lvl1pPr>
          </a:lstStyle>
          <a:p>
            <a:fld id="{1F762CDC-2F2B-4F53-BEC3-0C7F833EEFED}" type="datetimeFigureOut">
              <a:rPr lang="tr-TR" smtClean="0"/>
              <a:t>17.6.2020</a:t>
            </a:fld>
            <a:endParaRPr lang="tr-TR"/>
          </a:p>
        </p:txBody>
      </p:sp>
      <p:sp>
        <p:nvSpPr>
          <p:cNvPr id="4" name="Altbilgi Yer Tutucusu 3"/>
          <p:cNvSpPr>
            <a:spLocks noGrp="1"/>
          </p:cNvSpPr>
          <p:nvPr>
            <p:ph type="ftr" sz="quarter" idx="2"/>
          </p:nvPr>
        </p:nvSpPr>
        <p:spPr>
          <a:xfrm>
            <a:off x="0" y="9428584"/>
            <a:ext cx="2945093" cy="498055"/>
          </a:xfrm>
          <a:prstGeom prst="rect">
            <a:avLst/>
          </a:prstGeom>
        </p:spPr>
        <p:txBody>
          <a:bodyPr vert="horz" lIns="91440" tIns="45720" rIns="91440" bIns="45720" rtlCol="0" anchor="b"/>
          <a:lstStyle>
            <a:lvl1pPr algn="l">
              <a:defRPr sz="1200"/>
            </a:lvl1pPr>
          </a:lstStyle>
          <a:p>
            <a:r>
              <a:rPr lang="tr-TR" smtClean="0"/>
              <a:t>10.01.2020</a:t>
            </a:r>
            <a:endParaRPr lang="tr-TR"/>
          </a:p>
        </p:txBody>
      </p:sp>
      <p:sp>
        <p:nvSpPr>
          <p:cNvPr id="5" name="Slayt Numarası Yer Tutucusu 4"/>
          <p:cNvSpPr>
            <a:spLocks noGrp="1"/>
          </p:cNvSpPr>
          <p:nvPr>
            <p:ph type="sldNum" sz="quarter" idx="3"/>
          </p:nvPr>
        </p:nvSpPr>
        <p:spPr>
          <a:xfrm>
            <a:off x="3851037" y="9428584"/>
            <a:ext cx="2945092" cy="498055"/>
          </a:xfrm>
          <a:prstGeom prst="rect">
            <a:avLst/>
          </a:prstGeom>
        </p:spPr>
        <p:txBody>
          <a:bodyPr vert="horz" lIns="91440" tIns="45720" rIns="91440" bIns="45720" rtlCol="0" anchor="b"/>
          <a:lstStyle>
            <a:lvl1pPr algn="r">
              <a:defRPr sz="1200"/>
            </a:lvl1pPr>
          </a:lstStyle>
          <a:p>
            <a:fld id="{1A016782-329E-4C4D-9744-FAF9B068F8B0}" type="slidenum">
              <a:rPr lang="tr-TR" smtClean="0"/>
              <a:t>‹#›</a:t>
            </a:fld>
            <a:endParaRPr lang="tr-TR"/>
          </a:p>
        </p:txBody>
      </p:sp>
    </p:spTree>
    <p:extLst>
      <p:ext uri="{BB962C8B-B14F-4D97-AF65-F5344CB8AC3E}">
        <p14:creationId xmlns:p14="http://schemas.microsoft.com/office/powerpoint/2010/main" val="41667050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093"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1037" y="0"/>
            <a:ext cx="2945092" cy="498056"/>
          </a:xfrm>
          <a:prstGeom prst="rect">
            <a:avLst/>
          </a:prstGeom>
        </p:spPr>
        <p:txBody>
          <a:bodyPr vert="horz" lIns="91440" tIns="45720" rIns="91440" bIns="45720" rtlCol="0"/>
          <a:lstStyle>
            <a:lvl1pPr algn="r">
              <a:defRPr sz="1200"/>
            </a:lvl1pPr>
          </a:lstStyle>
          <a:p>
            <a:fld id="{DB33EA88-8138-40BF-A252-F23CE181068C}" type="datetimeFigureOut">
              <a:rPr lang="tr-TR" smtClean="0"/>
              <a:t>17.6.2020</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0231" y="4777194"/>
            <a:ext cx="5437213" cy="390861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945093" cy="498055"/>
          </a:xfrm>
          <a:prstGeom prst="rect">
            <a:avLst/>
          </a:prstGeom>
        </p:spPr>
        <p:txBody>
          <a:bodyPr vert="horz" lIns="91440" tIns="45720" rIns="91440" bIns="45720" rtlCol="0" anchor="b"/>
          <a:lstStyle>
            <a:lvl1pPr algn="l">
              <a:defRPr sz="1200"/>
            </a:lvl1pPr>
          </a:lstStyle>
          <a:p>
            <a:r>
              <a:rPr lang="tr-TR" smtClean="0"/>
              <a:t>10.01.2020</a:t>
            </a:r>
            <a:endParaRPr lang="tr-TR"/>
          </a:p>
        </p:txBody>
      </p:sp>
      <p:sp>
        <p:nvSpPr>
          <p:cNvPr id="7" name="Slayt Numarası Yer Tutucusu 6"/>
          <p:cNvSpPr>
            <a:spLocks noGrp="1"/>
          </p:cNvSpPr>
          <p:nvPr>
            <p:ph type="sldNum" sz="quarter" idx="5"/>
          </p:nvPr>
        </p:nvSpPr>
        <p:spPr>
          <a:xfrm>
            <a:off x="3851037" y="9428584"/>
            <a:ext cx="2945092" cy="498055"/>
          </a:xfrm>
          <a:prstGeom prst="rect">
            <a:avLst/>
          </a:prstGeom>
        </p:spPr>
        <p:txBody>
          <a:bodyPr vert="horz" lIns="91440" tIns="45720" rIns="91440" bIns="45720" rtlCol="0" anchor="b"/>
          <a:lstStyle>
            <a:lvl1pPr algn="r">
              <a:defRPr sz="1200"/>
            </a:lvl1pPr>
          </a:lstStyle>
          <a:p>
            <a:fld id="{09153C53-370E-41BD-A34E-8D29692E9AF3}" type="slidenum">
              <a:rPr lang="tr-TR" smtClean="0"/>
              <a:t>‹#›</a:t>
            </a:fld>
            <a:endParaRPr lang="tr-TR"/>
          </a:p>
        </p:txBody>
      </p:sp>
    </p:spTree>
    <p:extLst>
      <p:ext uri="{BB962C8B-B14F-4D97-AF65-F5344CB8AC3E}">
        <p14:creationId xmlns:p14="http://schemas.microsoft.com/office/powerpoint/2010/main" val="112209887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9153C53-370E-41BD-A34E-8D29692E9AF3}" type="slidenum">
              <a:rPr lang="tr-TR" smtClean="0"/>
              <a:t>1</a:t>
            </a:fld>
            <a:endParaRPr lang="tr-TR"/>
          </a:p>
        </p:txBody>
      </p:sp>
      <p:sp>
        <p:nvSpPr>
          <p:cNvPr id="5" name="Altbilgi Yer Tutucusu 4"/>
          <p:cNvSpPr>
            <a:spLocks noGrp="1"/>
          </p:cNvSpPr>
          <p:nvPr>
            <p:ph type="ftr" sz="quarter" idx="11"/>
          </p:nvPr>
        </p:nvSpPr>
        <p:spPr/>
        <p:txBody>
          <a:bodyPr/>
          <a:lstStyle/>
          <a:p>
            <a:r>
              <a:rPr lang="tr-TR" smtClean="0"/>
              <a:t>10.01.2020</a:t>
            </a:r>
            <a:endParaRPr lang="tr-TR"/>
          </a:p>
        </p:txBody>
      </p:sp>
    </p:spTree>
    <p:extLst>
      <p:ext uri="{BB962C8B-B14F-4D97-AF65-F5344CB8AC3E}">
        <p14:creationId xmlns:p14="http://schemas.microsoft.com/office/powerpoint/2010/main" val="2937316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910447"/>
            <a:ext cx="9144000" cy="867247"/>
          </a:xfrm>
        </p:spPr>
        <p:txBody>
          <a:bodyPr anchor="b">
            <a:normAutofit/>
          </a:bodyPr>
          <a:lstStyle>
            <a:lvl1pPr algn="ctr">
              <a:defRPr sz="2800" b="1">
                <a:latin typeface="Century Gothic" panose="020B0502020202020204" pitchFamily="34" charset="0"/>
              </a:defRPr>
            </a:lvl1pPr>
          </a:lstStyle>
          <a:p>
            <a:r>
              <a:rPr lang="tr-TR" smtClean="0"/>
              <a:t>Asıl başlık stili için tıklatın</a:t>
            </a:r>
            <a:endParaRPr lang="tr-TR" dirty="0"/>
          </a:p>
        </p:txBody>
      </p:sp>
      <p:sp>
        <p:nvSpPr>
          <p:cNvPr id="3" name="Alt Başlık 2"/>
          <p:cNvSpPr>
            <a:spLocks noGrp="1"/>
          </p:cNvSpPr>
          <p:nvPr>
            <p:ph type="subTitle" idx="1"/>
          </p:nvPr>
        </p:nvSpPr>
        <p:spPr>
          <a:xfrm>
            <a:off x="1524000" y="4893546"/>
            <a:ext cx="9144000" cy="1007347"/>
          </a:xfrm>
        </p:spPr>
        <p:txBody>
          <a:bodyPr>
            <a:normAutofit/>
          </a:bodyPr>
          <a:lstStyle>
            <a:lvl1pPr marL="0" indent="0" algn="ctr">
              <a:buNone/>
              <a:defRPr sz="200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dirty="0"/>
          </a:p>
        </p:txBody>
      </p:sp>
    </p:spTree>
    <p:extLst>
      <p:ext uri="{BB962C8B-B14F-4D97-AF65-F5344CB8AC3E}">
        <p14:creationId xmlns:p14="http://schemas.microsoft.com/office/powerpoint/2010/main" val="3425834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9591989" cy="904352"/>
          </a:xfrm>
        </p:spPr>
        <p:txBody>
          <a:bodyPr>
            <a:normAutofit/>
          </a:bodyPr>
          <a:lstStyle>
            <a:lvl1pPr>
              <a:defRPr sz="2800" b="1">
                <a:solidFill>
                  <a:schemeClr val="bg1"/>
                </a:solidFill>
                <a:latin typeface="Century Gothic" panose="020B0502020202020204" pitchFamily="34" charset="0"/>
              </a:defRPr>
            </a:lvl1pPr>
          </a:lstStyle>
          <a:p>
            <a:r>
              <a:rPr lang="tr-TR" smtClean="0"/>
              <a:t>Asıl başlık stili için tıklatın</a:t>
            </a:r>
            <a:endParaRPr lang="tr-TR" dirty="0"/>
          </a:p>
        </p:txBody>
      </p:sp>
      <p:sp>
        <p:nvSpPr>
          <p:cNvPr id="3" name="İçerik Yer Tutucusu 2"/>
          <p:cNvSpPr>
            <a:spLocks noGrp="1"/>
          </p:cNvSpPr>
          <p:nvPr>
            <p:ph idx="1"/>
          </p:nvPr>
        </p:nvSpPr>
        <p:spPr>
          <a:xfrm>
            <a:off x="838200" y="984738"/>
            <a:ext cx="10515600" cy="5295482"/>
          </a:xfrm>
        </p:spPr>
        <p:txBody>
          <a:bodyPr/>
          <a:lstStyle>
            <a:lvl1pPr>
              <a:lnSpc>
                <a:spcPts val="2800"/>
              </a:lnSpc>
              <a:defRPr sz="1600">
                <a:latin typeface="Century Gothic" panose="020B0502020202020204" pitchFamily="34" charset="0"/>
              </a:defRPr>
            </a:lvl1pPr>
            <a:lvl2pPr>
              <a:lnSpc>
                <a:spcPts val="2800"/>
              </a:lnSpc>
              <a:defRPr sz="1400">
                <a:latin typeface="Century Gothic" panose="020B0502020202020204" pitchFamily="34" charset="0"/>
              </a:defRPr>
            </a:lvl2pPr>
            <a:lvl3pPr>
              <a:lnSpc>
                <a:spcPts val="2800"/>
              </a:lnSpc>
              <a:defRPr sz="1200">
                <a:latin typeface="Century Gothic" panose="020B0502020202020204" pitchFamily="34" charset="0"/>
              </a:defRPr>
            </a:lvl3pPr>
            <a:lvl4pPr>
              <a:lnSpc>
                <a:spcPts val="2800"/>
              </a:lnSpc>
              <a:defRPr sz="1100">
                <a:latin typeface="Century Gothic" panose="020B0502020202020204" pitchFamily="34" charset="0"/>
              </a:defRPr>
            </a:lvl4pPr>
            <a:lvl5pPr>
              <a:lnSpc>
                <a:spcPts val="2800"/>
              </a:lnSpc>
              <a:defRPr sz="1050">
                <a:latin typeface="Century Gothic" panose="020B0502020202020204" pitchFamily="34"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Altbilgi Yer Tutucusu 4"/>
          <p:cNvSpPr>
            <a:spLocks noGrp="1"/>
          </p:cNvSpPr>
          <p:nvPr>
            <p:ph type="ftr" sz="quarter" idx="11"/>
          </p:nvPr>
        </p:nvSpPr>
        <p:spPr>
          <a:xfrm>
            <a:off x="838200" y="6518763"/>
            <a:ext cx="7772400" cy="339237"/>
          </a:xfrm>
        </p:spPr>
        <p:txBody>
          <a:bodyPr/>
          <a:lstStyle>
            <a:lvl1pPr algn="l">
              <a:defRPr>
                <a:latin typeface="Century Gothic" panose="020B0502020202020204" pitchFamily="34" charset="0"/>
              </a:defRPr>
            </a:lvl1pPr>
          </a:lstStyle>
          <a:p>
            <a:r>
              <a:rPr lang="tr-TR" smtClean="0"/>
              <a:t>10.01.2020</a:t>
            </a:r>
            <a:endParaRPr lang="tr-TR" dirty="0"/>
          </a:p>
        </p:txBody>
      </p:sp>
      <p:sp>
        <p:nvSpPr>
          <p:cNvPr id="5" name="Slayt Numarası Yer Tutucusu 5"/>
          <p:cNvSpPr>
            <a:spLocks noGrp="1"/>
          </p:cNvSpPr>
          <p:nvPr>
            <p:ph type="sldNum" sz="quarter" idx="12"/>
          </p:nvPr>
        </p:nvSpPr>
        <p:spPr>
          <a:xfrm>
            <a:off x="11676184" y="6492875"/>
            <a:ext cx="515815" cy="365125"/>
          </a:xfrm>
        </p:spPr>
        <p:txBody>
          <a:bodyPr/>
          <a:lstStyle>
            <a:lvl1pPr>
              <a:defRPr>
                <a:latin typeface="Century Gothic" panose="020B0502020202020204" pitchFamily="34" charset="0"/>
              </a:defRPr>
            </a:lvl1pPr>
          </a:lstStyle>
          <a:p>
            <a:fld id="{9B8800FA-460D-414D-AF66-D3BDDAFE8794}" type="slidenum">
              <a:rPr lang="tr-TR" smtClean="0"/>
              <a:t>‹#›</a:t>
            </a:fld>
            <a:endParaRPr lang="tr-TR" dirty="0"/>
          </a:p>
        </p:txBody>
      </p:sp>
    </p:spTree>
    <p:extLst>
      <p:ext uri="{BB962C8B-B14F-4D97-AF65-F5344CB8AC3E}">
        <p14:creationId xmlns:p14="http://schemas.microsoft.com/office/powerpoint/2010/main" val="41073224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ölüm Üstbilgis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31850" y="4589463"/>
            <a:ext cx="10515600" cy="1500187"/>
          </a:xfrm>
        </p:spPr>
        <p:txBody>
          <a:bodyPr>
            <a:normAutofit/>
          </a:bodyPr>
          <a:lstStyle>
            <a:lvl1pPr marL="0" indent="0">
              <a:buNone/>
              <a:defRPr sz="1600">
                <a:solidFill>
                  <a:schemeClr val="tx1">
                    <a:tint val="7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5" name="Altbilgi Yer Tutucusu 4"/>
          <p:cNvSpPr>
            <a:spLocks noGrp="1"/>
          </p:cNvSpPr>
          <p:nvPr>
            <p:ph type="ftr" sz="quarter" idx="11"/>
          </p:nvPr>
        </p:nvSpPr>
        <p:spPr>
          <a:xfrm>
            <a:off x="838200" y="6518763"/>
            <a:ext cx="7772400" cy="339237"/>
          </a:xfrm>
        </p:spPr>
        <p:txBody>
          <a:bodyPr/>
          <a:lstStyle>
            <a:lvl1pPr algn="l">
              <a:defRPr>
                <a:latin typeface="Century Gothic" panose="020B0502020202020204" pitchFamily="34" charset="0"/>
              </a:defRPr>
            </a:lvl1pPr>
          </a:lstStyle>
          <a:p>
            <a:r>
              <a:rPr lang="tr-TR" smtClean="0"/>
              <a:t>10.01.2020</a:t>
            </a:r>
            <a:endParaRPr lang="tr-TR" dirty="0"/>
          </a:p>
        </p:txBody>
      </p:sp>
      <p:sp>
        <p:nvSpPr>
          <p:cNvPr id="6" name="Slayt Numarası Yer Tutucusu 5"/>
          <p:cNvSpPr>
            <a:spLocks noGrp="1"/>
          </p:cNvSpPr>
          <p:nvPr>
            <p:ph type="sldNum" sz="quarter" idx="12"/>
          </p:nvPr>
        </p:nvSpPr>
        <p:spPr>
          <a:xfrm>
            <a:off x="11676184" y="6492875"/>
            <a:ext cx="515815" cy="365125"/>
          </a:xfrm>
        </p:spPr>
        <p:txBody>
          <a:bodyPr/>
          <a:lstStyle>
            <a:lvl1pPr>
              <a:defRPr>
                <a:latin typeface="Century Gothic" panose="020B0502020202020204" pitchFamily="34" charset="0"/>
              </a:defRPr>
            </a:lvl1pPr>
          </a:lstStyle>
          <a:p>
            <a:fld id="{9B8800FA-460D-414D-AF66-D3BDDAFE8794}" type="slidenum">
              <a:rPr lang="tr-TR" smtClean="0"/>
              <a:t>‹#›</a:t>
            </a:fld>
            <a:endParaRPr lang="tr-TR" dirty="0"/>
          </a:p>
        </p:txBody>
      </p:sp>
      <p:sp>
        <p:nvSpPr>
          <p:cNvPr id="7" name="Unvan 1"/>
          <p:cNvSpPr txBox="1">
            <a:spLocks/>
          </p:cNvSpPr>
          <p:nvPr/>
        </p:nvSpPr>
        <p:spPr>
          <a:xfrm>
            <a:off x="838200" y="1"/>
            <a:ext cx="9591989" cy="9043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chemeClr val="bg1"/>
                </a:solidFill>
                <a:latin typeface="Century Gothic" panose="020B0502020202020204" pitchFamily="34" charset="0"/>
                <a:ea typeface="+mj-ea"/>
                <a:cs typeface="+mj-cs"/>
              </a:defRPr>
            </a:lvl1pPr>
          </a:lstStyle>
          <a:p>
            <a:r>
              <a:rPr lang="tr-TR" b="1" dirty="0" smtClean="0"/>
              <a:t>Asıl başlık stili için tıklatın</a:t>
            </a:r>
            <a:endParaRPr lang="tr-TR" b="1" dirty="0"/>
          </a:p>
        </p:txBody>
      </p:sp>
    </p:spTree>
    <p:extLst>
      <p:ext uri="{BB962C8B-B14F-4D97-AF65-F5344CB8AC3E}">
        <p14:creationId xmlns:p14="http://schemas.microsoft.com/office/powerpoint/2010/main" val="66437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ki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838200" y="1083740"/>
            <a:ext cx="5181600" cy="5093223"/>
          </a:xfrm>
        </p:spPr>
        <p:txBody>
          <a:bodyPr/>
          <a:lstStyle>
            <a:lvl1pPr>
              <a:defRPr sz="1600">
                <a:latin typeface="Century Gothic" panose="020B0502020202020204" pitchFamily="34" charset="0"/>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100">
                <a:latin typeface="Century Gothic" panose="020B0502020202020204" pitchFamily="34" charset="0"/>
              </a:defRPr>
            </a:lvl4pPr>
            <a:lvl5pPr>
              <a:defRPr sz="1050">
                <a:latin typeface="Century Gothic" panose="020B0502020202020204" pitchFamily="34"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İçerik Yer Tutucusu 3"/>
          <p:cNvSpPr>
            <a:spLocks noGrp="1"/>
          </p:cNvSpPr>
          <p:nvPr>
            <p:ph sz="half" idx="2"/>
          </p:nvPr>
        </p:nvSpPr>
        <p:spPr>
          <a:xfrm>
            <a:off x="6172200" y="1083740"/>
            <a:ext cx="5181600" cy="5093223"/>
          </a:xfrm>
        </p:spPr>
        <p:txBody>
          <a:bodyPr vert="horz" lIns="91440" tIns="45720" rIns="91440" bIns="45720" rtlCol="0">
            <a:normAutofit/>
          </a:bodyPr>
          <a:lstStyle>
            <a:lvl1pPr>
              <a:defRPr lang="tr-TR" sz="1600" dirty="0" smtClean="0">
                <a:latin typeface="Century Gothic" panose="020B0502020202020204" pitchFamily="34" charset="0"/>
              </a:defRPr>
            </a:lvl1pPr>
            <a:lvl2pPr>
              <a:defRPr lang="tr-TR" sz="1400" dirty="0" smtClean="0">
                <a:latin typeface="Century Gothic" panose="020B0502020202020204" pitchFamily="34" charset="0"/>
              </a:defRPr>
            </a:lvl2pPr>
            <a:lvl3pPr>
              <a:defRPr lang="tr-TR" sz="1200" dirty="0" smtClean="0">
                <a:latin typeface="Century Gothic" panose="020B0502020202020204" pitchFamily="34" charset="0"/>
              </a:defRPr>
            </a:lvl3pPr>
            <a:lvl4pPr>
              <a:defRPr lang="tr-TR" sz="1100" dirty="0" smtClean="0">
                <a:latin typeface="Century Gothic" panose="020B0502020202020204" pitchFamily="34" charset="0"/>
              </a:defRPr>
            </a:lvl4pPr>
            <a:lvl5pPr>
              <a:defRPr lang="tr-TR" sz="1050" dirty="0">
                <a:latin typeface="Century Gothic" panose="020B0502020202020204" pitchFamily="34"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8" name="Unvan 1"/>
          <p:cNvSpPr>
            <a:spLocks noGrp="1"/>
          </p:cNvSpPr>
          <p:nvPr>
            <p:ph type="title"/>
          </p:nvPr>
        </p:nvSpPr>
        <p:spPr>
          <a:xfrm>
            <a:off x="838200" y="1"/>
            <a:ext cx="9591989" cy="904352"/>
          </a:xfrm>
        </p:spPr>
        <p:txBody>
          <a:bodyPr>
            <a:normAutofit/>
          </a:bodyPr>
          <a:lstStyle>
            <a:lvl1pPr>
              <a:defRPr sz="2800" b="1">
                <a:solidFill>
                  <a:schemeClr val="bg1"/>
                </a:solidFill>
                <a:latin typeface="Century Gothic" panose="020B0502020202020204" pitchFamily="34" charset="0"/>
              </a:defRPr>
            </a:lvl1pPr>
          </a:lstStyle>
          <a:p>
            <a:r>
              <a:rPr lang="tr-TR" smtClean="0"/>
              <a:t>Asıl başlık stili için tıklatın</a:t>
            </a:r>
            <a:endParaRPr lang="tr-TR" dirty="0"/>
          </a:p>
        </p:txBody>
      </p:sp>
      <p:sp>
        <p:nvSpPr>
          <p:cNvPr id="9" name="Altbilgi Yer Tutucusu 4"/>
          <p:cNvSpPr>
            <a:spLocks noGrp="1"/>
          </p:cNvSpPr>
          <p:nvPr>
            <p:ph type="ftr" sz="quarter" idx="11"/>
          </p:nvPr>
        </p:nvSpPr>
        <p:spPr>
          <a:xfrm>
            <a:off x="838200" y="6518763"/>
            <a:ext cx="7772400" cy="339237"/>
          </a:xfrm>
        </p:spPr>
        <p:txBody>
          <a:bodyPr/>
          <a:lstStyle>
            <a:lvl1pPr algn="l">
              <a:defRPr>
                <a:latin typeface="Century Gothic" panose="020B0502020202020204" pitchFamily="34" charset="0"/>
              </a:defRPr>
            </a:lvl1pPr>
          </a:lstStyle>
          <a:p>
            <a:r>
              <a:rPr lang="tr-TR" smtClean="0"/>
              <a:t>10.01.2020</a:t>
            </a:r>
            <a:endParaRPr lang="tr-TR" dirty="0"/>
          </a:p>
        </p:txBody>
      </p:sp>
      <p:sp>
        <p:nvSpPr>
          <p:cNvPr id="10" name="Slayt Numarası Yer Tutucusu 5"/>
          <p:cNvSpPr>
            <a:spLocks noGrp="1"/>
          </p:cNvSpPr>
          <p:nvPr>
            <p:ph type="sldNum" sz="quarter" idx="12"/>
          </p:nvPr>
        </p:nvSpPr>
        <p:spPr>
          <a:xfrm>
            <a:off x="11676184" y="6492875"/>
            <a:ext cx="515815" cy="365125"/>
          </a:xfrm>
        </p:spPr>
        <p:txBody>
          <a:bodyPr/>
          <a:lstStyle>
            <a:lvl1pPr>
              <a:defRPr>
                <a:latin typeface="Century Gothic" panose="020B0502020202020204" pitchFamily="34" charset="0"/>
              </a:defRPr>
            </a:lvl1pPr>
          </a:lstStyle>
          <a:p>
            <a:fld id="{9B8800FA-460D-414D-AF66-D3BDDAFE8794}" type="slidenum">
              <a:rPr lang="tr-TR" smtClean="0"/>
              <a:t>‹#›</a:t>
            </a:fld>
            <a:endParaRPr lang="tr-TR" dirty="0"/>
          </a:p>
        </p:txBody>
      </p:sp>
    </p:spTree>
    <p:extLst>
      <p:ext uri="{BB962C8B-B14F-4D97-AF65-F5344CB8AC3E}">
        <p14:creationId xmlns:p14="http://schemas.microsoft.com/office/powerpoint/2010/main" val="391654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oş">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a:xfrm>
            <a:off x="838200" y="6518763"/>
            <a:ext cx="7772400" cy="339237"/>
          </a:xfrm>
        </p:spPr>
        <p:txBody>
          <a:bodyPr/>
          <a:lstStyle>
            <a:lvl1pPr algn="l">
              <a:defRPr>
                <a:latin typeface="Century Gothic" panose="020B0502020202020204" pitchFamily="34" charset="0"/>
              </a:defRPr>
            </a:lvl1pPr>
          </a:lstStyle>
          <a:p>
            <a:r>
              <a:rPr lang="tr-TR" smtClean="0"/>
              <a:t>10.01.2020</a:t>
            </a:r>
            <a:endParaRPr lang="tr-TR" dirty="0"/>
          </a:p>
        </p:txBody>
      </p:sp>
      <p:sp>
        <p:nvSpPr>
          <p:cNvPr id="6" name="Slayt Numarası Yer Tutucusu 5"/>
          <p:cNvSpPr>
            <a:spLocks noGrp="1"/>
          </p:cNvSpPr>
          <p:nvPr>
            <p:ph type="sldNum" sz="quarter" idx="12"/>
          </p:nvPr>
        </p:nvSpPr>
        <p:spPr>
          <a:xfrm>
            <a:off x="11676184" y="6492875"/>
            <a:ext cx="515815" cy="365125"/>
          </a:xfrm>
        </p:spPr>
        <p:txBody>
          <a:bodyPr/>
          <a:lstStyle>
            <a:lvl1pPr>
              <a:defRPr>
                <a:latin typeface="Century Gothic" panose="020B0502020202020204" pitchFamily="34" charset="0"/>
              </a:defRPr>
            </a:lvl1pPr>
          </a:lstStyle>
          <a:p>
            <a:fld id="{9B8800FA-460D-414D-AF66-D3BDDAFE8794}" type="slidenum">
              <a:rPr lang="tr-TR" smtClean="0"/>
              <a:t>‹#›</a:t>
            </a:fld>
            <a:endParaRPr lang="tr-TR" dirty="0"/>
          </a:p>
        </p:txBody>
      </p:sp>
      <p:sp>
        <p:nvSpPr>
          <p:cNvPr id="7" name="Unvan 1"/>
          <p:cNvSpPr>
            <a:spLocks noGrp="1"/>
          </p:cNvSpPr>
          <p:nvPr>
            <p:ph type="title"/>
          </p:nvPr>
        </p:nvSpPr>
        <p:spPr>
          <a:xfrm>
            <a:off x="838200" y="1"/>
            <a:ext cx="9591989" cy="904352"/>
          </a:xfrm>
        </p:spPr>
        <p:txBody>
          <a:bodyPr>
            <a:normAutofit/>
          </a:bodyPr>
          <a:lstStyle>
            <a:lvl1pPr>
              <a:defRPr sz="2800" b="1">
                <a:solidFill>
                  <a:schemeClr val="bg1"/>
                </a:solidFill>
                <a:latin typeface="Century Gothic" panose="020B0502020202020204" pitchFamily="34" charset="0"/>
              </a:defRPr>
            </a:lvl1pPr>
          </a:lstStyle>
          <a:p>
            <a:r>
              <a:rPr lang="tr-TR" smtClean="0"/>
              <a:t>Asıl başlık stili için tıklatın</a:t>
            </a:r>
            <a:endParaRPr lang="tr-TR" dirty="0"/>
          </a:p>
        </p:txBody>
      </p:sp>
    </p:spTree>
    <p:extLst>
      <p:ext uri="{BB962C8B-B14F-4D97-AF65-F5344CB8AC3E}">
        <p14:creationId xmlns:p14="http://schemas.microsoft.com/office/powerpoint/2010/main" val="30071335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aşlıklı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83188" y="987425"/>
            <a:ext cx="6172200" cy="4873625"/>
          </a:xfrm>
        </p:spPr>
        <p:txBody>
          <a:bodyPr vert="horz" lIns="91440" tIns="45720" rIns="91440" bIns="45720" rtlCol="0">
            <a:normAutofit/>
          </a:bodyPr>
          <a:lstStyle>
            <a:lvl1pPr>
              <a:defRPr lang="tr-TR" sz="1600" smtClean="0">
                <a:latin typeface="Century Gothic" panose="020B0502020202020204" pitchFamily="34" charset="0"/>
              </a:defRPr>
            </a:lvl1pPr>
            <a:lvl2pPr>
              <a:defRPr lang="tr-TR" sz="1400" smtClean="0">
                <a:latin typeface="Century Gothic" panose="020B0502020202020204" pitchFamily="34" charset="0"/>
              </a:defRPr>
            </a:lvl2pPr>
            <a:lvl3pPr>
              <a:defRPr lang="tr-TR" sz="1200" smtClean="0">
                <a:latin typeface="Century Gothic" panose="020B0502020202020204" pitchFamily="34" charset="0"/>
              </a:defRPr>
            </a:lvl3pPr>
            <a:lvl4pPr>
              <a:defRPr lang="tr-TR" sz="1100" smtClean="0">
                <a:latin typeface="Century Gothic" panose="020B0502020202020204" pitchFamily="34" charset="0"/>
              </a:defRPr>
            </a:lvl4pPr>
            <a:lvl5pPr>
              <a:defRPr lang="tr-TR" sz="1050">
                <a:latin typeface="Century Gothic" panose="020B0502020202020204" pitchFamily="34"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987425"/>
            <a:ext cx="3932237" cy="4881563"/>
          </a:xfrm>
        </p:spPr>
        <p:txBody>
          <a:bodyPr/>
          <a:lstStyle>
            <a:lvl1pPr marL="0" indent="0">
              <a:lnSpc>
                <a:spcPct val="100000"/>
              </a:lnSpc>
              <a:buNone/>
              <a:defRPr sz="160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8" name="Unvan 1"/>
          <p:cNvSpPr>
            <a:spLocks noGrp="1"/>
          </p:cNvSpPr>
          <p:nvPr>
            <p:ph type="title"/>
          </p:nvPr>
        </p:nvSpPr>
        <p:spPr>
          <a:xfrm>
            <a:off x="838200" y="1"/>
            <a:ext cx="9591989" cy="904352"/>
          </a:xfrm>
        </p:spPr>
        <p:txBody>
          <a:bodyPr>
            <a:normAutofit/>
          </a:bodyPr>
          <a:lstStyle>
            <a:lvl1pPr>
              <a:defRPr sz="2800" b="1">
                <a:solidFill>
                  <a:schemeClr val="bg1"/>
                </a:solidFill>
                <a:latin typeface="Century Gothic" panose="020B0502020202020204" pitchFamily="34" charset="0"/>
              </a:defRPr>
            </a:lvl1pPr>
          </a:lstStyle>
          <a:p>
            <a:r>
              <a:rPr lang="tr-TR" smtClean="0"/>
              <a:t>Asıl başlık stili için tıklatın</a:t>
            </a:r>
            <a:endParaRPr lang="tr-TR" dirty="0"/>
          </a:p>
        </p:txBody>
      </p:sp>
      <p:sp>
        <p:nvSpPr>
          <p:cNvPr id="9" name="Altbilgi Yer Tutucusu 4"/>
          <p:cNvSpPr>
            <a:spLocks noGrp="1"/>
          </p:cNvSpPr>
          <p:nvPr>
            <p:ph type="ftr" sz="quarter" idx="11"/>
          </p:nvPr>
        </p:nvSpPr>
        <p:spPr>
          <a:xfrm>
            <a:off x="838200" y="6518763"/>
            <a:ext cx="7772400" cy="339237"/>
          </a:xfrm>
        </p:spPr>
        <p:txBody>
          <a:bodyPr/>
          <a:lstStyle>
            <a:lvl1pPr algn="l">
              <a:defRPr>
                <a:latin typeface="Century Gothic" panose="020B0502020202020204" pitchFamily="34" charset="0"/>
              </a:defRPr>
            </a:lvl1pPr>
          </a:lstStyle>
          <a:p>
            <a:r>
              <a:rPr lang="tr-TR" smtClean="0"/>
              <a:t>10.01.2020</a:t>
            </a:r>
            <a:endParaRPr lang="tr-TR" dirty="0"/>
          </a:p>
        </p:txBody>
      </p:sp>
      <p:sp>
        <p:nvSpPr>
          <p:cNvPr id="10" name="Slayt Numarası Yer Tutucusu 5"/>
          <p:cNvSpPr>
            <a:spLocks noGrp="1"/>
          </p:cNvSpPr>
          <p:nvPr>
            <p:ph type="sldNum" sz="quarter" idx="12"/>
          </p:nvPr>
        </p:nvSpPr>
        <p:spPr>
          <a:xfrm>
            <a:off x="11676184" y="6492875"/>
            <a:ext cx="515815" cy="365125"/>
          </a:xfrm>
        </p:spPr>
        <p:txBody>
          <a:bodyPr/>
          <a:lstStyle>
            <a:lvl1pPr>
              <a:defRPr>
                <a:latin typeface="Century Gothic" panose="020B0502020202020204" pitchFamily="34" charset="0"/>
              </a:defRPr>
            </a:lvl1pPr>
          </a:lstStyle>
          <a:p>
            <a:fld id="{9B8800FA-460D-414D-AF66-D3BDDAFE8794}" type="slidenum">
              <a:rPr lang="tr-TR" smtClean="0"/>
              <a:t>‹#›</a:t>
            </a:fld>
            <a:endParaRPr lang="tr-TR" dirty="0"/>
          </a:p>
        </p:txBody>
      </p:sp>
    </p:spTree>
    <p:extLst>
      <p:ext uri="{BB962C8B-B14F-4D97-AF65-F5344CB8AC3E}">
        <p14:creationId xmlns:p14="http://schemas.microsoft.com/office/powerpoint/2010/main" val="39790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aşlıklı Resi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sim Yer Tutucusu 2"/>
          <p:cNvSpPr>
            <a:spLocks noGrp="1"/>
          </p:cNvSpPr>
          <p:nvPr>
            <p:ph type="pic" idx="1"/>
          </p:nvPr>
        </p:nvSpPr>
        <p:spPr>
          <a:xfrm>
            <a:off x="7717134" y="987425"/>
            <a:ext cx="3959050" cy="5142070"/>
          </a:xfrm>
        </p:spPr>
        <p:txBody>
          <a:bodyPr anchor="t">
            <a:normAutofit/>
          </a:bodyPr>
          <a:lstStyle>
            <a:lvl1pPr marL="0" indent="0">
              <a:buNone/>
              <a:defRPr sz="180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tr-TR" dirty="0"/>
          </a:p>
        </p:txBody>
      </p:sp>
      <p:sp>
        <p:nvSpPr>
          <p:cNvPr id="4" name="Metin Yer Tutucusu 3"/>
          <p:cNvSpPr>
            <a:spLocks noGrp="1"/>
          </p:cNvSpPr>
          <p:nvPr>
            <p:ph type="body" sz="half" idx="2"/>
          </p:nvPr>
        </p:nvSpPr>
        <p:spPr>
          <a:xfrm>
            <a:off x="839788" y="987425"/>
            <a:ext cx="6656282" cy="5142070"/>
          </a:xfrm>
        </p:spPr>
        <p:txBody>
          <a:bodyPr/>
          <a:lstStyle>
            <a:lvl1pPr marL="0" indent="0">
              <a:buNone/>
              <a:defRPr sz="160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8" name="Altbilgi Yer Tutucusu 4"/>
          <p:cNvSpPr>
            <a:spLocks noGrp="1"/>
          </p:cNvSpPr>
          <p:nvPr>
            <p:ph type="ftr" sz="quarter" idx="11"/>
          </p:nvPr>
        </p:nvSpPr>
        <p:spPr>
          <a:xfrm>
            <a:off x="838200" y="6518763"/>
            <a:ext cx="7772400" cy="339237"/>
          </a:xfrm>
        </p:spPr>
        <p:txBody>
          <a:bodyPr/>
          <a:lstStyle>
            <a:lvl1pPr algn="l">
              <a:defRPr>
                <a:latin typeface="Century Gothic" panose="020B0502020202020204" pitchFamily="34" charset="0"/>
              </a:defRPr>
            </a:lvl1pPr>
          </a:lstStyle>
          <a:p>
            <a:r>
              <a:rPr lang="tr-TR" smtClean="0"/>
              <a:t>10.01.2020</a:t>
            </a:r>
            <a:endParaRPr lang="tr-TR" dirty="0"/>
          </a:p>
        </p:txBody>
      </p:sp>
      <p:sp>
        <p:nvSpPr>
          <p:cNvPr id="9" name="Slayt Numarası Yer Tutucusu 5"/>
          <p:cNvSpPr>
            <a:spLocks noGrp="1"/>
          </p:cNvSpPr>
          <p:nvPr>
            <p:ph type="sldNum" sz="quarter" idx="12"/>
          </p:nvPr>
        </p:nvSpPr>
        <p:spPr>
          <a:xfrm>
            <a:off x="11676184" y="6492875"/>
            <a:ext cx="515815" cy="365125"/>
          </a:xfrm>
        </p:spPr>
        <p:txBody>
          <a:bodyPr/>
          <a:lstStyle>
            <a:lvl1pPr>
              <a:defRPr>
                <a:latin typeface="Century Gothic" panose="020B0502020202020204" pitchFamily="34" charset="0"/>
              </a:defRPr>
            </a:lvl1pPr>
          </a:lstStyle>
          <a:p>
            <a:fld id="{9B8800FA-460D-414D-AF66-D3BDDAFE8794}" type="slidenum">
              <a:rPr lang="tr-TR" smtClean="0"/>
              <a:t>‹#›</a:t>
            </a:fld>
            <a:endParaRPr lang="tr-TR" dirty="0"/>
          </a:p>
        </p:txBody>
      </p:sp>
      <p:sp>
        <p:nvSpPr>
          <p:cNvPr id="10" name="Unvan 1"/>
          <p:cNvSpPr>
            <a:spLocks noGrp="1"/>
          </p:cNvSpPr>
          <p:nvPr>
            <p:ph type="title"/>
          </p:nvPr>
        </p:nvSpPr>
        <p:spPr>
          <a:xfrm>
            <a:off x="838200" y="1"/>
            <a:ext cx="9591989" cy="904352"/>
          </a:xfrm>
        </p:spPr>
        <p:txBody>
          <a:bodyPr>
            <a:normAutofit/>
          </a:bodyPr>
          <a:lstStyle>
            <a:lvl1pPr>
              <a:defRPr sz="2800" b="1">
                <a:solidFill>
                  <a:schemeClr val="bg1"/>
                </a:solidFill>
                <a:latin typeface="Century Gothic" panose="020B0502020202020204" pitchFamily="34" charset="0"/>
              </a:defRPr>
            </a:lvl1pPr>
          </a:lstStyle>
          <a:p>
            <a:r>
              <a:rPr lang="tr-TR" smtClean="0"/>
              <a:t>Asıl başlık stili için tıklatın</a:t>
            </a:r>
            <a:endParaRPr lang="tr-TR" dirty="0"/>
          </a:p>
        </p:txBody>
      </p:sp>
    </p:spTree>
    <p:extLst>
      <p:ext uri="{BB962C8B-B14F-4D97-AF65-F5344CB8AC3E}">
        <p14:creationId xmlns:p14="http://schemas.microsoft.com/office/powerpoint/2010/main" val="317477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şlık ve Dikey Meti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ey Metin Yer Tutucusu 2"/>
          <p:cNvSpPr>
            <a:spLocks noGrp="1"/>
          </p:cNvSpPr>
          <p:nvPr>
            <p:ph type="body" orient="vert" idx="1"/>
          </p:nvPr>
        </p:nvSpPr>
        <p:spPr>
          <a:xfrm>
            <a:off x="838200" y="1125415"/>
            <a:ext cx="10515600" cy="5051548"/>
          </a:xfrm>
        </p:spPr>
        <p:txBody>
          <a:bodyPr vert="eaVert"/>
          <a:lstStyle>
            <a:lvl1pPr>
              <a:defRPr sz="1600">
                <a:latin typeface="Century Gothic" panose="020B0502020202020204" pitchFamily="34" charset="0"/>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100">
                <a:latin typeface="Century Gothic" panose="020B0502020202020204" pitchFamily="34" charset="0"/>
              </a:defRPr>
            </a:lvl4pPr>
            <a:lvl5pPr>
              <a:defRPr sz="1050">
                <a:latin typeface="Century Gothic" panose="020B0502020202020204" pitchFamily="34"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Altbilgi Yer Tutucusu 4"/>
          <p:cNvSpPr>
            <a:spLocks noGrp="1"/>
          </p:cNvSpPr>
          <p:nvPr>
            <p:ph type="ftr" sz="quarter" idx="11"/>
          </p:nvPr>
        </p:nvSpPr>
        <p:spPr>
          <a:xfrm>
            <a:off x="838200" y="6518763"/>
            <a:ext cx="7772400" cy="339237"/>
          </a:xfrm>
        </p:spPr>
        <p:txBody>
          <a:bodyPr/>
          <a:lstStyle>
            <a:lvl1pPr algn="l">
              <a:defRPr>
                <a:latin typeface="Century Gothic" panose="020B0502020202020204" pitchFamily="34" charset="0"/>
              </a:defRPr>
            </a:lvl1pPr>
          </a:lstStyle>
          <a:p>
            <a:r>
              <a:rPr lang="tr-TR" smtClean="0"/>
              <a:t>10.01.2020</a:t>
            </a:r>
            <a:endParaRPr lang="tr-TR" dirty="0"/>
          </a:p>
        </p:txBody>
      </p:sp>
      <p:sp>
        <p:nvSpPr>
          <p:cNvPr id="8" name="Slayt Numarası Yer Tutucusu 5"/>
          <p:cNvSpPr>
            <a:spLocks noGrp="1"/>
          </p:cNvSpPr>
          <p:nvPr>
            <p:ph type="sldNum" sz="quarter" idx="12"/>
          </p:nvPr>
        </p:nvSpPr>
        <p:spPr>
          <a:xfrm>
            <a:off x="11676184" y="6492875"/>
            <a:ext cx="515815" cy="365125"/>
          </a:xfrm>
        </p:spPr>
        <p:txBody>
          <a:bodyPr/>
          <a:lstStyle>
            <a:lvl1pPr>
              <a:defRPr>
                <a:latin typeface="Century Gothic" panose="020B0502020202020204" pitchFamily="34" charset="0"/>
              </a:defRPr>
            </a:lvl1pPr>
          </a:lstStyle>
          <a:p>
            <a:fld id="{9B8800FA-460D-414D-AF66-D3BDDAFE8794}" type="slidenum">
              <a:rPr lang="tr-TR" smtClean="0"/>
              <a:t>‹#›</a:t>
            </a:fld>
            <a:endParaRPr lang="tr-TR" dirty="0"/>
          </a:p>
        </p:txBody>
      </p:sp>
      <p:sp>
        <p:nvSpPr>
          <p:cNvPr id="9" name="Unvan 1"/>
          <p:cNvSpPr>
            <a:spLocks noGrp="1"/>
          </p:cNvSpPr>
          <p:nvPr>
            <p:ph type="title"/>
          </p:nvPr>
        </p:nvSpPr>
        <p:spPr>
          <a:xfrm>
            <a:off x="838200" y="1"/>
            <a:ext cx="9591989" cy="904352"/>
          </a:xfrm>
        </p:spPr>
        <p:txBody>
          <a:bodyPr>
            <a:normAutofit/>
          </a:bodyPr>
          <a:lstStyle>
            <a:lvl1pPr>
              <a:defRPr sz="2800" b="1">
                <a:solidFill>
                  <a:schemeClr val="bg1"/>
                </a:solidFill>
                <a:latin typeface="Century Gothic" panose="020B0502020202020204" pitchFamily="34" charset="0"/>
              </a:defRPr>
            </a:lvl1pPr>
          </a:lstStyle>
          <a:p>
            <a:r>
              <a:rPr lang="tr-TR" smtClean="0"/>
              <a:t>Asıl başlık stili için tıklatın</a:t>
            </a:r>
            <a:endParaRPr lang="tr-TR" dirty="0"/>
          </a:p>
        </p:txBody>
      </p:sp>
    </p:spTree>
    <p:extLst>
      <p:ext uri="{BB962C8B-B14F-4D97-AF65-F5344CB8AC3E}">
        <p14:creationId xmlns:p14="http://schemas.microsoft.com/office/powerpoint/2010/main" val="3384227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3992586"/>
            <a:ext cx="10515600" cy="1325563"/>
          </a:xfrm>
        </p:spPr>
        <p:txBody>
          <a:bodyPr>
            <a:normAutofit/>
          </a:bodyPr>
          <a:lstStyle>
            <a:lvl1pPr algn="ctr">
              <a:defRPr sz="2800" b="1">
                <a:latin typeface="Century Gothic" panose="020B0502020202020204" pitchFamily="34" charset="0"/>
              </a:defRPr>
            </a:lvl1pPr>
          </a:lstStyle>
          <a:p>
            <a:r>
              <a:rPr lang="tr-TR" smtClean="0"/>
              <a:t>Asıl başlık stili için tıklatın</a:t>
            </a:r>
            <a:endParaRPr lang="tr-TR" dirty="0"/>
          </a:p>
        </p:txBody>
      </p:sp>
    </p:spTree>
    <p:extLst>
      <p:ext uri="{BB962C8B-B14F-4D97-AF65-F5344CB8AC3E}">
        <p14:creationId xmlns:p14="http://schemas.microsoft.com/office/powerpoint/2010/main" val="36285768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10.01.2020</a:t>
            </a:r>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800FA-460D-414D-AF66-D3BDDAFE8794}" type="slidenum">
              <a:rPr lang="tr-TR" smtClean="0"/>
              <a:t>‹#›</a:t>
            </a:fld>
            <a:endParaRPr lang="tr-TR" dirty="0"/>
          </a:p>
        </p:txBody>
      </p:sp>
    </p:spTree>
    <p:extLst>
      <p:ext uri="{BB962C8B-B14F-4D97-AF65-F5344CB8AC3E}">
        <p14:creationId xmlns:p14="http://schemas.microsoft.com/office/powerpoint/2010/main" val="1669304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latin typeface="+mn-lt"/>
              </a:rPr>
              <a:t>2019 </a:t>
            </a:r>
            <a:r>
              <a:rPr lang="tr-TR" dirty="0">
                <a:latin typeface="+mn-lt"/>
              </a:rPr>
              <a:t>YILI </a:t>
            </a:r>
            <a:r>
              <a:rPr lang="tr-TR" dirty="0" smtClean="0">
                <a:latin typeface="+mn-lt"/>
              </a:rPr>
              <a:t>SAĞLIK BİLİMLERİ FAKÜLTESİ</a:t>
            </a:r>
            <a:br>
              <a:rPr lang="tr-TR" dirty="0" smtClean="0">
                <a:latin typeface="+mn-lt"/>
              </a:rPr>
            </a:br>
            <a:r>
              <a:rPr lang="tr-TR" dirty="0" smtClean="0">
                <a:latin typeface="+mn-lt"/>
              </a:rPr>
              <a:t>FİZYOTERAPİ VE REHABİLİTASYON BÖLÜMÜ </a:t>
            </a:r>
            <a:br>
              <a:rPr lang="tr-TR" dirty="0" smtClean="0">
                <a:latin typeface="+mn-lt"/>
              </a:rPr>
            </a:br>
            <a:r>
              <a:rPr lang="tr-TR" dirty="0" smtClean="0">
                <a:latin typeface="+mn-lt"/>
              </a:rPr>
              <a:t>FAALİYET </a:t>
            </a:r>
            <a:r>
              <a:rPr lang="tr-TR" dirty="0">
                <a:latin typeface="+mn-lt"/>
              </a:rPr>
              <a:t>SUNUMU</a:t>
            </a:r>
          </a:p>
        </p:txBody>
      </p:sp>
    </p:spTree>
    <p:extLst>
      <p:ext uri="{BB962C8B-B14F-4D97-AF65-F5344CB8AC3E}">
        <p14:creationId xmlns:p14="http://schemas.microsoft.com/office/powerpoint/2010/main" val="1000783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 Bölüm</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Gerçekleşen Faaliyetler</a:t>
            </a: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İçi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Düzenleme Kurulu Üyeliği (26 Adet)</a:t>
            </a:r>
            <a:endParaRPr lang="tr-TR" sz="1800" b="1" dirty="0">
              <a:latin typeface="+mn-lt"/>
              <a:cs typeface="Times New Roman" panose="02020603050405020304" pitchFamily="18" charset="0"/>
            </a:endParaRP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b="1" dirty="0" err="1">
                <a:latin typeface="+mn-lt"/>
                <a:cs typeface="Times New Roman" panose="02020603050405020304" pitchFamily="18" charset="0"/>
              </a:rPr>
              <a:t>Öğr</a:t>
            </a:r>
            <a:r>
              <a:rPr lang="tr-TR" sz="1400" b="1" dirty="0">
                <a:latin typeface="+mn-lt"/>
                <a:cs typeface="Times New Roman" panose="02020603050405020304" pitchFamily="18" charset="0"/>
              </a:rPr>
              <a:t>. Gör. Hilal Denizoğlu Külli, </a:t>
            </a:r>
            <a:r>
              <a:rPr lang="tr-TR" sz="1400" dirty="0" smtClean="0">
                <a:latin typeface="+mn-lt"/>
                <a:cs typeface="Times New Roman" panose="02020603050405020304" pitchFamily="18" charset="0"/>
              </a:rPr>
              <a:t>“</a:t>
            </a:r>
            <a:r>
              <a:rPr lang="tr-TR" sz="1400" dirty="0" err="1">
                <a:latin typeface="+mn-lt"/>
                <a:cs typeface="Times New Roman" panose="02020603050405020304" pitchFamily="18" charset="0"/>
              </a:rPr>
              <a:t>Spina</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Bifida</a:t>
            </a:r>
            <a:r>
              <a:rPr lang="tr-TR" sz="1400" dirty="0">
                <a:latin typeface="+mn-lt"/>
                <a:cs typeface="Times New Roman" panose="02020603050405020304" pitchFamily="18" charset="0"/>
              </a:rPr>
              <a:t> Farkındalık Haftası Sempozyumu”, 22.10.2018, Düzenleme Kurulu Üyesi.</a:t>
            </a: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Yaşlılarda </a:t>
            </a:r>
            <a:r>
              <a:rPr lang="tr-TR" sz="1400" dirty="0" err="1">
                <a:latin typeface="+mn-lt"/>
                <a:cs typeface="Times New Roman" panose="02020603050405020304" pitchFamily="18" charset="0"/>
              </a:rPr>
              <a:t>Pre-operatif</a:t>
            </a:r>
            <a:r>
              <a:rPr lang="tr-TR" sz="1400" dirty="0">
                <a:latin typeface="+mn-lt"/>
                <a:cs typeface="Times New Roman" panose="02020603050405020304" pitchFamily="18" charset="0"/>
              </a:rPr>
              <a:t> Değerlendirme, 02.10.2018, Düzenleyen.</a:t>
            </a: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a:t>
            </a:r>
            <a:r>
              <a:rPr lang="tr-TR" sz="1400" dirty="0" err="1">
                <a:latin typeface="+mn-lt"/>
                <a:cs typeface="Times New Roman" panose="02020603050405020304" pitchFamily="18" charset="0"/>
              </a:rPr>
              <a:t>Demanslılarda</a:t>
            </a:r>
            <a:r>
              <a:rPr lang="tr-TR" sz="1400" dirty="0">
                <a:latin typeface="+mn-lt"/>
                <a:cs typeface="Times New Roman" panose="02020603050405020304" pitchFamily="18" charset="0"/>
              </a:rPr>
              <a:t> Fonksiyonel Tıp Yaklaşımı ve Fizyoterapi, 09.10.2018, Düzenleyen.</a:t>
            </a: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Göz Hastalıklarında Fizyoterapi Rehabilitasyon, 23.10.2018, Düzenleyen.</a:t>
            </a: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a:t>
            </a:r>
            <a:r>
              <a:rPr lang="tr-TR" sz="1400" dirty="0" err="1">
                <a:latin typeface="+mn-lt"/>
                <a:cs typeface="Times New Roman" panose="02020603050405020304" pitchFamily="18" charset="0"/>
              </a:rPr>
              <a:t>Serebral</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Palsili</a:t>
            </a:r>
            <a:r>
              <a:rPr lang="tr-TR" sz="1400" dirty="0">
                <a:latin typeface="+mn-lt"/>
                <a:cs typeface="Times New Roman" panose="02020603050405020304" pitchFamily="18" charset="0"/>
              </a:rPr>
              <a:t> Çocuklarda Solunum Problemleri, 30.10.2018, Düzenleyen.</a:t>
            </a: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Donuk Omuz Rehabilitasyonu, 06.11.2018, Düzenleyen. </a:t>
            </a:r>
            <a:endParaRPr lang="tr-TR" sz="1400" dirty="0" smtClean="0">
              <a:latin typeface="+mn-lt"/>
              <a:cs typeface="Times New Roman" panose="02020603050405020304" pitchFamily="18" charset="0"/>
            </a:endParaRP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Toplantıları, </a:t>
            </a:r>
            <a:r>
              <a:rPr lang="tr-TR" sz="1400" dirty="0" err="1">
                <a:latin typeface="+mn-lt"/>
                <a:cs typeface="Times New Roman" panose="02020603050405020304" pitchFamily="18" charset="0"/>
              </a:rPr>
              <a:t>Konu:Parkinson</a:t>
            </a:r>
            <a:r>
              <a:rPr lang="tr-TR" sz="1400" dirty="0">
                <a:latin typeface="+mn-lt"/>
                <a:cs typeface="Times New Roman" panose="02020603050405020304" pitchFamily="18" charset="0"/>
              </a:rPr>
              <a:t> Hastalığında Aerobik Egzersiz ve </a:t>
            </a:r>
            <a:r>
              <a:rPr lang="tr-TR" sz="1400" dirty="0" err="1">
                <a:latin typeface="+mn-lt"/>
                <a:cs typeface="Times New Roman" panose="02020603050405020304" pitchFamily="18" charset="0"/>
              </a:rPr>
              <a:t>Nöroprotektif</a:t>
            </a:r>
            <a:r>
              <a:rPr lang="tr-TR" sz="1400" dirty="0">
                <a:latin typeface="+mn-lt"/>
                <a:cs typeface="Times New Roman" panose="02020603050405020304" pitchFamily="18" charset="0"/>
              </a:rPr>
              <a:t> Etkisi, 20.11.2018, Düzenleyen. </a:t>
            </a: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Toplantıları, Konu: Faz III Kardiyak Rehabilitasyon, 27.11.2018, Düzenleyen.</a:t>
            </a:r>
          </a:p>
          <a:p>
            <a:pPr algn="just">
              <a:lnSpc>
                <a:spcPct val="100000"/>
              </a:lnSpc>
              <a:buFont typeface="+mj-lt"/>
              <a:buAutoNum type="arabicPeriod"/>
            </a:pPr>
            <a:r>
              <a:rPr lang="tr-TR" sz="1400" b="1" dirty="0">
                <a:latin typeface="+mn-lt"/>
                <a:cs typeface="Times New Roman" panose="02020603050405020304" pitchFamily="18" charset="0"/>
              </a:rPr>
              <a:t>Prof. Dr. H. Nilgün Gürses,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Toplantıları, Konu: </a:t>
            </a:r>
            <a:r>
              <a:rPr lang="tr-TR" sz="1400" dirty="0" err="1">
                <a:latin typeface="+mn-lt"/>
                <a:cs typeface="Times New Roman" panose="02020603050405020304" pitchFamily="18" charset="0"/>
              </a:rPr>
              <a:t>Skleroderma’da</a:t>
            </a:r>
            <a:r>
              <a:rPr lang="tr-TR" sz="1400" dirty="0">
                <a:latin typeface="+mn-lt"/>
                <a:cs typeface="Times New Roman" panose="02020603050405020304" pitchFamily="18" charset="0"/>
              </a:rPr>
              <a:t> Fizyoterapi Rehabilitasyon, 04.12.2018, Düzenleyen. </a:t>
            </a:r>
          </a:p>
          <a:p>
            <a:pPr lvl="0"/>
            <a:endParaRPr lang="tr-TR" sz="12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10</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231815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481360"/>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İçi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Düzenleme Kurulu Üyeliği </a:t>
            </a:r>
            <a:r>
              <a:rPr lang="tr-TR" sz="1800" b="1" dirty="0" smtClean="0">
                <a:latin typeface="+mn-lt"/>
                <a:cs typeface="Times New Roman" panose="02020603050405020304" pitchFamily="18" charset="0"/>
              </a:rPr>
              <a:t>(26 Adet)</a:t>
            </a:r>
            <a:endParaRPr lang="tr-TR" sz="1800" b="1" dirty="0">
              <a:latin typeface="+mn-lt"/>
              <a:cs typeface="Times New Roman" panose="02020603050405020304" pitchFamily="18" charset="0"/>
            </a:endParaRPr>
          </a:p>
          <a:p>
            <a:pPr algn="just">
              <a:lnSpc>
                <a:spcPct val="100000"/>
              </a:lnSpc>
              <a:buFont typeface="+mj-lt"/>
              <a:buAutoNum type="arabicPeriod" startAt="10"/>
            </a:pPr>
            <a:r>
              <a:rPr lang="tr-TR" b="1" dirty="0" smtClean="0">
                <a:latin typeface="+mn-lt"/>
                <a:cs typeface="Times New Roman" panose="02020603050405020304" pitchFamily="18" charset="0"/>
              </a:rPr>
              <a:t>Prof</a:t>
            </a:r>
            <a:r>
              <a:rPr lang="tr-TR" b="1" dirty="0">
                <a:latin typeface="+mn-lt"/>
                <a:cs typeface="Times New Roman" panose="02020603050405020304" pitchFamily="18" charset="0"/>
              </a:rPr>
              <a:t>.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Dikkat Eksikliği ve </a:t>
            </a:r>
            <a:r>
              <a:rPr lang="tr-TR" dirty="0" err="1">
                <a:latin typeface="+mn-lt"/>
                <a:cs typeface="Times New Roman" panose="02020603050405020304" pitchFamily="18" charset="0"/>
              </a:rPr>
              <a:t>Hiperaktivite</a:t>
            </a:r>
            <a:r>
              <a:rPr lang="tr-TR" dirty="0">
                <a:latin typeface="+mn-lt"/>
                <a:cs typeface="Times New Roman" panose="02020603050405020304" pitchFamily="18" charset="0"/>
              </a:rPr>
              <a:t> Bozukluğunda Fizyoterapi ve Rehabilitasyon, 18.12.2018, Düzenleyen.</a:t>
            </a:r>
          </a:p>
          <a:p>
            <a:pPr algn="just">
              <a:lnSpc>
                <a:spcPct val="100000"/>
              </a:lnSpc>
              <a:buFont typeface="+mj-lt"/>
              <a:buAutoNum type="arabicPeriod" startAt="10"/>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Kronik Solunum Hastalıklarında </a:t>
            </a:r>
            <a:r>
              <a:rPr lang="tr-TR" dirty="0" err="1">
                <a:latin typeface="+mn-lt"/>
                <a:cs typeface="Times New Roman" panose="02020603050405020304" pitchFamily="18" charset="0"/>
              </a:rPr>
              <a:t>Postüral</a:t>
            </a:r>
            <a:r>
              <a:rPr lang="tr-TR" dirty="0">
                <a:latin typeface="+mn-lt"/>
                <a:cs typeface="Times New Roman" panose="02020603050405020304" pitchFamily="18" charset="0"/>
              </a:rPr>
              <a:t> Kontrolün </a:t>
            </a:r>
            <a:r>
              <a:rPr lang="tr-TR" dirty="0" err="1">
                <a:latin typeface="+mn-lt"/>
                <a:cs typeface="Times New Roman" panose="02020603050405020304" pitchFamily="18" charset="0"/>
              </a:rPr>
              <a:t>Etkilenimi</a:t>
            </a:r>
            <a:r>
              <a:rPr lang="tr-TR" dirty="0">
                <a:latin typeface="+mn-lt"/>
                <a:cs typeface="Times New Roman" panose="02020603050405020304" pitchFamily="18" charset="0"/>
              </a:rPr>
              <a:t>, 25.12.2018, Düzenleyen.</a:t>
            </a:r>
          </a:p>
          <a:p>
            <a:pPr algn="just">
              <a:lnSpc>
                <a:spcPct val="100000"/>
              </a:lnSpc>
              <a:buFont typeface="+mj-lt"/>
              <a:buAutoNum type="arabicPeriod" startAt="10"/>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a:t>
            </a:r>
            <a:r>
              <a:rPr lang="tr-TR" dirty="0" err="1">
                <a:latin typeface="+mn-lt"/>
                <a:cs typeface="Times New Roman" panose="02020603050405020304" pitchFamily="18" charset="0"/>
              </a:rPr>
              <a:t>Skolyozda</a:t>
            </a:r>
            <a:r>
              <a:rPr lang="tr-TR" dirty="0">
                <a:latin typeface="+mn-lt"/>
                <a:cs typeface="Times New Roman" panose="02020603050405020304" pitchFamily="18" charset="0"/>
              </a:rPr>
              <a:t> Egzersiz Eğitimi, 11.12.2018, Düzenleyen.</a:t>
            </a:r>
          </a:p>
          <a:p>
            <a:pPr algn="just">
              <a:lnSpc>
                <a:spcPct val="100000"/>
              </a:lnSpc>
              <a:buFont typeface="+mj-lt"/>
              <a:buAutoNum type="arabicPeriod" startAt="10"/>
            </a:pPr>
            <a:r>
              <a:rPr lang="tr-TR" b="1" dirty="0">
                <a:latin typeface="+mn-lt"/>
                <a:cs typeface="Times New Roman" panose="02020603050405020304" pitchFamily="18" charset="0"/>
              </a:rPr>
              <a:t>Prof. Dr. H. Nilgün Gürses, Doç. Dr. Semiramis Özyılmaz, 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Fizyoterapi ve Rehabilitasyon Bölümü 2. Öğrenci Kongresi, 26 Nisan 2019, Düzenleme Kurulu Üyesi. </a:t>
            </a:r>
          </a:p>
          <a:p>
            <a:pPr algn="just">
              <a:lnSpc>
                <a:spcPct val="100000"/>
              </a:lnSpc>
              <a:buFont typeface="+mj-lt"/>
              <a:buAutoNum type="arabicPeriod" startAt="10"/>
            </a:pPr>
            <a:r>
              <a:rPr lang="tr-TR" b="1" dirty="0" smtClean="0">
                <a:latin typeface="+mn-lt"/>
                <a:cs typeface="Times New Roman" panose="02020603050405020304" pitchFamily="18" charset="0"/>
              </a:rPr>
              <a:t>Prof</a:t>
            </a:r>
            <a:r>
              <a:rPr lang="tr-TR" b="1" dirty="0">
                <a:latin typeface="+mn-lt"/>
                <a:cs typeface="Times New Roman" panose="02020603050405020304" pitchFamily="18" charset="0"/>
              </a:rPr>
              <a:t>.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Konnektif</a:t>
            </a:r>
            <a:r>
              <a:rPr lang="tr-TR" dirty="0">
                <a:latin typeface="+mn-lt"/>
                <a:cs typeface="Times New Roman" panose="02020603050405020304" pitchFamily="18" charset="0"/>
              </a:rPr>
              <a:t> Doku, 07.05.2019, Düzenleyen.</a:t>
            </a:r>
          </a:p>
          <a:p>
            <a:pPr algn="just">
              <a:lnSpc>
                <a:spcPct val="100000"/>
              </a:lnSpc>
              <a:buFont typeface="+mj-lt"/>
              <a:buAutoNum type="arabicPeriod" startAt="10"/>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Myofasyal</a:t>
            </a:r>
            <a:r>
              <a:rPr lang="tr-TR" dirty="0">
                <a:latin typeface="+mn-lt"/>
                <a:cs typeface="Times New Roman" panose="02020603050405020304" pitchFamily="18" charset="0"/>
              </a:rPr>
              <a:t> Gevşeme Teknikleri, 14.05.2019, Düzenleyen.  </a:t>
            </a:r>
          </a:p>
          <a:p>
            <a:pPr algn="just">
              <a:lnSpc>
                <a:spcPct val="100000"/>
              </a:lnSpc>
              <a:buFont typeface="+mj-lt"/>
              <a:buAutoNum type="arabicPeriod" startAt="10"/>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Diastazis</a:t>
            </a:r>
            <a:r>
              <a:rPr lang="tr-TR" dirty="0">
                <a:latin typeface="+mn-lt"/>
                <a:cs typeface="Times New Roman" panose="02020603050405020304" pitchFamily="18" charset="0"/>
              </a:rPr>
              <a:t> </a:t>
            </a:r>
            <a:r>
              <a:rPr lang="tr-TR" dirty="0" err="1">
                <a:latin typeface="+mn-lt"/>
                <a:cs typeface="Times New Roman" panose="02020603050405020304" pitchFamily="18" charset="0"/>
              </a:rPr>
              <a:t>Rekti</a:t>
            </a:r>
            <a:r>
              <a:rPr lang="tr-TR" dirty="0">
                <a:latin typeface="+mn-lt"/>
                <a:cs typeface="Times New Roman" panose="02020603050405020304" pitchFamily="18" charset="0"/>
              </a:rPr>
              <a:t> Hastalarında Fizyoterapi Rehabilitasyon, 21.05.2019, Düzenleyen.</a:t>
            </a:r>
          </a:p>
          <a:p>
            <a:endParaRPr lang="tr-TR" sz="12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2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11</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5994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68490" y="208650"/>
            <a:ext cx="10725927"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948072" cy="5427588"/>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İçi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Düzenleme Kurulu Üyeliği </a:t>
            </a:r>
            <a:r>
              <a:rPr lang="tr-TR" sz="1800" b="1" dirty="0" smtClean="0">
                <a:latin typeface="+mn-lt"/>
                <a:cs typeface="Times New Roman" panose="02020603050405020304" pitchFamily="18" charset="0"/>
              </a:rPr>
              <a:t>(26 Adet)</a:t>
            </a:r>
            <a:endParaRPr lang="tr-TR" sz="1800" b="1" dirty="0">
              <a:latin typeface="+mn-lt"/>
              <a:cs typeface="Times New Roman" panose="02020603050405020304" pitchFamily="18" charset="0"/>
            </a:endParaRPr>
          </a:p>
          <a:p>
            <a:pPr algn="just">
              <a:lnSpc>
                <a:spcPct val="100000"/>
              </a:lnSpc>
              <a:buFont typeface="+mj-lt"/>
              <a:buAutoNum type="arabicPeriod" startAt="17"/>
            </a:pPr>
            <a:r>
              <a:rPr lang="tr-TR" b="1" dirty="0" smtClean="0">
                <a:latin typeface="+mn-lt"/>
                <a:cs typeface="Times New Roman" panose="02020603050405020304" pitchFamily="18" charset="0"/>
              </a:rPr>
              <a:t>Prof</a:t>
            </a:r>
            <a:r>
              <a:rPr lang="tr-TR" b="1" dirty="0">
                <a:latin typeface="+mn-lt"/>
                <a:cs typeface="Times New Roman" panose="02020603050405020304" pitchFamily="18" charset="0"/>
              </a:rPr>
              <a:t>.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Musküler</a:t>
            </a:r>
            <a:r>
              <a:rPr lang="tr-TR" dirty="0">
                <a:latin typeface="+mn-lt"/>
                <a:cs typeface="Times New Roman" panose="02020603050405020304" pitchFamily="18" charset="0"/>
              </a:rPr>
              <a:t> </a:t>
            </a:r>
            <a:r>
              <a:rPr lang="tr-TR" dirty="0" err="1">
                <a:latin typeface="+mn-lt"/>
                <a:cs typeface="Times New Roman" panose="02020603050405020304" pitchFamily="18" charset="0"/>
              </a:rPr>
              <a:t>Distrofili</a:t>
            </a:r>
            <a:r>
              <a:rPr lang="tr-TR" dirty="0">
                <a:latin typeface="+mn-lt"/>
                <a:cs typeface="Times New Roman" panose="02020603050405020304" pitchFamily="18" charset="0"/>
              </a:rPr>
              <a:t> Hastalarda Fizyoterapi Rehabilitasyon, 19.02.2019, Düzenleyen.</a:t>
            </a:r>
          </a:p>
          <a:p>
            <a:pPr algn="just">
              <a:lnSpc>
                <a:spcPct val="100000"/>
              </a:lnSpc>
              <a:buFont typeface="+mj-lt"/>
              <a:buAutoNum type="arabicPeriod" startAt="17"/>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Romatolojik</a:t>
            </a:r>
            <a:r>
              <a:rPr lang="tr-TR" dirty="0">
                <a:latin typeface="+mn-lt"/>
                <a:cs typeface="Times New Roman" panose="02020603050405020304" pitchFamily="18" charset="0"/>
              </a:rPr>
              <a:t> Hastalıklarda Solunum Sistemi </a:t>
            </a:r>
            <a:r>
              <a:rPr lang="tr-TR" dirty="0" err="1">
                <a:latin typeface="+mn-lt"/>
                <a:cs typeface="Times New Roman" panose="02020603050405020304" pitchFamily="18" charset="0"/>
              </a:rPr>
              <a:t>Etkilenimi</a:t>
            </a:r>
            <a:r>
              <a:rPr lang="tr-TR" dirty="0">
                <a:latin typeface="+mn-lt"/>
                <a:cs typeface="Times New Roman" panose="02020603050405020304" pitchFamily="18" charset="0"/>
              </a:rPr>
              <a:t>, 26.02.2019, Düzenleyen.</a:t>
            </a:r>
          </a:p>
          <a:p>
            <a:pPr algn="just">
              <a:lnSpc>
                <a:spcPct val="100000"/>
              </a:lnSpc>
              <a:buFont typeface="+mj-lt"/>
              <a:buAutoNum type="arabicPeriod" startAt="17"/>
            </a:pPr>
            <a:r>
              <a:rPr lang="tr-TR" b="1" dirty="0">
                <a:latin typeface="+mn-lt"/>
                <a:cs typeface="Times New Roman" panose="02020603050405020304" pitchFamily="18" charset="0"/>
              </a:rPr>
              <a:t>Prof. Dr. H. Nilgün Gürses, </a:t>
            </a:r>
            <a:r>
              <a:rPr lang="tr-TR" dirty="0">
                <a:latin typeface="+mn-lt"/>
                <a:cs typeface="Times New Roman" panose="02020603050405020304" pitchFamily="18" charset="0"/>
              </a:rPr>
              <a:t>VII. DÜNYA NADİR HASTALIKLAR GÜNÜ SEMPOZYUMU, 28 Şubat 2019, Düzenleme Kurulu Üyesi.</a:t>
            </a:r>
          </a:p>
          <a:p>
            <a:pPr algn="just">
              <a:lnSpc>
                <a:spcPct val="100000"/>
              </a:lnSpc>
              <a:buFont typeface="+mj-lt"/>
              <a:buAutoNum type="arabicPeriod" startAt="17"/>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Bilişsel Rehabilitasyon, 05.03.2019, Düzenleyen.</a:t>
            </a:r>
          </a:p>
          <a:p>
            <a:pPr algn="just">
              <a:lnSpc>
                <a:spcPct val="100000"/>
              </a:lnSpc>
              <a:buFont typeface="+mj-lt"/>
              <a:buAutoNum type="arabicPeriod" startAt="17"/>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Ön Çapraz Bağ Yaralanmalarında Fizyoterapi ve Rehabilitasyon, 12.03.2019, Düzenleyen.</a:t>
            </a:r>
          </a:p>
          <a:p>
            <a:pPr algn="just">
              <a:lnSpc>
                <a:spcPct val="100000"/>
              </a:lnSpc>
              <a:buFont typeface="+mj-lt"/>
              <a:buAutoNum type="arabicPeriod" startAt="17"/>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Lipödemde</a:t>
            </a:r>
            <a:r>
              <a:rPr lang="tr-TR" dirty="0">
                <a:latin typeface="+mn-lt"/>
                <a:cs typeface="Times New Roman" panose="02020603050405020304" pitchFamily="18" charset="0"/>
              </a:rPr>
              <a:t> Fizyoterapi Rehabilitasyon, 19.03.2019, Düzenleyen.</a:t>
            </a:r>
          </a:p>
          <a:p>
            <a:pPr algn="just">
              <a:lnSpc>
                <a:spcPct val="100000"/>
              </a:lnSpc>
              <a:buFont typeface="+mj-lt"/>
              <a:buAutoNum type="arabicPeriod" startAt="17"/>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Nörolojik </a:t>
            </a:r>
            <a:r>
              <a:rPr lang="tr-TR" dirty="0" err="1">
                <a:latin typeface="+mn-lt"/>
                <a:cs typeface="Times New Roman" panose="02020603050405020304" pitchFamily="18" charset="0"/>
              </a:rPr>
              <a:t>Etkilenimli</a:t>
            </a:r>
            <a:r>
              <a:rPr lang="tr-TR" dirty="0">
                <a:latin typeface="+mn-lt"/>
                <a:cs typeface="Times New Roman" panose="02020603050405020304" pitchFamily="18" charset="0"/>
              </a:rPr>
              <a:t> Hastalarda Robot Destekli Tedavi, 26.03.2019, Düzenleyen. </a:t>
            </a:r>
          </a:p>
          <a:p>
            <a:pPr algn="just">
              <a:lnSpc>
                <a:spcPct val="100000"/>
              </a:lnSpc>
              <a:buFont typeface="+mj-lt"/>
              <a:buAutoNum type="arabicPeriod" startAt="17"/>
            </a:pPr>
            <a:r>
              <a:rPr lang="tr-TR" b="1" dirty="0">
                <a:latin typeface="+mn-lt"/>
                <a:cs typeface="Times New Roman" panose="02020603050405020304" pitchFamily="18" charset="0"/>
              </a:rPr>
              <a:t>Prof.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Venöz Yetmezlikte Egzersiz Eğitimi, 16.04.2019, Düzenleyen. </a:t>
            </a:r>
            <a:endParaRPr lang="tr-TR" dirty="0" smtClean="0">
              <a:latin typeface="+mn-lt"/>
              <a:cs typeface="Times New Roman" panose="02020603050405020304" pitchFamily="18" charset="0"/>
            </a:endParaRPr>
          </a:p>
          <a:p>
            <a:endParaRPr lang="tr-TR" sz="12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12</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393678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İçi </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Düzenleme Kurulu Üyeliği </a:t>
            </a:r>
            <a:r>
              <a:rPr lang="tr-TR" sz="1800" b="1" dirty="0" smtClean="0">
                <a:latin typeface="+mn-lt"/>
                <a:cs typeface="Times New Roman" panose="02020603050405020304" pitchFamily="18" charset="0"/>
              </a:rPr>
              <a:t>(26 Adet)</a:t>
            </a:r>
            <a:endParaRPr lang="tr-TR" sz="1800" b="1" dirty="0">
              <a:latin typeface="+mn-lt"/>
              <a:cs typeface="Times New Roman" panose="02020603050405020304" pitchFamily="18" charset="0"/>
            </a:endParaRPr>
          </a:p>
          <a:p>
            <a:pPr marL="457200" lvl="1" indent="0">
              <a:lnSpc>
                <a:spcPct val="100000"/>
              </a:lnSpc>
              <a:buNone/>
            </a:pPr>
            <a:endParaRPr lang="tr-TR" sz="1200" dirty="0" smtClean="0">
              <a:latin typeface="Times New Roman" panose="02020603050405020304" pitchFamily="18" charset="0"/>
              <a:cs typeface="Times New Roman" panose="02020603050405020304" pitchFamily="18" charset="0"/>
            </a:endParaRPr>
          </a:p>
          <a:p>
            <a:pPr algn="just">
              <a:buFont typeface="+mj-lt"/>
              <a:buAutoNum type="arabicPeriod" startAt="25"/>
            </a:pPr>
            <a:r>
              <a:rPr lang="tr-TR" b="1" dirty="0">
                <a:latin typeface="+mn-lt"/>
                <a:cs typeface="Times New Roman" panose="02020603050405020304" pitchFamily="18" charset="0"/>
              </a:rPr>
              <a:t>Prof. Dr. H. Nilgün Gürses, 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Melih Zeren,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Hilal Denizoğlu Külli, Arş. Gör. Hikmet </a:t>
            </a:r>
            <a:r>
              <a:rPr lang="tr-TR" b="1" dirty="0" err="1">
                <a:latin typeface="+mn-lt"/>
                <a:cs typeface="Times New Roman" panose="02020603050405020304" pitchFamily="18" charset="0"/>
              </a:rPr>
              <a:t>Uçgun</a:t>
            </a:r>
            <a:r>
              <a:rPr lang="tr-TR" b="1" dirty="0">
                <a:latin typeface="+mn-lt"/>
                <a:cs typeface="Times New Roman" panose="02020603050405020304" pitchFamily="18" charset="0"/>
              </a:rPr>
              <a:t>, Arş. Gör. Meltem Kaya, </a:t>
            </a:r>
            <a:r>
              <a:rPr lang="tr-TR" dirty="0">
                <a:latin typeface="+mn-lt"/>
                <a:cs typeface="Times New Roman" panose="02020603050405020304" pitchFamily="18" charset="0"/>
              </a:rPr>
              <a:t>Tıp Fakültesi Sosyal Sorumluluk Haftası Çadır Etkinliği, 1-5 Nisan 2019, </a:t>
            </a:r>
            <a:r>
              <a:rPr lang="tr-TR" dirty="0" smtClean="0">
                <a:latin typeface="+mn-lt"/>
                <a:cs typeface="Times New Roman" panose="02020603050405020304" pitchFamily="18" charset="0"/>
              </a:rPr>
              <a:t>Düzenleyen</a:t>
            </a:r>
            <a:endParaRPr lang="tr-TR" b="1" dirty="0" smtClean="0">
              <a:latin typeface="+mn-lt"/>
              <a:cs typeface="Times New Roman" panose="02020603050405020304" pitchFamily="18" charset="0"/>
            </a:endParaRPr>
          </a:p>
          <a:p>
            <a:pPr algn="just">
              <a:buFont typeface="+mj-lt"/>
              <a:buAutoNum type="arabicPeriod" startAt="25"/>
            </a:pPr>
            <a:r>
              <a:rPr lang="tr-TR" b="1" dirty="0" smtClean="0">
                <a:latin typeface="+mn-lt"/>
                <a:cs typeface="Times New Roman" panose="02020603050405020304" pitchFamily="18" charset="0"/>
              </a:rPr>
              <a:t>Prof</a:t>
            </a:r>
            <a:r>
              <a:rPr lang="tr-TR" b="1" dirty="0">
                <a:latin typeface="+mn-lt"/>
                <a:cs typeface="Times New Roman" panose="02020603050405020304" pitchFamily="18" charset="0"/>
              </a:rPr>
              <a:t>. Dr. H. Nilgün Gürses,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Serebral</a:t>
            </a:r>
            <a:r>
              <a:rPr lang="tr-TR" dirty="0">
                <a:latin typeface="+mn-lt"/>
                <a:cs typeface="Times New Roman" panose="02020603050405020304" pitchFamily="18" charset="0"/>
              </a:rPr>
              <a:t> </a:t>
            </a:r>
            <a:r>
              <a:rPr lang="tr-TR" dirty="0" err="1">
                <a:latin typeface="+mn-lt"/>
                <a:cs typeface="Times New Roman" panose="02020603050405020304" pitchFamily="18" charset="0"/>
              </a:rPr>
              <a:t>Palsi’de</a:t>
            </a:r>
            <a:r>
              <a:rPr lang="tr-TR" dirty="0">
                <a:latin typeface="+mn-lt"/>
                <a:cs typeface="Times New Roman" panose="02020603050405020304" pitchFamily="18" charset="0"/>
              </a:rPr>
              <a:t> Duyusal Problemler, 28.05.2019, Düzenleyen</a:t>
            </a:r>
            <a:r>
              <a:rPr lang="tr-TR" dirty="0" smtClean="0">
                <a:latin typeface="+mn-lt"/>
                <a:cs typeface="Times New Roman" panose="02020603050405020304" pitchFamily="18" charset="0"/>
              </a:rPr>
              <a:t>.</a:t>
            </a:r>
          </a:p>
          <a:p>
            <a:pPr algn="just">
              <a:buFont typeface="+mj-lt"/>
              <a:buAutoNum type="arabicPeriod" startAt="25"/>
            </a:pPr>
            <a:endParaRPr lang="tr-TR" dirty="0">
              <a:latin typeface="+mn-lt"/>
              <a:cs typeface="Times New Roman" panose="02020603050405020304" pitchFamily="18" charset="0"/>
            </a:endParaRPr>
          </a:p>
          <a:p>
            <a:pPr lvl="1" algn="just">
              <a:lnSpc>
                <a:spcPct val="100000"/>
              </a:lnSpc>
              <a:buFont typeface="Wingdings" panose="05000000000000000000" pitchFamily="2" charset="2"/>
              <a:buChar char="ü"/>
            </a:pPr>
            <a:r>
              <a:rPr lang="tr-TR" sz="1600" b="1" dirty="0">
                <a:latin typeface="+mn-lt"/>
                <a:cs typeface="Times New Roman" panose="02020603050405020304" pitchFamily="18" charset="0"/>
              </a:rPr>
              <a:t>Bilimsel Etkinlik (Kurum İçi) </a:t>
            </a:r>
          </a:p>
          <a:p>
            <a:pPr lvl="1" algn="just">
              <a:lnSpc>
                <a:spcPct val="100000"/>
              </a:lnSpc>
              <a:buFont typeface="Wingdings" panose="05000000000000000000" pitchFamily="2" charset="2"/>
              <a:buChar char="ü"/>
            </a:pPr>
            <a:r>
              <a:rPr lang="tr-TR" sz="1600" b="1" dirty="0">
                <a:latin typeface="+mn-lt"/>
                <a:cs typeface="Times New Roman" panose="02020603050405020304" pitchFamily="18" charset="0"/>
              </a:rPr>
              <a:t>Oturum Başkanlığı </a:t>
            </a:r>
            <a:r>
              <a:rPr lang="tr-TR" sz="1600" b="1" dirty="0" smtClean="0">
                <a:latin typeface="+mn-lt"/>
                <a:cs typeface="Times New Roman" panose="02020603050405020304" pitchFamily="18" charset="0"/>
              </a:rPr>
              <a:t>(1 Adet)</a:t>
            </a:r>
            <a:endParaRPr lang="tr-TR" sz="1600" b="1" dirty="0">
              <a:latin typeface="+mn-lt"/>
              <a:cs typeface="Times New Roman" panose="02020603050405020304" pitchFamily="18" charset="0"/>
            </a:endParaRPr>
          </a:p>
          <a:p>
            <a:pPr marL="342900" lvl="0" indent="-342900" algn="just">
              <a:buFont typeface="+mj-lt"/>
              <a:buAutoNum type="arabicPeriod"/>
            </a:pPr>
            <a:r>
              <a:rPr lang="tr-TR" b="1" dirty="0">
                <a:latin typeface="+mn-lt"/>
                <a:cs typeface="Times New Roman" panose="02020603050405020304" pitchFamily="18" charset="0"/>
              </a:rPr>
              <a:t>Prof. Dr. H. Nilgün Gürses</a:t>
            </a:r>
            <a:r>
              <a:rPr lang="tr-TR" dirty="0">
                <a:latin typeface="+mn-lt"/>
                <a:cs typeface="Times New Roman" panose="02020603050405020304" pitchFamily="18" charset="0"/>
              </a:rPr>
              <a:t>, </a:t>
            </a: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Melih Zeren</a:t>
            </a:r>
            <a:r>
              <a:rPr lang="tr-TR" dirty="0">
                <a:latin typeface="+mn-lt"/>
                <a:cs typeface="Times New Roman" panose="02020603050405020304" pitchFamily="18" charset="0"/>
              </a:rPr>
              <a:t>, VII. DÜNYA NADİR HASTALIKLAR GÜNÜ SEMPOZYUMU, Olgularla Nadir Hastalıklarda Fizyoterapi ve Rehabilitasyon Paneli, 28 Şubat 2019, Oturum Başkanlığı. </a:t>
            </a:r>
          </a:p>
          <a:p>
            <a:pPr marL="0" indent="0" algn="just">
              <a:buNone/>
            </a:pPr>
            <a:endParaRPr lang="tr-TR" dirty="0" smtClean="0">
              <a:latin typeface="+mn-lt"/>
              <a:cs typeface="Times New Roman" panose="02020603050405020304" pitchFamily="18" charset="0"/>
            </a:endParaRPr>
          </a:p>
          <a:p>
            <a:endParaRPr lang="tr-TR" sz="1200" dirty="0">
              <a:latin typeface="Times New Roman" panose="02020603050405020304" pitchFamily="18" charset="0"/>
              <a:cs typeface="Times New Roman" panose="02020603050405020304" pitchFamily="18" charset="0"/>
            </a:endParaRPr>
          </a:p>
          <a:p>
            <a:pPr lvl="0"/>
            <a:endParaRPr lang="tr-TR" sz="1200" dirty="0" smtClean="0">
              <a:latin typeface="Times New Roman" panose="02020603050405020304" pitchFamily="18" charset="0"/>
              <a:cs typeface="Times New Roman" panose="02020603050405020304" pitchFamily="18" charset="0"/>
            </a:endParaRPr>
          </a:p>
          <a:p>
            <a:pPr lvl="0"/>
            <a:endParaRPr lang="tr-TR" sz="1200" dirty="0">
              <a:latin typeface="Times New Roman" panose="02020603050405020304" pitchFamily="18" charset="0"/>
              <a:cs typeface="Times New Roman" panose="02020603050405020304" pitchFamily="18" charset="0"/>
            </a:endParaRPr>
          </a:p>
          <a:p>
            <a:pPr marL="228600" lvl="1">
              <a:spcBef>
                <a:spcPts val="1000"/>
              </a:spcBef>
            </a:pPr>
            <a:endParaRPr lang="tr-TR" sz="12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13</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219177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82137" y="208650"/>
            <a:ext cx="10712280"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 </a:t>
            </a:r>
          </a:p>
          <a:p>
            <a:pPr marL="457200" lvl="1" indent="0">
              <a:lnSpc>
                <a:spcPct val="100000"/>
              </a:lnSpc>
              <a:buNone/>
            </a:pPr>
            <a:endParaRPr lang="tr-TR" sz="1800" dirty="0" smtClean="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Konferans Konuşmacısı / Panelist / Konuşmacı </a:t>
            </a:r>
            <a:r>
              <a:rPr lang="tr-TR" sz="1800" b="1" dirty="0" smtClean="0">
                <a:latin typeface="+mn-lt"/>
                <a:cs typeface="Times New Roman" panose="02020603050405020304" pitchFamily="18" charset="0"/>
              </a:rPr>
              <a:t>(10 Adet)</a:t>
            </a:r>
            <a:endParaRPr lang="tr-TR" sz="1800" b="1" dirty="0">
              <a:latin typeface="+mn-lt"/>
              <a:cs typeface="Times New Roman" panose="02020603050405020304" pitchFamily="18" charset="0"/>
            </a:endParaRPr>
          </a:p>
          <a:p>
            <a:pPr marL="342900" indent="-342900" algn="just">
              <a:lnSpc>
                <a:spcPct val="100000"/>
              </a:lnSpc>
              <a:buFont typeface="+mj-lt"/>
              <a:buAutoNum type="arabicPeriod"/>
            </a:pPr>
            <a:r>
              <a:rPr lang="tr-TR" b="1" dirty="0" smtClean="0">
                <a:latin typeface="+mn-lt"/>
                <a:cs typeface="Times New Roman" panose="02020603050405020304" pitchFamily="18" charset="0"/>
              </a:rPr>
              <a:t>Prof. Dr. H. Nilgün Gürses, Dr. </a:t>
            </a:r>
            <a:r>
              <a:rPr lang="tr-TR" b="1" dirty="0" err="1" smtClean="0">
                <a:latin typeface="+mn-lt"/>
                <a:cs typeface="Times New Roman" panose="02020603050405020304" pitchFamily="18" charset="0"/>
              </a:rPr>
              <a:t>Öğr</a:t>
            </a:r>
            <a:r>
              <a:rPr lang="tr-TR" b="1" dirty="0" smtClean="0">
                <a:latin typeface="+mn-lt"/>
                <a:cs typeface="Times New Roman" panose="02020603050405020304" pitchFamily="18" charset="0"/>
              </a:rPr>
              <a:t>. Üyesi Melih Zeren, </a:t>
            </a:r>
            <a:r>
              <a:rPr lang="tr-TR" dirty="0" smtClean="0">
                <a:latin typeface="+mn-lt"/>
                <a:cs typeface="Times New Roman" panose="02020603050405020304" pitchFamily="18" charset="0"/>
              </a:rPr>
              <a:t>“</a:t>
            </a:r>
            <a:r>
              <a:rPr lang="tr-TR" dirty="0" err="1" smtClean="0">
                <a:latin typeface="+mn-lt"/>
                <a:cs typeface="Times New Roman" panose="02020603050405020304" pitchFamily="18" charset="0"/>
              </a:rPr>
              <a:t>Kistik</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Fibrozis</a:t>
            </a:r>
            <a:r>
              <a:rPr lang="tr-TR" dirty="0" smtClean="0">
                <a:latin typeface="+mn-lt"/>
                <a:cs typeface="Times New Roman" panose="02020603050405020304" pitchFamily="18" charset="0"/>
              </a:rPr>
              <a:t> Nedir?” Toplantısı, 25.10.2018, Konuşmacı.</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Doç. Dr. Semiramis Özyılmaz, Dr. </a:t>
            </a:r>
            <a:r>
              <a:rPr lang="tr-TR" b="1" dirty="0" err="1" smtClean="0">
                <a:latin typeface="+mn-lt"/>
                <a:cs typeface="Times New Roman" panose="02020603050405020304" pitchFamily="18" charset="0"/>
              </a:rPr>
              <a:t>Öğr</a:t>
            </a:r>
            <a:r>
              <a:rPr lang="tr-TR" b="1" dirty="0" smtClean="0">
                <a:latin typeface="+mn-lt"/>
                <a:cs typeface="Times New Roman" panose="02020603050405020304" pitchFamily="18" charset="0"/>
              </a:rPr>
              <a:t>. Üyesi Alis Kostanoğlu, </a:t>
            </a:r>
            <a:r>
              <a:rPr lang="tr-TR" dirty="0" smtClean="0">
                <a:latin typeface="+mn-lt"/>
                <a:cs typeface="Times New Roman" panose="02020603050405020304" pitchFamily="18" charset="0"/>
              </a:rPr>
              <a:t>VII. Dünya Diyabet Günü Sempozyumu, 21.11.2018, Konuşmacı. </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Doç. Dr. Semiramis Özyılmaz,</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Fizyoterapi’de</a:t>
            </a:r>
            <a:r>
              <a:rPr lang="tr-TR" dirty="0" smtClean="0">
                <a:latin typeface="+mn-lt"/>
                <a:cs typeface="Times New Roman" panose="02020603050405020304" pitchFamily="18" charset="0"/>
              </a:rPr>
              <a:t> Bir Konu Bir Konuk Toplantıları, Konu: Faz III Kardiyak Rehabilitasyon, 27.11.2018, Konuşmacı.</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a:t>
            </a:r>
            <a:r>
              <a:rPr lang="tr-TR" dirty="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Lipödemde</a:t>
            </a:r>
            <a:r>
              <a:rPr lang="tr-TR" dirty="0">
                <a:latin typeface="+mn-lt"/>
                <a:cs typeface="Times New Roman" panose="02020603050405020304" pitchFamily="18" charset="0"/>
              </a:rPr>
              <a:t> Fizyoterapi Rehabilitasyon, 19.03.2019, </a:t>
            </a:r>
            <a:r>
              <a:rPr lang="tr-TR" dirty="0" smtClean="0">
                <a:latin typeface="+mn-lt"/>
                <a:cs typeface="Times New Roman" panose="02020603050405020304" pitchFamily="18" charset="0"/>
              </a:rPr>
              <a:t>Konuşmacı.</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a:latin typeface="+mn-lt"/>
                <a:cs typeface="Times New Roman" panose="02020603050405020304" pitchFamily="18" charset="0"/>
              </a:rPr>
              <a:t>,</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Elif Durgut</a:t>
            </a:r>
            <a:r>
              <a:rPr lang="tr-TR"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Deniz Tuncer</a:t>
            </a:r>
            <a:r>
              <a:rPr lang="tr-TR" dirty="0">
                <a:latin typeface="+mn-lt"/>
                <a:cs typeface="Times New Roman" panose="02020603050405020304" pitchFamily="18" charset="0"/>
              </a:rPr>
              <a:t>, </a:t>
            </a:r>
            <a:r>
              <a:rPr lang="tr-TR" dirty="0" err="1">
                <a:latin typeface="+mn-lt"/>
                <a:cs typeface="Times New Roman" panose="02020603050405020304" pitchFamily="18" charset="0"/>
              </a:rPr>
              <a:t>Spina</a:t>
            </a:r>
            <a:r>
              <a:rPr lang="tr-TR" dirty="0">
                <a:latin typeface="+mn-lt"/>
                <a:cs typeface="Times New Roman" panose="02020603050405020304" pitchFamily="18" charset="0"/>
              </a:rPr>
              <a:t> </a:t>
            </a:r>
            <a:r>
              <a:rPr lang="tr-TR" dirty="0" err="1">
                <a:latin typeface="+mn-lt"/>
                <a:cs typeface="Times New Roman" panose="02020603050405020304" pitchFamily="18" charset="0"/>
              </a:rPr>
              <a:t>Bifida</a:t>
            </a:r>
            <a:r>
              <a:rPr lang="tr-TR" dirty="0">
                <a:latin typeface="+mn-lt"/>
                <a:cs typeface="Times New Roman" panose="02020603050405020304" pitchFamily="18" charset="0"/>
              </a:rPr>
              <a:t> Farkındalık Haftası Sempozyumu, </a:t>
            </a:r>
            <a:r>
              <a:rPr lang="tr-TR" dirty="0" err="1">
                <a:latin typeface="+mn-lt"/>
                <a:cs typeface="Times New Roman" panose="02020603050405020304" pitchFamily="18" charset="0"/>
              </a:rPr>
              <a:t>Spina</a:t>
            </a:r>
            <a:r>
              <a:rPr lang="tr-TR" dirty="0">
                <a:latin typeface="+mn-lt"/>
                <a:cs typeface="Times New Roman" panose="02020603050405020304" pitchFamily="18" charset="0"/>
              </a:rPr>
              <a:t> </a:t>
            </a:r>
            <a:r>
              <a:rPr lang="tr-TR" dirty="0" err="1">
                <a:latin typeface="+mn-lt"/>
                <a:cs typeface="Times New Roman" panose="02020603050405020304" pitchFamily="18" charset="0"/>
              </a:rPr>
              <a:t>Bifida'da</a:t>
            </a:r>
            <a:r>
              <a:rPr lang="tr-TR" dirty="0">
                <a:latin typeface="+mn-lt"/>
                <a:cs typeface="Times New Roman" panose="02020603050405020304" pitchFamily="18" charset="0"/>
              </a:rPr>
              <a:t> Fizyoterapi ve Rehabilitasyon Değerlendirmesi, 22 Ekim 2018, Konuşmacı. </a:t>
            </a:r>
            <a:endParaRPr lang="tr-TR" dirty="0" smtClean="0">
              <a:latin typeface="+mn-lt"/>
              <a:cs typeface="Times New Roman" panose="02020603050405020304" pitchFamily="18" charset="0"/>
            </a:endParaRPr>
          </a:p>
          <a:p>
            <a:pPr marL="342900" lvl="0" indent="-342900" algn="just">
              <a:lnSpc>
                <a:spcPct val="100000"/>
              </a:lnSpc>
              <a:buFont typeface="+mj-lt"/>
              <a:buAutoNum type="arabicPeriod"/>
            </a:pPr>
            <a:r>
              <a:rPr lang="tr-TR" b="1" dirty="0" err="1" smtClean="0">
                <a:latin typeface="+mn-lt"/>
                <a:cs typeface="Times New Roman" panose="02020603050405020304" pitchFamily="18" charset="0"/>
              </a:rPr>
              <a:t>Öğr</a:t>
            </a:r>
            <a:r>
              <a:rPr lang="tr-TR" b="1" dirty="0">
                <a:latin typeface="+mn-lt"/>
                <a:cs typeface="Times New Roman" panose="02020603050405020304" pitchFamily="18" charset="0"/>
              </a:rPr>
              <a:t>. Gör. Dr. Melih Zeren,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Kronik Solunum Hastalıklarında </a:t>
            </a:r>
            <a:r>
              <a:rPr lang="tr-TR" dirty="0" err="1">
                <a:latin typeface="+mn-lt"/>
                <a:cs typeface="Times New Roman" panose="02020603050405020304" pitchFamily="18" charset="0"/>
              </a:rPr>
              <a:t>Postüral</a:t>
            </a:r>
            <a:r>
              <a:rPr lang="tr-TR" dirty="0">
                <a:latin typeface="+mn-lt"/>
                <a:cs typeface="Times New Roman" panose="02020603050405020304" pitchFamily="18" charset="0"/>
              </a:rPr>
              <a:t> Kontrolün </a:t>
            </a:r>
            <a:r>
              <a:rPr lang="tr-TR" dirty="0" err="1">
                <a:latin typeface="+mn-lt"/>
                <a:cs typeface="Times New Roman" panose="02020603050405020304" pitchFamily="18" charset="0"/>
              </a:rPr>
              <a:t>Etkilenimi</a:t>
            </a:r>
            <a:r>
              <a:rPr lang="tr-TR" dirty="0">
                <a:latin typeface="+mn-lt"/>
                <a:cs typeface="Times New Roman" panose="02020603050405020304" pitchFamily="18" charset="0"/>
              </a:rPr>
              <a:t>, 25.12.2018, </a:t>
            </a:r>
            <a:r>
              <a:rPr lang="tr-TR" dirty="0" smtClean="0">
                <a:latin typeface="+mn-lt"/>
                <a:cs typeface="Times New Roman" panose="02020603050405020304" pitchFamily="18" charset="0"/>
              </a:rPr>
              <a:t>Konuşmacı.</a:t>
            </a:r>
          </a:p>
          <a:p>
            <a:pPr marL="342900" lvl="0" indent="-342900" algn="just">
              <a:lnSpc>
                <a:spcPct val="100000"/>
              </a:lnSpc>
              <a:buFont typeface="+mj-lt"/>
              <a:buAutoNum type="arabicPeriod"/>
            </a:pPr>
            <a:r>
              <a:rPr lang="tr-TR" b="1" dirty="0" err="1" smtClean="0">
                <a:latin typeface="+mn-lt"/>
                <a:cs typeface="Times New Roman" panose="02020603050405020304" pitchFamily="18" charset="0"/>
              </a:rPr>
              <a:t>Öğr</a:t>
            </a:r>
            <a:r>
              <a:rPr lang="tr-TR" b="1" dirty="0">
                <a:latin typeface="+mn-lt"/>
                <a:cs typeface="Times New Roman" panose="02020603050405020304" pitchFamily="18" charset="0"/>
              </a:rPr>
              <a:t>. Gör. Dr. Gözde Başbuğ</a:t>
            </a:r>
            <a:r>
              <a:rPr lang="tr-TR" dirty="0">
                <a:latin typeface="+mn-lt"/>
                <a:cs typeface="Times New Roman" panose="02020603050405020304" pitchFamily="18" charset="0"/>
              </a:rPr>
              <a:t>, </a:t>
            </a:r>
            <a:r>
              <a:rPr lang="tr-TR" b="1" dirty="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a:t>
            </a:r>
            <a:r>
              <a:rPr lang="tr-TR" dirty="0" err="1">
                <a:latin typeface="+mn-lt"/>
                <a:cs typeface="Times New Roman" panose="02020603050405020304" pitchFamily="18" charset="0"/>
              </a:rPr>
              <a:t>Skolyozda</a:t>
            </a:r>
            <a:r>
              <a:rPr lang="tr-TR" dirty="0">
                <a:latin typeface="+mn-lt"/>
                <a:cs typeface="Times New Roman" panose="02020603050405020304" pitchFamily="18" charset="0"/>
              </a:rPr>
              <a:t> Egzersiz Eğitimi, 11.12.2018, Konuşmacı.</a:t>
            </a:r>
          </a:p>
          <a:p>
            <a:pPr marL="342900" lvl="0" indent="-342900">
              <a:buFont typeface="+mj-lt"/>
              <a:buAutoNum type="arabicPeriod"/>
            </a:pPr>
            <a:endParaRPr lang="tr-TR" sz="12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14</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521297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3600" dirty="0" smtClean="0">
                <a:latin typeface="Calibri" panose="020F0502020204030204" pitchFamily="34" charset="0"/>
              </a:rPr>
              <a:t>    </a:t>
            </a:r>
            <a:br>
              <a:rPr lang="tr-TR" sz="3600" dirty="0" smtClean="0">
                <a:latin typeface="Calibri" panose="020F0502020204030204" pitchFamily="34"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a:p>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Konferans Konuşmacısı / Panelist / Konuşmacı </a:t>
            </a:r>
            <a:r>
              <a:rPr lang="tr-TR" sz="1800" b="1" dirty="0" smtClean="0">
                <a:latin typeface="+mn-lt"/>
                <a:cs typeface="Times New Roman" panose="02020603050405020304" pitchFamily="18" charset="0"/>
              </a:rPr>
              <a:t>(10 Adet)</a:t>
            </a:r>
          </a:p>
          <a:p>
            <a:pPr marL="457200" lvl="1" indent="0">
              <a:lnSpc>
                <a:spcPct val="100000"/>
              </a:lnSpc>
              <a:buNone/>
            </a:pPr>
            <a:endParaRPr lang="tr-TR" sz="1800" b="1" dirty="0">
              <a:latin typeface="+mn-lt"/>
              <a:cs typeface="Times New Roman" panose="02020603050405020304" pitchFamily="18" charset="0"/>
            </a:endParaRPr>
          </a:p>
          <a:p>
            <a:pPr marL="342900" indent="-342900">
              <a:buFont typeface="+mj-lt"/>
              <a:buAutoNum type="arabicPeriod" startAt="8"/>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Elif Durgut,</a:t>
            </a:r>
            <a:r>
              <a:rPr lang="tr-TR" dirty="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Dikkat Eksikliği ve </a:t>
            </a:r>
            <a:r>
              <a:rPr lang="tr-TR" dirty="0" err="1">
                <a:latin typeface="+mn-lt"/>
                <a:cs typeface="Times New Roman" panose="02020603050405020304" pitchFamily="18" charset="0"/>
              </a:rPr>
              <a:t>Hiperaktivite</a:t>
            </a:r>
            <a:r>
              <a:rPr lang="tr-TR" dirty="0">
                <a:latin typeface="+mn-lt"/>
                <a:cs typeface="Times New Roman" panose="02020603050405020304" pitchFamily="18" charset="0"/>
              </a:rPr>
              <a:t> Bozukluğunda Fizyoterapi ve Rehabilitasyon, 18.12.2018,  Konuşmacı.</a:t>
            </a:r>
          </a:p>
          <a:p>
            <a:pPr marL="342900" lvl="0" indent="-342900">
              <a:buFont typeface="+mj-lt"/>
              <a:buAutoNum type="arabicPeriod" startAt="8"/>
            </a:pPr>
            <a:r>
              <a:rPr lang="tr-TR" b="1" dirty="0" err="1" smtClean="0">
                <a:latin typeface="+mn-lt"/>
                <a:cs typeface="Times New Roman" panose="02020603050405020304" pitchFamily="18" charset="0"/>
              </a:rPr>
              <a:t>Öğr</a:t>
            </a:r>
            <a:r>
              <a:rPr lang="tr-TR" b="1" dirty="0">
                <a:latin typeface="+mn-lt"/>
                <a:cs typeface="Times New Roman" panose="02020603050405020304" pitchFamily="18" charset="0"/>
              </a:rPr>
              <a:t>. Gör. Dr. Kamer Ünal, </a:t>
            </a:r>
            <a:r>
              <a:rPr lang="tr-TR" dirty="0">
                <a:latin typeface="+mn-lt"/>
                <a:cs typeface="Times New Roman" panose="02020603050405020304" pitchFamily="18" charset="0"/>
              </a:rPr>
              <a:t>Fizyoterapi ve Rehabilitasyon Bölümü 2. Öğrenci Kongresi, “Sağlık İçin </a:t>
            </a:r>
            <a:r>
              <a:rPr lang="tr-TR" dirty="0" err="1">
                <a:latin typeface="+mn-lt"/>
                <a:cs typeface="Times New Roman" panose="02020603050405020304" pitchFamily="18" charset="0"/>
              </a:rPr>
              <a:t>Pilates</a:t>
            </a:r>
            <a:r>
              <a:rPr lang="tr-TR" dirty="0">
                <a:latin typeface="+mn-lt"/>
                <a:cs typeface="Times New Roman" panose="02020603050405020304" pitchFamily="18" charset="0"/>
              </a:rPr>
              <a:t> Workshop Sunumu”, 26 Nisan 2019.</a:t>
            </a:r>
          </a:p>
          <a:p>
            <a:pPr marL="342900" lvl="0" indent="-342900">
              <a:buFont typeface="+mj-lt"/>
              <a:buAutoNum type="arabicPeriod" startAt="8"/>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Kübra Alpay, </a:t>
            </a:r>
            <a:r>
              <a:rPr lang="tr-TR" dirty="0">
                <a:latin typeface="+mn-lt"/>
                <a:cs typeface="Times New Roman" panose="02020603050405020304" pitchFamily="18" charset="0"/>
              </a:rPr>
              <a:t>Fizyoterapi ve Rehabilitasyon Bölümü 2. Öğrenci Kongresi, </a:t>
            </a:r>
            <a:r>
              <a:rPr lang="tr-TR" b="1" dirty="0">
                <a:latin typeface="+mn-lt"/>
                <a:cs typeface="Times New Roman" panose="02020603050405020304" pitchFamily="18" charset="0"/>
              </a:rPr>
              <a:t> </a:t>
            </a:r>
            <a:r>
              <a:rPr lang="tr-TR" dirty="0">
                <a:latin typeface="+mn-lt"/>
                <a:cs typeface="Times New Roman" panose="02020603050405020304" pitchFamily="18" charset="0"/>
              </a:rPr>
              <a:t>“Sağlık İçin </a:t>
            </a:r>
            <a:r>
              <a:rPr lang="tr-TR" dirty="0" err="1">
                <a:latin typeface="+mn-lt"/>
                <a:cs typeface="Times New Roman" panose="02020603050405020304" pitchFamily="18" charset="0"/>
              </a:rPr>
              <a:t>Tai</a:t>
            </a:r>
            <a:r>
              <a:rPr lang="tr-TR" dirty="0">
                <a:latin typeface="+mn-lt"/>
                <a:cs typeface="Times New Roman" panose="02020603050405020304" pitchFamily="18" charset="0"/>
              </a:rPr>
              <a:t> </a:t>
            </a:r>
            <a:r>
              <a:rPr lang="tr-TR" dirty="0" err="1">
                <a:latin typeface="+mn-lt"/>
                <a:cs typeface="Times New Roman" panose="02020603050405020304" pitchFamily="18" charset="0"/>
              </a:rPr>
              <a:t>Chi</a:t>
            </a:r>
            <a:r>
              <a:rPr lang="tr-TR" dirty="0">
                <a:latin typeface="+mn-lt"/>
                <a:cs typeface="Times New Roman" panose="02020603050405020304" pitchFamily="18" charset="0"/>
              </a:rPr>
              <a:t>-Workshop Sunumu”, 26 Nisan 2019.</a:t>
            </a:r>
          </a:p>
          <a:p>
            <a:pPr marL="800100" lvl="1" indent="-342900">
              <a:lnSpc>
                <a:spcPct val="100000"/>
              </a:lnSpc>
              <a:buFont typeface="+mj-lt"/>
              <a:buAutoNum type="arabicPeriod" startAt="8"/>
            </a:pPr>
            <a:endParaRPr lang="tr-TR" sz="1600" b="1" dirty="0">
              <a:latin typeface="+mn-lt"/>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15</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078050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 </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Dinleyici (37 Adet)</a:t>
            </a:r>
            <a:endParaRPr lang="tr-TR" sz="1800" b="1" dirty="0">
              <a:latin typeface="+mn-lt"/>
              <a:cs typeface="Times New Roman" panose="02020603050405020304" pitchFamily="18" charset="0"/>
            </a:endParaRPr>
          </a:p>
          <a:p>
            <a:pPr lvl="0" algn="just">
              <a:lnSpc>
                <a:spcPct val="100000"/>
              </a:lnSpc>
              <a:buFont typeface="+mj-lt"/>
              <a:buAutoNum type="arabicPeriod"/>
            </a:pPr>
            <a:r>
              <a:rPr lang="tr-TR" b="1" dirty="0">
                <a:latin typeface="+mn-lt"/>
                <a:cs typeface="Times New Roman" panose="02020603050405020304" pitchFamily="18" charset="0"/>
              </a:rPr>
              <a:t>Prof. Dr. H. Nilgün Gürses</a:t>
            </a:r>
            <a:r>
              <a:rPr lang="tr-TR" dirty="0">
                <a:latin typeface="+mn-lt"/>
                <a:cs typeface="Times New Roman" panose="02020603050405020304" pitchFamily="18" charset="0"/>
              </a:rPr>
              <a:t>, VII. Dünya Diyabet Günü Sempozyumu, 21 Kasım 2018, Katılımcı.</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Melih Zeren</a:t>
            </a:r>
            <a:r>
              <a:rPr lang="tr-TR" dirty="0">
                <a:latin typeface="+mn-lt"/>
                <a:cs typeface="Times New Roman" panose="02020603050405020304" pitchFamily="18" charset="0"/>
              </a:rPr>
              <a:t>. Bilgisayar Uygulamalı </a:t>
            </a:r>
            <a:r>
              <a:rPr lang="tr-TR" dirty="0" err="1">
                <a:latin typeface="+mn-lt"/>
                <a:cs typeface="Times New Roman" panose="02020603050405020304" pitchFamily="18" charset="0"/>
              </a:rPr>
              <a:t>Biyoistatistik</a:t>
            </a:r>
            <a:r>
              <a:rPr lang="tr-TR" dirty="0">
                <a:latin typeface="+mn-lt"/>
                <a:cs typeface="Times New Roman" panose="02020603050405020304" pitchFamily="18" charset="0"/>
              </a:rPr>
              <a:t> Kursu. Bezmialem Vakıf Üniversitesi 2019, Katılımcı.</a:t>
            </a:r>
          </a:p>
          <a:p>
            <a:pPr lvl="0" algn="just">
              <a:lnSpc>
                <a:spcPct val="100000"/>
              </a:lnSpc>
              <a:buFont typeface="+mj-lt"/>
              <a:buAutoNum type="arabicPeriod"/>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Deniz Tuncer.</a:t>
            </a:r>
            <a:r>
              <a:rPr lang="tr-TR" dirty="0">
                <a:latin typeface="+mn-lt"/>
                <a:cs typeface="Times New Roman" panose="02020603050405020304" pitchFamily="18" charset="0"/>
              </a:rPr>
              <a:t> “Literatür Tarama Teknikleri ve Pratik Araştırma İpuçları”. Bezmialem Vakıf Üniversitesi </a:t>
            </a:r>
            <a:r>
              <a:rPr lang="tr-TR" dirty="0" err="1">
                <a:latin typeface="+mn-lt"/>
                <a:cs typeface="Times New Roman" panose="02020603050405020304" pitchFamily="18" charset="0"/>
              </a:rPr>
              <a:t>Erich</a:t>
            </a:r>
            <a:r>
              <a:rPr lang="tr-TR" dirty="0">
                <a:latin typeface="+mn-lt"/>
                <a:cs typeface="Times New Roman" panose="02020603050405020304" pitchFamily="18" charset="0"/>
              </a:rPr>
              <a:t> Frank Konferans Salonu, 21 Şubat 2019, Katılımcı.</a:t>
            </a:r>
          </a:p>
          <a:p>
            <a:pPr lvl="0" algn="just">
              <a:lnSpc>
                <a:spcPct val="100000"/>
              </a:lnSpc>
              <a:buFont typeface="+mj-lt"/>
              <a:buAutoNum type="arabicPeriod"/>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Deniz Tuncer.</a:t>
            </a:r>
            <a:r>
              <a:rPr lang="tr-TR" dirty="0">
                <a:latin typeface="+mn-lt"/>
                <a:cs typeface="Times New Roman" panose="02020603050405020304" pitchFamily="18" charset="0"/>
              </a:rPr>
              <a:t> “Bilimsel Araştırma ve Yayın Etiği”. Bezmialem Vakıf Üniversitesi </a:t>
            </a:r>
            <a:r>
              <a:rPr lang="tr-TR" dirty="0" err="1">
                <a:latin typeface="+mn-lt"/>
                <a:cs typeface="Times New Roman" panose="02020603050405020304" pitchFamily="18" charset="0"/>
              </a:rPr>
              <a:t>Erich</a:t>
            </a:r>
            <a:r>
              <a:rPr lang="tr-TR" dirty="0">
                <a:latin typeface="+mn-lt"/>
                <a:cs typeface="Times New Roman" panose="02020603050405020304" pitchFamily="18" charset="0"/>
              </a:rPr>
              <a:t> Frank Konferans Salonu, 21 Şubat 2019, Katılımcı.</a:t>
            </a:r>
          </a:p>
          <a:p>
            <a:pPr lvl="0" algn="just">
              <a:lnSpc>
                <a:spcPct val="100000"/>
              </a:lnSpc>
              <a:buFont typeface="+mj-lt"/>
              <a:buAutoNum type="arabicPeriod"/>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Deniz Tuncer. </a:t>
            </a:r>
            <a:r>
              <a:rPr lang="tr-TR" dirty="0">
                <a:latin typeface="+mn-lt"/>
                <a:cs typeface="Times New Roman" panose="02020603050405020304" pitchFamily="18" charset="0"/>
              </a:rPr>
              <a:t>Brown-</a:t>
            </a:r>
            <a:r>
              <a:rPr lang="tr-TR" dirty="0" err="1">
                <a:latin typeface="+mn-lt"/>
                <a:cs typeface="Times New Roman" panose="02020603050405020304" pitchFamily="18" charset="0"/>
              </a:rPr>
              <a:t>Vialetto</a:t>
            </a:r>
            <a:r>
              <a:rPr lang="tr-TR" dirty="0">
                <a:latin typeface="+mn-lt"/>
                <a:cs typeface="Times New Roman" panose="02020603050405020304" pitchFamily="18" charset="0"/>
              </a:rPr>
              <a:t>-Van </a:t>
            </a:r>
            <a:r>
              <a:rPr lang="tr-TR" dirty="0" err="1">
                <a:latin typeface="+mn-lt"/>
                <a:cs typeface="Times New Roman" panose="02020603050405020304" pitchFamily="18" charset="0"/>
              </a:rPr>
              <a:t>Laere</a:t>
            </a:r>
            <a:r>
              <a:rPr lang="tr-TR" dirty="0">
                <a:latin typeface="+mn-lt"/>
                <a:cs typeface="Times New Roman" panose="02020603050405020304" pitchFamily="18" charset="0"/>
              </a:rPr>
              <a:t> Sendromu. VII. Dünya Nadir Hastalıklar Günü Sempozyumu</a:t>
            </a:r>
            <a:r>
              <a:rPr lang="tr-TR" i="1" dirty="0">
                <a:latin typeface="+mn-lt"/>
                <a:cs typeface="Times New Roman" panose="02020603050405020304" pitchFamily="18" charset="0"/>
              </a:rPr>
              <a:t>. Olgularla Nadir Hastalıklarda Fizyoterapi ve </a:t>
            </a:r>
            <a:r>
              <a:rPr lang="tr-TR" i="1" dirty="0" err="1">
                <a:latin typeface="+mn-lt"/>
                <a:cs typeface="Times New Roman" panose="02020603050405020304" pitchFamily="18" charset="0"/>
              </a:rPr>
              <a:t>RehabiIitasyon</a:t>
            </a:r>
            <a:r>
              <a:rPr lang="tr-TR" i="1" dirty="0">
                <a:latin typeface="+mn-lt"/>
                <a:cs typeface="Times New Roman" panose="02020603050405020304" pitchFamily="18" charset="0"/>
              </a:rPr>
              <a:t> Paneli</a:t>
            </a:r>
            <a:r>
              <a:rPr lang="tr-TR" dirty="0">
                <a:latin typeface="+mn-lt"/>
                <a:cs typeface="Times New Roman" panose="02020603050405020304" pitchFamily="18" charset="0"/>
              </a:rPr>
              <a:t>. Bezmialem Vakıf Üniversitesi </a:t>
            </a:r>
            <a:r>
              <a:rPr lang="tr-TR" dirty="0" err="1">
                <a:latin typeface="+mn-lt"/>
                <a:cs typeface="Times New Roman" panose="02020603050405020304" pitchFamily="18" charset="0"/>
              </a:rPr>
              <a:t>Erich</a:t>
            </a:r>
            <a:r>
              <a:rPr lang="tr-TR" dirty="0">
                <a:latin typeface="+mn-lt"/>
                <a:cs typeface="Times New Roman" panose="02020603050405020304" pitchFamily="18" charset="0"/>
              </a:rPr>
              <a:t> Frank Konferans Salonu, 28 Şubat 2019, </a:t>
            </a:r>
            <a:r>
              <a:rPr lang="tr-TR" dirty="0" smtClean="0">
                <a:latin typeface="+mn-lt"/>
                <a:cs typeface="Times New Roman" panose="02020603050405020304" pitchFamily="18" charset="0"/>
              </a:rPr>
              <a:t>Katılımcı.</a:t>
            </a:r>
          </a:p>
          <a:p>
            <a:pPr lvl="0" algn="just">
              <a:lnSpc>
                <a:spcPct val="100000"/>
              </a:lnSpc>
              <a:buFont typeface="+mj-lt"/>
              <a:buAutoNum type="arabicPeriod"/>
            </a:pPr>
            <a:r>
              <a:rPr lang="tr-TR" b="1" dirty="0" smtClean="0">
                <a:latin typeface="+mn-lt"/>
                <a:cs typeface="Times New Roman" panose="02020603050405020304" pitchFamily="18" charset="0"/>
              </a:rPr>
              <a:t>Fizyoterapi </a:t>
            </a:r>
            <a:r>
              <a:rPr lang="tr-TR" b="1" dirty="0">
                <a:latin typeface="+mn-lt"/>
                <a:cs typeface="Times New Roman" panose="02020603050405020304" pitchFamily="18" charset="0"/>
              </a:rPr>
              <a:t>ve Rehabilitasyon Bölümü öğretim üye ve elemanları (16) , </a:t>
            </a:r>
            <a:r>
              <a:rPr lang="tr-TR" dirty="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Yaşlılarda </a:t>
            </a:r>
            <a:r>
              <a:rPr lang="tr-TR" dirty="0" err="1">
                <a:latin typeface="+mn-lt"/>
                <a:cs typeface="Times New Roman" panose="02020603050405020304" pitchFamily="18" charset="0"/>
              </a:rPr>
              <a:t>Pre-operatif</a:t>
            </a:r>
            <a:r>
              <a:rPr lang="tr-TR" dirty="0">
                <a:latin typeface="+mn-lt"/>
                <a:cs typeface="Times New Roman" panose="02020603050405020304" pitchFamily="18" charset="0"/>
              </a:rPr>
              <a:t> Değerlendirme, 02.10.2018, </a:t>
            </a:r>
            <a:r>
              <a:rPr lang="tr-TR" dirty="0" smtClean="0">
                <a:latin typeface="+mn-lt"/>
                <a:cs typeface="Times New Roman" panose="02020603050405020304" pitchFamily="18" charset="0"/>
              </a:rPr>
              <a:t>Katılımcı.</a:t>
            </a:r>
          </a:p>
          <a:p>
            <a:pPr lvl="0" algn="just">
              <a:lnSpc>
                <a:spcPct val="100000"/>
              </a:lnSpc>
              <a:buFont typeface="+mj-lt"/>
              <a:buAutoNum type="arabicPeriod"/>
            </a:pPr>
            <a:r>
              <a:rPr lang="tr-TR" b="1" dirty="0" smtClean="0">
                <a:latin typeface="+mn-lt"/>
                <a:cs typeface="Times New Roman" panose="02020603050405020304" pitchFamily="18" charset="0"/>
              </a:rPr>
              <a:t>Fizyoterapi </a:t>
            </a:r>
            <a:r>
              <a:rPr lang="tr-TR" b="1" dirty="0">
                <a:latin typeface="+mn-lt"/>
                <a:cs typeface="Times New Roman" panose="02020603050405020304" pitchFamily="18" charset="0"/>
              </a:rPr>
              <a:t>ve Rehabilitasyon Bölümü öğretim üye ve elemanları (16) ,</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Demanslılarda</a:t>
            </a:r>
            <a:r>
              <a:rPr lang="tr-TR" dirty="0">
                <a:latin typeface="+mn-lt"/>
                <a:cs typeface="Times New Roman" panose="02020603050405020304" pitchFamily="18" charset="0"/>
              </a:rPr>
              <a:t> Fonksiyonel Tıp Yaklaşımı ve Fizyoterapi, 09.10.2018, Katılımcı.</a:t>
            </a: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16</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594622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1194" y="208650"/>
            <a:ext cx="10753223"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 </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(37 Adet)</a:t>
            </a:r>
            <a:endParaRPr lang="tr-TR" sz="1800" b="1" dirty="0">
              <a:latin typeface="+mn-lt"/>
              <a:cs typeface="Times New Roman" panose="02020603050405020304" pitchFamily="18" charset="0"/>
            </a:endParaRPr>
          </a:p>
          <a:p>
            <a:pPr marL="342900" lvl="0" indent="-342900" algn="just">
              <a:buFont typeface="+mj-lt"/>
              <a:buAutoNum type="arabicPeriod" startAt="8"/>
            </a:pPr>
            <a:r>
              <a:rPr lang="tr-TR" b="1" dirty="0" smtClean="0">
                <a:latin typeface="+mn-lt"/>
                <a:cs typeface="Times New Roman" panose="02020603050405020304" pitchFamily="18" charset="0"/>
              </a:rPr>
              <a:t>Fizyoterapi </a:t>
            </a:r>
            <a:r>
              <a:rPr lang="tr-TR" b="1" dirty="0">
                <a:latin typeface="+mn-lt"/>
                <a:cs typeface="Times New Roman" panose="02020603050405020304" pitchFamily="18" charset="0"/>
              </a:rPr>
              <a:t>ve Rehabilitasyon Bölümü öğretim üye ve elemanları (16</a:t>
            </a:r>
            <a:r>
              <a:rPr lang="tr-TR" b="1" dirty="0" smtClean="0">
                <a:latin typeface="+mn-lt"/>
                <a:cs typeface="Times New Roman" panose="02020603050405020304" pitchFamily="18" charset="0"/>
              </a:rPr>
              <a:t>),</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Göz Hastalıklarında Fizyoterapi Rehabilitasyon, 23.10.2018, Katılımcı.</a:t>
            </a:r>
          </a:p>
          <a:p>
            <a:pPr marL="342900" lvl="0" indent="-342900" algn="just">
              <a:buFont typeface="+mj-lt"/>
              <a:buAutoNum type="arabicPeriod" startAt="8"/>
            </a:pPr>
            <a:r>
              <a:rPr lang="tr-TR" b="1" dirty="0">
                <a:latin typeface="+mn-lt"/>
                <a:cs typeface="Times New Roman" panose="02020603050405020304" pitchFamily="18" charset="0"/>
              </a:rPr>
              <a:t>Fizyoterapi ve Rehabilitasyon Bölümü öğretim üye ve elemanları (16</a:t>
            </a:r>
            <a:r>
              <a:rPr lang="tr-TR" b="1" dirty="0" smtClean="0">
                <a:latin typeface="+mn-lt"/>
                <a:cs typeface="Times New Roman" panose="02020603050405020304" pitchFamily="18" charset="0"/>
              </a:rPr>
              <a:t>),</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Serebral</a:t>
            </a:r>
            <a:r>
              <a:rPr lang="tr-TR" dirty="0">
                <a:latin typeface="+mn-lt"/>
                <a:cs typeface="Times New Roman" panose="02020603050405020304" pitchFamily="18" charset="0"/>
              </a:rPr>
              <a:t> </a:t>
            </a:r>
            <a:r>
              <a:rPr lang="tr-TR" dirty="0" err="1">
                <a:latin typeface="+mn-lt"/>
                <a:cs typeface="Times New Roman" panose="02020603050405020304" pitchFamily="18" charset="0"/>
              </a:rPr>
              <a:t>Palsili</a:t>
            </a:r>
            <a:r>
              <a:rPr lang="tr-TR" dirty="0">
                <a:latin typeface="+mn-lt"/>
                <a:cs typeface="Times New Roman" panose="02020603050405020304" pitchFamily="18" charset="0"/>
              </a:rPr>
              <a:t> Çocuklarda Solunum Problemleri, 30.10.2018, Katılımcı.</a:t>
            </a:r>
          </a:p>
          <a:p>
            <a:pPr marL="342900" lvl="0" indent="-342900" algn="just">
              <a:buFont typeface="+mj-lt"/>
              <a:buAutoNum type="arabicPeriod" startAt="8"/>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a:t>
            </a:r>
            <a:r>
              <a:rPr lang="tr-TR" b="1" dirty="0">
                <a:latin typeface="+mn-lt"/>
                <a:cs typeface="Times New Roman" panose="02020603050405020304" pitchFamily="18" charset="0"/>
              </a:rPr>
              <a:t> </a:t>
            </a:r>
            <a:r>
              <a:rPr lang="tr-TR" dirty="0">
                <a:latin typeface="+mn-lt"/>
                <a:cs typeface="Times New Roman" panose="02020603050405020304" pitchFamily="18" charset="0"/>
              </a:rPr>
              <a:t>Donuk Omuz Rehabilitasyonu, 06.11.2018</a:t>
            </a:r>
            <a:r>
              <a:rPr lang="tr-TR" b="1" dirty="0">
                <a:latin typeface="+mn-lt"/>
                <a:cs typeface="Times New Roman" panose="02020603050405020304" pitchFamily="18" charset="0"/>
              </a:rPr>
              <a:t>, </a:t>
            </a:r>
            <a:r>
              <a:rPr lang="tr-TR" dirty="0">
                <a:latin typeface="+mn-lt"/>
                <a:cs typeface="Times New Roman" panose="02020603050405020304" pitchFamily="18" charset="0"/>
              </a:rPr>
              <a:t>Katılımcı.</a:t>
            </a:r>
          </a:p>
          <a:p>
            <a:pPr marL="342900" lvl="0" indent="-342900" algn="just">
              <a:buFont typeface="+mj-lt"/>
              <a:buAutoNum type="arabicPeriod" startAt="8"/>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Parkinson Hastalığında Aerobik Egzersiz ve </a:t>
            </a:r>
            <a:r>
              <a:rPr lang="tr-TR" dirty="0" err="1">
                <a:latin typeface="+mn-lt"/>
                <a:cs typeface="Times New Roman" panose="02020603050405020304" pitchFamily="18" charset="0"/>
              </a:rPr>
              <a:t>Nöroprotektif</a:t>
            </a:r>
            <a:r>
              <a:rPr lang="tr-TR" dirty="0">
                <a:latin typeface="+mn-lt"/>
                <a:cs typeface="Times New Roman" panose="02020603050405020304" pitchFamily="18" charset="0"/>
              </a:rPr>
              <a:t> Etkisi, 20.11.2018, Katılımcı.</a:t>
            </a:r>
          </a:p>
          <a:p>
            <a:pPr marL="342900" lvl="0" indent="-342900" algn="just">
              <a:buFont typeface="+mj-lt"/>
              <a:buAutoNum type="arabicPeriod" startAt="8"/>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Faz III Kardiyak Rehabilitasyon, 27.11.2018, Katılımcı.</a:t>
            </a: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17</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4171431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82137" y="208650"/>
            <a:ext cx="10712280"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 </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(37 Adet)</a:t>
            </a:r>
            <a:endParaRPr lang="tr-TR" sz="1800" b="1" dirty="0">
              <a:latin typeface="+mn-lt"/>
              <a:cs typeface="Times New Roman" panose="02020603050405020304" pitchFamily="18" charset="0"/>
            </a:endParaRPr>
          </a:p>
          <a:p>
            <a:pPr marL="342900" lvl="0" indent="-342900" algn="just">
              <a:buFont typeface="+mj-lt"/>
              <a:buAutoNum type="arabicPeriod" startAt="13"/>
            </a:pPr>
            <a:r>
              <a:rPr lang="tr-TR" b="1" dirty="0" smtClean="0">
                <a:latin typeface="+mn-lt"/>
                <a:cs typeface="Times New Roman" panose="02020603050405020304" pitchFamily="18" charset="0"/>
              </a:rPr>
              <a:t>Fizyoterapi </a:t>
            </a:r>
            <a:r>
              <a:rPr lang="tr-TR" b="1" dirty="0">
                <a:latin typeface="+mn-lt"/>
                <a:cs typeface="Times New Roman" panose="02020603050405020304" pitchFamily="18" charset="0"/>
              </a:rPr>
              <a:t>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a:t>
            </a:r>
            <a:r>
              <a:rPr lang="tr-TR" dirty="0" err="1">
                <a:latin typeface="+mn-lt"/>
                <a:cs typeface="Times New Roman" panose="02020603050405020304" pitchFamily="18" charset="0"/>
              </a:rPr>
              <a:t>Skleroderma’da</a:t>
            </a:r>
            <a:r>
              <a:rPr lang="tr-TR" dirty="0">
                <a:latin typeface="+mn-lt"/>
                <a:cs typeface="Times New Roman" panose="02020603050405020304" pitchFamily="18" charset="0"/>
              </a:rPr>
              <a:t> Fizyoterapi Rehabilitasyon, 04.12.2018, Katılımcı.</a:t>
            </a:r>
          </a:p>
          <a:p>
            <a:pPr marL="342900" lvl="0" indent="-342900" algn="just">
              <a:buFont typeface="+mj-lt"/>
              <a:buAutoNum type="arabicPeriod" startAt="13"/>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a:t>
            </a:r>
            <a:r>
              <a:rPr lang="tr-TR" dirty="0" err="1">
                <a:latin typeface="+mn-lt"/>
                <a:cs typeface="Times New Roman" panose="02020603050405020304" pitchFamily="18" charset="0"/>
              </a:rPr>
              <a:t>Skolyozda</a:t>
            </a:r>
            <a:r>
              <a:rPr lang="tr-TR" dirty="0">
                <a:latin typeface="+mn-lt"/>
                <a:cs typeface="Times New Roman" panose="02020603050405020304" pitchFamily="18" charset="0"/>
              </a:rPr>
              <a:t> Egzersiz Eğitimi, 11.12.2018, Katılımcı.</a:t>
            </a:r>
          </a:p>
          <a:p>
            <a:pPr marL="342900" lvl="0" indent="-342900" algn="just">
              <a:buFont typeface="+mj-lt"/>
              <a:buAutoNum type="arabicPeriod" startAt="13"/>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Dikkat Eksikliği ve </a:t>
            </a:r>
            <a:r>
              <a:rPr lang="tr-TR" dirty="0" err="1">
                <a:latin typeface="+mn-lt"/>
                <a:cs typeface="Times New Roman" panose="02020603050405020304" pitchFamily="18" charset="0"/>
              </a:rPr>
              <a:t>Hiperaktivite</a:t>
            </a:r>
            <a:r>
              <a:rPr lang="tr-TR" dirty="0">
                <a:latin typeface="+mn-lt"/>
                <a:cs typeface="Times New Roman" panose="02020603050405020304" pitchFamily="18" charset="0"/>
              </a:rPr>
              <a:t> Bozukluğunda Fizyoterapi ve Rehabilitasyon, 18.12.2018, Katılımcı.</a:t>
            </a:r>
          </a:p>
          <a:p>
            <a:pPr marL="342900" lvl="0" indent="-342900" algn="just">
              <a:buFont typeface="+mj-lt"/>
              <a:buAutoNum type="arabicPeriod" startAt="13"/>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Kronik Solunum Hastalıklarında </a:t>
            </a:r>
            <a:r>
              <a:rPr lang="tr-TR" dirty="0" err="1">
                <a:latin typeface="+mn-lt"/>
                <a:cs typeface="Times New Roman" panose="02020603050405020304" pitchFamily="18" charset="0"/>
              </a:rPr>
              <a:t>Postüral</a:t>
            </a:r>
            <a:r>
              <a:rPr lang="tr-TR" dirty="0">
                <a:latin typeface="+mn-lt"/>
                <a:cs typeface="Times New Roman" panose="02020603050405020304" pitchFamily="18" charset="0"/>
              </a:rPr>
              <a:t> Kontrolün </a:t>
            </a:r>
            <a:r>
              <a:rPr lang="tr-TR" dirty="0" err="1">
                <a:latin typeface="+mn-lt"/>
                <a:cs typeface="Times New Roman" panose="02020603050405020304" pitchFamily="18" charset="0"/>
              </a:rPr>
              <a:t>Etkilenimi</a:t>
            </a:r>
            <a:r>
              <a:rPr lang="tr-TR" dirty="0">
                <a:latin typeface="+mn-lt"/>
                <a:cs typeface="Times New Roman" panose="02020603050405020304" pitchFamily="18" charset="0"/>
              </a:rPr>
              <a:t>, 25.12.2018, Katılımcı.</a:t>
            </a:r>
          </a:p>
          <a:p>
            <a:pPr marL="342900" lvl="0" indent="-342900" algn="just">
              <a:buFont typeface="+mj-lt"/>
              <a:buAutoNum type="arabicPeriod" startAt="13"/>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Musküler</a:t>
            </a:r>
            <a:r>
              <a:rPr lang="tr-TR" dirty="0">
                <a:latin typeface="+mn-lt"/>
                <a:cs typeface="Times New Roman" panose="02020603050405020304" pitchFamily="18" charset="0"/>
              </a:rPr>
              <a:t> </a:t>
            </a:r>
            <a:r>
              <a:rPr lang="tr-TR" dirty="0" err="1">
                <a:latin typeface="+mn-lt"/>
                <a:cs typeface="Times New Roman" panose="02020603050405020304" pitchFamily="18" charset="0"/>
              </a:rPr>
              <a:t>Distrofili</a:t>
            </a:r>
            <a:r>
              <a:rPr lang="tr-TR" dirty="0">
                <a:latin typeface="+mn-lt"/>
                <a:cs typeface="Times New Roman" panose="02020603050405020304" pitchFamily="18" charset="0"/>
              </a:rPr>
              <a:t> Hastalarda Fizyoterapi Rehabilitasyon, 19.02.2019, Katılımcı.</a:t>
            </a: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18</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905845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95785" y="208650"/>
            <a:ext cx="10698632"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 </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(37 Adet)</a:t>
            </a:r>
            <a:endParaRPr lang="tr-TR" sz="1800" b="1" dirty="0">
              <a:latin typeface="+mn-lt"/>
              <a:cs typeface="Times New Roman" panose="02020603050405020304" pitchFamily="18" charset="0"/>
            </a:endParaRPr>
          </a:p>
          <a:p>
            <a:pPr marL="342900" lvl="0" indent="-342900" algn="just">
              <a:buFont typeface="+mj-lt"/>
              <a:buAutoNum type="arabicPeriod" startAt="18"/>
            </a:pPr>
            <a:r>
              <a:rPr lang="tr-TR" b="1" dirty="0" smtClean="0">
                <a:latin typeface="+mn-lt"/>
                <a:cs typeface="Times New Roman" panose="02020603050405020304" pitchFamily="18" charset="0"/>
              </a:rPr>
              <a:t>Fizyoterapi </a:t>
            </a:r>
            <a:r>
              <a:rPr lang="tr-TR" b="1" dirty="0">
                <a:latin typeface="+mn-lt"/>
                <a:cs typeface="Times New Roman" panose="02020603050405020304" pitchFamily="18" charset="0"/>
              </a:rPr>
              <a:t>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Bilişsel Rehabilitasyon, 05.03.2019, Katılımcı.</a:t>
            </a:r>
          </a:p>
          <a:p>
            <a:pPr marL="342900" lvl="0" indent="-342900" algn="just">
              <a:buFont typeface="+mj-lt"/>
              <a:buAutoNum type="arabicPeriod" startAt="18"/>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Ön Çapraz Bağ Yaralanmalarında Fizyoterapi ve Rehabilitasyon, 12.03.2019, Katılımcı.</a:t>
            </a:r>
          </a:p>
          <a:p>
            <a:pPr marL="342900" lvl="0" indent="-342900" algn="just">
              <a:buFont typeface="+mj-lt"/>
              <a:buAutoNum type="arabicPeriod" startAt="18"/>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Lipödemde</a:t>
            </a:r>
            <a:r>
              <a:rPr lang="tr-TR" dirty="0">
                <a:latin typeface="+mn-lt"/>
                <a:cs typeface="Times New Roman" panose="02020603050405020304" pitchFamily="18" charset="0"/>
              </a:rPr>
              <a:t> Fizyoterapi Rehabilitasyon, 19.03.2019, Katılımcı.</a:t>
            </a:r>
          </a:p>
          <a:p>
            <a:pPr marL="342900" lvl="0" indent="-342900" algn="just">
              <a:buFont typeface="+mj-lt"/>
              <a:buAutoNum type="arabicPeriod" startAt="18"/>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Nörolojik </a:t>
            </a:r>
            <a:r>
              <a:rPr lang="tr-TR" dirty="0" err="1">
                <a:latin typeface="+mn-lt"/>
                <a:cs typeface="Times New Roman" panose="02020603050405020304" pitchFamily="18" charset="0"/>
              </a:rPr>
              <a:t>Etkilenimli</a:t>
            </a:r>
            <a:r>
              <a:rPr lang="tr-TR" dirty="0">
                <a:latin typeface="+mn-lt"/>
                <a:cs typeface="Times New Roman" panose="02020603050405020304" pitchFamily="18" charset="0"/>
              </a:rPr>
              <a:t> Hastalarda Robot Destekli Tedavi, 26.03.2019, Katılımcı.</a:t>
            </a:r>
          </a:p>
          <a:p>
            <a:pPr marL="342900" lvl="0" indent="-342900" algn="just">
              <a:buFont typeface="+mj-lt"/>
              <a:buAutoNum type="arabicPeriod" startAt="18"/>
            </a:pPr>
            <a:r>
              <a:rPr lang="tr-TR" b="1" dirty="0">
                <a:latin typeface="+mn-lt"/>
                <a:cs typeface="Times New Roman" panose="02020603050405020304" pitchFamily="18" charset="0"/>
              </a:rPr>
              <a:t>Fizyoterapi 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Venöz</a:t>
            </a:r>
            <a:r>
              <a:rPr lang="tr-TR" dirty="0">
                <a:latin typeface="+mn-lt"/>
                <a:cs typeface="Times New Roman" panose="02020603050405020304" pitchFamily="18" charset="0"/>
              </a:rPr>
              <a:t> Yetmezlikte Egzersiz Eğitimi, 16.04.2019, Katılımcı.</a:t>
            </a: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19</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666981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329937" y="161658"/>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endParaRPr lang="tr-TR" sz="2000" dirty="0" smtClean="0">
              <a:latin typeface="+mn-lt"/>
              <a:cs typeface="Times New Roman" panose="02020603050405020304" pitchFamily="18" charset="0"/>
            </a:endParaRPr>
          </a:p>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8" name="Dikdörtgen 7"/>
          <p:cNvSpPr/>
          <p:nvPr/>
        </p:nvSpPr>
        <p:spPr>
          <a:xfrm>
            <a:off x="0" y="1043782"/>
            <a:ext cx="11384437" cy="1200329"/>
          </a:xfrm>
          <a:prstGeom prst="rect">
            <a:avLst/>
          </a:prstGeom>
        </p:spPr>
        <p:txBody>
          <a:bodyPr wrap="square">
            <a:spAutoFit/>
          </a:bodyPr>
          <a:lstStyle/>
          <a:p>
            <a:pPr algn="ctr" fontAlgn="ctr"/>
            <a:r>
              <a:rPr lang="tr-TR" b="1" dirty="0" smtClean="0">
                <a:cs typeface="Times New Roman" panose="02020603050405020304" pitchFamily="18" charset="0"/>
              </a:rPr>
              <a:t>2018-2019 Fizyoterapi Ve Rehabilitasyon Bölümü </a:t>
            </a:r>
            <a:r>
              <a:rPr lang="tr-TR" b="1" dirty="0"/>
              <a:t>Öğretim Elemanı Bazlı </a:t>
            </a:r>
            <a:r>
              <a:rPr lang="tr-TR" b="1" dirty="0" smtClean="0">
                <a:cs typeface="Times New Roman" panose="02020603050405020304" pitchFamily="18" charset="0"/>
              </a:rPr>
              <a:t>Faaliyet Dağılım Tablosu</a:t>
            </a:r>
          </a:p>
          <a:p>
            <a:pPr algn="ctr" fontAlgn="ctr"/>
            <a:endParaRPr lang="tr-TR" b="1"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ext uri="{D42A27DB-BD31-4B8C-83A1-F6EECF244321}">
                <p14:modId xmlns:p14="http://schemas.microsoft.com/office/powerpoint/2010/main" val="3503750267"/>
              </p:ext>
            </p:extLst>
          </p:nvPr>
        </p:nvGraphicFramePr>
        <p:xfrm>
          <a:off x="107086" y="1359243"/>
          <a:ext cx="11994297" cy="5033290"/>
        </p:xfrm>
        <a:graphic>
          <a:graphicData uri="http://schemas.openxmlformats.org/drawingml/2006/table">
            <a:tbl>
              <a:tblPr>
                <a:tableStyleId>{5C22544A-7EE6-4342-B048-85BDC9FD1C3A}</a:tableStyleId>
              </a:tblPr>
              <a:tblGrid>
                <a:gridCol w="1138097"/>
                <a:gridCol w="638600"/>
                <a:gridCol w="638600"/>
                <a:gridCol w="638600"/>
                <a:gridCol w="638600"/>
                <a:gridCol w="638600"/>
                <a:gridCol w="638600"/>
                <a:gridCol w="638600"/>
                <a:gridCol w="638600"/>
                <a:gridCol w="638600"/>
                <a:gridCol w="638600"/>
                <a:gridCol w="638600"/>
                <a:gridCol w="638600"/>
                <a:gridCol w="638600"/>
                <a:gridCol w="638600"/>
                <a:gridCol w="638600"/>
                <a:gridCol w="638600"/>
                <a:gridCol w="638600"/>
              </a:tblGrid>
              <a:tr h="1015618">
                <a:tc>
                  <a:txBody>
                    <a:bodyPr/>
                    <a:lstStyle/>
                    <a:p>
                      <a:pPr algn="ctr" rtl="0" fontAlgn="ctr"/>
                      <a:r>
                        <a:rPr lang="tr-TR" sz="1000" b="1" u="none" strike="noStrike" dirty="0">
                          <a:effectLst/>
                          <a:latin typeface="+mn-lt"/>
                        </a:rPr>
                        <a:t>FİZYOTERAPİ VE REHABİLİTASYON </a:t>
                      </a:r>
                      <a:r>
                        <a:rPr lang="tr-TR" sz="1000" b="1" u="none" strike="noStrike" dirty="0" smtClean="0">
                          <a:effectLst/>
                          <a:latin typeface="+mn-lt"/>
                        </a:rPr>
                        <a:t>BÖLÜM2</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Ödül</a:t>
                      </a:r>
                      <a:endParaRPr lang="tr-TR" sz="1000" b="1" i="0" u="none" strike="noStrike" dirty="0">
                        <a:solidFill>
                          <a:srgbClr val="000000"/>
                        </a:solidFill>
                        <a:effectLst/>
                        <a:latin typeface="+mn-lt"/>
                      </a:endParaRPr>
                    </a:p>
                  </a:txBody>
                  <a:tcPr marL="0" marR="0" marT="0" marB="0" anchor="ctr"/>
                </a:tc>
                <a:tc>
                  <a:txBody>
                    <a:bodyPr/>
                    <a:lstStyle/>
                    <a:p>
                      <a:pPr algn="l" rtl="0" fontAlgn="t"/>
                      <a:r>
                        <a:rPr lang="tr-TR" sz="1000" b="1" u="none" strike="noStrike">
                          <a:effectLst/>
                          <a:latin typeface="+mn-lt"/>
                        </a:rPr>
                        <a:t>Yayın Kurulu/</a:t>
                      </a:r>
                      <a:br>
                        <a:rPr lang="tr-TR" sz="1000" b="1" u="none" strike="noStrike">
                          <a:effectLst/>
                          <a:latin typeface="+mn-lt"/>
                        </a:rPr>
                      </a:br>
                      <a:r>
                        <a:rPr lang="tr-TR" sz="1000" b="1" u="none" strike="noStrike">
                          <a:effectLst/>
                          <a:latin typeface="+mn-lt"/>
                        </a:rPr>
                        <a:t>Ulusal Danışmanlık/</a:t>
                      </a:r>
                      <a:br>
                        <a:rPr lang="tr-TR" sz="1000" b="1" u="none" strike="noStrike">
                          <a:effectLst/>
                          <a:latin typeface="+mn-lt"/>
                        </a:rPr>
                      </a:br>
                      <a:r>
                        <a:rPr lang="tr-TR" sz="1000" b="1" u="none" strike="noStrike">
                          <a:effectLst/>
                          <a:latin typeface="+mn-lt"/>
                        </a:rPr>
                        <a:t>Etik Üyeliği</a:t>
                      </a:r>
                      <a:br>
                        <a:rPr lang="tr-TR" sz="1000" b="1" u="none" strike="noStrike">
                          <a:effectLst/>
                          <a:latin typeface="+mn-lt"/>
                        </a:rPr>
                      </a:br>
                      <a:endParaRPr lang="tr-TR" sz="1000" b="1" i="0" u="none" strike="noStrike">
                        <a:solidFill>
                          <a:srgbClr val="000000"/>
                        </a:solidFill>
                        <a:effectLst/>
                        <a:latin typeface="+mn-lt"/>
                      </a:endParaRPr>
                    </a:p>
                  </a:txBody>
                  <a:tcPr marL="0" marR="0" marT="0" marB="0"/>
                </a:tc>
                <a:tc>
                  <a:txBody>
                    <a:bodyPr/>
                    <a:lstStyle/>
                    <a:p>
                      <a:pPr algn="l" rtl="0" fontAlgn="ctr"/>
                      <a:r>
                        <a:rPr lang="it-IT" sz="1000" b="1" u="none" strike="noStrike" dirty="0" smtClean="0">
                          <a:effectLst/>
                          <a:latin typeface="+mn-lt"/>
                        </a:rPr>
                        <a:t>Makale</a:t>
                      </a:r>
                      <a:br>
                        <a:rPr lang="it-IT" sz="1000" b="1" u="none" strike="noStrike" dirty="0" smtClean="0">
                          <a:effectLst/>
                          <a:latin typeface="+mn-lt"/>
                        </a:rPr>
                      </a:br>
                      <a:r>
                        <a:rPr lang="it-IT" sz="1000" b="1" u="none" strike="noStrike" dirty="0" smtClean="0">
                          <a:effectLst/>
                          <a:latin typeface="+mn-lt"/>
                        </a:rPr>
                        <a:t>(SCI, SSCI</a:t>
                      </a:r>
                      <a:r>
                        <a:rPr lang="tr-TR" sz="1000" b="1" u="none" strike="noStrike" dirty="0" smtClean="0">
                          <a:effectLst/>
                          <a:latin typeface="+mn-lt"/>
                        </a:rPr>
                        <a:t>,</a:t>
                      </a:r>
                      <a:r>
                        <a:rPr lang="it-IT" sz="1000" b="1" u="none" strike="noStrike" dirty="0" smtClean="0">
                          <a:effectLst/>
                          <a:latin typeface="+mn-lt"/>
                        </a:rPr>
                        <a:t> AHCI</a:t>
                      </a:r>
                      <a:r>
                        <a:rPr lang="tr-TR" sz="1000" b="1" u="none" strike="noStrike" dirty="0" smtClean="0">
                          <a:effectLst/>
                          <a:latin typeface="+mn-lt"/>
                        </a:rPr>
                        <a:t> ve      ESCI</a:t>
                      </a:r>
                      <a:r>
                        <a:rPr lang="it-IT" sz="1000" b="1" u="none" strike="noStrike" dirty="0" smtClean="0">
                          <a:effectLst/>
                          <a:latin typeface="+mn-lt"/>
                        </a:rPr>
                        <a:t>) </a:t>
                      </a:r>
                      <a:endParaRPr lang="it-IT"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Diğer Makaleler</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Kitap Bölümü</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Kitap Yazarı / Editör</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Broşür</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Bilimsel Etkinlikler (Katılım Sağlanan)</a:t>
                      </a:r>
                      <a:endParaRPr lang="tr-TR" sz="1000" b="1" i="0" u="none" strike="noStrike" dirty="0">
                        <a:solidFill>
                          <a:srgbClr val="000000"/>
                        </a:solidFill>
                        <a:effectLst/>
                        <a:latin typeface="+mn-lt"/>
                      </a:endParaRPr>
                    </a:p>
                  </a:txBody>
                  <a:tcPr marL="0" marR="0" marT="0" marB="0" anchor="ctr"/>
                </a:tc>
                <a:tc>
                  <a:txBody>
                    <a:bodyPr/>
                    <a:lstStyle/>
                    <a:p>
                      <a:pPr algn="l" rtl="0" fontAlgn="ctr"/>
                      <a:r>
                        <a:rPr lang="tr-TR" sz="1000" b="1" u="none" strike="noStrike" dirty="0">
                          <a:effectLst/>
                          <a:latin typeface="+mn-lt"/>
                        </a:rPr>
                        <a:t>Bilimsel Etkinlikler      (Düzenlenen)</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Bildiri / Poster</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Patent</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smtClean="0">
                          <a:effectLst/>
                          <a:latin typeface="+mn-lt"/>
                        </a:rPr>
                        <a:t>TÜBİTAK </a:t>
                      </a:r>
                      <a:r>
                        <a:rPr lang="tr-TR" sz="1000" b="1" u="none" strike="noStrike" dirty="0">
                          <a:effectLst/>
                          <a:latin typeface="+mn-lt"/>
                        </a:rPr>
                        <a:t>Projeleri</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BAP Projeleri</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Diğer Projeler</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err="1" smtClean="0">
                          <a:effectLst/>
                          <a:latin typeface="+mn-lt"/>
                        </a:rPr>
                        <a:t>Jri</a:t>
                      </a:r>
                      <a:r>
                        <a:rPr lang="tr-TR" sz="1000" b="1" u="none" strike="noStrike" dirty="0" smtClean="0">
                          <a:effectLst/>
                          <a:latin typeface="+mn-lt"/>
                        </a:rPr>
                        <a:t> </a:t>
                      </a:r>
                      <a:r>
                        <a:rPr lang="tr-TR" sz="1000" b="1" u="none" strike="noStrike" dirty="0">
                          <a:effectLst/>
                          <a:latin typeface="+mn-lt"/>
                        </a:rPr>
                        <a:t>Üyelikleri </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Sosyal Etkinlik</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TOPLAM</a:t>
                      </a:r>
                      <a:endParaRPr lang="tr-TR" sz="1000" b="1" i="0" u="none" strike="noStrike" dirty="0">
                        <a:solidFill>
                          <a:srgbClr val="000000"/>
                        </a:solidFill>
                        <a:effectLst/>
                        <a:latin typeface="+mn-lt"/>
                      </a:endParaRPr>
                    </a:p>
                  </a:txBody>
                  <a:tcPr marL="0" marR="0" marT="0" marB="0" anchor="ctr"/>
                </a:tc>
              </a:tr>
              <a:tr h="246650">
                <a:tc>
                  <a:txBody>
                    <a:bodyPr/>
                    <a:lstStyle/>
                    <a:p>
                      <a:pPr algn="ctr" rtl="0" fontAlgn="ctr"/>
                      <a:r>
                        <a:rPr lang="tr-TR" sz="850" b="1" u="none" strike="noStrike">
                          <a:effectLst/>
                          <a:latin typeface="+mn-lt"/>
                        </a:rPr>
                        <a:t>Prof. Dr. H. Nilgün GÜRSES</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20</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5</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30</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28</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131</a:t>
                      </a:r>
                    </a:p>
                  </a:txBody>
                  <a:tcPr marL="9525" marR="9525" marT="9525" marB="0" anchor="ctr"/>
                </a:tc>
              </a:tr>
              <a:tr h="246650">
                <a:tc>
                  <a:txBody>
                    <a:bodyPr/>
                    <a:lstStyle/>
                    <a:p>
                      <a:pPr algn="ctr" rtl="0" fontAlgn="ctr"/>
                      <a:r>
                        <a:rPr lang="tr-TR" sz="850" b="1" u="none" strike="noStrike" dirty="0">
                          <a:effectLst/>
                          <a:latin typeface="+mn-lt"/>
                        </a:rPr>
                        <a:t>Doç. Dr. Semiramis ÖZYILMAZ </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30</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22</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19</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83</a:t>
                      </a:r>
                    </a:p>
                  </a:txBody>
                  <a:tcPr marL="9525" marR="9525" marT="9525" marB="0" anchor="ctr"/>
                </a:tc>
              </a:tr>
              <a:tr h="246650">
                <a:tc>
                  <a:txBody>
                    <a:bodyPr/>
                    <a:lstStyle/>
                    <a:p>
                      <a:pPr algn="ctr" rtl="0" fontAlgn="ctr"/>
                      <a:r>
                        <a:rPr lang="fi-FI" sz="850" b="1" u="none" strike="noStrike">
                          <a:effectLst/>
                          <a:latin typeface="+mn-lt"/>
                        </a:rPr>
                        <a:t>Dr. Öğr. Üyesi Alis KOSTANOĞLU</a:t>
                      </a:r>
                      <a:endParaRPr lang="fi-FI"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28</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19</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22</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78</a:t>
                      </a:r>
                    </a:p>
                  </a:txBody>
                  <a:tcPr marL="9525" marR="9525" marT="9525" marB="0" anchor="ctr"/>
                </a:tc>
              </a:tr>
              <a:tr h="246650">
                <a:tc>
                  <a:txBody>
                    <a:bodyPr/>
                    <a:lstStyle/>
                    <a:p>
                      <a:pPr algn="ctr" rtl="0" fontAlgn="ctr"/>
                      <a:r>
                        <a:rPr lang="tr-TR" sz="850" b="1" u="none" strike="noStrike">
                          <a:effectLst/>
                          <a:latin typeface="+mn-lt"/>
                        </a:rPr>
                        <a:t>Dr. Öğr. Üyesi Melih ZEREN</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28</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8</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10</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46</a:t>
                      </a:r>
                    </a:p>
                  </a:txBody>
                  <a:tcPr marL="9525" marR="9525" marT="9525" marB="0" anchor="ctr"/>
                </a:tc>
              </a:tr>
              <a:tr h="246650">
                <a:tc>
                  <a:txBody>
                    <a:bodyPr/>
                    <a:lstStyle/>
                    <a:p>
                      <a:pPr algn="ctr" rtl="0" fontAlgn="ctr"/>
                      <a:r>
                        <a:rPr lang="tr-TR" sz="850" b="1" u="none" strike="noStrike">
                          <a:effectLst/>
                          <a:latin typeface="+mn-lt"/>
                        </a:rPr>
                        <a:t>Dr. Öğr. Üyesi Müberra TANRIVERDİ</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29</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57</a:t>
                      </a:r>
                    </a:p>
                  </a:txBody>
                  <a:tcPr marL="9525" marR="9525" marT="9525" marB="0" anchor="ctr"/>
                </a:tc>
              </a:tr>
              <a:tr h="184716">
                <a:tc>
                  <a:txBody>
                    <a:bodyPr/>
                    <a:lstStyle/>
                    <a:p>
                      <a:pPr algn="ctr" rtl="0" fontAlgn="ctr"/>
                      <a:r>
                        <a:rPr lang="sv-SE" sz="850" b="1" u="none" strike="noStrike">
                          <a:effectLst/>
                          <a:latin typeface="+mn-lt"/>
                        </a:rPr>
                        <a:t>Öğr. Gör. Dr. Elif Durgut</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29</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4</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39</a:t>
                      </a:r>
                    </a:p>
                  </a:txBody>
                  <a:tcPr marL="9525" marR="9525" marT="9525" marB="0" anchor="ctr"/>
                </a:tc>
              </a:tr>
              <a:tr h="246650">
                <a:tc>
                  <a:txBody>
                    <a:bodyPr/>
                    <a:lstStyle/>
                    <a:p>
                      <a:pPr algn="ctr" rtl="0" fontAlgn="ctr"/>
                      <a:r>
                        <a:rPr lang="sv-SE" sz="850" b="1" u="none" strike="noStrike">
                          <a:effectLst/>
                          <a:latin typeface="+mn-lt"/>
                        </a:rPr>
                        <a:t>Öğr. Gör. Dr. Gözde BAŞBUĞ</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9</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4</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41</a:t>
                      </a:r>
                    </a:p>
                  </a:txBody>
                  <a:tcPr marL="9525" marR="9525" marT="9525" marB="0" anchor="ctr"/>
                </a:tc>
              </a:tr>
              <a:tr h="246650">
                <a:tc>
                  <a:txBody>
                    <a:bodyPr/>
                    <a:lstStyle/>
                    <a:p>
                      <a:pPr algn="ctr" rtl="0" fontAlgn="ctr"/>
                      <a:r>
                        <a:rPr lang="sv-SE" sz="850" b="1" u="none" strike="noStrike">
                          <a:effectLst/>
                          <a:latin typeface="+mn-lt"/>
                        </a:rPr>
                        <a:t>Öğr. Gör. Dr. Kamer ÜNAL</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29</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3</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36</a:t>
                      </a:r>
                    </a:p>
                  </a:txBody>
                  <a:tcPr marL="9525" marR="9525" marT="9525" marB="0" anchor="ctr"/>
                </a:tc>
              </a:tr>
              <a:tr h="246650">
                <a:tc>
                  <a:txBody>
                    <a:bodyPr/>
                    <a:lstStyle/>
                    <a:p>
                      <a:pPr algn="ctr" rtl="0" fontAlgn="ctr"/>
                      <a:r>
                        <a:rPr lang="tr-TR" sz="850" b="1" u="none" strike="noStrike">
                          <a:effectLst/>
                          <a:latin typeface="+mn-lt"/>
                        </a:rPr>
                        <a:t>Öğr. Gör. Hilal Denizoğlu KÜLLİ</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7</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8</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45</a:t>
                      </a:r>
                    </a:p>
                  </a:txBody>
                  <a:tcPr marL="9525" marR="9525" marT="9525" marB="0" anchor="ctr"/>
                </a:tc>
              </a:tr>
              <a:tr h="123325">
                <a:tc>
                  <a:txBody>
                    <a:bodyPr/>
                    <a:lstStyle/>
                    <a:p>
                      <a:pPr algn="ctr" rtl="0" fontAlgn="ctr"/>
                      <a:r>
                        <a:rPr lang="tr-TR" sz="850" b="1" u="none" strike="noStrike">
                          <a:effectLst/>
                          <a:latin typeface="+mn-lt"/>
                        </a:rPr>
                        <a:t>Öğr. Gör. Kübra ALPAY</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24</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3</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32</a:t>
                      </a:r>
                    </a:p>
                  </a:txBody>
                  <a:tcPr marL="9525" marR="9525" marT="9525" marB="0" anchor="ctr"/>
                </a:tc>
              </a:tr>
              <a:tr h="217749">
                <a:tc>
                  <a:txBody>
                    <a:bodyPr/>
                    <a:lstStyle/>
                    <a:p>
                      <a:pPr algn="ctr" rtl="0" fontAlgn="ctr"/>
                      <a:r>
                        <a:rPr lang="tr-TR" sz="850" b="1" u="none" strike="noStrike">
                          <a:effectLst/>
                          <a:latin typeface="+mn-lt"/>
                        </a:rPr>
                        <a:t>Öğr. Gör. Deniz TUNCER</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35</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3</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44</a:t>
                      </a:r>
                    </a:p>
                  </a:txBody>
                  <a:tcPr marL="9525" marR="9525" marT="9525" marB="0" anchor="ctr"/>
                </a:tc>
              </a:tr>
              <a:tr h="246650">
                <a:tc>
                  <a:txBody>
                    <a:bodyPr/>
                    <a:lstStyle/>
                    <a:p>
                      <a:pPr algn="ctr" rtl="0" fontAlgn="ctr"/>
                      <a:r>
                        <a:rPr lang="tr-TR" sz="850" b="1" u="none" strike="noStrike">
                          <a:effectLst/>
                          <a:latin typeface="+mn-lt"/>
                        </a:rPr>
                        <a:t>Öğr. Gör. Ertuğrul SAFRAN</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30</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1</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40</a:t>
                      </a:r>
                    </a:p>
                  </a:txBody>
                  <a:tcPr marL="9525" marR="9525" marT="9525" marB="0" anchor="ctr"/>
                </a:tc>
              </a:tr>
              <a:tr h="123325">
                <a:tc>
                  <a:txBody>
                    <a:bodyPr/>
                    <a:lstStyle/>
                    <a:p>
                      <a:pPr algn="ctr" rtl="0" fontAlgn="ctr"/>
                      <a:r>
                        <a:rPr lang="tr-TR" sz="850" b="1" u="none" strike="noStrike">
                          <a:effectLst/>
                          <a:latin typeface="+mn-lt"/>
                        </a:rPr>
                        <a:t>Arş. Gör. Meltem KAYA</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5</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55</a:t>
                      </a:r>
                    </a:p>
                  </a:txBody>
                  <a:tcPr marL="9525" marR="9525" marT="9525" marB="0" anchor="ctr"/>
                </a:tc>
              </a:tr>
              <a:tr h="217749">
                <a:tc>
                  <a:txBody>
                    <a:bodyPr/>
                    <a:lstStyle/>
                    <a:p>
                      <a:pPr algn="ctr" rtl="0" fontAlgn="ctr"/>
                      <a:r>
                        <a:rPr lang="tr-TR" sz="850" b="1" u="none" strike="noStrike">
                          <a:effectLst/>
                          <a:latin typeface="+mn-lt"/>
                        </a:rPr>
                        <a:t>Arş. Gör. Hikmet UÇGUN</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1</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7</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5</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55</a:t>
                      </a:r>
                    </a:p>
                  </a:txBody>
                  <a:tcPr marL="9525" marR="9525" marT="9525" marB="0" anchor="ctr"/>
                </a:tc>
              </a:tr>
              <a:tr h="246650">
                <a:tc>
                  <a:txBody>
                    <a:bodyPr/>
                    <a:lstStyle/>
                    <a:p>
                      <a:pPr algn="ctr" rtl="0" fontAlgn="ctr"/>
                      <a:r>
                        <a:rPr lang="tr-TR" sz="850" b="1" u="none" strike="noStrike">
                          <a:effectLst/>
                          <a:latin typeface="+mn-lt"/>
                        </a:rPr>
                        <a:t>Arş. Gör. Kerem AYDOĞAN </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24</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30</a:t>
                      </a:r>
                    </a:p>
                  </a:txBody>
                  <a:tcPr marL="9525" marR="9525" marT="9525" marB="0" anchor="ctr"/>
                </a:tc>
              </a:tr>
              <a:tr h="246650">
                <a:tc>
                  <a:txBody>
                    <a:bodyPr/>
                    <a:lstStyle/>
                    <a:p>
                      <a:pPr algn="ctr" rtl="0" fontAlgn="ctr"/>
                      <a:r>
                        <a:rPr lang="sv-SE" sz="850" b="1" u="none" strike="noStrike">
                          <a:effectLst/>
                          <a:latin typeface="+mn-lt"/>
                        </a:rPr>
                        <a:t>Arş. Gör. Ayşe Sena MANZAK </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24</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2</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1</a:t>
                      </a:r>
                      <a:endParaRPr lang="tr-T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tr-TR" sz="1000" b="1"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9525" marR="9525" marT="9525" marB="0" anchor="ctr"/>
                </a:tc>
                <a:tc>
                  <a:txBody>
                    <a:bodyPr/>
                    <a:lstStyle/>
                    <a:p>
                      <a:pPr algn="ctr" rtl="0" fontAlgn="ctr"/>
                      <a:r>
                        <a:rPr lang="tr-TR" sz="1000" b="1" i="0" u="none" strike="noStrike" dirty="0">
                          <a:solidFill>
                            <a:srgbClr val="000000"/>
                          </a:solidFill>
                          <a:effectLst/>
                          <a:latin typeface="Calibri" panose="020F0502020204030204" pitchFamily="34" charset="0"/>
                        </a:rPr>
                        <a:t>32</a:t>
                      </a:r>
                    </a:p>
                  </a:txBody>
                  <a:tcPr marL="9525" marR="9525" marT="9525" marB="0" anchor="ctr"/>
                </a:tc>
              </a:tr>
              <a:tr h="172546">
                <a:tc>
                  <a:txBody>
                    <a:bodyPr/>
                    <a:lstStyle/>
                    <a:p>
                      <a:pPr algn="ctr" rtl="0" fontAlgn="ctr"/>
                      <a:r>
                        <a:rPr lang="tr-TR" sz="850" b="1" u="none" strike="noStrike">
                          <a:effectLst/>
                          <a:latin typeface="+mn-lt"/>
                        </a:rPr>
                        <a:t>Toplam</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1000" b="1" i="0" u="none" strike="noStrike" dirty="0">
                          <a:solidFill>
                            <a:srgbClr val="000000"/>
                          </a:solidFill>
                          <a:effectLst/>
                          <a:latin typeface="Calibri" panose="020F0502020204030204" pitchFamily="34" charset="0"/>
                        </a:rPr>
                        <a:t>7</a:t>
                      </a: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0</a:t>
                      </a: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9</a:t>
                      </a:r>
                    </a:p>
                  </a:txBody>
                  <a:tcPr marL="0" marR="0" marT="0" marB="0" anchor="ctr"/>
                </a:tc>
                <a:tc>
                  <a:txBody>
                    <a:bodyPr/>
                    <a:lstStyle/>
                    <a:p>
                      <a:pPr algn="ctr" rtl="0" fontAlgn="ctr"/>
                      <a:r>
                        <a:rPr lang="tr-TR" sz="1000" b="1" i="0" u="none" strike="noStrike" dirty="0">
                          <a:solidFill>
                            <a:srgbClr val="000000"/>
                          </a:solidFill>
                          <a:effectLst/>
                          <a:latin typeface="Calibri" panose="020F0502020204030204" pitchFamily="34" charset="0"/>
                        </a:rPr>
                        <a:t>7</a:t>
                      </a: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4</a:t>
                      </a:r>
                    </a:p>
                  </a:txBody>
                  <a:tcPr marL="0" marR="0" marT="0" marB="0" anchor="ctr"/>
                </a:tc>
                <a:tc>
                  <a:txBody>
                    <a:bodyPr/>
                    <a:lstStyle/>
                    <a:p>
                      <a:pPr algn="ctr" rtl="0" fontAlgn="ctr"/>
                      <a:r>
                        <a:rPr lang="tr-TR" sz="1000" b="1" i="0" u="none" strike="noStrike" dirty="0">
                          <a:solidFill>
                            <a:srgbClr val="000000"/>
                          </a:solidFill>
                          <a:effectLst/>
                          <a:latin typeface="Calibri" panose="020F0502020204030204" pitchFamily="34" charset="0"/>
                        </a:rPr>
                        <a:t>0</a:t>
                      </a: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4</a:t>
                      </a:r>
                    </a:p>
                  </a:txBody>
                  <a:tcPr marL="0" marR="0" marT="0"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462</a:t>
                      </a:r>
                      <a:endParaRPr lang="tr-TR" sz="1000" b="1"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37</a:t>
                      </a:r>
                    </a:p>
                  </a:txBody>
                  <a:tcPr marL="0" marR="0" marT="0"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113</a:t>
                      </a:r>
                      <a:endParaRPr lang="tr-TR" sz="1000" b="1"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0</a:t>
                      </a: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0</a:t>
                      </a: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6</a:t>
                      </a:r>
                    </a:p>
                  </a:txBody>
                  <a:tcPr marL="0" marR="0" marT="0"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75</a:t>
                      </a:r>
                      <a:endParaRPr lang="tr-TR" sz="1000" b="1"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tr-TR" sz="1000" b="1" i="0" u="none" strike="noStrike" dirty="0">
                          <a:solidFill>
                            <a:srgbClr val="000000"/>
                          </a:solidFill>
                          <a:effectLst/>
                          <a:latin typeface="Calibri" panose="020F0502020204030204" pitchFamily="34" charset="0"/>
                        </a:rPr>
                        <a:t>57</a:t>
                      </a:r>
                    </a:p>
                  </a:txBody>
                  <a:tcPr marL="0" marR="0" marT="0" marB="0" anchor="ctr"/>
                </a:tc>
                <a:tc>
                  <a:txBody>
                    <a:bodyPr/>
                    <a:lstStyle/>
                    <a:p>
                      <a:pPr algn="ctr" rtl="0" fontAlgn="ctr"/>
                      <a:r>
                        <a:rPr lang="tr-TR" sz="1000" b="1" i="0" u="none" strike="noStrike">
                          <a:solidFill>
                            <a:srgbClr val="000000"/>
                          </a:solidFill>
                          <a:effectLst/>
                          <a:latin typeface="Calibri" panose="020F0502020204030204" pitchFamily="34" charset="0"/>
                        </a:rPr>
                        <a:t>96</a:t>
                      </a:r>
                    </a:p>
                  </a:txBody>
                  <a:tcPr marL="0" marR="0" marT="0" marB="0" anchor="ctr"/>
                </a:tc>
                <a:tc>
                  <a:txBody>
                    <a:bodyPr/>
                    <a:lstStyle/>
                    <a:p>
                      <a:pPr algn="ctr" rtl="0" fontAlgn="ctr"/>
                      <a:r>
                        <a:rPr lang="tr-TR" sz="1000" b="1" i="0" u="none" strike="noStrike" dirty="0" smtClean="0">
                          <a:solidFill>
                            <a:srgbClr val="000000"/>
                          </a:solidFill>
                          <a:effectLst/>
                          <a:latin typeface="Calibri" panose="020F0502020204030204" pitchFamily="34" charset="0"/>
                        </a:rPr>
                        <a:t>877</a:t>
                      </a:r>
                      <a:endParaRPr lang="tr-TR" sz="1000" b="1"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3" name="Slayt Numarası Yer Tutucusu 2"/>
          <p:cNvSpPr>
            <a:spLocks noGrp="1"/>
          </p:cNvSpPr>
          <p:nvPr>
            <p:ph type="sldNum" sz="quarter" idx="12"/>
          </p:nvPr>
        </p:nvSpPr>
        <p:spPr/>
        <p:txBody>
          <a:bodyPr/>
          <a:lstStyle/>
          <a:p>
            <a:fld id="{9B8800FA-460D-414D-AF66-D3BDDAFE8794}" type="slidenum">
              <a:rPr lang="tr-TR" smtClean="0"/>
              <a:t>2</a:t>
            </a:fld>
            <a:endParaRPr lang="tr-TR" dirty="0"/>
          </a:p>
        </p:txBody>
      </p:sp>
      <p:sp>
        <p:nvSpPr>
          <p:cNvPr id="4" name="Altbilgi Yer Tutucusu 3"/>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478184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1194" y="208650"/>
            <a:ext cx="10753223"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(37 Adet)</a:t>
            </a:r>
            <a:endParaRPr lang="tr-TR" sz="1800" b="1" dirty="0">
              <a:latin typeface="+mn-lt"/>
              <a:cs typeface="Times New Roman" panose="02020603050405020304" pitchFamily="18" charset="0"/>
            </a:endParaRPr>
          </a:p>
          <a:p>
            <a:pPr marL="342900" lvl="0" indent="-342900" algn="just">
              <a:buFont typeface="+mj-lt"/>
              <a:buAutoNum type="arabicPeriod" startAt="23"/>
            </a:pPr>
            <a:r>
              <a:rPr lang="tr-TR" b="1" dirty="0" smtClean="0">
                <a:latin typeface="+mn-lt"/>
                <a:cs typeface="Times New Roman" panose="02020603050405020304" pitchFamily="18" charset="0"/>
              </a:rPr>
              <a:t>Fizyoterapi ve Rehabilitasyon Bölümü öğretim üye ve </a:t>
            </a:r>
            <a:r>
              <a:rPr lang="tr-TR" b="1" dirty="0">
                <a:latin typeface="+mn-lt"/>
                <a:cs typeface="Times New Roman" panose="02020603050405020304" pitchFamily="18" charset="0"/>
              </a:rPr>
              <a:t>elemanları (16),</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Fizyoterapi’de</a:t>
            </a:r>
            <a:r>
              <a:rPr lang="tr-TR" dirty="0" smtClean="0">
                <a:latin typeface="+mn-lt"/>
                <a:cs typeface="Times New Roman" panose="02020603050405020304" pitchFamily="18" charset="0"/>
              </a:rPr>
              <a:t> Bir Konu Bir Konuk Toplantısı, Konu: </a:t>
            </a:r>
            <a:r>
              <a:rPr lang="tr-TR" dirty="0" err="1" smtClean="0">
                <a:latin typeface="+mn-lt"/>
                <a:cs typeface="Times New Roman" panose="02020603050405020304" pitchFamily="18" charset="0"/>
              </a:rPr>
              <a:t>Konnektif</a:t>
            </a:r>
            <a:r>
              <a:rPr lang="tr-TR" dirty="0" smtClean="0">
                <a:latin typeface="+mn-lt"/>
                <a:cs typeface="Times New Roman" panose="02020603050405020304" pitchFamily="18" charset="0"/>
              </a:rPr>
              <a:t> Doku, 07.05.2019, Katılımcı.</a:t>
            </a:r>
          </a:p>
          <a:p>
            <a:pPr algn="just">
              <a:buFont typeface="+mj-lt"/>
              <a:buAutoNum type="arabicPeriod" startAt="23"/>
            </a:pPr>
            <a:r>
              <a:rPr lang="tr-TR" b="1" dirty="0" smtClean="0">
                <a:latin typeface="+mn-lt"/>
                <a:cs typeface="Times New Roman" panose="02020603050405020304" pitchFamily="18" charset="0"/>
              </a:rPr>
              <a:t> Fizyoterapi </a:t>
            </a:r>
            <a:r>
              <a:rPr lang="tr-TR" b="1" dirty="0">
                <a:latin typeface="+mn-lt"/>
                <a:cs typeface="Times New Roman" panose="02020603050405020304" pitchFamily="18" charset="0"/>
              </a:rPr>
              <a:t>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Romatolojik</a:t>
            </a:r>
            <a:r>
              <a:rPr lang="tr-TR" dirty="0">
                <a:latin typeface="+mn-lt"/>
                <a:cs typeface="Times New Roman" panose="02020603050405020304" pitchFamily="18" charset="0"/>
              </a:rPr>
              <a:t> Hastalıklarda Solunum Sistemi </a:t>
            </a:r>
            <a:r>
              <a:rPr lang="tr-TR" dirty="0" err="1">
                <a:latin typeface="+mn-lt"/>
                <a:cs typeface="Times New Roman" panose="02020603050405020304" pitchFamily="18" charset="0"/>
              </a:rPr>
              <a:t>Etkilenimi</a:t>
            </a:r>
            <a:r>
              <a:rPr lang="tr-TR" dirty="0">
                <a:latin typeface="+mn-lt"/>
                <a:cs typeface="Times New Roman" panose="02020603050405020304" pitchFamily="18" charset="0"/>
              </a:rPr>
              <a:t>, 26.02.2019, Katılımcı</a:t>
            </a:r>
            <a:r>
              <a:rPr lang="tr-TR" dirty="0" smtClean="0">
                <a:latin typeface="+mn-lt"/>
                <a:cs typeface="Times New Roman" panose="02020603050405020304" pitchFamily="18" charset="0"/>
              </a:rPr>
              <a:t>.</a:t>
            </a:r>
          </a:p>
          <a:p>
            <a:pPr lvl="0" algn="just">
              <a:buFont typeface="+mj-lt"/>
              <a:buAutoNum type="arabicPeriod" startAt="23"/>
            </a:pPr>
            <a:r>
              <a:rPr lang="tr-TR" b="1" dirty="0" smtClean="0">
                <a:latin typeface="+mn-lt"/>
                <a:cs typeface="Times New Roman" panose="02020603050405020304" pitchFamily="18" charset="0"/>
              </a:rPr>
              <a:t> Fizyoterapi </a:t>
            </a:r>
            <a:r>
              <a:rPr lang="tr-TR" b="1" dirty="0">
                <a:latin typeface="+mn-lt"/>
                <a:cs typeface="Times New Roman" panose="02020603050405020304" pitchFamily="18" charset="0"/>
              </a:rPr>
              <a:t>ve Rehabilitasyon Bölümü öğretim üye ve elemanları (16),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Myofasyal</a:t>
            </a:r>
            <a:r>
              <a:rPr lang="tr-TR" dirty="0">
                <a:latin typeface="+mn-lt"/>
                <a:cs typeface="Times New Roman" panose="02020603050405020304" pitchFamily="18" charset="0"/>
              </a:rPr>
              <a:t> Gevşeme Teknikleri, 14.05.2019, Katılımcı.</a:t>
            </a:r>
          </a:p>
          <a:p>
            <a:pPr lvl="0" algn="just">
              <a:buFont typeface="+mj-lt"/>
              <a:buAutoNum type="arabicPeriod" startAt="23"/>
            </a:pPr>
            <a:r>
              <a:rPr lang="tr-TR" b="1" dirty="0" smtClean="0">
                <a:latin typeface="+mn-lt"/>
                <a:cs typeface="Times New Roman" panose="02020603050405020304" pitchFamily="18" charset="0"/>
              </a:rPr>
              <a:t> Fizyoterapi </a:t>
            </a:r>
            <a:r>
              <a:rPr lang="tr-TR" b="1" dirty="0">
                <a:latin typeface="+mn-lt"/>
                <a:cs typeface="Times New Roman" panose="02020603050405020304" pitchFamily="18" charset="0"/>
              </a:rPr>
              <a:t>ve Rehabilitasyon Bölümü öğretim üye ve elemanları (16),</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Diastazis</a:t>
            </a:r>
            <a:r>
              <a:rPr lang="tr-TR" dirty="0">
                <a:latin typeface="+mn-lt"/>
                <a:cs typeface="Times New Roman" panose="02020603050405020304" pitchFamily="18" charset="0"/>
              </a:rPr>
              <a:t> </a:t>
            </a:r>
            <a:r>
              <a:rPr lang="tr-TR" dirty="0" err="1">
                <a:latin typeface="+mn-lt"/>
                <a:cs typeface="Times New Roman" panose="02020603050405020304" pitchFamily="18" charset="0"/>
              </a:rPr>
              <a:t>Rekti</a:t>
            </a:r>
            <a:r>
              <a:rPr lang="tr-TR" dirty="0">
                <a:latin typeface="+mn-lt"/>
                <a:cs typeface="Times New Roman" panose="02020603050405020304" pitchFamily="18" charset="0"/>
              </a:rPr>
              <a:t> Hastalarında Fizyoterapi Rehabilitasyon, 21.05.2019, Katılımcı.</a:t>
            </a:r>
          </a:p>
          <a:p>
            <a:pPr lvl="0" algn="just">
              <a:buFont typeface="+mj-lt"/>
              <a:buAutoNum type="arabicPeriod" startAt="23"/>
            </a:pPr>
            <a:r>
              <a:rPr lang="tr-TR" b="1" dirty="0" smtClean="0">
                <a:latin typeface="+mn-lt"/>
                <a:cs typeface="Times New Roman" panose="02020603050405020304" pitchFamily="18" charset="0"/>
              </a:rPr>
              <a:t> Fizyoterapi </a:t>
            </a:r>
            <a:r>
              <a:rPr lang="tr-TR" b="1" dirty="0">
                <a:latin typeface="+mn-lt"/>
                <a:cs typeface="Times New Roman" panose="02020603050405020304" pitchFamily="18" charset="0"/>
              </a:rPr>
              <a:t>ve Rehabilitasyon Bölümü öğretim üye ve elemanları (16),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a:t>
            </a:r>
            <a:r>
              <a:rPr lang="tr-TR" dirty="0" err="1">
                <a:latin typeface="+mn-lt"/>
                <a:cs typeface="Times New Roman" panose="02020603050405020304" pitchFamily="18" charset="0"/>
              </a:rPr>
              <a:t>Serebral</a:t>
            </a:r>
            <a:r>
              <a:rPr lang="tr-TR" dirty="0">
                <a:latin typeface="+mn-lt"/>
                <a:cs typeface="Times New Roman" panose="02020603050405020304" pitchFamily="18" charset="0"/>
              </a:rPr>
              <a:t> </a:t>
            </a:r>
            <a:r>
              <a:rPr lang="tr-TR" dirty="0" err="1">
                <a:latin typeface="+mn-lt"/>
                <a:cs typeface="Times New Roman" panose="02020603050405020304" pitchFamily="18" charset="0"/>
              </a:rPr>
              <a:t>Palsi’de</a:t>
            </a:r>
            <a:r>
              <a:rPr lang="tr-TR" dirty="0">
                <a:latin typeface="+mn-lt"/>
                <a:cs typeface="Times New Roman" panose="02020603050405020304" pitchFamily="18" charset="0"/>
              </a:rPr>
              <a:t> Duyusal Problemler, 28.05.2019, Katılımcı.</a:t>
            </a:r>
          </a:p>
          <a:p>
            <a:endParaRPr lang="tr-TR" sz="1800" b="1" dirty="0">
              <a:latin typeface="Times New Roman" panose="02020603050405020304" pitchFamily="18" charset="0"/>
              <a:cs typeface="Times New Roman" panose="02020603050405020304" pitchFamily="18" charset="0"/>
            </a:endParaRPr>
          </a:p>
          <a:p>
            <a:pPr lvl="0"/>
            <a:endParaRPr lang="tr-TR" sz="1200" dirty="0" smtClean="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20</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719532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1194" y="208650"/>
            <a:ext cx="10753223"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(37 Adet)</a:t>
            </a:r>
            <a:endParaRPr lang="tr-TR" sz="1800" b="1" dirty="0">
              <a:latin typeface="+mn-lt"/>
              <a:cs typeface="Times New Roman" panose="02020603050405020304" pitchFamily="18" charset="0"/>
            </a:endParaRPr>
          </a:p>
          <a:p>
            <a:pPr marL="514350" indent="-514350" algn="just">
              <a:lnSpc>
                <a:spcPct val="100000"/>
              </a:lnSpc>
              <a:buFont typeface="+mj-lt"/>
              <a:buAutoNum type="arabicPeriod" startAt="28"/>
            </a:pPr>
            <a:r>
              <a:rPr lang="tr-TR" sz="1400" b="1" dirty="0">
                <a:latin typeface="+mn-lt"/>
                <a:cs typeface="Times New Roman" panose="02020603050405020304" pitchFamily="18" charset="0"/>
              </a:rPr>
              <a:t>Prof. Dr. H. Nilgün GÜRSES, </a:t>
            </a:r>
            <a:r>
              <a:rPr lang="tr-TR" sz="1400" dirty="0">
                <a:latin typeface="+mn-lt"/>
                <a:cs typeface="Times New Roman" panose="02020603050405020304" pitchFamily="18" charset="0"/>
              </a:rPr>
              <a:t>13 Eylül 2018 tarihinde </a:t>
            </a:r>
            <a:r>
              <a:rPr lang="tr-TR" sz="1400" dirty="0" err="1">
                <a:latin typeface="+mn-lt"/>
                <a:cs typeface="Times New Roman" panose="02020603050405020304" pitchFamily="18" charset="0"/>
              </a:rPr>
              <a:t>Bezmialem</a:t>
            </a:r>
            <a:r>
              <a:rPr lang="tr-TR" sz="1400" dirty="0">
                <a:latin typeface="+mn-lt"/>
                <a:cs typeface="Times New Roman" panose="02020603050405020304" pitchFamily="18" charset="0"/>
              </a:rPr>
              <a:t> Vakıf Üniversitesi Sağlık Bilimleri Enstitüsü Danışmanlık Eğitimi ve ORPHEUS Standartları </a:t>
            </a:r>
            <a:r>
              <a:rPr lang="tr-TR" sz="1400" dirty="0" err="1">
                <a:latin typeface="+mn-lt"/>
                <a:cs typeface="Times New Roman" panose="02020603050405020304" pitchFamily="18" charset="0"/>
              </a:rPr>
              <a:t>Çalıştayı’na</a:t>
            </a:r>
            <a:r>
              <a:rPr lang="tr-TR" sz="1400" dirty="0">
                <a:latin typeface="+mn-lt"/>
                <a:cs typeface="Times New Roman" panose="02020603050405020304" pitchFamily="18" charset="0"/>
              </a:rPr>
              <a:t> </a:t>
            </a:r>
            <a:r>
              <a:rPr lang="tr-TR" sz="1400" dirty="0" smtClean="0">
                <a:latin typeface="+mn-lt"/>
                <a:cs typeface="Times New Roman" panose="02020603050405020304" pitchFamily="18" charset="0"/>
              </a:rPr>
              <a:t>katılmıştır.</a:t>
            </a:r>
            <a:endParaRPr lang="tr-TR" sz="1400" dirty="0">
              <a:latin typeface="+mn-lt"/>
              <a:cs typeface="Times New Roman" panose="02020603050405020304" pitchFamily="18" charset="0"/>
            </a:endParaRPr>
          </a:p>
          <a:p>
            <a:pPr marL="514350" indent="-514350" algn="just">
              <a:lnSpc>
                <a:spcPct val="100000"/>
              </a:lnSpc>
              <a:buFont typeface="+mj-lt"/>
              <a:buAutoNum type="arabicPeriod" startAt="28"/>
            </a:pPr>
            <a:r>
              <a:rPr lang="tr-TR" sz="1400" b="1" dirty="0">
                <a:latin typeface="+mn-lt"/>
                <a:cs typeface="Times New Roman" panose="02020603050405020304" pitchFamily="18" charset="0"/>
              </a:rPr>
              <a:t>Prof. Dr. H. Nilgün GÜRSES, </a:t>
            </a:r>
            <a:r>
              <a:rPr lang="tr-TR" sz="1400" dirty="0">
                <a:latin typeface="+mn-lt"/>
                <a:cs typeface="Times New Roman" panose="02020603050405020304" pitchFamily="18" charset="0"/>
              </a:rPr>
              <a:t>17/07/2019 tarihinde 2019 Tercih ve Tanıtım Dönemi Koordinasyon Toplantısı kapsamında </a:t>
            </a:r>
            <a:r>
              <a:rPr lang="tr-TR" sz="1400" dirty="0" err="1">
                <a:latin typeface="+mn-lt"/>
                <a:cs typeface="Times New Roman" panose="02020603050405020304" pitchFamily="18" charset="0"/>
              </a:rPr>
              <a:t>Erich</a:t>
            </a:r>
            <a:r>
              <a:rPr lang="tr-TR" sz="1400" dirty="0">
                <a:latin typeface="+mn-lt"/>
                <a:cs typeface="Times New Roman" panose="02020603050405020304" pitchFamily="18" charset="0"/>
              </a:rPr>
              <a:t> Frank Konferans Salonunda Fizyoterapi ve Rehabilitasyon Bölümü tanıtım sunumunu yapmış ve fakültemizin diğer öğretim elemanlarını tanıtımda vurgu yapılması gereken önemli noktalar hakkında bilgilendirmiştir</a:t>
            </a:r>
          </a:p>
          <a:p>
            <a:pPr marL="514350" indent="-514350" algn="just">
              <a:lnSpc>
                <a:spcPct val="100000"/>
              </a:lnSpc>
              <a:buFont typeface="+mj-lt"/>
              <a:buAutoNum type="arabicPeriod" startAt="28"/>
            </a:pPr>
            <a:r>
              <a:rPr lang="tr-TR" sz="1400" b="1" dirty="0">
                <a:latin typeface="+mn-lt"/>
                <a:cs typeface="Times New Roman" panose="02020603050405020304" pitchFamily="18" charset="0"/>
              </a:rPr>
              <a:t>Doç. Dr. Semiramis ÖZYILMAZ, </a:t>
            </a:r>
            <a:r>
              <a:rPr lang="tr-TR" sz="1400" dirty="0">
                <a:latin typeface="+mn-lt"/>
                <a:cs typeface="Times New Roman" panose="02020603050405020304" pitchFamily="18" charset="0"/>
              </a:rPr>
              <a:t>13 Eylül 2018 tarihinde </a:t>
            </a:r>
            <a:r>
              <a:rPr lang="tr-TR" sz="1400" dirty="0" err="1">
                <a:latin typeface="+mn-lt"/>
                <a:cs typeface="Times New Roman" panose="02020603050405020304" pitchFamily="18" charset="0"/>
              </a:rPr>
              <a:t>Bezmialem</a:t>
            </a:r>
            <a:r>
              <a:rPr lang="tr-TR" sz="1400" dirty="0">
                <a:latin typeface="+mn-lt"/>
                <a:cs typeface="Times New Roman" panose="02020603050405020304" pitchFamily="18" charset="0"/>
              </a:rPr>
              <a:t> Vakıf Üniversitesi Sağlık Bilimleri Enstitüsü Danışmanlık Eğitimi ve ORPHEUS Standartları </a:t>
            </a:r>
            <a:r>
              <a:rPr lang="tr-TR" sz="1400" dirty="0" err="1">
                <a:latin typeface="+mn-lt"/>
                <a:cs typeface="Times New Roman" panose="02020603050405020304" pitchFamily="18" charset="0"/>
              </a:rPr>
              <a:t>Çalıştayı’na</a:t>
            </a:r>
            <a:r>
              <a:rPr lang="tr-TR" sz="1400" dirty="0">
                <a:latin typeface="+mn-lt"/>
                <a:cs typeface="Times New Roman" panose="02020603050405020304" pitchFamily="18" charset="0"/>
              </a:rPr>
              <a:t> </a:t>
            </a:r>
            <a:r>
              <a:rPr lang="tr-TR" sz="1400" dirty="0" smtClean="0">
                <a:latin typeface="+mn-lt"/>
                <a:cs typeface="Times New Roman" panose="02020603050405020304" pitchFamily="18" charset="0"/>
              </a:rPr>
              <a:t>katılmıştır.</a:t>
            </a:r>
            <a:endParaRPr lang="tr-TR" sz="1400" dirty="0">
              <a:latin typeface="+mn-lt"/>
              <a:cs typeface="Times New Roman" panose="02020603050405020304" pitchFamily="18" charset="0"/>
            </a:endParaRPr>
          </a:p>
          <a:p>
            <a:pPr marL="514350" indent="-514350" algn="just">
              <a:lnSpc>
                <a:spcPct val="100000"/>
              </a:lnSpc>
              <a:buFont typeface="+mj-lt"/>
              <a:buAutoNum type="arabicPeriod" startAt="28"/>
            </a:pPr>
            <a:r>
              <a:rPr lang="tr-TR" sz="1400" b="1" dirty="0">
                <a:latin typeface="+mn-lt"/>
                <a:cs typeface="Times New Roman" panose="02020603050405020304" pitchFamily="18" charset="0"/>
              </a:rPr>
              <a:t>Dr. </a:t>
            </a:r>
            <a:r>
              <a:rPr lang="tr-TR" sz="1400" b="1" dirty="0" err="1">
                <a:latin typeface="+mn-lt"/>
                <a:cs typeface="Times New Roman" panose="02020603050405020304" pitchFamily="18" charset="0"/>
              </a:rPr>
              <a:t>Öğr</a:t>
            </a:r>
            <a:r>
              <a:rPr lang="tr-TR" sz="1400" b="1" dirty="0">
                <a:latin typeface="+mn-lt"/>
                <a:cs typeface="Times New Roman" panose="02020603050405020304" pitchFamily="18" charset="0"/>
              </a:rPr>
              <a:t>. Üyesi </a:t>
            </a:r>
            <a:r>
              <a:rPr lang="tr-TR" sz="1400" b="1" dirty="0" err="1">
                <a:latin typeface="+mn-lt"/>
                <a:cs typeface="Times New Roman" panose="02020603050405020304" pitchFamily="18" charset="0"/>
              </a:rPr>
              <a:t>Alis</a:t>
            </a:r>
            <a:r>
              <a:rPr lang="tr-TR" sz="1400" b="1" dirty="0">
                <a:latin typeface="+mn-lt"/>
                <a:cs typeface="Times New Roman" panose="02020603050405020304" pitchFamily="18" charset="0"/>
              </a:rPr>
              <a:t> KOSTANOĞLU, </a:t>
            </a:r>
            <a:r>
              <a:rPr lang="tr-TR" sz="1400" dirty="0">
                <a:latin typeface="+mn-lt"/>
                <a:cs typeface="Times New Roman" panose="02020603050405020304" pitchFamily="18" charset="0"/>
              </a:rPr>
              <a:t>13 Eylül 2018 tarihinde </a:t>
            </a:r>
            <a:r>
              <a:rPr lang="tr-TR" sz="1400" dirty="0" err="1">
                <a:latin typeface="+mn-lt"/>
                <a:cs typeface="Times New Roman" panose="02020603050405020304" pitchFamily="18" charset="0"/>
              </a:rPr>
              <a:t>Bezmialem</a:t>
            </a:r>
            <a:r>
              <a:rPr lang="tr-TR" sz="1400" dirty="0">
                <a:latin typeface="+mn-lt"/>
                <a:cs typeface="Times New Roman" panose="02020603050405020304" pitchFamily="18" charset="0"/>
              </a:rPr>
              <a:t> Vakıf Üniversitesi Sağlık Bilimleri Enstitüsü Danışmanlık Eğitimi ve ORPHEUS Standartları </a:t>
            </a:r>
            <a:r>
              <a:rPr lang="tr-TR" sz="1400" dirty="0" err="1">
                <a:latin typeface="+mn-lt"/>
                <a:cs typeface="Times New Roman" panose="02020603050405020304" pitchFamily="18" charset="0"/>
              </a:rPr>
              <a:t>Çalıştayı’na</a:t>
            </a:r>
            <a:r>
              <a:rPr lang="tr-TR" sz="1400" dirty="0">
                <a:latin typeface="+mn-lt"/>
                <a:cs typeface="Times New Roman" panose="02020603050405020304" pitchFamily="18" charset="0"/>
              </a:rPr>
              <a:t> </a:t>
            </a:r>
            <a:r>
              <a:rPr lang="tr-TR" sz="1400" dirty="0" smtClean="0">
                <a:latin typeface="+mn-lt"/>
                <a:cs typeface="Times New Roman" panose="02020603050405020304" pitchFamily="18" charset="0"/>
              </a:rPr>
              <a:t>katılmıştır.</a:t>
            </a:r>
            <a:endParaRPr lang="tr-TR" sz="1400" dirty="0">
              <a:latin typeface="+mn-lt"/>
              <a:cs typeface="Times New Roman" panose="02020603050405020304" pitchFamily="18" charset="0"/>
            </a:endParaRPr>
          </a:p>
          <a:p>
            <a:pPr marL="514350" indent="-514350" algn="just">
              <a:lnSpc>
                <a:spcPct val="100000"/>
              </a:lnSpc>
              <a:buFont typeface="+mj-lt"/>
              <a:buAutoNum type="arabicPeriod" startAt="28"/>
            </a:pPr>
            <a:r>
              <a:rPr lang="tr-TR" sz="1400" b="1" dirty="0" err="1">
                <a:latin typeface="+mn-lt"/>
                <a:cs typeface="Times New Roman" panose="02020603050405020304" pitchFamily="18" charset="0"/>
              </a:rPr>
              <a:t>Öğr</a:t>
            </a:r>
            <a:r>
              <a:rPr lang="tr-TR" sz="1400" b="1" dirty="0">
                <a:latin typeface="+mn-lt"/>
                <a:cs typeface="Times New Roman" panose="02020603050405020304" pitchFamily="18" charset="0"/>
              </a:rPr>
              <a:t>. Gör. Ertuğrul SAFRAN, </a:t>
            </a:r>
            <a:r>
              <a:rPr lang="tr-TR" sz="1400" dirty="0">
                <a:latin typeface="+mn-lt"/>
                <a:cs typeface="Times New Roman" panose="02020603050405020304" pitchFamily="18" charset="0"/>
              </a:rPr>
              <a:t>13 Eylül 2018 tarihinde </a:t>
            </a:r>
            <a:r>
              <a:rPr lang="tr-TR" sz="1400" dirty="0" err="1">
                <a:latin typeface="+mn-lt"/>
                <a:cs typeface="Times New Roman" panose="02020603050405020304" pitchFamily="18" charset="0"/>
              </a:rPr>
              <a:t>Bezmialem</a:t>
            </a:r>
            <a:r>
              <a:rPr lang="tr-TR" sz="1400" dirty="0">
                <a:latin typeface="+mn-lt"/>
                <a:cs typeface="Times New Roman" panose="02020603050405020304" pitchFamily="18" charset="0"/>
              </a:rPr>
              <a:t> Vakıf Üniversitesi Sağlık Bilimleri Enstitüsü Danışmanlık Eğitimi ve ORPHEUS Standartları </a:t>
            </a:r>
            <a:r>
              <a:rPr lang="tr-TR" sz="1400" dirty="0" err="1">
                <a:latin typeface="+mn-lt"/>
                <a:cs typeface="Times New Roman" panose="02020603050405020304" pitchFamily="18" charset="0"/>
              </a:rPr>
              <a:t>Çalıştayı’na</a:t>
            </a:r>
            <a:r>
              <a:rPr lang="tr-TR" sz="1400" dirty="0">
                <a:latin typeface="+mn-lt"/>
                <a:cs typeface="Times New Roman" panose="02020603050405020304" pitchFamily="18" charset="0"/>
              </a:rPr>
              <a:t> </a:t>
            </a:r>
            <a:r>
              <a:rPr lang="tr-TR" sz="1400" dirty="0" smtClean="0">
                <a:latin typeface="+mn-lt"/>
                <a:cs typeface="Times New Roman" panose="02020603050405020304" pitchFamily="18" charset="0"/>
              </a:rPr>
              <a:t>katılmıştır.</a:t>
            </a:r>
            <a:endParaRPr lang="tr-TR" sz="1400" dirty="0">
              <a:latin typeface="+mn-lt"/>
              <a:cs typeface="Times New Roman" panose="02020603050405020304" pitchFamily="18" charset="0"/>
            </a:endParaRPr>
          </a:p>
          <a:p>
            <a:pPr marL="514350" indent="-514350" algn="just">
              <a:lnSpc>
                <a:spcPct val="100000"/>
              </a:lnSpc>
              <a:buFont typeface="+mj-lt"/>
              <a:buAutoNum type="arabicPeriod" startAt="28"/>
            </a:pPr>
            <a:r>
              <a:rPr lang="tr-TR" sz="1400" b="1" dirty="0">
                <a:latin typeface="+mn-lt"/>
                <a:cs typeface="Times New Roman" panose="02020603050405020304" pitchFamily="18" charset="0"/>
              </a:rPr>
              <a:t>Arş. Gör. Hikmet UÇGUN, </a:t>
            </a:r>
            <a:r>
              <a:rPr lang="tr-TR" sz="1400" dirty="0">
                <a:latin typeface="+mn-lt"/>
                <a:cs typeface="Times New Roman" panose="02020603050405020304" pitchFamily="18" charset="0"/>
              </a:rPr>
              <a:t>13 Eylül 2018 tarihinde </a:t>
            </a:r>
            <a:r>
              <a:rPr lang="tr-TR" sz="1400" dirty="0" err="1">
                <a:latin typeface="+mn-lt"/>
                <a:cs typeface="Times New Roman" panose="02020603050405020304" pitchFamily="18" charset="0"/>
              </a:rPr>
              <a:t>Bezmialem</a:t>
            </a:r>
            <a:r>
              <a:rPr lang="tr-TR" sz="1400" dirty="0">
                <a:latin typeface="+mn-lt"/>
                <a:cs typeface="Times New Roman" panose="02020603050405020304" pitchFamily="18" charset="0"/>
              </a:rPr>
              <a:t> Vakıf Üniversitesi Sağlık Bilimleri Enstitüsü Danışmanlık Eğitimi ve ORPHEUS Standartları </a:t>
            </a:r>
            <a:r>
              <a:rPr lang="tr-TR" sz="1400" dirty="0" err="1">
                <a:latin typeface="+mn-lt"/>
                <a:cs typeface="Times New Roman" panose="02020603050405020304" pitchFamily="18" charset="0"/>
              </a:rPr>
              <a:t>Çalıştayı’na</a:t>
            </a:r>
            <a:r>
              <a:rPr lang="tr-TR" sz="1400" dirty="0">
                <a:latin typeface="+mn-lt"/>
                <a:cs typeface="Times New Roman" panose="02020603050405020304" pitchFamily="18" charset="0"/>
              </a:rPr>
              <a:t> </a:t>
            </a:r>
            <a:r>
              <a:rPr lang="tr-TR" sz="1400" dirty="0" smtClean="0">
                <a:latin typeface="+mn-lt"/>
                <a:cs typeface="Times New Roman" panose="02020603050405020304" pitchFamily="18" charset="0"/>
              </a:rPr>
              <a:t>katılmıştır.</a:t>
            </a:r>
            <a:endParaRPr lang="tr-TR" sz="1400" dirty="0">
              <a:latin typeface="+mn-lt"/>
              <a:cs typeface="Times New Roman" panose="02020603050405020304" pitchFamily="18" charset="0"/>
            </a:endParaRPr>
          </a:p>
          <a:p>
            <a:endParaRPr lang="tr-TR" sz="1800" b="1" dirty="0">
              <a:latin typeface="Times New Roman" panose="02020603050405020304" pitchFamily="18" charset="0"/>
              <a:cs typeface="Times New Roman" panose="02020603050405020304" pitchFamily="18" charset="0"/>
            </a:endParaRPr>
          </a:p>
          <a:p>
            <a:pPr lvl="0"/>
            <a:endParaRPr lang="tr-TR" sz="1200" dirty="0" smtClean="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21</a:t>
            </a:fld>
            <a:endParaRPr lang="tr-TR" dirty="0"/>
          </a:p>
        </p:txBody>
      </p:sp>
      <p:sp>
        <p:nvSpPr>
          <p:cNvPr id="3" name="Altbilgi Yer Tutucusu 2"/>
          <p:cNvSpPr>
            <a:spLocks noGrp="1"/>
          </p:cNvSpPr>
          <p:nvPr>
            <p:ph type="ftr" sz="quarter" idx="11"/>
          </p:nvPr>
        </p:nvSpPr>
        <p:spPr/>
        <p:txBody>
          <a:bodyPr/>
          <a:lstStyle/>
          <a:p>
            <a:r>
              <a:rPr lang="tr-TR" dirty="0" smtClean="0"/>
              <a:t>10.01.2020</a:t>
            </a:r>
            <a:endParaRPr lang="tr-TR" dirty="0"/>
          </a:p>
        </p:txBody>
      </p:sp>
    </p:spTree>
    <p:extLst>
      <p:ext uri="{BB962C8B-B14F-4D97-AF65-F5344CB8AC3E}">
        <p14:creationId xmlns:p14="http://schemas.microsoft.com/office/powerpoint/2010/main" val="1368512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1194" y="208650"/>
            <a:ext cx="10753223"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(37 Adet)</a:t>
            </a:r>
            <a:endParaRPr lang="tr-TR" sz="1800" b="1" dirty="0">
              <a:latin typeface="+mn-lt"/>
              <a:cs typeface="Times New Roman" panose="02020603050405020304" pitchFamily="18" charset="0"/>
            </a:endParaRPr>
          </a:p>
          <a:p>
            <a:pPr marL="514350" indent="-514350" algn="just">
              <a:lnSpc>
                <a:spcPct val="150000"/>
              </a:lnSpc>
              <a:buFont typeface="+mj-lt"/>
              <a:buAutoNum type="arabicPeriod" startAt="34"/>
            </a:pPr>
            <a:r>
              <a:rPr lang="tr-TR" sz="1400" b="1" dirty="0">
                <a:latin typeface="+mn-lt"/>
                <a:cs typeface="Times New Roman" panose="02020603050405020304" pitchFamily="18" charset="0"/>
              </a:rPr>
              <a:t>Bölüm öğretim elemanları</a:t>
            </a:r>
            <a:r>
              <a:rPr lang="tr-TR" sz="1400" dirty="0">
                <a:latin typeface="+mn-lt"/>
                <a:cs typeface="Times New Roman" panose="02020603050405020304" pitchFamily="18" charset="0"/>
              </a:rPr>
              <a:t>, 27 Aralık 2018 tarihinde Kütüphane ve Dokümantasyon Direktörlüğü tarafından Eyüp Sultan kampüsünde gerçekleştirilen “Elektronik Belge Yönetim Sistemi (EBYS)” konulu eğitime katılmışlardır</a:t>
            </a:r>
            <a:endParaRPr lang="tr-TR" sz="1400" b="1" dirty="0">
              <a:latin typeface="+mn-lt"/>
              <a:cs typeface="Times New Roman" panose="02020603050405020304" pitchFamily="18" charset="0"/>
            </a:endParaRPr>
          </a:p>
          <a:p>
            <a:pPr marL="514350" indent="-514350" algn="just">
              <a:lnSpc>
                <a:spcPct val="150000"/>
              </a:lnSpc>
              <a:buFont typeface="+mj-lt"/>
              <a:buAutoNum type="arabicPeriod" startAt="34"/>
            </a:pPr>
            <a:r>
              <a:rPr lang="tr-TR" sz="1400" b="1" dirty="0">
                <a:latin typeface="+mn-lt"/>
                <a:cs typeface="Times New Roman" panose="02020603050405020304" pitchFamily="18" charset="0"/>
              </a:rPr>
              <a:t>Bölüm öğretim elemanlarımız, </a:t>
            </a:r>
            <a:r>
              <a:rPr lang="tr-TR" sz="1400" dirty="0">
                <a:latin typeface="+mn-lt"/>
                <a:cs typeface="Times New Roman" panose="02020603050405020304" pitchFamily="18" charset="0"/>
              </a:rPr>
              <a:t>2019 Üniversite Tercih ve Tanıtım Günleri kapsamında Vatan, Eyüp Sultan Yerleşkeleri ve Harbiye Kongre Merkezi’nde bulunan görevlerini yerine getirmektedirler. Eyüp Sultan kampüsüne yönlendirilen aday öğrenciler ve aileleri bölüm öğretim elemanı eşliğinde Yerleşkemizi ve Bölüm Ünitelerini tanıma fırsatını elde etmektedirler</a:t>
            </a:r>
          </a:p>
          <a:p>
            <a:pPr marL="514350" indent="-514350" algn="just">
              <a:lnSpc>
                <a:spcPct val="150000"/>
              </a:lnSpc>
              <a:buFont typeface="+mj-lt"/>
              <a:buAutoNum type="arabicPeriod" startAt="34"/>
            </a:pPr>
            <a:r>
              <a:rPr lang="tr-TR" sz="1400" b="1" dirty="0">
                <a:latin typeface="+mn-lt"/>
                <a:cs typeface="Times New Roman" panose="02020603050405020304" pitchFamily="18" charset="0"/>
              </a:rPr>
              <a:t>Bölüm öğretim elemanlarımız, </a:t>
            </a:r>
            <a:r>
              <a:rPr lang="tr-TR" sz="1400" dirty="0">
                <a:latin typeface="+mn-lt"/>
                <a:cs typeface="Times New Roman" panose="02020603050405020304" pitchFamily="18" charset="0"/>
              </a:rPr>
              <a:t>05/02/2019 tarihinde Öğrenci İşleri Direktörlüğü tarafından düzenlenen “Akademik Danışmanlık Yönergesi” hakkında bilgilendirme toplantısına katılmışlardır</a:t>
            </a:r>
          </a:p>
          <a:p>
            <a:pPr marL="514350" indent="-514350" algn="just">
              <a:lnSpc>
                <a:spcPct val="150000"/>
              </a:lnSpc>
              <a:buFont typeface="+mj-lt"/>
              <a:buAutoNum type="arabicPeriod" startAt="34"/>
            </a:pPr>
            <a:r>
              <a:rPr lang="tr-TR" sz="1400" b="1" dirty="0">
                <a:latin typeface="+mn-lt"/>
                <a:cs typeface="Times New Roman" panose="02020603050405020304" pitchFamily="18" charset="0"/>
              </a:rPr>
              <a:t>Arş. Gör. Hikmet UÇGUN, </a:t>
            </a:r>
            <a:r>
              <a:rPr lang="tr-TR" sz="1400" dirty="0">
                <a:latin typeface="+mn-lt"/>
                <a:cs typeface="Times New Roman" panose="02020603050405020304" pitchFamily="18" charset="0"/>
              </a:rPr>
              <a:t>11/03/2019 tarihinde Kütüphane ve Dokümantasyon Direktörlüğü tarafından düzenlenen Abdülhamid Han Oditoryumunda gerçekleşen “</a:t>
            </a:r>
            <a:r>
              <a:rPr lang="tr-TR" sz="1400" dirty="0" err="1">
                <a:latin typeface="+mn-lt"/>
                <a:cs typeface="Times New Roman" panose="02020603050405020304" pitchFamily="18" charset="0"/>
              </a:rPr>
              <a:t>Endnote</a:t>
            </a:r>
            <a:r>
              <a:rPr lang="tr-TR" sz="1400" dirty="0">
                <a:latin typeface="+mn-lt"/>
                <a:cs typeface="Times New Roman" panose="02020603050405020304" pitchFamily="18" charset="0"/>
              </a:rPr>
              <a:t> Eğitim Semineri” başlıklı eğitim toplantısına katılmışlardır.</a:t>
            </a:r>
          </a:p>
          <a:p>
            <a:pPr marL="342900" indent="-342900">
              <a:buFont typeface="+mj-lt"/>
              <a:buAutoNum type="arabicPeriod" startAt="34"/>
            </a:pPr>
            <a:endParaRPr lang="tr-TR" sz="1800" b="1" dirty="0">
              <a:latin typeface="Times New Roman" panose="02020603050405020304" pitchFamily="18" charset="0"/>
              <a:cs typeface="Times New Roman" panose="02020603050405020304" pitchFamily="18" charset="0"/>
            </a:endParaRPr>
          </a:p>
          <a:p>
            <a:pPr lvl="0"/>
            <a:endParaRPr lang="tr-TR" sz="1200" dirty="0" smtClean="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22</a:t>
            </a:fld>
            <a:endParaRPr lang="tr-TR" dirty="0"/>
          </a:p>
        </p:txBody>
      </p:sp>
      <p:sp>
        <p:nvSpPr>
          <p:cNvPr id="3" name="Altbilgi Yer Tutucusu 2"/>
          <p:cNvSpPr>
            <a:spLocks noGrp="1"/>
          </p:cNvSpPr>
          <p:nvPr>
            <p:ph type="ftr" sz="quarter" idx="11"/>
          </p:nvPr>
        </p:nvSpPr>
        <p:spPr/>
        <p:txBody>
          <a:bodyPr/>
          <a:lstStyle/>
          <a:p>
            <a:r>
              <a:rPr lang="tr-TR" dirty="0" smtClean="0"/>
              <a:t>10.01.2020</a:t>
            </a:r>
            <a:endParaRPr lang="tr-TR" dirty="0"/>
          </a:p>
        </p:txBody>
      </p:sp>
    </p:spTree>
    <p:extLst>
      <p:ext uri="{BB962C8B-B14F-4D97-AF65-F5344CB8AC3E}">
        <p14:creationId xmlns:p14="http://schemas.microsoft.com/office/powerpoint/2010/main" val="1103598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68490" y="208650"/>
            <a:ext cx="10725927"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1"/>
            <a:ext cx="11429088" cy="5352867"/>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Dışı</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Düzenleme Kurulu </a:t>
            </a:r>
            <a:r>
              <a:rPr lang="tr-TR" sz="1800" b="1" dirty="0" smtClean="0">
                <a:latin typeface="+mn-lt"/>
                <a:cs typeface="Times New Roman" panose="02020603050405020304" pitchFamily="18" charset="0"/>
              </a:rPr>
              <a:t>Üyeliği (1 Adet)</a:t>
            </a: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marL="342900" indent="-342900" algn="just">
              <a:lnSpc>
                <a:spcPct val="100000"/>
              </a:lnSpc>
              <a:buFont typeface="+mj-lt"/>
              <a:buAutoNum type="arabicPeriod"/>
            </a:pPr>
            <a:r>
              <a:rPr lang="tr-TR" b="1" dirty="0" smtClean="0">
                <a:latin typeface="+mn-lt"/>
                <a:cs typeface="Times New Roman" panose="02020603050405020304" pitchFamily="18" charset="0"/>
              </a:rPr>
              <a:t>Dr. </a:t>
            </a:r>
            <a:r>
              <a:rPr lang="tr-TR" b="1" dirty="0" err="1" smtClean="0">
                <a:latin typeface="+mn-lt"/>
                <a:cs typeface="Times New Roman" panose="02020603050405020304" pitchFamily="18" charset="0"/>
              </a:rPr>
              <a:t>Öğr</a:t>
            </a:r>
            <a:r>
              <a:rPr lang="tr-TR" b="1" dirty="0" smtClean="0">
                <a:latin typeface="+mn-lt"/>
                <a:cs typeface="Times New Roman" panose="02020603050405020304" pitchFamily="18" charset="0"/>
              </a:rPr>
              <a:t>. Üyesi Alis Kostanoğlu, </a:t>
            </a:r>
            <a:r>
              <a:rPr lang="tr-TR" dirty="0" smtClean="0">
                <a:latin typeface="+mn-lt"/>
                <a:cs typeface="Times New Roman" panose="02020603050405020304" pitchFamily="18" charset="0"/>
              </a:rPr>
              <a:t>TÜSAD 40. Ulusal Kongresi, Solunum 2018, 14 Ekim 2018, Antalya, Kongre Düzenleme.</a:t>
            </a:r>
          </a:p>
          <a:p>
            <a:pPr algn="just">
              <a:lnSpc>
                <a:spcPct val="100000"/>
              </a:lnSpc>
            </a:pPr>
            <a:endParaRPr lang="tr-TR" dirty="0" smtClean="0">
              <a:latin typeface="+mn-lt"/>
              <a:cs typeface="Times New Roman" panose="02020603050405020304" pitchFamily="18" charset="0"/>
            </a:endParaRPr>
          </a:p>
          <a:p>
            <a:pPr lvl="1" algn="just">
              <a:lnSpc>
                <a:spcPct val="100000"/>
              </a:lnSpc>
              <a:buFont typeface="Wingdings" panose="05000000000000000000" pitchFamily="2" charset="2"/>
              <a:buChar char="ü"/>
            </a:pPr>
            <a:r>
              <a:rPr lang="tr-TR" sz="1600" b="1" dirty="0">
                <a:solidFill>
                  <a:prstClr val="black"/>
                </a:solidFill>
                <a:latin typeface="+mn-lt"/>
                <a:cs typeface="Times New Roman" panose="02020603050405020304" pitchFamily="18" charset="0"/>
              </a:rPr>
              <a:t>Bilimsel Etkinlik (Kurum Dışı)</a:t>
            </a:r>
          </a:p>
          <a:p>
            <a:pPr lvl="1" algn="just">
              <a:lnSpc>
                <a:spcPct val="100000"/>
              </a:lnSpc>
              <a:buFont typeface="Wingdings" panose="05000000000000000000" pitchFamily="2" charset="2"/>
              <a:buChar char="ü"/>
            </a:pPr>
            <a:r>
              <a:rPr lang="tr-TR" sz="1600" b="1" dirty="0">
                <a:latin typeface="+mn-lt"/>
                <a:cs typeface="Times New Roman" panose="02020603050405020304" pitchFamily="18" charset="0"/>
              </a:rPr>
              <a:t>Kurs </a:t>
            </a:r>
            <a:r>
              <a:rPr lang="tr-TR" sz="1600" b="1" dirty="0" smtClean="0">
                <a:latin typeface="+mn-lt"/>
                <a:cs typeface="Times New Roman" panose="02020603050405020304" pitchFamily="18" charset="0"/>
              </a:rPr>
              <a:t>Başkanlığı </a:t>
            </a:r>
            <a:r>
              <a:rPr lang="tr-TR" sz="1600" b="1" dirty="0" smtClean="0">
                <a:solidFill>
                  <a:prstClr val="black"/>
                </a:solidFill>
                <a:latin typeface="+mn-lt"/>
                <a:cs typeface="Times New Roman" panose="02020603050405020304" pitchFamily="18" charset="0"/>
              </a:rPr>
              <a:t>(2 Adet)</a:t>
            </a:r>
          </a:p>
          <a:p>
            <a:pPr lvl="1" algn="just">
              <a:lnSpc>
                <a:spcPct val="100000"/>
              </a:lnSpc>
              <a:buFont typeface="Wingdings" panose="05000000000000000000" pitchFamily="2" charset="2"/>
              <a:buChar char="ü"/>
            </a:pPr>
            <a:endParaRPr lang="tr-TR" sz="1600" b="1" dirty="0">
              <a:solidFill>
                <a:prstClr val="black"/>
              </a:solidFill>
              <a:latin typeface="+mn-lt"/>
              <a:cs typeface="Times New Roman" panose="02020603050405020304" pitchFamily="18" charset="0"/>
            </a:endParaRPr>
          </a:p>
          <a:p>
            <a:pPr marL="342900" indent="-342900" algn="just">
              <a:lnSpc>
                <a:spcPct val="100000"/>
              </a:lnSpc>
              <a:buFont typeface="+mj-lt"/>
              <a:buAutoNum type="arabicPeriod"/>
            </a:pPr>
            <a:r>
              <a:rPr lang="tr-TR" b="1" dirty="0" smtClean="0">
                <a:latin typeface="+mn-lt"/>
                <a:cs typeface="Times New Roman" panose="02020603050405020304" pitchFamily="18" charset="0"/>
              </a:rPr>
              <a:t>Prof. Dr. H. Nilgün Gürses</a:t>
            </a:r>
            <a:r>
              <a:rPr lang="tr-TR" dirty="0" smtClean="0">
                <a:latin typeface="+mn-lt"/>
                <a:cs typeface="Times New Roman" panose="02020603050405020304" pitchFamily="18" charset="0"/>
              </a:rPr>
              <a:t>, TÜSAD 40. Ulusal Kongresi, Solunum 2018. 14 Ekim 2018, Yoğun Bakımda </a:t>
            </a:r>
            <a:r>
              <a:rPr lang="tr-TR" dirty="0" err="1" smtClean="0">
                <a:latin typeface="+mn-lt"/>
                <a:cs typeface="Times New Roman" panose="02020603050405020304" pitchFamily="18" charset="0"/>
              </a:rPr>
              <a:t>Pulmoner</a:t>
            </a:r>
            <a:r>
              <a:rPr lang="tr-TR" dirty="0" smtClean="0">
                <a:latin typeface="+mn-lt"/>
                <a:cs typeface="Times New Roman" panose="02020603050405020304" pitchFamily="18" charset="0"/>
              </a:rPr>
              <a:t> Rehabilitasyon Kursu Antalya, Kurs Başkanlığı.</a:t>
            </a:r>
          </a:p>
          <a:p>
            <a:pPr marL="342900" indent="-342900" algn="just">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TÜSAD 40. Ulusal Kongresi, Solunum 2018. 14 Ekim 2018, Yoğun Bakımda Pulmoner Rehabilitasyon Kursu Antalya, Kurs </a:t>
            </a:r>
            <a:r>
              <a:rPr lang="tr-TR" dirty="0" smtClean="0">
                <a:latin typeface="+mn-lt"/>
                <a:cs typeface="Times New Roman" panose="02020603050405020304" pitchFamily="18" charset="0"/>
              </a:rPr>
              <a:t>Başkanlığı.</a:t>
            </a:r>
          </a:p>
          <a:p>
            <a:pPr algn="just"/>
            <a:endParaRPr lang="tr-TR" dirty="0" smtClean="0">
              <a:latin typeface="+mn-lt"/>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23</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7123943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1"/>
            <a:ext cx="11429088" cy="5352867"/>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Dışı</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Oturum Başkanlığı  </a:t>
            </a:r>
            <a:r>
              <a:rPr lang="tr-TR" sz="1800" b="1" dirty="0" smtClean="0">
                <a:latin typeface="+mn-lt"/>
                <a:cs typeface="Times New Roman" panose="02020603050405020304" pitchFamily="18" charset="0"/>
              </a:rPr>
              <a:t>(4 Adet)</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marL="342900" indent="-342900" algn="just">
              <a:lnSpc>
                <a:spcPct val="100000"/>
              </a:lnSpc>
              <a:buFont typeface="+mj-lt"/>
              <a:buAutoNum type="arabicPeriod"/>
            </a:pPr>
            <a:r>
              <a:rPr lang="tr-TR" b="1" dirty="0" smtClean="0">
                <a:latin typeface="+mn-lt"/>
                <a:cs typeface="Times New Roman" panose="02020603050405020304" pitchFamily="18" charset="0"/>
              </a:rPr>
              <a:t>Prof. Dr. H. Nilgün Gürses, </a:t>
            </a:r>
            <a:r>
              <a:rPr lang="tr-TR" dirty="0" smtClean="0">
                <a:latin typeface="+mn-lt"/>
                <a:cs typeface="Times New Roman" panose="02020603050405020304" pitchFamily="18" charset="0"/>
              </a:rPr>
              <a:t>TÜSAD 40. Ulusal Kongresi, Solunum 2018. 13-16 Ekim 2018, Solunum Rehabilitasyonu, Olgularla </a:t>
            </a:r>
            <a:r>
              <a:rPr lang="tr-TR" dirty="0" err="1" smtClean="0">
                <a:latin typeface="+mn-lt"/>
                <a:cs typeface="Times New Roman" panose="02020603050405020304" pitchFamily="18" charset="0"/>
              </a:rPr>
              <a:t>Pulmoner</a:t>
            </a:r>
            <a:r>
              <a:rPr lang="tr-TR" dirty="0" smtClean="0">
                <a:latin typeface="+mn-lt"/>
                <a:cs typeface="Times New Roman" panose="02020603050405020304" pitchFamily="18" charset="0"/>
              </a:rPr>
              <a:t> Rehabilitasyon Oturumu. Antalya, Oturum Başkanlığı.</a:t>
            </a:r>
          </a:p>
          <a:p>
            <a:pPr marL="342900" indent="-342900" algn="just">
              <a:buFont typeface="+mj-lt"/>
              <a:buAutoNum type="arabicPeriod"/>
            </a:pPr>
            <a:r>
              <a:rPr lang="tr-TR" b="1" dirty="0" smtClean="0">
                <a:latin typeface="+mn-lt"/>
                <a:cs typeface="Times New Roman" panose="02020603050405020304" pitchFamily="18" charset="0"/>
              </a:rPr>
              <a:t>Doç</a:t>
            </a:r>
            <a:r>
              <a:rPr lang="tr-TR" b="1" dirty="0">
                <a:latin typeface="+mn-lt"/>
                <a:cs typeface="Times New Roman" panose="02020603050405020304" pitchFamily="18" charset="0"/>
              </a:rPr>
              <a:t>. Dr. Semiramis Özyılmaz, </a:t>
            </a:r>
            <a:r>
              <a:rPr lang="tr-TR" dirty="0">
                <a:latin typeface="+mn-lt"/>
                <a:cs typeface="Times New Roman" panose="02020603050405020304" pitchFamily="18" charset="0"/>
              </a:rPr>
              <a:t>4. Uluslararası Pediatrik </a:t>
            </a:r>
            <a:r>
              <a:rPr lang="tr-TR" dirty="0" err="1">
                <a:latin typeface="+mn-lt"/>
                <a:cs typeface="Times New Roman" panose="02020603050405020304" pitchFamily="18" charset="0"/>
              </a:rPr>
              <a:t>Bobath</a:t>
            </a:r>
            <a:r>
              <a:rPr lang="tr-TR" dirty="0">
                <a:latin typeface="+mn-lt"/>
                <a:cs typeface="Times New Roman" panose="02020603050405020304" pitchFamily="18" charset="0"/>
              </a:rPr>
              <a:t>/</a:t>
            </a:r>
            <a:r>
              <a:rPr lang="tr-TR" dirty="0" err="1">
                <a:latin typeface="+mn-lt"/>
                <a:cs typeface="Times New Roman" panose="02020603050405020304" pitchFamily="18" charset="0"/>
              </a:rPr>
              <a:t>Nörogelişimsel</a:t>
            </a:r>
            <a:r>
              <a:rPr lang="tr-TR" dirty="0">
                <a:latin typeface="+mn-lt"/>
                <a:cs typeface="Times New Roman" panose="02020603050405020304" pitchFamily="18" charset="0"/>
              </a:rPr>
              <a:t> Tedavi Kongresi ‘Klinikten Vaka Çözümlemeleri Paneli I’ 31. Ekim- 3.Kasım 2018, Point Barbaros Oteli, İstanbul, Oturum Başkanı.</a:t>
            </a:r>
          </a:p>
          <a:p>
            <a:pPr marL="342900" indent="-342900" algn="just">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TÜSAD 40. Ulusal Kongresi, Solunum 2018. 13-16 Ekim 2018, Antalya, Oturum Başkanlığı.</a:t>
            </a:r>
          </a:p>
          <a:p>
            <a:pPr marL="342900" indent="-342900" algn="just">
              <a:buFont typeface="+mj-lt"/>
              <a:buAutoNum type="arabicPeriod"/>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Gözde Başbuğ.</a:t>
            </a:r>
            <a:r>
              <a:rPr lang="tr-TR" dirty="0">
                <a:latin typeface="+mn-lt"/>
                <a:cs typeface="Times New Roman" panose="02020603050405020304" pitchFamily="18" charset="0"/>
              </a:rPr>
              <a:t>1st International Conference on </a:t>
            </a:r>
            <a:r>
              <a:rPr lang="tr-TR" dirty="0" err="1">
                <a:latin typeface="+mn-lt"/>
                <a:cs typeface="Times New Roman" panose="02020603050405020304" pitchFamily="18" charset="0"/>
              </a:rPr>
              <a:t>Scoliosis</a:t>
            </a:r>
            <a:r>
              <a:rPr lang="tr-TR" dirty="0">
                <a:latin typeface="+mn-lt"/>
                <a:cs typeface="Times New Roman" panose="02020603050405020304" pitchFamily="18" charset="0"/>
              </a:rPr>
              <a:t> Management, 12-13 Nisan 2018, Kültür Üniversitesi, İstanbul, Türkiye, Oturum Başkanlığı.</a:t>
            </a:r>
          </a:p>
          <a:p>
            <a:pPr lvl="1">
              <a:lnSpc>
                <a:spcPct val="100000"/>
              </a:lnSpc>
              <a:buFont typeface="Wingdings" panose="05000000000000000000" pitchFamily="2" charset="2"/>
              <a:buChar char="ü"/>
            </a:pPr>
            <a:endParaRPr lang="tr-TR" sz="1600" b="1" dirty="0">
              <a:latin typeface="+mn-lt"/>
              <a:cs typeface="Times New Roman" panose="02020603050405020304" pitchFamily="18" charset="0"/>
            </a:endParaRPr>
          </a:p>
          <a:p>
            <a:endParaRPr lang="tr-TR" sz="1800" b="1" dirty="0">
              <a:latin typeface="Times New Roman" panose="02020603050405020304" pitchFamily="18" charset="0"/>
              <a:cs typeface="Times New Roman" panose="02020603050405020304" pitchFamily="18" charset="0"/>
            </a:endParaRPr>
          </a:p>
          <a:p>
            <a:pPr lvl="0"/>
            <a:endParaRPr lang="tr-TR" sz="1200" dirty="0" smtClean="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24</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474933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1194" y="208650"/>
            <a:ext cx="10753223"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rPr>
              <a:t> </a:t>
            </a:r>
            <a:r>
              <a:rPr lang="tr-TR" sz="2000" dirty="0">
                <a:latin typeface="+mn-lt"/>
                <a:cs typeface="Times New Roman" panose="02020603050405020304" pitchFamily="18" charset="0"/>
              </a:rPr>
              <a:t>II.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341194" y="1089121"/>
            <a:ext cx="11279998" cy="5369343"/>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Konferans Konuşmacısı / Panelist / Konuşmacı </a:t>
            </a:r>
            <a:r>
              <a:rPr lang="tr-TR" sz="1800" b="1" dirty="0" smtClean="0">
                <a:latin typeface="+mn-lt"/>
                <a:cs typeface="Times New Roman" panose="02020603050405020304" pitchFamily="18" charset="0"/>
              </a:rPr>
              <a:t>(10 Adet)</a:t>
            </a:r>
            <a:endParaRPr lang="tr-TR" sz="1800" b="1" dirty="0">
              <a:latin typeface="+mn-lt"/>
              <a:cs typeface="Times New Roman" panose="02020603050405020304" pitchFamily="18" charset="0"/>
            </a:endParaRPr>
          </a:p>
          <a:p>
            <a:pPr marL="457200" lvl="1" indent="0">
              <a:lnSpc>
                <a:spcPct val="100000"/>
              </a:lnSpc>
              <a:buNone/>
            </a:pPr>
            <a:endParaRPr lang="tr-TR" sz="1800" b="1" dirty="0">
              <a:latin typeface="+mn-lt"/>
              <a:cs typeface="Times New Roman" panose="02020603050405020304" pitchFamily="18" charset="0"/>
            </a:endParaRPr>
          </a:p>
          <a:p>
            <a:pPr lvl="0" algn="just">
              <a:buFont typeface="+mj-lt"/>
              <a:buAutoNum type="arabicPeriod"/>
            </a:pPr>
            <a:r>
              <a:rPr lang="tr-TR" b="1" dirty="0" smtClean="0">
                <a:latin typeface="+mn-lt"/>
                <a:cs typeface="Times New Roman" panose="02020603050405020304" pitchFamily="18" charset="0"/>
              </a:rPr>
              <a:t>Doç</a:t>
            </a:r>
            <a:r>
              <a:rPr lang="tr-TR" b="1" dirty="0">
                <a:latin typeface="+mn-lt"/>
                <a:cs typeface="Times New Roman" panose="02020603050405020304" pitchFamily="18" charset="0"/>
              </a:rPr>
              <a:t>. Dr. Semiramis Özyılmaz</a:t>
            </a:r>
            <a:r>
              <a:rPr lang="tr-TR" dirty="0">
                <a:latin typeface="+mn-lt"/>
                <a:cs typeface="Times New Roman" panose="02020603050405020304" pitchFamily="18" charset="0"/>
              </a:rPr>
              <a:t>, TÜSAD 40. Ulusal Kongresi, Solunum 2018. 13-16 Ekim 2018, Antalya, “</a:t>
            </a:r>
            <a:r>
              <a:rPr lang="tr-TR" dirty="0" err="1">
                <a:latin typeface="+mn-lt"/>
                <a:cs typeface="Times New Roman" panose="02020603050405020304" pitchFamily="18" charset="0"/>
              </a:rPr>
              <a:t>Kistik</a:t>
            </a:r>
            <a:r>
              <a:rPr lang="tr-TR" dirty="0">
                <a:latin typeface="+mn-lt"/>
                <a:cs typeface="Times New Roman" panose="02020603050405020304" pitchFamily="18" charset="0"/>
              </a:rPr>
              <a:t> </a:t>
            </a:r>
            <a:r>
              <a:rPr lang="tr-TR" dirty="0" err="1">
                <a:latin typeface="+mn-lt"/>
                <a:cs typeface="Times New Roman" panose="02020603050405020304" pitchFamily="18" charset="0"/>
              </a:rPr>
              <a:t>Fibroziste</a:t>
            </a:r>
            <a:r>
              <a:rPr lang="tr-TR" dirty="0">
                <a:latin typeface="+mn-lt"/>
                <a:cs typeface="Times New Roman" panose="02020603050405020304" pitchFamily="18" charset="0"/>
              </a:rPr>
              <a:t> </a:t>
            </a:r>
            <a:r>
              <a:rPr lang="tr-TR" dirty="0" err="1">
                <a:latin typeface="+mn-lt"/>
                <a:cs typeface="Times New Roman" panose="02020603050405020304" pitchFamily="18" charset="0"/>
              </a:rPr>
              <a:t>Pulmoner</a:t>
            </a:r>
            <a:r>
              <a:rPr lang="tr-TR" dirty="0">
                <a:latin typeface="+mn-lt"/>
                <a:cs typeface="Times New Roman" panose="02020603050405020304" pitchFamily="18" charset="0"/>
              </a:rPr>
              <a:t> Rehabilitasyon” Olgularla </a:t>
            </a:r>
            <a:r>
              <a:rPr lang="tr-TR" dirty="0" err="1">
                <a:latin typeface="+mn-lt"/>
                <a:cs typeface="Times New Roman" panose="02020603050405020304" pitchFamily="18" charset="0"/>
              </a:rPr>
              <a:t>Pulmoner</a:t>
            </a:r>
            <a:r>
              <a:rPr lang="tr-TR" dirty="0">
                <a:latin typeface="+mn-lt"/>
                <a:cs typeface="Times New Roman" panose="02020603050405020304" pitchFamily="18" charset="0"/>
              </a:rPr>
              <a:t> Rehabilitasyon Oturumu, Konferans.</a:t>
            </a:r>
          </a:p>
          <a:p>
            <a:pPr lvl="0" algn="just">
              <a:buFont typeface="+mj-lt"/>
              <a:buAutoNum type="arabicPeriod"/>
            </a:pPr>
            <a:r>
              <a:rPr lang="tr-TR" b="1" dirty="0">
                <a:latin typeface="+mn-lt"/>
                <a:cs typeface="Times New Roman" panose="02020603050405020304" pitchFamily="18" charset="0"/>
              </a:rPr>
              <a:t>Doç. Dr. Semiramis Özyılmaz,</a:t>
            </a:r>
            <a:r>
              <a:rPr lang="tr-TR" dirty="0">
                <a:latin typeface="+mn-lt"/>
                <a:cs typeface="Times New Roman" panose="02020603050405020304" pitchFamily="18" charset="0"/>
              </a:rPr>
              <a:t> TÜSAD 40. Ulusal Kongresi, Solunum 2018. 14 Ekim 2018, Antalya, “</a:t>
            </a:r>
            <a:r>
              <a:rPr lang="tr-TR" dirty="0" err="1">
                <a:latin typeface="+mn-lt"/>
                <a:cs typeface="Times New Roman" panose="02020603050405020304" pitchFamily="18" charset="0"/>
              </a:rPr>
              <a:t>Bronşial</a:t>
            </a:r>
            <a:r>
              <a:rPr lang="tr-TR" dirty="0">
                <a:latin typeface="+mn-lt"/>
                <a:cs typeface="Times New Roman" panose="02020603050405020304" pitchFamily="18" charset="0"/>
              </a:rPr>
              <a:t> hijyen teknikleri” Yoğun Bakımda </a:t>
            </a:r>
            <a:r>
              <a:rPr lang="tr-TR" dirty="0" err="1">
                <a:latin typeface="+mn-lt"/>
                <a:cs typeface="Times New Roman" panose="02020603050405020304" pitchFamily="18" charset="0"/>
              </a:rPr>
              <a:t>Pulmoner</a:t>
            </a:r>
            <a:r>
              <a:rPr lang="tr-TR" dirty="0">
                <a:latin typeface="+mn-lt"/>
                <a:cs typeface="Times New Roman" panose="02020603050405020304" pitchFamily="18" charset="0"/>
              </a:rPr>
              <a:t> Rehabilitasyon Kursu. Konferans.</a:t>
            </a:r>
          </a:p>
          <a:p>
            <a:pPr lvl="0" algn="just">
              <a:buFont typeface="+mj-lt"/>
              <a:buAutoNum type="arabicPeriod"/>
            </a:pPr>
            <a:r>
              <a:rPr lang="tr-TR" b="1" dirty="0">
                <a:latin typeface="+mn-lt"/>
                <a:cs typeface="Times New Roman" panose="02020603050405020304" pitchFamily="18" charset="0"/>
              </a:rPr>
              <a:t>Doç. Dr. Semiramis Özyılmaz, </a:t>
            </a:r>
            <a:r>
              <a:rPr lang="tr-TR" dirty="0">
                <a:latin typeface="+mn-lt"/>
                <a:cs typeface="Times New Roman" panose="02020603050405020304" pitchFamily="18" charset="0"/>
              </a:rPr>
              <a:t>3. Solunum Fizyoterapisi ve </a:t>
            </a:r>
            <a:r>
              <a:rPr lang="tr-TR" dirty="0" err="1">
                <a:latin typeface="+mn-lt"/>
                <a:cs typeface="Times New Roman" panose="02020603050405020304" pitchFamily="18" charset="0"/>
              </a:rPr>
              <a:t>Pulmoner</a:t>
            </a:r>
            <a:r>
              <a:rPr lang="tr-TR" dirty="0">
                <a:latin typeface="+mn-lt"/>
                <a:cs typeface="Times New Roman" panose="02020603050405020304" pitchFamily="18" charset="0"/>
              </a:rPr>
              <a:t> Rehabilitasyon Sempozyumu. 14 Haziran 2019. Antakya/Hatay, </a:t>
            </a:r>
            <a:r>
              <a:rPr lang="tr-TR" b="1" dirty="0">
                <a:latin typeface="+mn-lt"/>
                <a:cs typeface="Times New Roman" panose="02020603050405020304" pitchFamily="18" charset="0"/>
              </a:rPr>
              <a:t> “</a:t>
            </a:r>
            <a:r>
              <a:rPr lang="tr-TR" dirty="0">
                <a:latin typeface="+mn-lt"/>
                <a:cs typeface="Times New Roman" panose="02020603050405020304" pitchFamily="18" charset="0"/>
              </a:rPr>
              <a:t>Solunum Yolu Hastalıklarında </a:t>
            </a:r>
            <a:r>
              <a:rPr lang="tr-TR" dirty="0" err="1">
                <a:latin typeface="+mn-lt"/>
                <a:cs typeface="Times New Roman" panose="02020603050405020304" pitchFamily="18" charset="0"/>
              </a:rPr>
              <a:t>Hiperinflasyon</a:t>
            </a:r>
            <a:r>
              <a:rPr lang="tr-TR" dirty="0">
                <a:latin typeface="+mn-lt"/>
                <a:cs typeface="Times New Roman" panose="02020603050405020304" pitchFamily="18" charset="0"/>
              </a:rPr>
              <a:t> Tedavisi” , Konferans.</a:t>
            </a:r>
          </a:p>
          <a:p>
            <a:pPr lvl="0" algn="just">
              <a:buFont typeface="+mj-lt"/>
              <a:buAutoNum type="arabicPeriod"/>
            </a:pPr>
            <a:r>
              <a:rPr lang="tr-TR" b="1" dirty="0">
                <a:latin typeface="+mn-lt"/>
                <a:cs typeface="Times New Roman" panose="02020603050405020304" pitchFamily="18" charset="0"/>
              </a:rPr>
              <a:t>Doç. Dr. Semiramis Özyılmaz, “</a:t>
            </a:r>
            <a:r>
              <a:rPr lang="tr-TR" dirty="0">
                <a:latin typeface="+mn-lt"/>
                <a:cs typeface="Times New Roman" panose="02020603050405020304" pitchFamily="18" charset="0"/>
              </a:rPr>
              <a:t>3. Ulusal Fiziksel Aktivite Sempozyumu, Engelliler ve Fiziksel Aktivite”, 22 Aralık 2018, Konferans.</a:t>
            </a:r>
          </a:p>
          <a:p>
            <a:pPr lvl="0" algn="just">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TÜSAD 40. Ulusal Kongresi, Solunum 2018. 13-16 Ekim 2018, Antalya,</a:t>
            </a:r>
            <a:r>
              <a:rPr lang="tr-TR" b="1" dirty="0">
                <a:latin typeface="+mn-lt"/>
                <a:cs typeface="Times New Roman" panose="02020603050405020304" pitchFamily="18" charset="0"/>
              </a:rPr>
              <a:t> </a:t>
            </a:r>
            <a:r>
              <a:rPr lang="tr-TR" dirty="0">
                <a:latin typeface="+mn-lt"/>
                <a:cs typeface="Times New Roman" panose="02020603050405020304" pitchFamily="18" charset="0"/>
              </a:rPr>
              <a:t>“Postoperatif Hastada Pulmoner Rehabilitasyon” Olgularla Pulmoner Rehabilitasyon Oturumu, Konferans</a:t>
            </a:r>
            <a:r>
              <a:rPr lang="tr-TR" dirty="0" smtClean="0">
                <a:latin typeface="+mn-lt"/>
                <a:cs typeface="Times New Roman" panose="02020603050405020304" pitchFamily="18" charset="0"/>
              </a:rPr>
              <a:t>.</a:t>
            </a: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25</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466144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1194" y="208650"/>
            <a:ext cx="10753223"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3600" dirty="0" smtClean="0">
                <a:latin typeface="Calibri" panose="020F0502020204030204" pitchFamily="34" charset="0"/>
              </a:rPr>
              <a:t>    </a:t>
            </a:r>
            <a:br>
              <a:rPr lang="tr-TR" sz="3600" dirty="0" smtClean="0">
                <a:latin typeface="Calibri" panose="020F0502020204030204" pitchFamily="34"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Konferans Konuşmacısı / Panelist / Konuşmacı </a:t>
            </a:r>
            <a:r>
              <a:rPr lang="tr-TR" sz="1800" b="1" dirty="0" smtClean="0">
                <a:latin typeface="+mn-lt"/>
                <a:cs typeface="Times New Roman" panose="02020603050405020304" pitchFamily="18" charset="0"/>
              </a:rPr>
              <a:t>(10 Adet)</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algn="just">
              <a:buFont typeface="+mj-lt"/>
              <a:buAutoNum type="arabicPeriod" startAt="6"/>
            </a:pPr>
            <a:r>
              <a:rPr lang="tr-TR" b="1" dirty="0">
                <a:latin typeface="+mn-lt"/>
                <a:cs typeface="Times New Roman" panose="02020603050405020304" pitchFamily="18" charset="0"/>
              </a:rPr>
              <a:t>Dr. Öğr. Üyesi Alis Kostanoğlu, </a:t>
            </a:r>
            <a:r>
              <a:rPr lang="tr-TR" dirty="0">
                <a:latin typeface="+mn-lt"/>
                <a:cs typeface="Times New Roman" panose="02020603050405020304" pitchFamily="18" charset="0"/>
              </a:rPr>
              <a:t>3. Fiziksel Aktivite Sempozyumu- Engellilerde Fiziksel Aktivite, “ Çocuklarda kardiyopulmoner rehabilitasyonda fiziksel aktivite”, İstanbul Gelişim Üniversitesi, 22.12.2018, Konferans.</a:t>
            </a:r>
          </a:p>
          <a:p>
            <a:pPr lvl="0" algn="just">
              <a:buFont typeface="+mj-lt"/>
              <a:buAutoNum type="arabicPeriod" startAt="6"/>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a:latin typeface="+mn-lt"/>
                <a:cs typeface="Times New Roman" panose="02020603050405020304" pitchFamily="18" charset="0"/>
              </a:rPr>
              <a:t>, Kanser Rehabilitasyonuna Güncel Bakış Sempozyumu, Acıbadem Mehmet Ali Aydınlar Üniversitesi, 30 Mart 2019, Konferans.</a:t>
            </a:r>
          </a:p>
          <a:p>
            <a:pPr lvl="0" algn="just">
              <a:buFont typeface="+mj-lt"/>
              <a:buAutoNum type="arabicPeriod" startAt="6"/>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a:latin typeface="+mn-lt"/>
                <a:cs typeface="Times New Roman" panose="02020603050405020304" pitchFamily="18" charset="0"/>
              </a:rPr>
              <a:t> </a:t>
            </a:r>
            <a:r>
              <a:rPr lang="tr-TR" dirty="0" err="1">
                <a:latin typeface="+mn-lt"/>
                <a:cs typeface="Times New Roman" panose="02020603050405020304" pitchFamily="18" charset="0"/>
              </a:rPr>
              <a:t>Özefagus</a:t>
            </a:r>
            <a:r>
              <a:rPr lang="tr-TR" dirty="0">
                <a:latin typeface="+mn-lt"/>
                <a:cs typeface="Times New Roman" panose="02020603050405020304" pitchFamily="18" charset="0"/>
              </a:rPr>
              <a:t> </a:t>
            </a:r>
            <a:r>
              <a:rPr lang="tr-TR" dirty="0" err="1">
                <a:latin typeface="+mn-lt"/>
                <a:cs typeface="Times New Roman" panose="02020603050405020304" pitchFamily="18" charset="0"/>
              </a:rPr>
              <a:t>Atrezili</a:t>
            </a:r>
            <a:r>
              <a:rPr lang="tr-TR" dirty="0">
                <a:latin typeface="+mn-lt"/>
                <a:cs typeface="Times New Roman" panose="02020603050405020304" pitchFamily="18" charset="0"/>
              </a:rPr>
              <a:t> Hasta Aileleri ve Uzmanlar Ortak Toplantısı, Cerrahpaşa Tıp Fakültesi, MESEM Toplantı Salonu, 27 Nisan 2019, Konferans.</a:t>
            </a:r>
          </a:p>
          <a:p>
            <a:pPr lvl="0" algn="just">
              <a:buFont typeface="+mj-lt"/>
              <a:buAutoNum type="arabicPeriod" startAt="6"/>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Hilal Denizoğlu Külli</a:t>
            </a:r>
            <a:r>
              <a:rPr lang="tr-TR" dirty="0">
                <a:latin typeface="+mn-lt"/>
                <a:cs typeface="Times New Roman" panose="02020603050405020304" pitchFamily="18" charset="0"/>
              </a:rPr>
              <a:t>, Vincent </a:t>
            </a:r>
            <a:r>
              <a:rPr lang="tr-TR" dirty="0" err="1">
                <a:latin typeface="+mn-lt"/>
                <a:cs typeface="Times New Roman" panose="02020603050405020304" pitchFamily="18" charset="0"/>
              </a:rPr>
              <a:t>Pol</a:t>
            </a:r>
            <a:r>
              <a:rPr lang="tr-TR" dirty="0">
                <a:latin typeface="+mn-lt"/>
                <a:cs typeface="Times New Roman" panose="02020603050405020304" pitchFamily="18" charset="0"/>
              </a:rPr>
              <a:t> </a:t>
            </a:r>
            <a:r>
              <a:rPr lang="tr-TR" dirty="0" err="1">
                <a:latin typeface="+mn-lt"/>
                <a:cs typeface="Times New Roman" panose="02020603050405020304" pitchFamily="18" charset="0"/>
              </a:rPr>
              <a:t>University</a:t>
            </a:r>
            <a:r>
              <a:rPr lang="tr-TR" dirty="0">
                <a:latin typeface="+mn-lt"/>
                <a:cs typeface="Times New Roman" panose="02020603050405020304" pitchFamily="18" charset="0"/>
              </a:rPr>
              <a:t>. 27-31 Mayıs 2019, </a:t>
            </a:r>
            <a:r>
              <a:rPr lang="tr-TR" dirty="0" err="1">
                <a:latin typeface="+mn-lt"/>
                <a:cs typeface="Times New Roman" panose="02020603050405020304" pitchFamily="18" charset="0"/>
              </a:rPr>
              <a:t>Erasmus</a:t>
            </a:r>
            <a:r>
              <a:rPr lang="tr-TR" dirty="0">
                <a:latin typeface="+mn-lt"/>
                <a:cs typeface="Times New Roman" panose="02020603050405020304" pitchFamily="18" charset="0"/>
              </a:rPr>
              <a:t> Personel Hareketliliği, Konferans.</a:t>
            </a:r>
          </a:p>
          <a:p>
            <a:pPr lvl="0" algn="just">
              <a:buFont typeface="+mj-lt"/>
              <a:buAutoNum type="arabicPeriod" startAt="6"/>
            </a:pPr>
            <a:r>
              <a:rPr lang="tr-TR" b="1" dirty="0">
                <a:latin typeface="+mn-lt"/>
                <a:cs typeface="Times New Roman" panose="02020603050405020304" pitchFamily="18" charset="0"/>
              </a:rPr>
              <a:t>Arş. Gör. Hikmet </a:t>
            </a:r>
            <a:r>
              <a:rPr lang="tr-TR" b="1" dirty="0" err="1">
                <a:latin typeface="+mn-lt"/>
                <a:cs typeface="Times New Roman" panose="02020603050405020304" pitchFamily="18" charset="0"/>
              </a:rPr>
              <a:t>Uçgun</a:t>
            </a:r>
            <a:r>
              <a:rPr lang="tr-TR" dirty="0">
                <a:latin typeface="+mn-lt"/>
                <a:cs typeface="Times New Roman" panose="02020603050405020304" pitchFamily="18" charset="0"/>
              </a:rPr>
              <a:t>. </a:t>
            </a:r>
            <a:r>
              <a:rPr lang="tr-TR" dirty="0" err="1">
                <a:latin typeface="+mn-lt"/>
                <a:cs typeface="Times New Roman" panose="02020603050405020304" pitchFamily="18" charset="0"/>
              </a:rPr>
              <a:t>Kaunas</a:t>
            </a:r>
            <a:r>
              <a:rPr lang="tr-TR" dirty="0">
                <a:latin typeface="+mn-lt"/>
                <a:cs typeface="Times New Roman" panose="02020603050405020304" pitchFamily="18" charset="0"/>
              </a:rPr>
              <a:t> </a:t>
            </a:r>
            <a:r>
              <a:rPr lang="tr-TR" dirty="0" err="1">
                <a:latin typeface="+mn-lt"/>
                <a:cs typeface="Times New Roman" panose="02020603050405020304" pitchFamily="18" charset="0"/>
              </a:rPr>
              <a:t>College</a:t>
            </a:r>
            <a:r>
              <a:rPr lang="tr-TR" dirty="0">
                <a:latin typeface="+mn-lt"/>
                <a:cs typeface="Times New Roman" panose="02020603050405020304" pitchFamily="18" charset="0"/>
              </a:rPr>
              <a:t>, Litvanya Mayıs 2019, </a:t>
            </a:r>
            <a:r>
              <a:rPr lang="tr-TR" dirty="0" err="1">
                <a:latin typeface="+mn-lt"/>
                <a:cs typeface="Times New Roman" panose="02020603050405020304" pitchFamily="18" charset="0"/>
              </a:rPr>
              <a:t>Erasmus</a:t>
            </a:r>
            <a:r>
              <a:rPr lang="tr-TR" dirty="0">
                <a:latin typeface="+mn-lt"/>
                <a:cs typeface="Times New Roman" panose="02020603050405020304" pitchFamily="18" charset="0"/>
              </a:rPr>
              <a:t> + </a:t>
            </a:r>
            <a:r>
              <a:rPr lang="tr-TR" dirty="0" err="1">
                <a:latin typeface="+mn-lt"/>
                <a:cs typeface="Times New Roman" panose="02020603050405020304" pitchFamily="18" charset="0"/>
              </a:rPr>
              <a:t>Staff</a:t>
            </a:r>
            <a:r>
              <a:rPr lang="tr-TR" dirty="0">
                <a:latin typeface="+mn-lt"/>
                <a:cs typeface="Times New Roman" panose="02020603050405020304" pitchFamily="18" charset="0"/>
              </a:rPr>
              <a:t> </a:t>
            </a:r>
            <a:r>
              <a:rPr lang="tr-TR" dirty="0" err="1">
                <a:latin typeface="+mn-lt"/>
                <a:cs typeface="Times New Roman" panose="02020603050405020304" pitchFamily="18" charset="0"/>
              </a:rPr>
              <a:t>Mobility</a:t>
            </a:r>
            <a:r>
              <a:rPr lang="tr-TR" dirty="0">
                <a:latin typeface="+mn-lt"/>
                <a:cs typeface="Times New Roman" panose="02020603050405020304" pitchFamily="18" charset="0"/>
              </a:rPr>
              <a:t>, </a:t>
            </a:r>
            <a:r>
              <a:rPr lang="tr-TR" dirty="0" err="1">
                <a:latin typeface="+mn-lt"/>
                <a:cs typeface="Times New Roman" panose="02020603050405020304" pitchFamily="18" charset="0"/>
              </a:rPr>
              <a:t>Erasmus</a:t>
            </a:r>
            <a:r>
              <a:rPr lang="tr-TR" dirty="0">
                <a:latin typeface="+mn-lt"/>
                <a:cs typeface="Times New Roman" panose="02020603050405020304" pitchFamily="18" charset="0"/>
              </a:rPr>
              <a:t> Personel Hareketliliği, Konferans.</a:t>
            </a:r>
          </a:p>
          <a:p>
            <a:pPr lvl="0" algn="just">
              <a:buFont typeface="+mj-lt"/>
              <a:buAutoNum type="arabicPeriod" startAt="6"/>
            </a:pPr>
            <a:endParaRPr lang="tr-TR" dirty="0" smtClean="0">
              <a:latin typeface="+mn-lt"/>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26</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463251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6411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(33 Adet)</a:t>
            </a:r>
            <a:endParaRPr lang="tr-TR" sz="1800" b="1" dirty="0">
              <a:latin typeface="+mn-lt"/>
              <a:cs typeface="Times New Roman" panose="02020603050405020304" pitchFamily="18" charset="0"/>
            </a:endParaRPr>
          </a:p>
          <a:p>
            <a:pPr lvl="0" algn="just">
              <a:lnSpc>
                <a:spcPct val="100000"/>
              </a:lnSpc>
              <a:buFont typeface="+mj-lt"/>
              <a:buAutoNum type="arabicPeriod"/>
            </a:pPr>
            <a:r>
              <a:rPr lang="tr-TR" b="1" dirty="0" smtClean="0">
                <a:latin typeface="+mn-lt"/>
                <a:cs typeface="Times New Roman" panose="02020603050405020304" pitchFamily="18" charset="0"/>
              </a:rPr>
              <a:t>Prof</a:t>
            </a:r>
            <a:r>
              <a:rPr lang="tr-TR" b="1" dirty="0">
                <a:latin typeface="+mn-lt"/>
                <a:cs typeface="Times New Roman" panose="02020603050405020304" pitchFamily="18" charset="0"/>
              </a:rPr>
              <a:t>. Dr. H. Nilgün Gürses</a:t>
            </a:r>
            <a:r>
              <a:rPr lang="tr-TR" dirty="0">
                <a:latin typeface="+mn-lt"/>
                <a:cs typeface="Times New Roman" panose="02020603050405020304" pitchFamily="18" charset="0"/>
              </a:rPr>
              <a:t> 8 Nisan 2019 Ulusal Fizyoterapistler Günü, </a:t>
            </a:r>
            <a:r>
              <a:rPr lang="tr-TR" dirty="0" err="1">
                <a:latin typeface="+mn-lt"/>
                <a:cs typeface="Times New Roman" panose="02020603050405020304" pitchFamily="18" charset="0"/>
              </a:rPr>
              <a:t>Biruni</a:t>
            </a:r>
            <a:r>
              <a:rPr lang="tr-TR" dirty="0">
                <a:latin typeface="+mn-lt"/>
                <a:cs typeface="Times New Roman" panose="02020603050405020304" pitchFamily="18" charset="0"/>
              </a:rPr>
              <a:t> Üniversitesi, “50. Yılda Nereden Nereye”, Konferansı, Katılımcı.</a:t>
            </a:r>
          </a:p>
          <a:p>
            <a:pPr lvl="0" algn="just">
              <a:lnSpc>
                <a:spcPct val="100000"/>
              </a:lnSpc>
              <a:buFont typeface="+mj-lt"/>
              <a:buAutoNum type="arabicPeriod"/>
            </a:pPr>
            <a:r>
              <a:rPr lang="tr-TR" dirty="0">
                <a:latin typeface="+mn-lt"/>
                <a:cs typeface="Times New Roman" panose="02020603050405020304" pitchFamily="18" charset="0"/>
              </a:rPr>
              <a:t> </a:t>
            </a: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7. Ulusal Fizyoterapi ve Rehabilitasyon Kongresi, 2019, Katılımcı. </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TÜSAD 40. Ulusal Kongresi, Solunum 2018. 13-16 Ekim 2018, Antalya, Katılımcı.</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Türkiye Fizyoterapistler Günü: “50. Yılda Nereden Nereye “ İstanbul </a:t>
            </a:r>
            <a:r>
              <a:rPr lang="tr-TR" dirty="0" err="1">
                <a:latin typeface="+mn-lt"/>
                <a:cs typeface="Times New Roman" panose="02020603050405020304" pitchFamily="18" charset="0"/>
              </a:rPr>
              <a:t>Biruni</a:t>
            </a:r>
            <a:r>
              <a:rPr lang="tr-TR" dirty="0">
                <a:latin typeface="+mn-lt"/>
                <a:cs typeface="Times New Roman" panose="02020603050405020304" pitchFamily="18" charset="0"/>
              </a:rPr>
              <a:t> Üniversitesi. 8 Nisan 2019, Katılımcı.</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err="1">
                <a:latin typeface="+mn-lt"/>
                <a:cs typeface="Times New Roman" panose="02020603050405020304" pitchFamily="18" charset="0"/>
              </a:rPr>
              <a:t>Pilates</a:t>
            </a:r>
            <a:r>
              <a:rPr lang="tr-TR" dirty="0">
                <a:latin typeface="+mn-lt"/>
                <a:cs typeface="Times New Roman" panose="02020603050405020304" pitchFamily="18" charset="0"/>
              </a:rPr>
              <a:t> Eğitimi, APPI </a:t>
            </a:r>
            <a:r>
              <a:rPr lang="tr-TR" dirty="0" err="1">
                <a:latin typeface="+mn-lt"/>
                <a:cs typeface="Times New Roman" panose="02020603050405020304" pitchFamily="18" charset="0"/>
              </a:rPr>
              <a:t>Pilates</a:t>
            </a:r>
            <a:r>
              <a:rPr lang="tr-TR" dirty="0">
                <a:latin typeface="+mn-lt"/>
                <a:cs typeface="Times New Roman" panose="02020603050405020304" pitchFamily="18" charset="0"/>
              </a:rPr>
              <a:t> Mat I, İstanbul, 2018.</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a:latin typeface="+mn-lt"/>
                <a:cs typeface="Times New Roman" panose="02020603050405020304" pitchFamily="18" charset="0"/>
              </a:rPr>
              <a:t> </a:t>
            </a:r>
            <a:r>
              <a:rPr lang="tr-TR" dirty="0" err="1">
                <a:latin typeface="+mn-lt"/>
                <a:cs typeface="Times New Roman" panose="02020603050405020304" pitchFamily="18" charset="0"/>
              </a:rPr>
              <a:t>Aerodigestif</a:t>
            </a:r>
            <a:r>
              <a:rPr lang="tr-TR" dirty="0">
                <a:latin typeface="+mn-lt"/>
                <a:cs typeface="Times New Roman" panose="02020603050405020304" pitchFamily="18" charset="0"/>
              </a:rPr>
              <a:t> Sempozyumu, Koç Üniversitesi Hastanesi, 17 Şubat 2019, Katılımcı.</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a:latin typeface="+mn-lt"/>
                <a:cs typeface="Times New Roman" panose="02020603050405020304" pitchFamily="18" charset="0"/>
              </a:rPr>
              <a:t> 7. Ulusal Fizyoterapi ve Rehabilitasyon Kongresi, The Ankara Hotel, 18-20 Nisan 2019, Katılımcı.</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Melih Zeren</a:t>
            </a:r>
            <a:r>
              <a:rPr lang="tr-TR" dirty="0">
                <a:latin typeface="+mn-lt"/>
                <a:cs typeface="Times New Roman" panose="02020603050405020304" pitchFamily="18" charset="0"/>
              </a:rPr>
              <a:t>.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Respiratory</a:t>
            </a:r>
            <a:r>
              <a:rPr lang="tr-TR" dirty="0">
                <a:latin typeface="+mn-lt"/>
                <a:cs typeface="Times New Roman" panose="02020603050405020304" pitchFamily="18" charset="0"/>
              </a:rPr>
              <a:t> </a:t>
            </a:r>
            <a:r>
              <a:rPr lang="tr-TR" dirty="0" err="1">
                <a:latin typeface="+mn-lt"/>
                <a:cs typeface="Times New Roman" panose="02020603050405020304" pitchFamily="18" charset="0"/>
              </a:rPr>
              <a:t>Society</a:t>
            </a:r>
            <a:r>
              <a:rPr lang="tr-TR" dirty="0">
                <a:latin typeface="+mn-lt"/>
                <a:cs typeface="Times New Roman" panose="02020603050405020304" pitchFamily="18" charset="0"/>
              </a:rPr>
              <a:t> (ERS) International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2018.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15-19, 2018. Paris. France, Katılımcı.</a:t>
            </a:r>
          </a:p>
          <a:p>
            <a:pPr lvl="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Melih Zeren</a:t>
            </a:r>
            <a:r>
              <a:rPr lang="tr-TR" dirty="0">
                <a:latin typeface="+mn-lt"/>
                <a:cs typeface="Times New Roman" panose="02020603050405020304" pitchFamily="18" charset="0"/>
              </a:rPr>
              <a:t> Türkiye Solunum Araştırmaları Derneği (TÜSAD) 40. Ulusal Kongresi. Antalya, 13-16 Ekim 2018, Katılımcı</a:t>
            </a:r>
            <a:r>
              <a:rPr lang="tr-TR" dirty="0" smtClean="0">
                <a:latin typeface="+mn-lt"/>
                <a:cs typeface="Times New Roman" panose="02020603050405020304" pitchFamily="18" charset="0"/>
              </a:rPr>
              <a:t>.</a:t>
            </a:r>
            <a:endParaRPr lang="tr-TR" b="1" dirty="0">
              <a:latin typeface="+mn-lt"/>
              <a:cs typeface="Times New Roman" panose="02020603050405020304" pitchFamily="18" charset="0"/>
            </a:endParaRP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27</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7024721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3600" dirty="0" smtClean="0">
                <a:latin typeface="Calibri" panose="020F0502020204030204" pitchFamily="34" charset="0"/>
              </a:rPr>
              <a:t>    </a:t>
            </a:r>
            <a:br>
              <a:rPr lang="tr-TR" sz="3600" dirty="0" smtClean="0">
                <a:latin typeface="Calibri" panose="020F0502020204030204" pitchFamily="34"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311678"/>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(33 Adet)</a:t>
            </a:r>
            <a:endParaRPr lang="tr-TR" sz="1800" b="1" dirty="0">
              <a:latin typeface="+mn-lt"/>
              <a:cs typeface="Times New Roman" panose="02020603050405020304" pitchFamily="18" charset="0"/>
            </a:endParaRPr>
          </a:p>
          <a:p>
            <a:pPr algn="just">
              <a:lnSpc>
                <a:spcPct val="100000"/>
              </a:lnSpc>
              <a:buFont typeface="+mj-lt"/>
              <a:buAutoNum type="arabicPeriod" startAt="10"/>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Öğr. Üyesi Melih Zeren</a:t>
            </a:r>
            <a:r>
              <a:rPr lang="tr-TR" dirty="0">
                <a:latin typeface="+mn-lt"/>
                <a:cs typeface="Times New Roman" panose="02020603050405020304" pitchFamily="18" charset="0"/>
              </a:rPr>
              <a:t> “Yoğun Bakımda Pulmoner Rehabilitasyon Kursu.” Türkiye Solunum Araştırmaları Derneği. 13-16 Ekim 2018. Antalya, Katılımcı.</a:t>
            </a:r>
          </a:p>
          <a:p>
            <a:pPr lvl="0" algn="just">
              <a:lnSpc>
                <a:spcPct val="100000"/>
              </a:lnSpc>
              <a:buFont typeface="+mj-lt"/>
              <a:buAutoNum type="arabicPeriod" startAt="10"/>
            </a:pPr>
            <a:r>
              <a:rPr lang="tr-TR" b="1" dirty="0" smtClean="0">
                <a:latin typeface="+mn-lt"/>
                <a:cs typeface="Times New Roman" panose="02020603050405020304" pitchFamily="18" charset="0"/>
              </a:rPr>
              <a:t>Öğr</a:t>
            </a:r>
            <a:r>
              <a:rPr lang="tr-TR" b="1" dirty="0">
                <a:latin typeface="+mn-lt"/>
                <a:cs typeface="Times New Roman" panose="02020603050405020304" pitchFamily="18" charset="0"/>
              </a:rPr>
              <a:t>. Gör. Dr. Hilal Denizoğlu Külli</a:t>
            </a:r>
            <a:r>
              <a:rPr lang="tr-TR" dirty="0">
                <a:latin typeface="+mn-lt"/>
                <a:cs typeface="Times New Roman" panose="02020603050405020304" pitchFamily="18" charset="0"/>
              </a:rPr>
              <a:t>. “Yoğun Bakımda </a:t>
            </a:r>
            <a:r>
              <a:rPr lang="tr-TR" dirty="0" err="1">
                <a:latin typeface="+mn-lt"/>
                <a:cs typeface="Times New Roman" panose="02020603050405020304" pitchFamily="18" charset="0"/>
              </a:rPr>
              <a:t>Pulmoner</a:t>
            </a:r>
            <a:r>
              <a:rPr lang="tr-TR" dirty="0">
                <a:latin typeface="+mn-lt"/>
                <a:cs typeface="Times New Roman" panose="02020603050405020304" pitchFamily="18" charset="0"/>
              </a:rPr>
              <a:t> Rehabilitasyon Kursu.” Türkiye Solunum Araştırmaları Derneği. 13-16 Ekim 2018. Antalya, Katılımcı.</a:t>
            </a:r>
          </a:p>
          <a:p>
            <a:pPr lvl="0" algn="just">
              <a:lnSpc>
                <a:spcPct val="100000"/>
              </a:lnSpc>
              <a:buFont typeface="+mj-lt"/>
              <a:buAutoNum type="arabicPeriod" startAt="10"/>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Elif Durgut</a:t>
            </a:r>
            <a:r>
              <a:rPr lang="tr-TR" dirty="0">
                <a:latin typeface="+mn-lt"/>
                <a:cs typeface="Times New Roman" panose="02020603050405020304" pitchFamily="18" charset="0"/>
              </a:rPr>
              <a:t> Uluslararası IV. </a:t>
            </a:r>
            <a:r>
              <a:rPr lang="tr-TR" dirty="0" err="1">
                <a:latin typeface="+mn-lt"/>
                <a:cs typeface="Times New Roman" panose="02020603050405020304" pitchFamily="18" charset="0"/>
              </a:rPr>
              <a:t>Bobath</a:t>
            </a:r>
            <a:r>
              <a:rPr lang="tr-TR" dirty="0">
                <a:latin typeface="+mn-lt"/>
                <a:cs typeface="Times New Roman" panose="02020603050405020304" pitchFamily="18" charset="0"/>
              </a:rPr>
              <a:t>/</a:t>
            </a:r>
            <a:r>
              <a:rPr lang="tr-TR" dirty="0" err="1">
                <a:latin typeface="+mn-lt"/>
                <a:cs typeface="Times New Roman" panose="02020603050405020304" pitchFamily="18" charset="0"/>
              </a:rPr>
              <a:t>Nörogelişimsel</a:t>
            </a:r>
            <a:r>
              <a:rPr lang="tr-TR" dirty="0">
                <a:latin typeface="+mn-lt"/>
                <a:cs typeface="Times New Roman" panose="02020603050405020304" pitchFamily="18" charset="0"/>
              </a:rPr>
              <a:t> Tedavi Kongresi, İstanbul, 2-3 Kasım 2018, Katılımcı.</a:t>
            </a:r>
          </a:p>
          <a:p>
            <a:pPr lvl="0" algn="just">
              <a:lnSpc>
                <a:spcPct val="100000"/>
              </a:lnSpc>
              <a:buFont typeface="+mj-lt"/>
              <a:buAutoNum type="arabicPeriod" startAt="10"/>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Elif Durgut</a:t>
            </a:r>
            <a:r>
              <a:rPr lang="tr-TR" dirty="0">
                <a:latin typeface="+mn-lt"/>
                <a:cs typeface="Times New Roman" panose="02020603050405020304" pitchFamily="18" charset="0"/>
              </a:rPr>
              <a:t>. The Test of </a:t>
            </a:r>
            <a:r>
              <a:rPr lang="tr-TR" dirty="0" err="1">
                <a:latin typeface="+mn-lt"/>
                <a:cs typeface="Times New Roman" panose="02020603050405020304" pitchFamily="18" charset="0"/>
              </a:rPr>
              <a:t>Infant</a:t>
            </a:r>
            <a:r>
              <a:rPr lang="tr-TR" dirty="0">
                <a:latin typeface="+mn-lt"/>
                <a:cs typeface="Times New Roman" panose="02020603050405020304" pitchFamily="18" charset="0"/>
              </a:rPr>
              <a:t> Motor </a:t>
            </a:r>
            <a:r>
              <a:rPr lang="tr-TR" dirty="0" err="1">
                <a:latin typeface="+mn-lt"/>
                <a:cs typeface="Times New Roman" panose="02020603050405020304" pitchFamily="18" charset="0"/>
              </a:rPr>
              <a:t>Performance</a:t>
            </a:r>
            <a:r>
              <a:rPr lang="tr-TR" dirty="0">
                <a:latin typeface="+mn-lt"/>
                <a:cs typeface="Times New Roman" panose="02020603050405020304" pitchFamily="18" charset="0"/>
              </a:rPr>
              <a:t>: </a:t>
            </a:r>
            <a:r>
              <a:rPr lang="tr-TR" dirty="0" err="1">
                <a:latin typeface="+mn-lt"/>
                <a:cs typeface="Times New Roman" panose="02020603050405020304" pitchFamily="18" charset="0"/>
              </a:rPr>
              <a:t>From</a:t>
            </a:r>
            <a:r>
              <a:rPr lang="tr-TR" dirty="0">
                <a:latin typeface="+mn-lt"/>
                <a:cs typeface="Times New Roman" panose="02020603050405020304" pitchFamily="18" charset="0"/>
              </a:rPr>
              <a:t> </a:t>
            </a:r>
            <a:r>
              <a:rPr lang="tr-TR" dirty="0" err="1">
                <a:latin typeface="+mn-lt"/>
                <a:cs typeface="Times New Roman" panose="02020603050405020304" pitchFamily="18" charset="0"/>
              </a:rPr>
              <a:t>Research</a:t>
            </a:r>
            <a:r>
              <a:rPr lang="tr-TR" dirty="0">
                <a:latin typeface="+mn-lt"/>
                <a:cs typeface="Times New Roman" panose="02020603050405020304" pitchFamily="18" charset="0"/>
              </a:rPr>
              <a:t> </a:t>
            </a:r>
            <a:r>
              <a:rPr lang="tr-TR" dirty="0" err="1">
                <a:latin typeface="+mn-lt"/>
                <a:cs typeface="Times New Roman" panose="02020603050405020304" pitchFamily="18" charset="0"/>
              </a:rPr>
              <a:t>to</a:t>
            </a:r>
            <a:r>
              <a:rPr lang="tr-TR" dirty="0">
                <a:latin typeface="+mn-lt"/>
                <a:cs typeface="Times New Roman" panose="02020603050405020304" pitchFamily="18" charset="0"/>
              </a:rPr>
              <a:t> </a:t>
            </a:r>
            <a:r>
              <a:rPr lang="tr-TR" dirty="0" err="1">
                <a:latin typeface="+mn-lt"/>
                <a:cs typeface="Times New Roman" panose="02020603050405020304" pitchFamily="18" charset="0"/>
              </a:rPr>
              <a:t>Practice</a:t>
            </a:r>
            <a:r>
              <a:rPr lang="tr-TR" dirty="0">
                <a:latin typeface="+mn-lt"/>
                <a:cs typeface="Times New Roman" panose="02020603050405020304" pitchFamily="18" charset="0"/>
              </a:rPr>
              <a:t>, </a:t>
            </a:r>
            <a:r>
              <a:rPr lang="tr-TR" dirty="0" err="1">
                <a:latin typeface="+mn-lt"/>
                <a:cs typeface="Times New Roman" panose="02020603050405020304" pitchFamily="18" charset="0"/>
              </a:rPr>
              <a:t>Neurodevelopmental</a:t>
            </a:r>
            <a:r>
              <a:rPr lang="tr-TR" dirty="0">
                <a:latin typeface="+mn-lt"/>
                <a:cs typeface="Times New Roman" panose="02020603050405020304" pitchFamily="18" charset="0"/>
              </a:rPr>
              <a:t> </a:t>
            </a:r>
            <a:r>
              <a:rPr lang="tr-TR" dirty="0" err="1">
                <a:latin typeface="+mn-lt"/>
                <a:cs typeface="Times New Roman" panose="02020603050405020304" pitchFamily="18" charset="0"/>
              </a:rPr>
              <a:t>Therapy</a:t>
            </a:r>
            <a:r>
              <a:rPr lang="tr-TR" dirty="0">
                <a:latin typeface="+mn-lt"/>
                <a:cs typeface="Times New Roman" panose="02020603050405020304" pitchFamily="18" charset="0"/>
              </a:rPr>
              <a:t>/</a:t>
            </a:r>
            <a:r>
              <a:rPr lang="tr-TR" dirty="0" err="1">
                <a:latin typeface="+mn-lt"/>
                <a:cs typeface="Times New Roman" panose="02020603050405020304" pitchFamily="18" charset="0"/>
              </a:rPr>
              <a:t>Bobath</a:t>
            </a:r>
            <a:r>
              <a:rPr lang="tr-TR" dirty="0">
                <a:latin typeface="+mn-lt"/>
                <a:cs typeface="Times New Roman" panose="02020603050405020304" pitchFamily="18" charset="0"/>
              </a:rPr>
              <a:t> </a:t>
            </a:r>
            <a:r>
              <a:rPr lang="tr-TR" dirty="0" err="1">
                <a:latin typeface="+mn-lt"/>
                <a:cs typeface="Times New Roman" panose="02020603050405020304" pitchFamily="18" charset="0"/>
              </a:rPr>
              <a:t>Therapists</a:t>
            </a:r>
            <a:r>
              <a:rPr lang="tr-TR" dirty="0">
                <a:latin typeface="+mn-lt"/>
                <a:cs typeface="Times New Roman" panose="02020603050405020304" pitchFamily="18" charset="0"/>
              </a:rPr>
              <a:t> </a:t>
            </a:r>
            <a:r>
              <a:rPr lang="tr-TR" dirty="0" err="1">
                <a:latin typeface="+mn-lt"/>
                <a:cs typeface="Times New Roman" panose="02020603050405020304" pitchFamily="18" charset="0"/>
              </a:rPr>
              <a:t>Association</a:t>
            </a:r>
            <a:r>
              <a:rPr lang="tr-TR" dirty="0">
                <a:latin typeface="+mn-lt"/>
                <a:cs typeface="Times New Roman" panose="02020603050405020304" pitchFamily="18" charset="0"/>
              </a:rPr>
              <a:t>, </a:t>
            </a:r>
            <a:r>
              <a:rPr lang="tr-TR" dirty="0" err="1">
                <a:latin typeface="+mn-lt"/>
                <a:cs typeface="Times New Roman" panose="02020603050405020304" pitchFamily="18" charset="0"/>
              </a:rPr>
              <a:t>October</a:t>
            </a:r>
            <a:r>
              <a:rPr lang="tr-TR" dirty="0">
                <a:latin typeface="+mn-lt"/>
                <a:cs typeface="Times New Roman" panose="02020603050405020304" pitchFamily="18" charset="0"/>
              </a:rPr>
              <a:t> 31-November 1, 2018, </a:t>
            </a:r>
            <a:r>
              <a:rPr lang="tr-TR" dirty="0" err="1">
                <a:latin typeface="+mn-lt"/>
                <a:cs typeface="Times New Roman" panose="02020603050405020304" pitchFamily="18" charset="0"/>
              </a:rPr>
              <a:t>Istanbul</a:t>
            </a:r>
            <a:r>
              <a:rPr lang="tr-TR" dirty="0">
                <a:latin typeface="+mn-lt"/>
                <a:cs typeface="Times New Roman" panose="02020603050405020304" pitchFamily="18" charset="0"/>
              </a:rPr>
              <a:t>, </a:t>
            </a:r>
            <a:r>
              <a:rPr lang="tr-TR" dirty="0" err="1">
                <a:latin typeface="+mn-lt"/>
                <a:cs typeface="Times New Roman" panose="02020603050405020304" pitchFamily="18" charset="0"/>
              </a:rPr>
              <a:t>Turkey</a:t>
            </a:r>
            <a:r>
              <a:rPr lang="tr-TR" dirty="0">
                <a:latin typeface="+mn-lt"/>
                <a:cs typeface="Times New Roman" panose="02020603050405020304" pitchFamily="18" charset="0"/>
              </a:rPr>
              <a:t>, Katılımcı.</a:t>
            </a:r>
          </a:p>
          <a:p>
            <a:pPr lvl="0" algn="just">
              <a:lnSpc>
                <a:spcPct val="100000"/>
              </a:lnSpc>
              <a:buFont typeface="+mj-lt"/>
              <a:buAutoNum type="arabicPeriod" startAt="10"/>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Elif Durgut</a:t>
            </a:r>
            <a:r>
              <a:rPr lang="tr-TR" dirty="0">
                <a:latin typeface="+mn-lt"/>
                <a:cs typeface="Times New Roman" panose="02020603050405020304" pitchFamily="18" charset="0"/>
              </a:rPr>
              <a:t>. The 10th </a:t>
            </a:r>
            <a:r>
              <a:rPr lang="tr-TR" dirty="0" err="1">
                <a:latin typeface="+mn-lt"/>
                <a:cs typeface="Times New Roman" panose="02020603050405020304" pitchFamily="18" charset="0"/>
              </a:rPr>
              <a:t>Excellence</a:t>
            </a:r>
            <a:r>
              <a:rPr lang="tr-TR" dirty="0">
                <a:latin typeface="+mn-lt"/>
                <a:cs typeface="Times New Roman" panose="02020603050405020304" pitchFamily="18" charset="0"/>
              </a:rPr>
              <a:t> in </a:t>
            </a:r>
            <a:r>
              <a:rPr lang="tr-TR" dirty="0" err="1">
                <a:latin typeface="+mn-lt"/>
                <a:cs typeface="Times New Roman" panose="02020603050405020304" pitchFamily="18" charset="0"/>
              </a:rPr>
              <a:t>Pediatrics</a:t>
            </a:r>
            <a:r>
              <a:rPr lang="tr-TR" dirty="0">
                <a:latin typeface="+mn-lt"/>
                <a:cs typeface="Times New Roman" panose="02020603050405020304" pitchFamily="18" charset="0"/>
              </a:rPr>
              <a:t>, </a:t>
            </a:r>
            <a:r>
              <a:rPr lang="tr-TR" dirty="0" err="1">
                <a:latin typeface="+mn-lt"/>
                <a:cs typeface="Times New Roman" panose="02020603050405020304" pitchFamily="18" charset="0"/>
              </a:rPr>
              <a:t>Prague</a:t>
            </a:r>
            <a:r>
              <a:rPr lang="tr-TR" dirty="0">
                <a:latin typeface="+mn-lt"/>
                <a:cs typeface="Times New Roman" panose="02020603050405020304" pitchFamily="18" charset="0"/>
              </a:rPr>
              <a:t>, 6-8 Aralık 2018, Katılımcı.</a:t>
            </a:r>
          </a:p>
          <a:p>
            <a:pPr lvl="0" algn="just">
              <a:lnSpc>
                <a:spcPct val="100000"/>
              </a:lnSpc>
              <a:buFont typeface="+mj-lt"/>
              <a:buAutoNum type="arabicPeriod" startAt="10"/>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Gözde Başbuğ.</a:t>
            </a:r>
            <a:r>
              <a:rPr lang="tr-TR" dirty="0">
                <a:latin typeface="+mn-lt"/>
                <a:cs typeface="Times New Roman" panose="02020603050405020304" pitchFamily="18" charset="0"/>
              </a:rPr>
              <a:t>.44th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21-22nd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Prag, </a:t>
            </a:r>
            <a:r>
              <a:rPr lang="tr-TR" dirty="0" err="1">
                <a:latin typeface="+mn-lt"/>
                <a:cs typeface="Times New Roman" panose="02020603050405020304" pitchFamily="18" charset="0"/>
              </a:rPr>
              <a:t>Czechia</a:t>
            </a:r>
            <a:r>
              <a:rPr lang="tr-TR" dirty="0">
                <a:latin typeface="+mn-lt"/>
                <a:cs typeface="Times New Roman" panose="02020603050405020304" pitchFamily="18" charset="0"/>
              </a:rPr>
              <a:t>, Katılımcı.</a:t>
            </a:r>
          </a:p>
          <a:p>
            <a:pPr lvl="0" algn="just">
              <a:lnSpc>
                <a:spcPct val="100000"/>
              </a:lnSpc>
              <a:buFont typeface="+mj-lt"/>
              <a:buAutoNum type="arabicPeriod" startAt="10"/>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Gözde Başbuğ</a:t>
            </a:r>
            <a:r>
              <a:rPr lang="tr-TR" dirty="0">
                <a:latin typeface="+mn-lt"/>
                <a:cs typeface="Times New Roman" panose="02020603050405020304" pitchFamily="18" charset="0"/>
              </a:rPr>
              <a:t> 14th International </a:t>
            </a:r>
            <a:r>
              <a:rPr lang="tr-TR" dirty="0" err="1">
                <a:latin typeface="+mn-lt"/>
                <a:cs typeface="Times New Roman" panose="02020603050405020304" pitchFamily="18" charset="0"/>
              </a:rPr>
              <a:t>Sosort</a:t>
            </a:r>
            <a:r>
              <a:rPr lang="tr-TR" dirty="0">
                <a:latin typeface="+mn-lt"/>
                <a:cs typeface="Times New Roman" panose="02020603050405020304" pitchFamily="18" charset="0"/>
              </a:rPr>
              <a:t> Meeting 2019 San Francisco, USA April 25-27th, 2019, Katılımcı.</a:t>
            </a:r>
          </a:p>
          <a:p>
            <a:pPr lvl="0" algn="just">
              <a:lnSpc>
                <a:spcPct val="100000"/>
              </a:lnSpc>
              <a:buFont typeface="+mj-lt"/>
              <a:buAutoNum type="arabicPeriod" startAt="10"/>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Dr. Gözde Başbuğ</a:t>
            </a:r>
            <a:r>
              <a:rPr lang="tr-TR" dirty="0">
                <a:latin typeface="+mn-lt"/>
                <a:cs typeface="Times New Roman" panose="02020603050405020304" pitchFamily="18" charset="0"/>
              </a:rPr>
              <a:t> .Master </a:t>
            </a:r>
            <a:r>
              <a:rPr lang="tr-TR" dirty="0" err="1">
                <a:latin typeface="+mn-lt"/>
                <a:cs typeface="Times New Roman" panose="02020603050405020304" pitchFamily="18" charset="0"/>
              </a:rPr>
              <a:t>Choa</a:t>
            </a:r>
            <a:r>
              <a:rPr lang="tr-TR" dirty="0">
                <a:latin typeface="+mn-lt"/>
                <a:cs typeface="Times New Roman" panose="02020603050405020304" pitchFamily="18" charset="0"/>
              </a:rPr>
              <a:t> Kok </a:t>
            </a:r>
            <a:r>
              <a:rPr lang="tr-TR" dirty="0" err="1">
                <a:latin typeface="+mn-lt"/>
                <a:cs typeface="Times New Roman" panose="02020603050405020304" pitchFamily="18" charset="0"/>
              </a:rPr>
              <a:t>Sui</a:t>
            </a:r>
            <a:r>
              <a:rPr lang="tr-TR" dirty="0">
                <a:latin typeface="+mn-lt"/>
                <a:cs typeface="Times New Roman" panose="02020603050405020304" pitchFamily="18" charset="0"/>
              </a:rPr>
              <a:t> Basic </a:t>
            </a:r>
            <a:r>
              <a:rPr lang="tr-TR" dirty="0" err="1">
                <a:latin typeface="+mn-lt"/>
                <a:cs typeface="Times New Roman" panose="02020603050405020304" pitchFamily="18" charset="0"/>
              </a:rPr>
              <a:t>Pranic</a:t>
            </a:r>
            <a:r>
              <a:rPr lang="tr-TR" dirty="0">
                <a:latin typeface="+mn-lt"/>
                <a:cs typeface="Times New Roman" panose="02020603050405020304" pitchFamily="18" charset="0"/>
              </a:rPr>
              <a:t> </a:t>
            </a:r>
            <a:r>
              <a:rPr lang="tr-TR" dirty="0" err="1">
                <a:latin typeface="+mn-lt"/>
                <a:cs typeface="Times New Roman" panose="02020603050405020304" pitchFamily="18" charset="0"/>
              </a:rPr>
              <a:t>Healing</a:t>
            </a:r>
            <a:r>
              <a:rPr lang="tr-TR" dirty="0">
                <a:latin typeface="+mn-lt"/>
                <a:cs typeface="Times New Roman" panose="02020603050405020304" pitchFamily="18" charset="0"/>
              </a:rPr>
              <a:t> Course, 17-18 Eylül 2019, Bilgi Paylaşım Merkezi, İstanbul, World </a:t>
            </a:r>
            <a:r>
              <a:rPr lang="tr-TR" dirty="0" err="1">
                <a:latin typeface="+mn-lt"/>
                <a:cs typeface="Times New Roman" panose="02020603050405020304" pitchFamily="18" charset="0"/>
              </a:rPr>
              <a:t>Pranik</a:t>
            </a:r>
            <a:r>
              <a:rPr lang="tr-TR" dirty="0">
                <a:latin typeface="+mn-lt"/>
                <a:cs typeface="Times New Roman" panose="02020603050405020304" pitchFamily="18" charset="0"/>
              </a:rPr>
              <a:t> </a:t>
            </a:r>
            <a:r>
              <a:rPr lang="tr-TR" dirty="0" err="1">
                <a:latin typeface="+mn-lt"/>
                <a:cs typeface="Times New Roman" panose="02020603050405020304" pitchFamily="18" charset="0"/>
              </a:rPr>
              <a:t>Healing</a:t>
            </a:r>
            <a:r>
              <a:rPr lang="tr-TR" dirty="0">
                <a:latin typeface="+mn-lt"/>
                <a:cs typeface="Times New Roman" panose="02020603050405020304" pitchFamily="18" charset="0"/>
              </a:rPr>
              <a:t> Foundation, Katılımcı.</a:t>
            </a:r>
          </a:p>
          <a:p>
            <a:pPr marL="800100" lvl="1" indent="-342900" algn="just">
              <a:lnSpc>
                <a:spcPct val="100000"/>
              </a:lnSpc>
              <a:buFont typeface="+mj-lt"/>
              <a:buAutoNum type="arabicPeriod" startAt="10"/>
            </a:pPr>
            <a:endParaRPr lang="tr-TR" sz="1200" b="1" dirty="0" smtClean="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28</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833265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354842" y="1089122"/>
            <a:ext cx="11266350" cy="5311678"/>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(33 Adet)</a:t>
            </a:r>
            <a:endParaRPr lang="tr-TR" sz="1800" b="1" dirty="0">
              <a:latin typeface="+mn-lt"/>
              <a:cs typeface="Times New Roman" panose="02020603050405020304" pitchFamily="18" charset="0"/>
            </a:endParaRPr>
          </a:p>
          <a:p>
            <a:pPr lvl="0">
              <a:lnSpc>
                <a:spcPct val="100000"/>
              </a:lnSpc>
              <a:buFont typeface="+mj-lt"/>
              <a:buAutoNum type="arabicPeriod" startAt="18"/>
            </a:pPr>
            <a:r>
              <a:rPr lang="tr-TR" b="1" dirty="0" err="1" smtClean="0">
                <a:latin typeface="+mn-lt"/>
                <a:cs typeface="Times New Roman" panose="02020603050405020304" pitchFamily="18" charset="0"/>
              </a:rPr>
              <a:t>Öğr</a:t>
            </a:r>
            <a:r>
              <a:rPr lang="tr-TR" b="1" dirty="0">
                <a:latin typeface="+mn-lt"/>
                <a:cs typeface="Times New Roman" panose="02020603050405020304" pitchFamily="18" charset="0"/>
              </a:rPr>
              <a:t>. Gör. Dr. Kamer Ünal Eren. </a:t>
            </a:r>
            <a:r>
              <a:rPr lang="tr-TR" dirty="0" err="1">
                <a:latin typeface="+mn-lt"/>
                <a:cs typeface="Times New Roman" panose="02020603050405020304" pitchFamily="18" charset="0"/>
              </a:rPr>
              <a:t>Pelvik</a:t>
            </a:r>
            <a:r>
              <a:rPr lang="tr-TR" dirty="0">
                <a:latin typeface="+mn-lt"/>
                <a:cs typeface="Times New Roman" panose="02020603050405020304" pitchFamily="18" charset="0"/>
              </a:rPr>
              <a:t> Taban </a:t>
            </a:r>
            <a:r>
              <a:rPr lang="tr-TR" dirty="0" err="1">
                <a:latin typeface="+mn-lt"/>
                <a:cs typeface="Times New Roman" panose="02020603050405020304" pitchFamily="18" charset="0"/>
              </a:rPr>
              <a:t>Disfonksiyonu</a:t>
            </a:r>
            <a:r>
              <a:rPr lang="tr-TR" dirty="0">
                <a:latin typeface="+mn-lt"/>
                <a:cs typeface="Times New Roman" panose="02020603050405020304" pitchFamily="18" charset="0"/>
              </a:rPr>
              <a:t> Kursu, Uzm. </a:t>
            </a:r>
            <a:r>
              <a:rPr lang="tr-TR" dirty="0" err="1">
                <a:latin typeface="+mn-lt"/>
                <a:cs typeface="Times New Roman" panose="02020603050405020304" pitchFamily="18" charset="0"/>
              </a:rPr>
              <a:t>Fzt</a:t>
            </a:r>
            <a:r>
              <a:rPr lang="tr-TR" dirty="0">
                <a:latin typeface="+mn-lt"/>
                <a:cs typeface="Times New Roman" panose="02020603050405020304" pitchFamily="18" charset="0"/>
              </a:rPr>
              <a:t>. Zeynep Seyran, 2019, Katılımcı.</a:t>
            </a:r>
          </a:p>
          <a:p>
            <a:pPr lvl="0">
              <a:lnSpc>
                <a:spcPct val="100000"/>
              </a:lnSpc>
              <a:buFont typeface="+mj-lt"/>
              <a:buAutoNum type="arabicPeriod" startAt="18"/>
            </a:pPr>
            <a:r>
              <a:rPr lang="tr-TR" b="1" dirty="0">
                <a:latin typeface="+mn-lt"/>
                <a:cs typeface="Times New Roman" panose="02020603050405020304" pitchFamily="18" charset="0"/>
              </a:rPr>
              <a:t>Öğr. Gör. Dr. Kamer Ünal Eren</a:t>
            </a:r>
            <a:r>
              <a:rPr lang="tr-TR" dirty="0">
                <a:latin typeface="+mn-lt"/>
                <a:cs typeface="Times New Roman" panose="02020603050405020304" pitchFamily="18" charset="0"/>
              </a:rPr>
              <a:t>. </a:t>
            </a:r>
            <a:r>
              <a:rPr lang="tr-TR" dirty="0" err="1">
                <a:latin typeface="+mn-lt"/>
                <a:cs typeface="Times New Roman" panose="02020603050405020304" pitchFamily="18" charset="0"/>
              </a:rPr>
              <a:t>Cadillac</a:t>
            </a:r>
            <a:r>
              <a:rPr lang="tr-TR" dirty="0">
                <a:latin typeface="+mn-lt"/>
                <a:cs typeface="Times New Roman" panose="02020603050405020304" pitchFamily="18" charset="0"/>
              </a:rPr>
              <a:t> 101 Pilates Eğitim, </a:t>
            </a:r>
            <a:r>
              <a:rPr lang="tr-TR" dirty="0" err="1">
                <a:latin typeface="+mn-lt"/>
                <a:cs typeface="Times New Roman" panose="02020603050405020304" pitchFamily="18" charset="0"/>
              </a:rPr>
              <a:t>Nua</a:t>
            </a:r>
            <a:r>
              <a:rPr lang="tr-TR" dirty="0">
                <a:latin typeface="+mn-lt"/>
                <a:cs typeface="Times New Roman" panose="02020603050405020304" pitchFamily="18" charset="0"/>
              </a:rPr>
              <a:t> Pilates Akademi, 2018, Katılımcı.</a:t>
            </a:r>
          </a:p>
          <a:p>
            <a:pPr lvl="0">
              <a:lnSpc>
                <a:spcPct val="100000"/>
              </a:lnSpc>
              <a:buFont typeface="+mj-lt"/>
              <a:buAutoNum type="arabicPeriod" startAt="18"/>
            </a:pPr>
            <a:r>
              <a:rPr lang="tr-TR" b="1" dirty="0">
                <a:latin typeface="+mn-lt"/>
                <a:cs typeface="Times New Roman" panose="02020603050405020304" pitchFamily="18" charset="0"/>
              </a:rPr>
              <a:t>Öğr. Gör. Dr. Kamer Ünal </a:t>
            </a:r>
            <a:r>
              <a:rPr lang="tr-TR" b="1" dirty="0" err="1">
                <a:latin typeface="+mn-lt"/>
                <a:cs typeface="Times New Roman" panose="02020603050405020304" pitchFamily="18" charset="0"/>
              </a:rPr>
              <a:t>Eren.</a:t>
            </a:r>
            <a:r>
              <a:rPr lang="tr-TR" dirty="0" err="1">
                <a:latin typeface="+mn-lt"/>
                <a:cs typeface="Times New Roman" panose="02020603050405020304" pitchFamily="18" charset="0"/>
              </a:rPr>
              <a:t>.Bilişsel</a:t>
            </a:r>
            <a:r>
              <a:rPr lang="tr-TR" dirty="0">
                <a:latin typeface="+mn-lt"/>
                <a:cs typeface="Times New Roman" panose="02020603050405020304" pitchFamily="18" charset="0"/>
              </a:rPr>
              <a:t> Egzersiz Terapi Yaklaşımı Kursu, Prof. Dr. Edibe Ünal. 2018, Katılımcı.</a:t>
            </a:r>
          </a:p>
          <a:p>
            <a:pPr lvl="0">
              <a:lnSpc>
                <a:spcPct val="100000"/>
              </a:lnSpc>
              <a:buFont typeface="+mj-lt"/>
              <a:buAutoNum type="arabicPeriod" startAt="18"/>
            </a:pPr>
            <a:r>
              <a:rPr lang="tr-TR" b="1" dirty="0" smtClean="0">
                <a:latin typeface="+mn-lt"/>
                <a:cs typeface="Times New Roman" panose="02020603050405020304" pitchFamily="18" charset="0"/>
              </a:rPr>
              <a:t>Öğr</a:t>
            </a:r>
            <a:r>
              <a:rPr lang="tr-TR" b="1" dirty="0">
                <a:latin typeface="+mn-lt"/>
                <a:cs typeface="Times New Roman" panose="02020603050405020304" pitchFamily="18" charset="0"/>
              </a:rPr>
              <a:t>. Gör. Deniz Tuncer</a:t>
            </a:r>
            <a:r>
              <a:rPr lang="tr-TR" dirty="0">
                <a:latin typeface="+mn-lt"/>
                <a:cs typeface="Times New Roman" panose="02020603050405020304" pitchFamily="18" charset="0"/>
              </a:rPr>
              <a:t>. Test of </a:t>
            </a:r>
            <a:r>
              <a:rPr lang="tr-TR" dirty="0" err="1">
                <a:latin typeface="+mn-lt"/>
                <a:cs typeface="Times New Roman" panose="02020603050405020304" pitchFamily="18" charset="0"/>
              </a:rPr>
              <a:t>Infant</a:t>
            </a:r>
            <a:r>
              <a:rPr lang="tr-TR" dirty="0">
                <a:latin typeface="+mn-lt"/>
                <a:cs typeface="Times New Roman" panose="02020603050405020304" pitchFamily="18" charset="0"/>
              </a:rPr>
              <a:t> Motor </a:t>
            </a:r>
            <a:r>
              <a:rPr lang="tr-TR" dirty="0" err="1">
                <a:latin typeface="+mn-lt"/>
                <a:cs typeface="Times New Roman" panose="02020603050405020304" pitchFamily="18" charset="0"/>
              </a:rPr>
              <a:t>Performance</a:t>
            </a:r>
            <a:r>
              <a:rPr lang="tr-TR" dirty="0">
                <a:latin typeface="+mn-lt"/>
                <a:cs typeface="Times New Roman" panose="02020603050405020304" pitchFamily="18" charset="0"/>
              </a:rPr>
              <a:t> (TIMP) Kursu. Uluslararası Katılımlı 4. </a:t>
            </a:r>
            <a:r>
              <a:rPr lang="tr-TR" dirty="0" err="1">
                <a:latin typeface="+mn-lt"/>
                <a:cs typeface="Times New Roman" panose="02020603050405020304" pitchFamily="18" charset="0"/>
              </a:rPr>
              <a:t>Bobath</a:t>
            </a:r>
            <a:r>
              <a:rPr lang="tr-TR" dirty="0">
                <a:latin typeface="+mn-lt"/>
                <a:cs typeface="Times New Roman" panose="02020603050405020304" pitchFamily="18" charset="0"/>
              </a:rPr>
              <a:t> / </a:t>
            </a:r>
            <a:r>
              <a:rPr lang="tr-TR" dirty="0" err="1">
                <a:latin typeface="+mn-lt"/>
                <a:cs typeface="Times New Roman" panose="02020603050405020304" pitchFamily="18" charset="0"/>
              </a:rPr>
              <a:t>Nörogelişimsel</a:t>
            </a:r>
            <a:r>
              <a:rPr lang="tr-TR" dirty="0">
                <a:latin typeface="+mn-lt"/>
                <a:cs typeface="Times New Roman" panose="02020603050405020304" pitchFamily="18" charset="0"/>
              </a:rPr>
              <a:t> Tedavi Kongresi, 31 Ekim-1 Kasım, İstanbul, Katılımcı.</a:t>
            </a:r>
          </a:p>
          <a:p>
            <a:pPr lvl="0">
              <a:lnSpc>
                <a:spcPct val="100000"/>
              </a:lnSpc>
              <a:buFont typeface="+mj-lt"/>
              <a:buAutoNum type="arabicPeriod" startAt="18"/>
            </a:pP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Gör. Deniz Tuncer</a:t>
            </a:r>
            <a:r>
              <a:rPr lang="tr-TR" dirty="0">
                <a:latin typeface="+mn-lt"/>
                <a:cs typeface="Times New Roman" panose="02020603050405020304" pitchFamily="18" charset="0"/>
              </a:rPr>
              <a:t>. Uluslararası Katılımlı 4. </a:t>
            </a:r>
            <a:r>
              <a:rPr lang="tr-TR" dirty="0" err="1">
                <a:latin typeface="+mn-lt"/>
                <a:cs typeface="Times New Roman" panose="02020603050405020304" pitchFamily="18" charset="0"/>
              </a:rPr>
              <a:t>Bobath</a:t>
            </a:r>
            <a:r>
              <a:rPr lang="tr-TR" dirty="0">
                <a:latin typeface="+mn-lt"/>
                <a:cs typeface="Times New Roman" panose="02020603050405020304" pitchFamily="18" charset="0"/>
              </a:rPr>
              <a:t> / </a:t>
            </a:r>
            <a:r>
              <a:rPr lang="tr-TR" dirty="0" err="1">
                <a:latin typeface="+mn-lt"/>
                <a:cs typeface="Times New Roman" panose="02020603050405020304" pitchFamily="18" charset="0"/>
              </a:rPr>
              <a:t>Nörogelişimsel</a:t>
            </a:r>
            <a:r>
              <a:rPr lang="tr-TR" dirty="0">
                <a:latin typeface="+mn-lt"/>
                <a:cs typeface="Times New Roman" panose="02020603050405020304" pitchFamily="18" charset="0"/>
              </a:rPr>
              <a:t> Tedavi Kongresi, 31 Ekim-1 Kasım, İstanbul, Katılımcı.</a:t>
            </a:r>
          </a:p>
          <a:p>
            <a:pPr lvl="0">
              <a:lnSpc>
                <a:spcPct val="100000"/>
              </a:lnSpc>
              <a:buFont typeface="+mj-lt"/>
              <a:buAutoNum type="arabicPeriod" startAt="18"/>
            </a:pPr>
            <a:r>
              <a:rPr lang="tr-TR" b="1" dirty="0" err="1">
                <a:latin typeface="+mn-lt"/>
                <a:cs typeface="Times New Roman" panose="02020603050405020304" pitchFamily="18" charset="0"/>
              </a:rPr>
              <a:t>Öğr</a:t>
            </a:r>
            <a:r>
              <a:rPr lang="tr-TR" dirty="0">
                <a:latin typeface="+mn-lt"/>
                <a:cs typeface="Times New Roman" panose="02020603050405020304" pitchFamily="18" charset="0"/>
              </a:rPr>
              <a:t>. </a:t>
            </a:r>
            <a:r>
              <a:rPr lang="tr-TR" b="1" dirty="0">
                <a:latin typeface="+mn-lt"/>
                <a:cs typeface="Times New Roman" panose="02020603050405020304" pitchFamily="18" charset="0"/>
              </a:rPr>
              <a:t>Gör. Deniz Tuncer.</a:t>
            </a:r>
            <a:r>
              <a:rPr lang="tr-TR" dirty="0">
                <a:latin typeface="+mn-lt"/>
                <a:cs typeface="Times New Roman" panose="02020603050405020304" pitchFamily="18" charset="0"/>
              </a:rPr>
              <a:t> Nörolojik Rehabilitasyon ve Yutma Bozuklukları Sempozyumu. Üsküdar Üniversitesi Nermin Tarhan Konferans Salonu, 25 Kasım 2018, İstanbul, Katılımcı.</a:t>
            </a:r>
          </a:p>
          <a:p>
            <a:pPr lvl="0">
              <a:lnSpc>
                <a:spcPct val="100000"/>
              </a:lnSpc>
              <a:buFont typeface="+mj-lt"/>
              <a:buAutoNum type="arabicPeriod" startAt="18"/>
            </a:pPr>
            <a:r>
              <a:rPr lang="tr-TR" b="1" dirty="0" err="1">
                <a:latin typeface="+mn-lt"/>
                <a:cs typeface="Times New Roman" panose="02020603050405020304" pitchFamily="18" charset="0"/>
              </a:rPr>
              <a:t>Öğr</a:t>
            </a:r>
            <a:r>
              <a:rPr lang="tr-TR" dirty="0">
                <a:latin typeface="+mn-lt"/>
                <a:cs typeface="Times New Roman" panose="02020603050405020304" pitchFamily="18" charset="0"/>
              </a:rPr>
              <a:t>. </a:t>
            </a:r>
            <a:r>
              <a:rPr lang="tr-TR" b="1" dirty="0">
                <a:latin typeface="+mn-lt"/>
                <a:cs typeface="Times New Roman" panose="02020603050405020304" pitchFamily="18" charset="0"/>
              </a:rPr>
              <a:t>Gör. Deniz Tuncer</a:t>
            </a:r>
            <a:r>
              <a:rPr lang="tr-TR" dirty="0">
                <a:latin typeface="+mn-lt"/>
                <a:cs typeface="Times New Roman" panose="02020603050405020304" pitchFamily="18" charset="0"/>
              </a:rPr>
              <a:t>. Türk İşaret Dili-1.Seviye Kursu. İSMEK, Hayat Boyu Öğrenme Merkezi, Milli Eğitim Bakanlığı. (120 saat), Katılımcı.</a:t>
            </a:r>
          </a:p>
          <a:p>
            <a:pPr lvl="0">
              <a:lnSpc>
                <a:spcPct val="100000"/>
              </a:lnSpc>
              <a:buFont typeface="+mj-lt"/>
              <a:buAutoNum type="arabicPeriod" startAt="18"/>
            </a:pPr>
            <a:r>
              <a:rPr lang="tr-TR" b="1" dirty="0" err="1">
                <a:latin typeface="+mn-lt"/>
                <a:cs typeface="Times New Roman" panose="02020603050405020304" pitchFamily="18" charset="0"/>
              </a:rPr>
              <a:t>Öğr</a:t>
            </a:r>
            <a:r>
              <a:rPr lang="tr-TR" dirty="0">
                <a:latin typeface="+mn-lt"/>
                <a:cs typeface="Times New Roman" panose="02020603050405020304" pitchFamily="18" charset="0"/>
              </a:rPr>
              <a:t>. </a:t>
            </a:r>
            <a:r>
              <a:rPr lang="tr-TR" b="1" dirty="0">
                <a:latin typeface="+mn-lt"/>
                <a:cs typeface="Times New Roman" panose="02020603050405020304" pitchFamily="18" charset="0"/>
              </a:rPr>
              <a:t>Gör. Deniz Tuncer</a:t>
            </a:r>
            <a:r>
              <a:rPr lang="tr-TR" dirty="0">
                <a:latin typeface="+mn-lt"/>
                <a:cs typeface="Times New Roman" panose="02020603050405020304" pitchFamily="18" charset="0"/>
              </a:rPr>
              <a:t>. Türk İşaret Dili-2.seviye. İSMEK, Hayat Boyu Öğrenme Merkezi, Milli Eğitim Bakanlığı. (40 saat), Katılımcı.</a:t>
            </a:r>
          </a:p>
          <a:p>
            <a:pPr lvl="0">
              <a:lnSpc>
                <a:spcPct val="100000"/>
              </a:lnSpc>
              <a:buFont typeface="+mj-lt"/>
              <a:buAutoNum type="arabicPeriod" startAt="18"/>
            </a:pPr>
            <a:r>
              <a:rPr lang="tr-TR" b="1" dirty="0" err="1">
                <a:latin typeface="+mn-lt"/>
                <a:cs typeface="Times New Roman" panose="02020603050405020304" pitchFamily="18" charset="0"/>
              </a:rPr>
              <a:t>Öğr</a:t>
            </a:r>
            <a:r>
              <a:rPr lang="tr-TR" dirty="0">
                <a:latin typeface="+mn-lt"/>
                <a:cs typeface="Times New Roman" panose="02020603050405020304" pitchFamily="18" charset="0"/>
              </a:rPr>
              <a:t>. </a:t>
            </a:r>
            <a:r>
              <a:rPr lang="tr-TR" b="1" dirty="0">
                <a:latin typeface="+mn-lt"/>
                <a:cs typeface="Times New Roman" panose="02020603050405020304" pitchFamily="18" charset="0"/>
              </a:rPr>
              <a:t>Gör. Deniz Tuncer</a:t>
            </a:r>
            <a:r>
              <a:rPr lang="tr-TR" dirty="0">
                <a:latin typeface="+mn-lt"/>
                <a:cs typeface="Times New Roman" panose="02020603050405020304" pitchFamily="18" charset="0"/>
              </a:rPr>
              <a:t>. 10th </a:t>
            </a:r>
            <a:r>
              <a:rPr lang="tr-TR" dirty="0" err="1">
                <a:latin typeface="+mn-lt"/>
                <a:cs typeface="Times New Roman" panose="02020603050405020304" pitchFamily="18" charset="0"/>
              </a:rPr>
              <a:t>Excellence</a:t>
            </a:r>
            <a:r>
              <a:rPr lang="tr-TR" dirty="0">
                <a:latin typeface="+mn-lt"/>
                <a:cs typeface="Times New Roman" panose="02020603050405020304" pitchFamily="18" charset="0"/>
              </a:rPr>
              <a:t> in </a:t>
            </a:r>
            <a:r>
              <a:rPr lang="tr-TR" dirty="0" err="1">
                <a:latin typeface="+mn-lt"/>
                <a:cs typeface="Times New Roman" panose="02020603050405020304" pitchFamily="18" charset="0"/>
              </a:rPr>
              <a:t>Pediatrics</a:t>
            </a:r>
            <a:r>
              <a:rPr lang="tr-TR" dirty="0">
                <a:latin typeface="+mn-lt"/>
                <a:cs typeface="Times New Roman" panose="02020603050405020304" pitchFamily="18" charset="0"/>
              </a:rPr>
              <a:t> Conference, 6-8 Aralık 2018, Prag, Çek Cumhuriyeti, Katılımcı.</a:t>
            </a:r>
          </a:p>
          <a:p>
            <a:pPr marL="800100" lvl="1" indent="-342900">
              <a:lnSpc>
                <a:spcPct val="100000"/>
              </a:lnSpc>
              <a:buFont typeface="+mj-lt"/>
              <a:buAutoNum type="arabicPeriod" startAt="18"/>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29</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82028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148689524"/>
              </p:ext>
            </p:extLst>
          </p:nvPr>
        </p:nvGraphicFramePr>
        <p:xfrm>
          <a:off x="1" y="904352"/>
          <a:ext cx="12113442" cy="5953647"/>
        </p:xfrm>
        <a:graphic>
          <a:graphicData uri="http://schemas.openxmlformats.org/drawingml/2006/chart">
            <c:chart xmlns:c="http://schemas.openxmlformats.org/drawingml/2006/chart" xmlns:r="http://schemas.openxmlformats.org/officeDocument/2006/relationships" r:id="rId2"/>
          </a:graphicData>
        </a:graphic>
      </p:graphicFrame>
      <p:sp>
        <p:nvSpPr>
          <p:cNvPr id="2" name="Dikdörtgen 1"/>
          <p:cNvSpPr/>
          <p:nvPr/>
        </p:nvSpPr>
        <p:spPr>
          <a:xfrm>
            <a:off x="1" y="257831"/>
            <a:ext cx="10508775" cy="400110"/>
          </a:xfrm>
          <a:prstGeom prst="rect">
            <a:avLst/>
          </a:prstGeom>
        </p:spPr>
        <p:txBody>
          <a:bodyPr wrap="square">
            <a:spAutoFit/>
          </a:bodyPr>
          <a:lstStyle/>
          <a:p>
            <a:pPr>
              <a:defRPr sz="1862" b="0" i="0" u="none" strike="noStrike" kern="1200" spc="0" baseline="0">
                <a:solidFill>
                  <a:prstClr val="black">
                    <a:lumMod val="65000"/>
                    <a:lumOff val="35000"/>
                  </a:prstClr>
                </a:solidFill>
                <a:latin typeface="+mn-lt"/>
                <a:ea typeface="+mn-ea"/>
                <a:cs typeface="+mn-cs"/>
              </a:defRPr>
            </a:pPr>
            <a:r>
              <a:rPr lang="tr-TR" sz="2000" b="1" dirty="0">
                <a:solidFill>
                  <a:schemeClr val="bg1"/>
                </a:solidFill>
                <a:cs typeface="Times New Roman" panose="02020603050405020304" pitchFamily="18" charset="0"/>
              </a:rPr>
              <a:t>2018-2019 Fizyoterapi Ve Rehabilitasyon Bölümü </a:t>
            </a:r>
            <a:r>
              <a:rPr lang="tr-TR" sz="2000" b="1" dirty="0" smtClean="0">
                <a:solidFill>
                  <a:schemeClr val="bg1"/>
                </a:solidFill>
              </a:rPr>
              <a:t>Öğretim Elemanı Bazlı Faaliyet Dağılım Grafiği</a:t>
            </a:r>
            <a:endParaRPr lang="tr-TR" sz="2000" dirty="0">
              <a:solidFill>
                <a:schemeClr val="bg1"/>
              </a:solidFill>
            </a:endParaRPr>
          </a:p>
        </p:txBody>
      </p:sp>
      <p:sp>
        <p:nvSpPr>
          <p:cNvPr id="3" name="Slayt Numarası Yer Tutucusu 2"/>
          <p:cNvSpPr>
            <a:spLocks noGrp="1"/>
          </p:cNvSpPr>
          <p:nvPr>
            <p:ph type="sldNum" sz="quarter" idx="12"/>
          </p:nvPr>
        </p:nvSpPr>
        <p:spPr/>
        <p:txBody>
          <a:bodyPr/>
          <a:lstStyle/>
          <a:p>
            <a:fld id="{9B8800FA-460D-414D-AF66-D3BDDAFE8794}" type="slidenum">
              <a:rPr lang="tr-TR" smtClean="0"/>
              <a:t>3</a:t>
            </a:fld>
            <a:endParaRPr lang="tr-TR" dirty="0"/>
          </a:p>
        </p:txBody>
      </p:sp>
      <p:sp>
        <p:nvSpPr>
          <p:cNvPr id="4" name="Altbilgi Yer Tutucusu 3"/>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680066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3600" dirty="0" smtClean="0">
                <a:latin typeface="Calibri" panose="020F0502020204030204" pitchFamily="34" charset="0"/>
              </a:rPr>
              <a:t>    </a:t>
            </a:r>
            <a:br>
              <a:rPr lang="tr-TR" sz="3600" dirty="0" smtClean="0">
                <a:latin typeface="Calibri" panose="020F0502020204030204" pitchFamily="34"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75475"/>
            <a:ext cx="11377264" cy="5311678"/>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Dinleyici </a:t>
            </a:r>
            <a:r>
              <a:rPr lang="tr-TR" sz="1800" b="1" dirty="0" smtClean="0">
                <a:latin typeface="+mn-lt"/>
                <a:cs typeface="Times New Roman" panose="02020603050405020304" pitchFamily="18" charset="0"/>
              </a:rPr>
              <a:t>(33 Adet)</a:t>
            </a:r>
            <a:endParaRPr lang="tr-TR" sz="1800" b="1" dirty="0">
              <a:latin typeface="+mn-lt"/>
              <a:cs typeface="Times New Roman" panose="02020603050405020304" pitchFamily="18" charset="0"/>
            </a:endParaRPr>
          </a:p>
          <a:p>
            <a:pPr lvl="0" algn="just">
              <a:lnSpc>
                <a:spcPct val="100000"/>
              </a:lnSpc>
              <a:buFont typeface="+mj-lt"/>
              <a:buAutoNum type="arabicPeriod" startAt="27"/>
            </a:pPr>
            <a:r>
              <a:rPr lang="tr-TR" b="1" dirty="0" err="1">
                <a:latin typeface="+mn-lt"/>
                <a:cs typeface="Times New Roman" panose="02020603050405020304" pitchFamily="18" charset="0"/>
              </a:rPr>
              <a:t>Öğr</a:t>
            </a:r>
            <a:r>
              <a:rPr lang="tr-TR" dirty="0">
                <a:latin typeface="+mn-lt"/>
                <a:cs typeface="Times New Roman" panose="02020603050405020304" pitchFamily="18" charset="0"/>
              </a:rPr>
              <a:t>. </a:t>
            </a:r>
            <a:r>
              <a:rPr lang="tr-TR" b="1" dirty="0">
                <a:latin typeface="+mn-lt"/>
                <a:cs typeface="Times New Roman" panose="02020603050405020304" pitchFamily="18" charset="0"/>
              </a:rPr>
              <a:t>Gör. Deniz Tuncer</a:t>
            </a:r>
            <a:r>
              <a:rPr lang="tr-TR" dirty="0">
                <a:latin typeface="+mn-lt"/>
                <a:cs typeface="Times New Roman" panose="02020603050405020304" pitchFamily="18" charset="0"/>
              </a:rPr>
              <a:t>.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31st </a:t>
            </a:r>
            <a:r>
              <a:rPr lang="tr-TR" dirty="0" err="1">
                <a:latin typeface="+mn-lt"/>
                <a:cs typeface="Times New Roman" panose="02020603050405020304" pitchFamily="18" charset="0"/>
              </a:rPr>
              <a:t>Annual</a:t>
            </a:r>
            <a:r>
              <a:rPr lang="tr-TR" dirty="0">
                <a:latin typeface="+mn-lt"/>
                <a:cs typeface="Times New Roman" panose="02020603050405020304" pitchFamily="18" charset="0"/>
              </a:rPr>
              <a:t> </a:t>
            </a:r>
            <a:r>
              <a:rPr lang="tr-TR" dirty="0" err="1">
                <a:latin typeface="+mn-lt"/>
                <a:cs typeface="Times New Roman" panose="02020603050405020304" pitchFamily="18" charset="0"/>
              </a:rPr>
              <a:t>meeting</a:t>
            </a:r>
            <a:r>
              <a:rPr lang="tr-TR" dirty="0">
                <a:latin typeface="+mn-lt"/>
                <a:cs typeface="Times New Roman" panose="02020603050405020304" pitchFamily="18" charset="0"/>
              </a:rPr>
              <a:t> of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Academy of </a:t>
            </a:r>
            <a:r>
              <a:rPr lang="tr-TR" dirty="0" err="1">
                <a:latin typeface="+mn-lt"/>
                <a:cs typeface="Times New Roman" panose="02020603050405020304" pitchFamily="18" charset="0"/>
              </a:rPr>
              <a:t>Childhood</a:t>
            </a:r>
            <a:r>
              <a:rPr lang="tr-TR" dirty="0">
                <a:latin typeface="+mn-lt"/>
                <a:cs typeface="Times New Roman" panose="02020603050405020304" pitchFamily="18" charset="0"/>
              </a:rPr>
              <a:t> </a:t>
            </a:r>
            <a:r>
              <a:rPr lang="tr-TR" dirty="0" err="1">
                <a:latin typeface="+mn-lt"/>
                <a:cs typeface="Times New Roman" panose="02020603050405020304" pitchFamily="18" charset="0"/>
              </a:rPr>
              <a:t>Disability</a:t>
            </a:r>
            <a:r>
              <a:rPr lang="tr-TR" dirty="0">
                <a:latin typeface="+mn-lt"/>
                <a:cs typeface="Times New Roman" panose="02020603050405020304" pitchFamily="18" charset="0"/>
              </a:rPr>
              <a:t>, 23-25 Mayıs 2019, Paris, Fransa, Katılımcı.</a:t>
            </a:r>
          </a:p>
          <a:p>
            <a:pPr lvl="0" algn="just">
              <a:lnSpc>
                <a:spcPct val="100000"/>
              </a:lnSpc>
              <a:buFont typeface="+mj-lt"/>
              <a:buAutoNum type="arabicPeriod" startAt="27"/>
            </a:pPr>
            <a:r>
              <a:rPr lang="tr-TR" b="1" dirty="0" err="1">
                <a:latin typeface="+mn-lt"/>
                <a:cs typeface="Times New Roman" panose="02020603050405020304" pitchFamily="18" charset="0"/>
              </a:rPr>
              <a:t>Öğr</a:t>
            </a:r>
            <a:r>
              <a:rPr lang="tr-TR" dirty="0">
                <a:latin typeface="+mn-lt"/>
                <a:cs typeface="Times New Roman" panose="02020603050405020304" pitchFamily="18" charset="0"/>
              </a:rPr>
              <a:t>. </a:t>
            </a:r>
            <a:r>
              <a:rPr lang="tr-TR" b="1" dirty="0">
                <a:latin typeface="+mn-lt"/>
                <a:cs typeface="Times New Roman" panose="02020603050405020304" pitchFamily="18" charset="0"/>
              </a:rPr>
              <a:t>Gör. Ertuğrul Safran. </a:t>
            </a:r>
            <a:r>
              <a:rPr lang="tr-TR" dirty="0" err="1">
                <a:latin typeface="+mn-lt"/>
                <a:cs typeface="Times New Roman" panose="02020603050405020304" pitchFamily="18" charset="0"/>
              </a:rPr>
              <a:t>American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College</a:t>
            </a:r>
            <a:r>
              <a:rPr lang="tr-TR" dirty="0">
                <a:latin typeface="+mn-lt"/>
                <a:cs typeface="Times New Roman" panose="02020603050405020304" pitchFamily="18" charset="0"/>
              </a:rPr>
              <a:t> of Sports </a:t>
            </a:r>
            <a:r>
              <a:rPr lang="tr-TR" dirty="0" err="1">
                <a:latin typeface="+mn-lt"/>
                <a:cs typeface="Times New Roman" panose="02020603050405020304" pitchFamily="18" charset="0"/>
              </a:rPr>
              <a:t>Medicine</a:t>
            </a:r>
            <a:r>
              <a:rPr lang="tr-TR" dirty="0">
                <a:latin typeface="+mn-lt"/>
                <a:cs typeface="Times New Roman" panose="02020603050405020304" pitchFamily="18" charset="0"/>
              </a:rPr>
              <a:t> </a:t>
            </a:r>
            <a:r>
              <a:rPr lang="tr-TR" dirty="0" err="1">
                <a:latin typeface="+mn-lt"/>
                <a:cs typeface="Times New Roman" panose="02020603050405020304" pitchFamily="18" charset="0"/>
              </a:rPr>
              <a:t>Interrnational</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2019, Katılımcı.</a:t>
            </a:r>
          </a:p>
          <a:p>
            <a:pPr lvl="0" algn="just">
              <a:lnSpc>
                <a:spcPct val="100000"/>
              </a:lnSpc>
              <a:buFont typeface="+mj-lt"/>
              <a:buAutoNum type="arabicPeriod" startAt="27"/>
            </a:pPr>
            <a:r>
              <a:rPr lang="tr-TR" b="1" dirty="0">
                <a:latin typeface="+mn-lt"/>
                <a:cs typeface="Times New Roman" panose="02020603050405020304" pitchFamily="18" charset="0"/>
              </a:rPr>
              <a:t>Arş. Gör. Meltem Kaya,</a:t>
            </a:r>
            <a:r>
              <a:rPr lang="tr-TR" dirty="0">
                <a:latin typeface="+mn-lt"/>
                <a:cs typeface="Times New Roman" panose="02020603050405020304" pitchFamily="18" charset="0"/>
              </a:rPr>
              <a:t> Yaratıcı Dans Eğitmenlik Eğitimi, Çatı Dans Akademi 2018, Katılımcı.</a:t>
            </a:r>
          </a:p>
          <a:p>
            <a:pPr lvl="0" algn="just">
              <a:lnSpc>
                <a:spcPct val="100000"/>
              </a:lnSpc>
              <a:buFont typeface="+mj-lt"/>
              <a:buAutoNum type="arabicPeriod" startAt="27"/>
            </a:pPr>
            <a:r>
              <a:rPr lang="tr-TR" b="1" dirty="0">
                <a:latin typeface="+mn-lt"/>
                <a:cs typeface="Times New Roman" panose="02020603050405020304" pitchFamily="18" charset="0"/>
              </a:rPr>
              <a:t>Arş. Gör. Meltem Kaya</a:t>
            </a:r>
            <a:r>
              <a:rPr lang="tr-TR" dirty="0">
                <a:latin typeface="+mn-lt"/>
                <a:cs typeface="Times New Roman" panose="02020603050405020304" pitchFamily="18" charset="0"/>
              </a:rPr>
              <a:t>. 45th Meeting of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Society</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1st Meeting of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Group</a:t>
            </a:r>
            <a:r>
              <a:rPr lang="tr-TR" dirty="0">
                <a:latin typeface="+mn-lt"/>
                <a:cs typeface="Times New Roman" panose="02020603050405020304" pitchFamily="18" charset="0"/>
              </a:rPr>
              <a:t> R&amp;D </a:t>
            </a:r>
            <a:r>
              <a:rPr lang="tr-TR" dirty="0" err="1">
                <a:latin typeface="+mn-lt"/>
                <a:cs typeface="Times New Roman" panose="02020603050405020304" pitchFamily="18" charset="0"/>
              </a:rPr>
              <a:t>Clinical</a:t>
            </a:r>
            <a:r>
              <a:rPr lang="tr-TR" dirty="0">
                <a:latin typeface="+mn-lt"/>
                <a:cs typeface="Times New Roman" panose="02020603050405020304" pitchFamily="18" charset="0"/>
              </a:rPr>
              <a:t> Application </a:t>
            </a:r>
            <a:r>
              <a:rPr lang="tr-TR" dirty="0" err="1">
                <a:latin typeface="+mn-lt"/>
                <a:cs typeface="Times New Roman" panose="02020603050405020304" pitchFamily="18" charset="0"/>
              </a:rPr>
              <a:t>Fluorescence</a:t>
            </a:r>
            <a:r>
              <a:rPr lang="tr-TR" dirty="0">
                <a:latin typeface="+mn-lt"/>
                <a:cs typeface="Times New Roman" panose="02020603050405020304" pitchFamily="18" charset="0"/>
              </a:rPr>
              <a:t> </a:t>
            </a:r>
            <a:r>
              <a:rPr lang="tr-TR" dirty="0" err="1">
                <a:latin typeface="+mn-lt"/>
                <a:cs typeface="Times New Roman" panose="02020603050405020304" pitchFamily="18" charset="0"/>
              </a:rPr>
              <a:t>Imaging</a:t>
            </a:r>
            <a:r>
              <a:rPr lang="tr-TR" dirty="0">
                <a:latin typeface="+mn-lt"/>
                <a:cs typeface="Times New Roman" panose="02020603050405020304" pitchFamily="18" charset="0"/>
              </a:rPr>
              <a:t> 2019, Katılım	</a:t>
            </a:r>
          </a:p>
          <a:p>
            <a:pPr lvl="0" algn="just">
              <a:lnSpc>
                <a:spcPct val="100000"/>
              </a:lnSpc>
              <a:buFont typeface="+mj-lt"/>
              <a:buAutoNum type="arabicPeriod" startAt="27"/>
            </a:pPr>
            <a:r>
              <a:rPr lang="tr-TR" b="1" dirty="0">
                <a:latin typeface="+mn-lt"/>
                <a:cs typeface="Times New Roman" panose="02020603050405020304" pitchFamily="18" charset="0"/>
              </a:rPr>
              <a:t>Arş. Gör. Hikmet </a:t>
            </a:r>
            <a:r>
              <a:rPr lang="tr-TR" b="1" dirty="0" err="1">
                <a:latin typeface="+mn-lt"/>
                <a:cs typeface="Times New Roman" panose="02020603050405020304" pitchFamily="18" charset="0"/>
              </a:rPr>
              <a:t>Uçgun</a:t>
            </a:r>
            <a:r>
              <a:rPr lang="tr-TR" dirty="0">
                <a:latin typeface="+mn-lt"/>
                <a:cs typeface="Times New Roman" panose="02020603050405020304" pitchFamily="18" charset="0"/>
              </a:rPr>
              <a: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&amp; LYMPHO 2018, </a:t>
            </a:r>
            <a:r>
              <a:rPr lang="tr-TR" dirty="0" err="1">
                <a:latin typeface="+mn-lt"/>
                <a:cs typeface="Times New Roman" panose="02020603050405020304" pitchFamily="18" charset="0"/>
              </a:rPr>
              <a:t>Praha</a:t>
            </a:r>
            <a:r>
              <a:rPr lang="tr-TR" dirty="0">
                <a:latin typeface="+mn-lt"/>
                <a:cs typeface="Times New Roman" panose="02020603050405020304" pitchFamily="18" charset="0"/>
              </a:rPr>
              <a:t>, Eylül, 2018, Katılımcı.</a:t>
            </a:r>
          </a:p>
          <a:p>
            <a:pPr lvl="0" algn="just">
              <a:lnSpc>
                <a:spcPct val="100000"/>
              </a:lnSpc>
              <a:buFont typeface="+mj-lt"/>
              <a:buAutoNum type="arabicPeriod" startAt="27"/>
            </a:pPr>
            <a:r>
              <a:rPr lang="tr-TR" b="1" dirty="0">
                <a:latin typeface="+mn-lt"/>
                <a:cs typeface="Times New Roman" panose="02020603050405020304" pitchFamily="18" charset="0"/>
              </a:rPr>
              <a:t>Arş. Gör. Hikmet </a:t>
            </a:r>
            <a:r>
              <a:rPr lang="tr-TR" b="1" dirty="0" err="1">
                <a:latin typeface="+mn-lt"/>
                <a:cs typeface="Times New Roman" panose="02020603050405020304" pitchFamily="18" charset="0"/>
              </a:rPr>
              <a:t>Uçgun</a:t>
            </a:r>
            <a:r>
              <a:rPr lang="tr-TR" b="1" dirty="0">
                <a:latin typeface="+mn-lt"/>
                <a:cs typeface="Times New Roman" panose="02020603050405020304" pitchFamily="18" charset="0"/>
              </a:rPr>
              <a:t>. </a:t>
            </a:r>
            <a:r>
              <a:rPr lang="tr-TR" dirty="0">
                <a:latin typeface="+mn-lt"/>
                <a:cs typeface="Times New Roman" panose="02020603050405020304" pitchFamily="18" charset="0"/>
              </a:rPr>
              <a:t>Türkiye Solunum Araştırmaları Derneği 40. Ulusal Kongresi "Solunum 2018", Antalya, Ekim, 2018, Katılımcı.</a:t>
            </a:r>
          </a:p>
          <a:p>
            <a:pPr lvl="0" algn="just">
              <a:lnSpc>
                <a:spcPct val="100000"/>
              </a:lnSpc>
              <a:buFont typeface="+mj-lt"/>
              <a:buAutoNum type="arabicPeriod" startAt="27"/>
            </a:pPr>
            <a:r>
              <a:rPr lang="tr-TR" b="1" dirty="0">
                <a:latin typeface="+mn-lt"/>
                <a:cs typeface="Times New Roman" panose="02020603050405020304" pitchFamily="18" charset="0"/>
              </a:rPr>
              <a:t>Fizyoterapi ve Rehabilitasyon Bölümü öğretim üye ve elemanları (16), </a:t>
            </a:r>
            <a:r>
              <a:rPr lang="tr-TR" dirty="0">
                <a:latin typeface="+mn-lt"/>
                <a:cs typeface="Times New Roman" panose="02020603050405020304" pitchFamily="18" charset="0"/>
              </a:rPr>
              <a:t>“Türkiye Fizyoterapistler Günü: 50.YIL.NEREDEN NEREYE” İstanbul </a:t>
            </a:r>
            <a:r>
              <a:rPr lang="tr-TR" dirty="0" err="1">
                <a:latin typeface="+mn-lt"/>
                <a:cs typeface="Times New Roman" panose="02020603050405020304" pitchFamily="18" charset="0"/>
              </a:rPr>
              <a:t>Biruni</a:t>
            </a:r>
            <a:r>
              <a:rPr lang="tr-TR" dirty="0">
                <a:latin typeface="+mn-lt"/>
                <a:cs typeface="Times New Roman" panose="02020603050405020304" pitchFamily="18" charset="0"/>
              </a:rPr>
              <a:t> Üniversitesi. 8 Nisan 2019, Katılımcı.</a:t>
            </a:r>
          </a:p>
          <a:p>
            <a:pPr marL="457200" lvl="1" indent="0">
              <a:lnSpc>
                <a:spcPct val="100000"/>
              </a:lnSpc>
              <a:buNone/>
            </a:pPr>
            <a:endParaRPr lang="tr-TR" sz="1600" b="1" dirty="0" smtClean="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30</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295657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95785" y="208650"/>
            <a:ext cx="10698632"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r>
              <a:rPr lang="tr-TR" sz="2000" dirty="0">
                <a:latin typeface="+mn-lt"/>
              </a:rPr>
              <a:t/>
            </a:r>
            <a:br>
              <a:rPr lang="tr-TR" sz="2000" dirty="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Uluslararası Sözlü Bildiri (10 Adet)</a:t>
            </a:r>
            <a:br>
              <a:rPr lang="tr-TR" sz="1800" b="1" dirty="0" smtClean="0">
                <a:latin typeface="+mn-lt"/>
                <a:cs typeface="Times New Roman" panose="02020603050405020304" pitchFamily="18" charset="0"/>
              </a:rPr>
            </a:br>
            <a:endParaRPr lang="tr-TR" sz="1800" b="1" dirty="0" smtClean="0">
              <a:latin typeface="+mn-lt"/>
              <a:cs typeface="Times New Roman" panose="02020603050405020304" pitchFamily="18" charset="0"/>
            </a:endParaRPr>
          </a:p>
          <a:p>
            <a:pPr marL="342900" lvl="0" indent="-342900" algn="just">
              <a:lnSpc>
                <a:spcPct val="100000"/>
              </a:lnSpc>
              <a:buFont typeface="+mj-lt"/>
              <a:buAutoNum type="arabicPeriod"/>
            </a:pPr>
            <a:r>
              <a:rPr lang="tr-TR" dirty="0" smtClean="0">
                <a:latin typeface="+mn-lt"/>
                <a:cs typeface="Times New Roman" panose="02020603050405020304" pitchFamily="18" charset="0"/>
              </a:rPr>
              <a:t>Aydın </a:t>
            </a:r>
            <a:r>
              <a:rPr lang="tr-TR" dirty="0">
                <a:latin typeface="+mn-lt"/>
                <a:cs typeface="Times New Roman" panose="02020603050405020304" pitchFamily="18" charset="0"/>
              </a:rPr>
              <a:t>O. , Akıncı MA , Kostanoğlu A.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a:t>
            </a:r>
            <a:r>
              <a:rPr lang="tr-TR" dirty="0" err="1">
                <a:latin typeface="+mn-lt"/>
                <a:cs typeface="Times New Roman" panose="02020603050405020304" pitchFamily="18" charset="0"/>
              </a:rPr>
              <a:t>Kardiyopulmoner</a:t>
            </a:r>
            <a:r>
              <a:rPr lang="tr-TR" dirty="0">
                <a:latin typeface="+mn-lt"/>
                <a:cs typeface="Times New Roman" panose="02020603050405020304" pitchFamily="18" charset="0"/>
              </a:rPr>
              <a:t> rehabilitasyon alanında çalışan fizyoterapistlerin mesleki bilgi düzeyleri, deneyimleri ve görüşlerinin incelenmesi: Pilot çalışma. 3. Uluslararası Sağlık Bilimleri Kongresi, Ankara, Türkiye, 29 Ekim- 1 Aralık 2018.</a:t>
            </a:r>
          </a:p>
          <a:p>
            <a:pPr marL="342900" lvl="0" indent="-342900" algn="just">
              <a:lnSpc>
                <a:spcPct val="100000"/>
              </a:lnSpc>
              <a:buFont typeface="+mj-lt"/>
              <a:buAutoNum type="arabicPeriod"/>
            </a:pPr>
            <a:r>
              <a:rPr lang="tr-TR" b="1" dirty="0">
                <a:latin typeface="+mn-lt"/>
                <a:cs typeface="Times New Roman" panose="02020603050405020304" pitchFamily="18" charset="0"/>
              </a:rPr>
              <a:t>Tuncer D</a:t>
            </a:r>
            <a:r>
              <a:rPr lang="tr-TR" dirty="0">
                <a:latin typeface="+mn-lt"/>
                <a:cs typeface="Times New Roman" panose="02020603050405020304" pitchFamily="18" charset="0"/>
              </a:rPr>
              <a:t>, </a:t>
            </a:r>
            <a:r>
              <a:rPr lang="tr-TR" b="1" dirty="0" err="1">
                <a:latin typeface="+mn-lt"/>
                <a:cs typeface="Times New Roman" panose="02020603050405020304" pitchFamily="18" charset="0"/>
              </a:rPr>
              <a:t>Gurses</a:t>
            </a:r>
            <a:r>
              <a:rPr lang="tr-TR" b="1" dirty="0">
                <a:latin typeface="+mn-lt"/>
                <a:cs typeface="Times New Roman" panose="02020603050405020304" pitchFamily="18" charset="0"/>
              </a:rPr>
              <a:t> HN.</a:t>
            </a:r>
            <a:r>
              <a:rPr lang="tr-TR" dirty="0">
                <a:latin typeface="+mn-lt"/>
                <a:cs typeface="Times New Roman" panose="02020603050405020304" pitchFamily="18" charset="0"/>
              </a:rPr>
              <a:t> </a:t>
            </a:r>
            <a:r>
              <a:rPr lang="tr-TR" dirty="0" err="1">
                <a:latin typeface="+mn-lt"/>
                <a:cs typeface="Times New Roman" panose="02020603050405020304" pitchFamily="18" charset="0"/>
              </a:rPr>
              <a:t>Comparison</a:t>
            </a:r>
            <a:r>
              <a:rPr lang="tr-TR" dirty="0">
                <a:latin typeface="+mn-lt"/>
                <a:cs typeface="Times New Roman" panose="02020603050405020304" pitchFamily="18" charset="0"/>
              </a:rPr>
              <a:t> of </a:t>
            </a:r>
            <a:r>
              <a:rPr lang="tr-TR" dirty="0" err="1">
                <a:latin typeface="+mn-lt"/>
                <a:cs typeface="Times New Roman" panose="02020603050405020304" pitchFamily="18" charset="0"/>
              </a:rPr>
              <a:t>Respiratory</a:t>
            </a:r>
            <a:r>
              <a:rPr lang="tr-TR" dirty="0">
                <a:latin typeface="+mn-lt"/>
                <a:cs typeface="Times New Roman" panose="02020603050405020304" pitchFamily="18" charset="0"/>
              </a:rPr>
              <a:t> </a:t>
            </a:r>
            <a:r>
              <a:rPr lang="tr-TR" dirty="0" err="1">
                <a:latin typeface="+mn-lt"/>
                <a:cs typeface="Times New Roman" panose="02020603050405020304" pitchFamily="18" charset="0"/>
              </a:rPr>
              <a:t>Parameters</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Functional</a:t>
            </a:r>
            <a:r>
              <a:rPr lang="tr-TR" dirty="0">
                <a:latin typeface="+mn-lt"/>
                <a:cs typeface="Times New Roman" panose="02020603050405020304" pitchFamily="18" charset="0"/>
              </a:rPr>
              <a:t> </a:t>
            </a:r>
            <a:r>
              <a:rPr lang="tr-TR" dirty="0" err="1">
                <a:latin typeface="+mn-lt"/>
                <a:cs typeface="Times New Roman" panose="02020603050405020304" pitchFamily="18" charset="0"/>
              </a:rPr>
              <a:t>Capacity</a:t>
            </a:r>
            <a:r>
              <a:rPr lang="tr-TR" dirty="0">
                <a:latin typeface="+mn-lt"/>
                <a:cs typeface="Times New Roman" panose="02020603050405020304" pitchFamily="18" charset="0"/>
              </a:rPr>
              <a:t> of </a:t>
            </a:r>
            <a:r>
              <a:rPr lang="tr-TR" dirty="0" err="1">
                <a:latin typeface="+mn-lt"/>
                <a:cs typeface="Times New Roman" panose="02020603050405020304" pitchFamily="18" charset="0"/>
              </a:rPr>
              <a:t>Two</a:t>
            </a:r>
            <a:r>
              <a:rPr lang="tr-TR" dirty="0">
                <a:latin typeface="+mn-lt"/>
                <a:cs typeface="Times New Roman" panose="02020603050405020304" pitchFamily="18" charset="0"/>
              </a:rPr>
              <a:t> </a:t>
            </a:r>
            <a:r>
              <a:rPr lang="tr-TR" dirty="0" err="1">
                <a:latin typeface="+mn-lt"/>
                <a:cs typeface="Times New Roman" panose="02020603050405020304" pitchFamily="18" charset="0"/>
              </a:rPr>
              <a:t>Cases</a:t>
            </a:r>
            <a:r>
              <a:rPr lang="tr-TR" dirty="0">
                <a:latin typeface="+mn-lt"/>
                <a:cs typeface="Times New Roman" panose="02020603050405020304" pitchFamily="18" charset="0"/>
              </a:rPr>
              <a:t> Using </a:t>
            </a:r>
            <a:r>
              <a:rPr lang="tr-TR" dirty="0" err="1">
                <a:latin typeface="+mn-lt"/>
                <a:cs typeface="Times New Roman" panose="02020603050405020304" pitchFamily="18" charset="0"/>
              </a:rPr>
              <a:t>Cochlear</a:t>
            </a:r>
            <a:r>
              <a:rPr lang="tr-TR" dirty="0">
                <a:latin typeface="+mn-lt"/>
                <a:cs typeface="Times New Roman" panose="02020603050405020304" pitchFamily="18" charset="0"/>
              </a:rPr>
              <a:t> </a:t>
            </a:r>
            <a:r>
              <a:rPr lang="tr-TR" dirty="0" err="1">
                <a:latin typeface="+mn-lt"/>
                <a:cs typeface="Times New Roman" panose="02020603050405020304" pitchFamily="18" charset="0"/>
              </a:rPr>
              <a:t>İmplant</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Hearing</a:t>
            </a:r>
            <a:r>
              <a:rPr lang="tr-TR" dirty="0">
                <a:latin typeface="+mn-lt"/>
                <a:cs typeface="Times New Roman" panose="02020603050405020304" pitchFamily="18" charset="0"/>
              </a:rPr>
              <a:t> </a:t>
            </a:r>
            <a:r>
              <a:rPr lang="tr-TR" dirty="0" err="1">
                <a:latin typeface="+mn-lt"/>
                <a:cs typeface="Times New Roman" panose="02020603050405020304" pitchFamily="18" charset="0"/>
              </a:rPr>
              <a:t>Aid</a:t>
            </a:r>
            <a:r>
              <a:rPr lang="tr-TR" dirty="0">
                <a:latin typeface="+mn-lt"/>
                <a:cs typeface="Times New Roman" panose="02020603050405020304" pitchFamily="18" charset="0"/>
              </a:rPr>
              <a:t>. 10th </a:t>
            </a:r>
            <a:r>
              <a:rPr lang="tr-TR" dirty="0" err="1">
                <a:latin typeface="+mn-lt"/>
                <a:cs typeface="Times New Roman" panose="02020603050405020304" pitchFamily="18" charset="0"/>
              </a:rPr>
              <a:t>Excellence</a:t>
            </a:r>
            <a:r>
              <a:rPr lang="tr-TR" dirty="0">
                <a:latin typeface="+mn-lt"/>
                <a:cs typeface="Times New Roman" panose="02020603050405020304" pitchFamily="18" charset="0"/>
              </a:rPr>
              <a:t> in </a:t>
            </a:r>
            <a:r>
              <a:rPr lang="tr-TR" dirty="0" err="1">
                <a:latin typeface="+mn-lt"/>
                <a:cs typeface="Times New Roman" panose="02020603050405020304" pitchFamily="18" charset="0"/>
              </a:rPr>
              <a:t>Pediatrics</a:t>
            </a:r>
            <a:r>
              <a:rPr lang="tr-TR" dirty="0">
                <a:latin typeface="+mn-lt"/>
                <a:cs typeface="Times New Roman" panose="02020603050405020304" pitchFamily="18" charset="0"/>
              </a:rPr>
              <a:t> Conference, 6-8 Aralık 2018, Prag, Çek Cumhuriyeti.</a:t>
            </a:r>
          </a:p>
          <a:p>
            <a:pPr marL="342900" lvl="0" indent="-342900" algn="just">
              <a:lnSpc>
                <a:spcPct val="100000"/>
              </a:lnSpc>
              <a:buFont typeface="+mj-lt"/>
              <a:buAutoNum type="arabicPeriod"/>
            </a:pPr>
            <a:r>
              <a:rPr lang="tr-TR" b="1" dirty="0">
                <a:latin typeface="+mn-lt"/>
                <a:cs typeface="Times New Roman" panose="02020603050405020304" pitchFamily="18" charset="0"/>
              </a:rPr>
              <a:t>Basbug G</a:t>
            </a:r>
            <a:r>
              <a:rPr lang="tr-TR" dirty="0">
                <a:latin typeface="+mn-lt"/>
                <a:cs typeface="Times New Roman" panose="02020603050405020304" pitchFamily="18" charset="0"/>
              </a:rPr>
              <a:t>. </a:t>
            </a:r>
            <a:r>
              <a:rPr lang="tr-TR" dirty="0" err="1">
                <a:latin typeface="+mn-lt"/>
                <a:cs typeface="Times New Roman" panose="02020603050405020304" pitchFamily="18" charset="0"/>
              </a:rPr>
              <a:t>Elmadag</a:t>
            </a:r>
            <a:r>
              <a:rPr lang="tr-TR" dirty="0">
                <a:latin typeface="+mn-lt"/>
                <a:cs typeface="Times New Roman" panose="02020603050405020304" pitchFamily="18" charset="0"/>
              </a:rPr>
              <a:t> N.M. </a:t>
            </a:r>
            <a:r>
              <a:rPr lang="tr-TR" b="1" dirty="0" err="1">
                <a:latin typeface="+mn-lt"/>
                <a:cs typeface="Times New Roman" panose="02020603050405020304" pitchFamily="18" charset="0"/>
              </a:rPr>
              <a:t>Gurses</a:t>
            </a:r>
            <a:r>
              <a:rPr lang="tr-TR" b="1" dirty="0">
                <a:latin typeface="+mn-lt"/>
                <a:cs typeface="Times New Roman" panose="02020603050405020304" pitchFamily="18" charset="0"/>
              </a:rPr>
              <a:t> H.N</a:t>
            </a:r>
            <a:r>
              <a:rPr lang="tr-TR" dirty="0">
                <a:latin typeface="+mn-lt"/>
                <a:cs typeface="Times New Roman" panose="02020603050405020304" pitchFamily="18" charset="0"/>
              </a:rPr>
              <a:t> The </a:t>
            </a:r>
            <a:r>
              <a:rPr lang="tr-TR" dirty="0" err="1">
                <a:latin typeface="+mn-lt"/>
                <a:cs typeface="Times New Roman" panose="02020603050405020304" pitchFamily="18" charset="0"/>
              </a:rPr>
              <a:t>Effects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Inspiratory</a:t>
            </a:r>
            <a:r>
              <a:rPr lang="tr-TR" dirty="0">
                <a:latin typeface="+mn-lt"/>
                <a:cs typeface="Times New Roman" panose="02020603050405020304" pitchFamily="18" charset="0"/>
              </a:rPr>
              <a:t> </a:t>
            </a:r>
            <a:r>
              <a:rPr lang="tr-TR" dirty="0" err="1">
                <a:latin typeface="+mn-lt"/>
                <a:cs typeface="Times New Roman" panose="02020603050405020304" pitchFamily="18" charset="0"/>
              </a:rPr>
              <a:t>Muscle</a:t>
            </a:r>
            <a:r>
              <a:rPr lang="tr-TR" dirty="0">
                <a:latin typeface="+mn-lt"/>
                <a:cs typeface="Times New Roman" panose="02020603050405020304" pitchFamily="18" charset="0"/>
              </a:rPr>
              <a:t> Training On </a:t>
            </a:r>
            <a:r>
              <a:rPr lang="tr-TR" dirty="0" err="1">
                <a:latin typeface="+mn-lt"/>
                <a:cs typeface="Times New Roman" panose="02020603050405020304" pitchFamily="18" charset="0"/>
              </a:rPr>
              <a:t>Respiratory</a:t>
            </a:r>
            <a:r>
              <a:rPr lang="tr-TR" dirty="0">
                <a:latin typeface="+mn-lt"/>
                <a:cs typeface="Times New Roman" panose="02020603050405020304" pitchFamily="18" charset="0"/>
              </a:rPr>
              <a:t> </a:t>
            </a:r>
            <a:r>
              <a:rPr lang="tr-TR" dirty="0" err="1">
                <a:latin typeface="+mn-lt"/>
                <a:cs typeface="Times New Roman" panose="02020603050405020304" pitchFamily="18" charset="0"/>
              </a:rPr>
              <a:t>Muscle</a:t>
            </a:r>
            <a:r>
              <a:rPr lang="tr-TR" dirty="0">
                <a:latin typeface="+mn-lt"/>
                <a:cs typeface="Times New Roman" panose="02020603050405020304" pitchFamily="18" charset="0"/>
              </a:rPr>
              <a:t> </a:t>
            </a:r>
            <a:r>
              <a:rPr lang="tr-TR" dirty="0" err="1">
                <a:latin typeface="+mn-lt"/>
                <a:cs typeface="Times New Roman" panose="02020603050405020304" pitchFamily="18" charset="0"/>
              </a:rPr>
              <a:t>Strength</a:t>
            </a:r>
            <a:r>
              <a:rPr lang="tr-TR" dirty="0">
                <a:latin typeface="+mn-lt"/>
                <a:cs typeface="Times New Roman" panose="02020603050405020304" pitchFamily="18" charset="0"/>
              </a:rPr>
              <a:t>, </a:t>
            </a:r>
            <a:r>
              <a:rPr lang="tr-TR" dirty="0" err="1">
                <a:latin typeface="+mn-lt"/>
                <a:cs typeface="Times New Roman" panose="02020603050405020304" pitchFamily="18" charset="0"/>
              </a:rPr>
              <a:t>Respiratory</a:t>
            </a:r>
            <a:r>
              <a:rPr lang="tr-TR" dirty="0">
                <a:latin typeface="+mn-lt"/>
                <a:cs typeface="Times New Roman" panose="02020603050405020304" pitchFamily="18" charset="0"/>
              </a:rPr>
              <a:t> </a:t>
            </a:r>
            <a:r>
              <a:rPr lang="tr-TR" dirty="0" err="1">
                <a:latin typeface="+mn-lt"/>
                <a:cs typeface="Times New Roman" panose="02020603050405020304" pitchFamily="18" charset="0"/>
              </a:rPr>
              <a:t>Function</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Functional</a:t>
            </a:r>
            <a:r>
              <a:rPr lang="tr-TR" dirty="0">
                <a:latin typeface="+mn-lt"/>
                <a:cs typeface="Times New Roman" panose="02020603050405020304" pitchFamily="18" charset="0"/>
              </a:rPr>
              <a:t> </a:t>
            </a:r>
            <a:r>
              <a:rPr lang="tr-TR" dirty="0" err="1">
                <a:latin typeface="+mn-lt"/>
                <a:cs typeface="Times New Roman" panose="02020603050405020304" pitchFamily="18" charset="0"/>
              </a:rPr>
              <a:t>Capacity</a:t>
            </a:r>
            <a:r>
              <a:rPr lang="tr-TR" dirty="0">
                <a:latin typeface="+mn-lt"/>
                <a:cs typeface="Times New Roman" panose="02020603050405020304" pitchFamily="18" charset="0"/>
              </a:rPr>
              <a:t> </a:t>
            </a:r>
            <a:r>
              <a:rPr lang="tr-TR" dirty="0" err="1">
                <a:latin typeface="+mn-lt"/>
                <a:cs typeface="Times New Roman" panose="02020603050405020304" pitchFamily="18" charset="0"/>
              </a:rPr>
              <a:t>In</a:t>
            </a:r>
            <a:r>
              <a:rPr lang="tr-TR" dirty="0">
                <a:latin typeface="+mn-lt"/>
                <a:cs typeface="Times New Roman" panose="02020603050405020304" pitchFamily="18" charset="0"/>
              </a:rPr>
              <a:t> </a:t>
            </a:r>
            <a:r>
              <a:rPr lang="tr-TR" dirty="0" err="1">
                <a:latin typeface="+mn-lt"/>
                <a:cs typeface="Times New Roman" panose="02020603050405020304" pitchFamily="18" charset="0"/>
              </a:rPr>
              <a:t>Adolescents</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Idiopathic</a:t>
            </a:r>
            <a:r>
              <a:rPr lang="tr-TR" dirty="0">
                <a:latin typeface="+mn-lt"/>
                <a:cs typeface="Times New Roman" panose="02020603050405020304" pitchFamily="18" charset="0"/>
              </a:rPr>
              <a:t> </a:t>
            </a:r>
            <a:r>
              <a:rPr lang="tr-TR" dirty="0" err="1">
                <a:latin typeface="+mn-lt"/>
                <a:cs typeface="Times New Roman" panose="02020603050405020304" pitchFamily="18" charset="0"/>
              </a:rPr>
              <a:t>Scoliosis</a:t>
            </a:r>
            <a:r>
              <a:rPr lang="tr-TR" dirty="0">
                <a:latin typeface="+mn-lt"/>
                <a:cs typeface="Times New Roman" panose="02020603050405020304" pitchFamily="18" charset="0"/>
              </a:rPr>
              <a:t>: A </a:t>
            </a:r>
            <a:r>
              <a:rPr lang="tr-TR" dirty="0" err="1">
                <a:latin typeface="+mn-lt"/>
                <a:cs typeface="Times New Roman" panose="02020603050405020304" pitchFamily="18" charset="0"/>
              </a:rPr>
              <a:t>Randomized</a:t>
            </a:r>
            <a:r>
              <a:rPr lang="tr-TR" dirty="0">
                <a:latin typeface="+mn-lt"/>
                <a:cs typeface="Times New Roman" panose="02020603050405020304" pitchFamily="18" charset="0"/>
              </a:rPr>
              <a:t> </a:t>
            </a:r>
            <a:r>
              <a:rPr lang="tr-TR" dirty="0" err="1">
                <a:latin typeface="+mn-lt"/>
                <a:cs typeface="Times New Roman" panose="02020603050405020304" pitchFamily="18" charset="0"/>
              </a:rPr>
              <a:t>Controlled</a:t>
            </a:r>
            <a:r>
              <a:rPr lang="tr-TR" dirty="0">
                <a:latin typeface="+mn-lt"/>
                <a:cs typeface="Times New Roman" panose="02020603050405020304" pitchFamily="18" charset="0"/>
              </a:rPr>
              <a:t> </a:t>
            </a:r>
            <a:r>
              <a:rPr lang="tr-TR" dirty="0" err="1">
                <a:latin typeface="+mn-lt"/>
                <a:cs typeface="Times New Roman" panose="02020603050405020304" pitchFamily="18" charset="0"/>
              </a:rPr>
              <a:t>Study</a:t>
            </a:r>
            <a:r>
              <a:rPr lang="tr-TR" dirty="0">
                <a:latin typeface="+mn-lt"/>
                <a:cs typeface="Times New Roman" panose="02020603050405020304" pitchFamily="18" charset="0"/>
              </a:rPr>
              <a:t>.</a:t>
            </a:r>
            <a:r>
              <a:rPr lang="tr-TR" b="1" dirty="0">
                <a:latin typeface="+mn-lt"/>
                <a:cs typeface="Times New Roman" panose="02020603050405020304" pitchFamily="18" charset="0"/>
              </a:rPr>
              <a:t>.</a:t>
            </a:r>
            <a:r>
              <a:rPr lang="tr-TR" dirty="0">
                <a:latin typeface="+mn-lt"/>
                <a:cs typeface="Times New Roman" panose="02020603050405020304" pitchFamily="18" charset="0"/>
              </a:rPr>
              <a:t> 14th International </a:t>
            </a:r>
            <a:r>
              <a:rPr lang="tr-TR" dirty="0" err="1">
                <a:latin typeface="+mn-lt"/>
                <a:cs typeface="Times New Roman" panose="02020603050405020304" pitchFamily="18" charset="0"/>
              </a:rPr>
              <a:t>Sosort</a:t>
            </a:r>
            <a:r>
              <a:rPr lang="tr-TR" dirty="0">
                <a:latin typeface="+mn-lt"/>
                <a:cs typeface="Times New Roman" panose="02020603050405020304" pitchFamily="18" charset="0"/>
              </a:rPr>
              <a:t> Meeting 2019 San Francisco, USA April 25-27th, </a:t>
            </a:r>
            <a:r>
              <a:rPr lang="tr-TR" dirty="0" smtClean="0">
                <a:latin typeface="+mn-lt"/>
                <a:cs typeface="Times New Roman" panose="02020603050405020304" pitchFamily="18" charset="0"/>
              </a:rPr>
              <a:t>2019.</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Başbuğ </a:t>
            </a:r>
            <a:r>
              <a:rPr lang="tr-TR" b="1" dirty="0">
                <a:latin typeface="+mn-lt"/>
                <a:cs typeface="Times New Roman" panose="02020603050405020304" pitchFamily="18" charset="0"/>
              </a:rPr>
              <a:t>G</a:t>
            </a:r>
            <a:r>
              <a:rPr lang="tr-TR" dirty="0">
                <a:latin typeface="+mn-lt"/>
                <a:cs typeface="Times New Roman" panose="02020603050405020304" pitchFamily="18" charset="0"/>
              </a:rPr>
              <a:t>. , </a:t>
            </a:r>
            <a:r>
              <a:rPr lang="tr-TR" dirty="0" err="1">
                <a:latin typeface="+mn-lt"/>
                <a:cs typeface="Times New Roman" panose="02020603050405020304" pitchFamily="18" charset="0"/>
              </a:rPr>
              <a:t>Ramoğlu</a:t>
            </a:r>
            <a:r>
              <a:rPr lang="tr-TR" dirty="0">
                <a:latin typeface="+mn-lt"/>
                <a:cs typeface="Times New Roman" panose="02020603050405020304" pitchFamily="18" charset="0"/>
              </a:rPr>
              <a:t> M. </a:t>
            </a:r>
            <a:r>
              <a:rPr lang="tr-TR" b="1" dirty="0">
                <a:latin typeface="+mn-lt"/>
                <a:cs typeface="Times New Roman" panose="02020603050405020304" pitchFamily="18" charset="0"/>
              </a:rPr>
              <a:t>, Kostanoğlu A. </a:t>
            </a:r>
            <a:r>
              <a:rPr lang="tr-TR" dirty="0">
                <a:latin typeface="+mn-lt"/>
                <a:cs typeface="Times New Roman" panose="02020603050405020304" pitchFamily="18" charset="0"/>
              </a:rPr>
              <a:t>, </a:t>
            </a:r>
            <a:r>
              <a:rPr lang="tr-TR" dirty="0" err="1">
                <a:latin typeface="+mn-lt"/>
                <a:cs typeface="Times New Roman" panose="02020603050405020304" pitchFamily="18" charset="0"/>
              </a:rPr>
              <a:t>Uçgun</a:t>
            </a:r>
            <a:r>
              <a:rPr lang="tr-TR" dirty="0">
                <a:latin typeface="+mn-lt"/>
                <a:cs typeface="Times New Roman" panose="02020603050405020304" pitchFamily="18" charset="0"/>
              </a:rPr>
              <a:t> H. The </a:t>
            </a:r>
            <a:r>
              <a:rPr lang="tr-TR" dirty="0" err="1">
                <a:latin typeface="+mn-lt"/>
                <a:cs typeface="Times New Roman" panose="02020603050405020304" pitchFamily="18" charset="0"/>
              </a:rPr>
              <a:t>Effects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Combined</a:t>
            </a:r>
            <a:r>
              <a:rPr lang="tr-TR" dirty="0">
                <a:latin typeface="+mn-lt"/>
                <a:cs typeface="Times New Roman" panose="02020603050405020304" pitchFamily="18" charset="0"/>
              </a:rPr>
              <a:t> </a:t>
            </a:r>
            <a:r>
              <a:rPr lang="tr-TR" dirty="0" err="1">
                <a:latin typeface="+mn-lt"/>
                <a:cs typeface="Times New Roman" panose="02020603050405020304" pitchFamily="18" charset="0"/>
              </a:rPr>
              <a:t>Diaphragmatic</a:t>
            </a:r>
            <a:r>
              <a:rPr lang="tr-TR" dirty="0">
                <a:latin typeface="+mn-lt"/>
                <a:cs typeface="Times New Roman" panose="02020603050405020304" pitchFamily="18" charset="0"/>
              </a:rPr>
              <a:t> </a:t>
            </a:r>
            <a:r>
              <a:rPr lang="tr-TR" dirty="0" err="1">
                <a:latin typeface="+mn-lt"/>
                <a:cs typeface="Times New Roman" panose="02020603050405020304" pitchFamily="18" charset="0"/>
              </a:rPr>
              <a:t>Breathing</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Upper-Limb</a:t>
            </a:r>
            <a:r>
              <a:rPr lang="tr-TR" dirty="0">
                <a:latin typeface="+mn-lt"/>
                <a:cs typeface="Times New Roman" panose="02020603050405020304" pitchFamily="18" charset="0"/>
              </a:rPr>
              <a:t> </a:t>
            </a:r>
            <a:r>
              <a:rPr lang="tr-TR" dirty="0" err="1">
                <a:latin typeface="+mn-lt"/>
                <a:cs typeface="Times New Roman" panose="02020603050405020304" pitchFamily="18" charset="0"/>
              </a:rPr>
              <a:t>Exercises</a:t>
            </a:r>
            <a:r>
              <a:rPr lang="tr-TR" dirty="0">
                <a:latin typeface="+mn-lt"/>
                <a:cs typeface="Times New Roman" panose="02020603050405020304" pitchFamily="18" charset="0"/>
              </a:rPr>
              <a:t> on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Postural</a:t>
            </a:r>
            <a:r>
              <a:rPr lang="tr-TR" dirty="0">
                <a:latin typeface="+mn-lt"/>
                <a:cs typeface="Times New Roman" panose="02020603050405020304" pitchFamily="18" charset="0"/>
              </a:rPr>
              <a:t> </a:t>
            </a:r>
            <a:r>
              <a:rPr lang="tr-TR" dirty="0" err="1">
                <a:latin typeface="+mn-lt"/>
                <a:cs typeface="Times New Roman" panose="02020603050405020304" pitchFamily="18" charset="0"/>
              </a:rPr>
              <a:t>Stabilization</a:t>
            </a:r>
            <a:r>
              <a:rPr lang="tr-TR" dirty="0">
                <a:latin typeface="+mn-lt"/>
                <a:cs typeface="Times New Roman" panose="02020603050405020304" pitchFamily="18" charset="0"/>
              </a:rPr>
              <a:t> in </a:t>
            </a:r>
            <a:r>
              <a:rPr lang="tr-TR" dirty="0" err="1">
                <a:latin typeface="+mn-lt"/>
                <a:cs typeface="Times New Roman" panose="02020603050405020304" pitchFamily="18" charset="0"/>
              </a:rPr>
              <a:t>Patients</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Breast</a:t>
            </a:r>
            <a:r>
              <a:rPr lang="tr-TR" dirty="0">
                <a:latin typeface="+mn-lt"/>
                <a:cs typeface="Times New Roman" panose="02020603050405020304" pitchFamily="18" charset="0"/>
              </a:rPr>
              <a:t> </a:t>
            </a:r>
            <a:r>
              <a:rPr lang="tr-TR" dirty="0" err="1">
                <a:latin typeface="+mn-lt"/>
                <a:cs typeface="Times New Roman" panose="02020603050405020304" pitchFamily="18" charset="0"/>
              </a:rPr>
              <a:t>Cancer-Related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t>
            </a:r>
            <a:r>
              <a:rPr lang="tr-TR" dirty="0">
                <a:latin typeface="+mn-lt"/>
                <a:cs typeface="Times New Roman" panose="02020603050405020304" pitchFamily="18" charset="0"/>
              </a:rPr>
              <a: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&amp; LYMPHO 2018, </a:t>
            </a:r>
            <a:r>
              <a:rPr lang="tr-TR" dirty="0" err="1">
                <a:latin typeface="+mn-lt"/>
                <a:cs typeface="Times New Roman" panose="02020603050405020304" pitchFamily="18" charset="0"/>
              </a:rPr>
              <a:t>Prague</a:t>
            </a:r>
            <a:r>
              <a:rPr lang="tr-TR" dirty="0">
                <a:latin typeface="+mn-lt"/>
                <a:cs typeface="Times New Roman" panose="02020603050405020304" pitchFamily="18" charset="0"/>
              </a:rPr>
              <a:t>, Çek Cumhuriyeti, 21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a:t>
            </a:r>
            <a:r>
              <a:rPr lang="tr-TR" dirty="0" smtClean="0">
                <a:latin typeface="+mn-lt"/>
                <a:cs typeface="Times New Roman" panose="02020603050405020304" pitchFamily="18" charset="0"/>
              </a:rPr>
              <a:t>ss.42.</a:t>
            </a:r>
          </a:p>
          <a:p>
            <a:pPr marL="342900" indent="-342900" algn="just">
              <a:lnSpc>
                <a:spcPct val="100000"/>
              </a:lnSpc>
              <a:buFont typeface="+mj-lt"/>
              <a:buAutoNum type="arabicPeriod"/>
            </a:pPr>
            <a:r>
              <a:rPr lang="tr-TR" b="1" dirty="0" err="1">
                <a:latin typeface="+mn-lt"/>
                <a:cs typeface="Times New Roman" panose="02020603050405020304" pitchFamily="18" charset="0"/>
              </a:rPr>
              <a:t>Denizoglu</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Kulli</a:t>
            </a:r>
            <a:r>
              <a:rPr lang="tr-TR" b="1" dirty="0">
                <a:latin typeface="+mn-lt"/>
                <a:cs typeface="Times New Roman" panose="02020603050405020304" pitchFamily="18" charset="0"/>
              </a:rPr>
              <a:t> H</a:t>
            </a:r>
            <a:r>
              <a:rPr lang="tr-TR" dirty="0">
                <a:latin typeface="+mn-lt"/>
                <a:cs typeface="Times New Roman" panose="02020603050405020304" pitchFamily="18" charset="0"/>
              </a:rPr>
              <a:t>, Karabulut D, Saka T, Akan A, Arslan YZ. The </a:t>
            </a:r>
            <a:r>
              <a:rPr lang="tr-TR" dirty="0" err="1">
                <a:latin typeface="+mn-lt"/>
                <a:cs typeface="Times New Roman" panose="02020603050405020304" pitchFamily="18" charset="0"/>
              </a:rPr>
              <a:t>Effect</a:t>
            </a:r>
            <a:r>
              <a:rPr lang="tr-TR" dirty="0">
                <a:latin typeface="+mn-lt"/>
                <a:cs typeface="Times New Roman" panose="02020603050405020304" pitchFamily="18" charset="0"/>
              </a:rPr>
              <a:t> of </a:t>
            </a:r>
            <a:r>
              <a:rPr lang="tr-TR" dirty="0" err="1">
                <a:latin typeface="+mn-lt"/>
                <a:cs typeface="Times New Roman" panose="02020603050405020304" pitchFamily="18" charset="0"/>
              </a:rPr>
              <a:t>Kinesiotaping</a:t>
            </a:r>
            <a:r>
              <a:rPr lang="tr-TR" dirty="0">
                <a:latin typeface="+mn-lt"/>
                <a:cs typeface="Times New Roman" panose="02020603050405020304" pitchFamily="18" charset="0"/>
              </a:rPr>
              <a:t> on Force </a:t>
            </a:r>
            <a:r>
              <a:rPr lang="tr-TR" dirty="0" err="1">
                <a:latin typeface="+mn-lt"/>
                <a:cs typeface="Times New Roman" panose="02020603050405020304" pitchFamily="18" charset="0"/>
              </a:rPr>
              <a:t>Irradiation</a:t>
            </a:r>
            <a:r>
              <a:rPr lang="tr-TR" dirty="0">
                <a:latin typeface="+mn-lt"/>
                <a:cs typeface="Times New Roman" panose="02020603050405020304" pitchFamily="18" charset="0"/>
              </a:rPr>
              <a:t>, International 9th </a:t>
            </a:r>
            <a:r>
              <a:rPr lang="tr-TR" dirty="0" err="1">
                <a:latin typeface="+mn-lt"/>
                <a:cs typeface="Times New Roman" panose="02020603050405020304" pitchFamily="18" charset="0"/>
              </a:rPr>
              <a:t>Biomechanics</a:t>
            </a:r>
            <a:r>
              <a:rPr lang="tr-TR" dirty="0">
                <a:latin typeface="+mn-lt"/>
                <a:cs typeface="Times New Roman" panose="02020603050405020304" pitchFamily="18" charset="0"/>
              </a:rPr>
              <a:t> Conference, </a:t>
            </a:r>
            <a:r>
              <a:rPr lang="tr-TR" dirty="0" err="1">
                <a:latin typeface="+mn-lt"/>
                <a:cs typeface="Times New Roman" panose="02020603050405020304" pitchFamily="18" charset="0"/>
              </a:rPr>
              <a:t>Eskisehir</a:t>
            </a:r>
            <a:r>
              <a:rPr lang="tr-TR" dirty="0">
                <a:latin typeface="+mn-lt"/>
                <a:cs typeface="Times New Roman" panose="02020603050405020304" pitchFamily="18" charset="0"/>
              </a:rPr>
              <a:t>, </a:t>
            </a:r>
            <a:r>
              <a:rPr lang="tr-TR" dirty="0" err="1">
                <a:latin typeface="+mn-lt"/>
                <a:cs typeface="Times New Roman" panose="02020603050405020304" pitchFamily="18" charset="0"/>
              </a:rPr>
              <a:t>Turkey</a:t>
            </a:r>
            <a:r>
              <a:rPr lang="tr-TR" dirty="0">
                <a:latin typeface="+mn-lt"/>
                <a:cs typeface="Times New Roman" panose="02020603050405020304" pitchFamily="18" charset="0"/>
              </a:rPr>
              <a:t>, 19-22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pp.1-1.</a:t>
            </a:r>
          </a:p>
          <a:p>
            <a:pPr marL="342900" lvl="0" indent="-342900">
              <a:buFont typeface="+mj-lt"/>
              <a:buAutoNum type="arabicPeriod"/>
            </a:pPr>
            <a:endParaRPr lang="tr-TR" dirty="0" smtClean="0">
              <a:latin typeface="+mn-lt"/>
              <a:cs typeface="Times New Roman" panose="02020603050405020304" pitchFamily="18" charset="0"/>
            </a:endParaRPr>
          </a:p>
          <a:p>
            <a:pPr marL="342900" lvl="0" indent="-342900">
              <a:buFont typeface="+mj-lt"/>
              <a:buAutoNum type="arabicPeriod"/>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6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6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31</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9922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82137" y="208650"/>
            <a:ext cx="10712280"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3600" dirty="0">
                <a:latin typeface="Calibri" panose="020F0502020204030204" pitchFamily="34" charset="0"/>
              </a:rPr>
              <a:t/>
            </a:r>
            <a:br>
              <a:rPr lang="tr-TR" sz="3600" dirty="0">
                <a:latin typeface="Calibri" panose="020F0502020204030204" pitchFamily="34" charset="0"/>
              </a:rPr>
            </a:br>
            <a:r>
              <a:rPr lang="tr-TR" sz="2000" dirty="0">
                <a:latin typeface="+mn-lt"/>
                <a:cs typeface="Times New Roman" panose="02020603050405020304" pitchFamily="18" charset="0"/>
              </a:rPr>
              <a:t>II.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418770"/>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Uluslararası Sözlü Bildiri (10 Adet)</a:t>
            </a:r>
          </a:p>
          <a:p>
            <a:pPr>
              <a:lnSpc>
                <a:spcPct val="100000"/>
              </a:lnSpc>
              <a:buFont typeface="+mj-lt"/>
              <a:buAutoNum type="arabicPeriod" startAt="6"/>
            </a:pPr>
            <a:r>
              <a:rPr lang="tr-TR" b="1" dirty="0">
                <a:latin typeface="+mn-lt"/>
                <a:cs typeface="Times New Roman" panose="02020603050405020304" pitchFamily="18" charset="0"/>
              </a:rPr>
              <a:t>Kostanoğlu A. </a:t>
            </a:r>
            <a:r>
              <a:rPr lang="tr-TR" dirty="0">
                <a:latin typeface="+mn-lt"/>
                <a:cs typeface="Times New Roman" panose="02020603050405020304" pitchFamily="18" charset="0"/>
              </a:rPr>
              <a:t>, </a:t>
            </a:r>
            <a:r>
              <a:rPr lang="tr-TR" b="1" dirty="0" err="1">
                <a:latin typeface="+mn-lt"/>
                <a:cs typeface="Times New Roman" panose="02020603050405020304" pitchFamily="18" charset="0"/>
              </a:rPr>
              <a:t>Ramoğlu</a:t>
            </a:r>
            <a:r>
              <a:rPr lang="tr-TR" b="1" dirty="0">
                <a:latin typeface="+mn-lt"/>
                <a:cs typeface="Times New Roman" panose="02020603050405020304" pitchFamily="18" charset="0"/>
              </a:rPr>
              <a:t> M. , Başbuğ G.</a:t>
            </a:r>
            <a:r>
              <a:rPr lang="tr-TR" dirty="0">
                <a:latin typeface="+mn-lt"/>
                <a:cs typeface="Times New Roman" panose="02020603050405020304" pitchFamily="18" charset="0"/>
              </a:rPr>
              <a:t> The Role of Complete </a:t>
            </a:r>
            <a:r>
              <a:rPr lang="tr-TR" dirty="0" err="1">
                <a:latin typeface="+mn-lt"/>
                <a:cs typeface="Times New Roman" panose="02020603050405020304" pitchFamily="18" charset="0"/>
              </a:rPr>
              <a:t>Decongestive</a:t>
            </a:r>
            <a:r>
              <a:rPr lang="tr-TR" dirty="0">
                <a:latin typeface="+mn-lt"/>
                <a:cs typeface="Times New Roman" panose="02020603050405020304" pitchFamily="18" charset="0"/>
              </a:rPr>
              <a:t> </a:t>
            </a:r>
            <a:r>
              <a:rPr lang="tr-TR" dirty="0" err="1">
                <a:latin typeface="+mn-lt"/>
                <a:cs typeface="Times New Roman" panose="02020603050405020304" pitchFamily="18" charset="0"/>
              </a:rPr>
              <a:t>Physiotherapy</a:t>
            </a:r>
            <a:r>
              <a:rPr lang="tr-TR" dirty="0">
                <a:latin typeface="+mn-lt"/>
                <a:cs typeface="Times New Roman" panose="02020603050405020304" pitchFamily="18" charset="0"/>
              </a:rPr>
              <a:t> in </a:t>
            </a:r>
            <a:r>
              <a:rPr lang="tr-TR" dirty="0" err="1">
                <a:latin typeface="+mn-lt"/>
                <a:cs typeface="Times New Roman" panose="02020603050405020304" pitchFamily="18" charset="0"/>
              </a:rPr>
              <a:t>Soft</a:t>
            </a:r>
            <a:r>
              <a:rPr lang="tr-TR" dirty="0">
                <a:latin typeface="+mn-lt"/>
                <a:cs typeface="Times New Roman" panose="02020603050405020304" pitchFamily="18" charset="0"/>
              </a:rPr>
              <a:t> </a:t>
            </a:r>
            <a:r>
              <a:rPr lang="tr-TR" dirty="0" err="1">
                <a:latin typeface="+mn-lt"/>
                <a:cs typeface="Times New Roman" panose="02020603050405020304" pitchFamily="18" charset="0"/>
              </a:rPr>
              <a:t>Tissue</a:t>
            </a:r>
            <a:r>
              <a:rPr lang="tr-TR" dirty="0">
                <a:latin typeface="+mn-lt"/>
                <a:cs typeface="Times New Roman" panose="02020603050405020304" pitchFamily="18" charset="0"/>
              </a:rPr>
              <a:t> </a:t>
            </a:r>
            <a:r>
              <a:rPr lang="tr-TR" dirty="0" err="1">
                <a:latin typeface="+mn-lt"/>
                <a:cs typeface="Times New Roman" panose="02020603050405020304" pitchFamily="18" charset="0"/>
              </a:rPr>
              <a:t>Sarcoma</a:t>
            </a:r>
            <a:r>
              <a:rPr lang="tr-TR" dirty="0">
                <a:latin typeface="+mn-lt"/>
                <a:cs typeface="Times New Roman" panose="02020603050405020304" pitchFamily="18" charset="0"/>
              </a:rPr>
              <a:t> </a:t>
            </a:r>
            <a:r>
              <a:rPr lang="tr-TR" dirty="0" err="1">
                <a:latin typeface="+mn-lt"/>
                <a:cs typeface="Times New Roman" panose="02020603050405020304" pitchFamily="18" charset="0"/>
              </a:rPr>
              <a:t>Surgery</a:t>
            </a:r>
            <a:r>
              <a:rPr lang="tr-TR" dirty="0">
                <a:latin typeface="+mn-lt"/>
                <a:cs typeface="Times New Roman" panose="02020603050405020304" pitchFamily="18" charset="0"/>
              </a:rPr>
              <a:t> </a:t>
            </a:r>
            <a:r>
              <a:rPr lang="tr-TR" dirty="0" err="1">
                <a:latin typeface="+mn-lt"/>
                <a:cs typeface="Times New Roman" panose="02020603050405020304" pitchFamily="18" charset="0"/>
              </a:rPr>
              <a:t>Related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t>
            </a:r>
            <a:r>
              <a:rPr lang="tr-TR" dirty="0">
                <a:latin typeface="+mn-lt"/>
                <a:cs typeface="Times New Roman" panose="02020603050405020304" pitchFamily="18" charset="0"/>
              </a:rPr>
              <a:t>-A Case Report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&amp;LYMPHO 2018, Prag, Çek Cumhuriyeti, 21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ss.30.</a:t>
            </a:r>
          </a:p>
          <a:p>
            <a:pPr lvl="0">
              <a:lnSpc>
                <a:spcPct val="100000"/>
              </a:lnSpc>
              <a:buFont typeface="+mj-lt"/>
              <a:buAutoNum type="arabicPeriod" startAt="6"/>
            </a:pPr>
            <a:r>
              <a:rPr lang="tr-TR" b="1" dirty="0" smtClean="0">
                <a:latin typeface="+mn-lt"/>
                <a:cs typeface="Times New Roman" panose="02020603050405020304" pitchFamily="18" charset="0"/>
              </a:rPr>
              <a:t>Başbuğ </a:t>
            </a:r>
            <a:r>
              <a:rPr lang="tr-TR" b="1" dirty="0">
                <a:latin typeface="+mn-lt"/>
                <a:cs typeface="Times New Roman" panose="02020603050405020304" pitchFamily="18" charset="0"/>
              </a:rPr>
              <a:t>G. </a:t>
            </a:r>
            <a:r>
              <a:rPr lang="tr-TR" b="1" dirty="0" err="1">
                <a:latin typeface="+mn-lt"/>
                <a:cs typeface="Times New Roman" panose="02020603050405020304" pitchFamily="18" charset="0"/>
              </a:rPr>
              <a:t>Ramoğlu</a:t>
            </a:r>
            <a:r>
              <a:rPr lang="tr-TR" b="1" dirty="0">
                <a:latin typeface="+mn-lt"/>
                <a:cs typeface="Times New Roman" panose="02020603050405020304" pitchFamily="18" charset="0"/>
              </a:rPr>
              <a:t> M. Kostanoğlu A. Ucgun H.</a:t>
            </a:r>
            <a:r>
              <a:rPr lang="tr-TR" dirty="0">
                <a:latin typeface="+mn-lt"/>
                <a:cs typeface="Times New Roman" panose="02020603050405020304" pitchFamily="18" charset="0"/>
              </a:rPr>
              <a:t>  </a:t>
            </a:r>
            <a:r>
              <a:rPr lang="tr-TR" dirty="0" err="1">
                <a:latin typeface="+mn-lt"/>
                <a:cs typeface="Times New Roman" panose="02020603050405020304" pitchFamily="18" charset="0"/>
              </a:rPr>
              <a:t>Diaphragmatic</a:t>
            </a:r>
            <a:r>
              <a:rPr lang="tr-TR" dirty="0">
                <a:latin typeface="+mn-lt"/>
                <a:cs typeface="Times New Roman" panose="02020603050405020304" pitchFamily="18" charset="0"/>
              </a:rPr>
              <a:t> </a:t>
            </a:r>
            <a:r>
              <a:rPr lang="tr-TR" dirty="0" err="1">
                <a:latin typeface="+mn-lt"/>
                <a:cs typeface="Times New Roman" panose="02020603050405020304" pitchFamily="18" charset="0"/>
              </a:rPr>
              <a:t>Breathing</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Upper-Limb</a:t>
            </a:r>
            <a:r>
              <a:rPr lang="tr-TR" dirty="0">
                <a:latin typeface="+mn-lt"/>
                <a:cs typeface="Times New Roman" panose="02020603050405020304" pitchFamily="18" charset="0"/>
              </a:rPr>
              <a:t> </a:t>
            </a:r>
            <a:r>
              <a:rPr lang="tr-TR" dirty="0" err="1">
                <a:latin typeface="+mn-lt"/>
                <a:cs typeface="Times New Roman" panose="02020603050405020304" pitchFamily="18" charset="0"/>
              </a:rPr>
              <a:t>Exercises</a:t>
            </a:r>
            <a:r>
              <a:rPr lang="tr-TR" dirty="0">
                <a:latin typeface="+mn-lt"/>
                <a:cs typeface="Times New Roman" panose="02020603050405020304" pitchFamily="18" charset="0"/>
              </a:rPr>
              <a:t> on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Postural</a:t>
            </a:r>
            <a:r>
              <a:rPr lang="tr-TR" dirty="0">
                <a:latin typeface="+mn-lt"/>
                <a:cs typeface="Times New Roman" panose="02020603050405020304" pitchFamily="18" charset="0"/>
              </a:rPr>
              <a:t> </a:t>
            </a:r>
            <a:r>
              <a:rPr lang="tr-TR" dirty="0" err="1">
                <a:latin typeface="+mn-lt"/>
                <a:cs typeface="Times New Roman" panose="02020603050405020304" pitchFamily="18" charset="0"/>
              </a:rPr>
              <a:t>Stabilization</a:t>
            </a:r>
            <a:r>
              <a:rPr lang="tr-TR" dirty="0">
                <a:latin typeface="+mn-lt"/>
                <a:cs typeface="Times New Roman" panose="02020603050405020304" pitchFamily="18" charset="0"/>
              </a:rPr>
              <a:t> in </a:t>
            </a:r>
            <a:r>
              <a:rPr lang="tr-TR" dirty="0" err="1">
                <a:latin typeface="+mn-lt"/>
                <a:cs typeface="Times New Roman" panose="02020603050405020304" pitchFamily="18" charset="0"/>
              </a:rPr>
              <a:t>Patients</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Breast</a:t>
            </a:r>
            <a:r>
              <a:rPr lang="tr-TR" dirty="0">
                <a:latin typeface="+mn-lt"/>
                <a:cs typeface="Times New Roman" panose="02020603050405020304" pitchFamily="18" charset="0"/>
              </a:rPr>
              <a:t> </a:t>
            </a:r>
            <a:r>
              <a:rPr lang="tr-TR" dirty="0" err="1">
                <a:latin typeface="+mn-lt"/>
                <a:cs typeface="Times New Roman" panose="02020603050405020304" pitchFamily="18" charset="0"/>
              </a:rPr>
              <a:t>Cancer-Related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t>
            </a:r>
            <a:r>
              <a:rPr lang="tr-TR" dirty="0">
                <a:latin typeface="+mn-lt"/>
                <a:cs typeface="Times New Roman" panose="02020603050405020304" pitchFamily="18" charset="0"/>
              </a:rPr>
              <a:t>. </a:t>
            </a:r>
            <a:r>
              <a:rPr lang="tr-TR" dirty="0" err="1">
                <a:latin typeface="+mn-lt"/>
                <a:cs typeface="Times New Roman" panose="02020603050405020304" pitchFamily="18" charset="0"/>
              </a:rPr>
              <a:t>Effects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Combined</a:t>
            </a:r>
            <a:r>
              <a:rPr lang="tr-TR" dirty="0">
                <a:latin typeface="+mn-lt"/>
                <a:cs typeface="Times New Roman" panose="02020603050405020304" pitchFamily="18" charset="0"/>
              </a:rPr>
              <a: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21-22nd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Prag, </a:t>
            </a:r>
            <a:r>
              <a:rPr lang="tr-TR" dirty="0" err="1">
                <a:latin typeface="+mn-lt"/>
                <a:cs typeface="Times New Roman" panose="02020603050405020304" pitchFamily="18" charset="0"/>
              </a:rPr>
              <a:t>Czechia</a:t>
            </a:r>
            <a:r>
              <a:rPr lang="tr-TR" dirty="0">
                <a:latin typeface="+mn-lt"/>
                <a:cs typeface="Times New Roman" panose="02020603050405020304" pitchFamily="18" charset="0"/>
              </a:rPr>
              <a:t>.</a:t>
            </a:r>
          </a:p>
          <a:p>
            <a:pPr lvl="0">
              <a:lnSpc>
                <a:spcPct val="100000"/>
              </a:lnSpc>
              <a:buFont typeface="+mj-lt"/>
              <a:buAutoNum type="arabicPeriod" startAt="6"/>
            </a:pPr>
            <a:r>
              <a:rPr lang="tr-TR" b="1" dirty="0">
                <a:latin typeface="+mn-lt"/>
                <a:cs typeface="Times New Roman" panose="02020603050405020304" pitchFamily="18" charset="0"/>
              </a:rPr>
              <a:t>Manzak AS, </a:t>
            </a:r>
            <a:r>
              <a:rPr lang="tr-TR" dirty="0">
                <a:latin typeface="+mn-lt"/>
                <a:cs typeface="Times New Roman" panose="02020603050405020304" pitchFamily="18" charset="0"/>
              </a:rPr>
              <a:t>Şahin A, </a:t>
            </a:r>
            <a:r>
              <a:rPr lang="tr-TR" b="1" dirty="0">
                <a:latin typeface="+mn-lt"/>
                <a:cs typeface="Times New Roman" panose="02020603050405020304" pitchFamily="18" charset="0"/>
              </a:rPr>
              <a:t>Kostanoğlu A</a:t>
            </a:r>
            <a:r>
              <a:rPr lang="tr-TR" dirty="0">
                <a:latin typeface="+mn-lt"/>
                <a:cs typeface="Times New Roman" panose="02020603050405020304" pitchFamily="18" charset="0"/>
              </a:rPr>
              <a:t>. Gebelerde Fiziksel Aktivitenin Yaşam Kalitesiyle İlişkisinin İncelenmesi. 3. Uluslararası Sağlık Bilimleri Kongresi, Ankara, Türkiye, 29 Kasım- 1 Aralık 2018.</a:t>
            </a:r>
          </a:p>
          <a:p>
            <a:pPr lvl="0">
              <a:lnSpc>
                <a:spcPct val="100000"/>
              </a:lnSpc>
              <a:buFont typeface="+mj-lt"/>
              <a:buAutoNum type="arabicPeriod" startAt="6"/>
            </a:pPr>
            <a:r>
              <a:rPr lang="tr-TR" dirty="0" smtClean="0">
                <a:latin typeface="+mn-lt"/>
                <a:cs typeface="Times New Roman" panose="02020603050405020304" pitchFamily="18" charset="0"/>
              </a:rPr>
              <a:t>Şahin A, </a:t>
            </a:r>
            <a:r>
              <a:rPr lang="tr-TR" b="1" dirty="0" smtClean="0">
                <a:latin typeface="+mn-lt"/>
                <a:cs typeface="Times New Roman" panose="02020603050405020304" pitchFamily="18" charset="0"/>
              </a:rPr>
              <a:t>Manzak AS</a:t>
            </a:r>
            <a:r>
              <a:rPr lang="tr-TR" dirty="0" smtClean="0">
                <a:latin typeface="+mn-lt"/>
                <a:cs typeface="Times New Roman" panose="02020603050405020304" pitchFamily="18" charset="0"/>
              </a:rPr>
              <a:t>, </a:t>
            </a:r>
            <a:r>
              <a:rPr lang="tr-TR" b="1" dirty="0" smtClean="0">
                <a:latin typeface="+mn-lt"/>
                <a:cs typeface="Times New Roman" panose="02020603050405020304" pitchFamily="18" charset="0"/>
              </a:rPr>
              <a:t>Kostanoğlu A.</a:t>
            </a:r>
            <a:r>
              <a:rPr lang="tr-TR" dirty="0" smtClean="0">
                <a:latin typeface="+mn-lt"/>
                <a:cs typeface="Times New Roman" panose="02020603050405020304" pitchFamily="18" charset="0"/>
              </a:rPr>
              <a:t> Gebelerde Uyku Kalitesinin Yaşam Kalitesi Üzerine Etkisi. 3. Uluslararası Sağlık Bilimleri Kongresi, Ankara, Türkiye, 29 Kasım- 1 Aralık 2018.</a:t>
            </a:r>
          </a:p>
          <a:p>
            <a:pPr lvl="0">
              <a:lnSpc>
                <a:spcPct val="100000"/>
              </a:lnSpc>
              <a:buFont typeface="+mj-lt"/>
              <a:buAutoNum type="arabicPeriod" startAt="6"/>
            </a:pPr>
            <a:r>
              <a:rPr lang="tr-TR" dirty="0">
                <a:latin typeface="+mn-lt"/>
                <a:cs typeface="Times New Roman" panose="02020603050405020304" pitchFamily="18" charset="0"/>
              </a:rPr>
              <a:t>Aydın O. , Akıncı MA , </a:t>
            </a:r>
            <a:r>
              <a:rPr lang="tr-TR" b="1" dirty="0">
                <a:latin typeface="+mn-lt"/>
                <a:cs typeface="Times New Roman" panose="02020603050405020304" pitchFamily="18" charset="0"/>
              </a:rPr>
              <a:t>Kostanoğlu A.</a:t>
            </a:r>
            <a:r>
              <a:rPr lang="tr-TR" dirty="0">
                <a:latin typeface="+mn-lt"/>
                <a:cs typeface="Times New Roman" panose="02020603050405020304" pitchFamily="18" charset="0"/>
              </a:rPr>
              <a:t>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a:t>
            </a:r>
            <a:r>
              <a:rPr lang="tr-TR" dirty="0" err="1">
                <a:latin typeface="+mn-lt"/>
                <a:cs typeface="Times New Roman" panose="02020603050405020304" pitchFamily="18" charset="0"/>
              </a:rPr>
              <a:t>Kardiyopulmoner</a:t>
            </a:r>
            <a:r>
              <a:rPr lang="tr-TR" dirty="0">
                <a:latin typeface="+mn-lt"/>
                <a:cs typeface="Times New Roman" panose="02020603050405020304" pitchFamily="18" charset="0"/>
              </a:rPr>
              <a:t> rehabilitasyon alanında çalışan fizyoterapistlerin mesleki bilgi düzeyleri, deneyimleri ve görüşlerinin incelenmesi: Pilot çalışma. 3. Uluslararası Sağlık Bilimleri Kongresi, Ankara, Türkiye, 29 Kasım- 1 Aralık 2018</a:t>
            </a:r>
            <a:r>
              <a:rPr lang="tr-TR" dirty="0" smtClean="0">
                <a:latin typeface="+mn-lt"/>
                <a:cs typeface="Times New Roman" panose="02020603050405020304" pitchFamily="18" charset="0"/>
              </a:rPr>
              <a:t>.</a:t>
            </a:r>
          </a:p>
          <a:p>
            <a:pPr lvl="0">
              <a:buFont typeface="+mj-lt"/>
              <a:buAutoNum type="arabicPeriod" startAt="6"/>
            </a:pPr>
            <a:endParaRPr lang="tr-TR" sz="1400" dirty="0" smtClean="0">
              <a:latin typeface="+mn-lt"/>
              <a:cs typeface="Times New Roman" panose="02020603050405020304" pitchFamily="18" charset="0"/>
            </a:endParaRPr>
          </a:p>
          <a:p>
            <a:pPr lvl="1">
              <a:lnSpc>
                <a:spcPct val="100000"/>
              </a:lnSpc>
              <a:buFont typeface="Wingdings" panose="05000000000000000000" pitchFamily="2" charset="2"/>
              <a:buChar char="ü"/>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32</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6445121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16632" y="884406"/>
            <a:ext cx="11547738" cy="5180892"/>
          </a:xfrm>
        </p:spPr>
        <p:txBody>
          <a:bodyPr>
            <a:noAutofit/>
          </a:bodyPr>
          <a:lstStyle/>
          <a:p>
            <a:pPr>
              <a:lnSpc>
                <a:spcPct val="15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50000"/>
              </a:lnSpc>
              <a:buFont typeface="Wingdings" panose="05000000000000000000" pitchFamily="2" charset="2"/>
              <a:buChar char="ü"/>
            </a:pPr>
            <a:r>
              <a:rPr lang="tr-TR" sz="1800" b="1" dirty="0" smtClean="0">
                <a:latin typeface="+mn-lt"/>
                <a:cs typeface="Times New Roman" panose="02020603050405020304" pitchFamily="18" charset="0"/>
              </a:rPr>
              <a:t>Ulusal Sözlü Bildiri (10 Adet) </a:t>
            </a:r>
          </a:p>
          <a:p>
            <a:pPr algn="just">
              <a:lnSpc>
                <a:spcPct val="150000"/>
              </a:lnSpc>
              <a:buFont typeface="+mj-lt"/>
              <a:buAutoNum type="arabicPeriod"/>
            </a:pPr>
            <a:r>
              <a:rPr lang="tr-TR" b="1" i="1" dirty="0" smtClean="0">
                <a:latin typeface="+mn-lt"/>
                <a:cs typeface="Times New Roman" panose="02020603050405020304" pitchFamily="18" charset="0"/>
              </a:rPr>
              <a:t>Zeren </a:t>
            </a:r>
            <a:r>
              <a:rPr lang="tr-TR" b="1" i="1" dirty="0">
                <a:latin typeface="+mn-lt"/>
                <a:cs typeface="Times New Roman" panose="02020603050405020304" pitchFamily="18" charset="0"/>
              </a:rPr>
              <a:t>M, Denizoğlu Külli H</a:t>
            </a:r>
            <a:r>
              <a:rPr lang="tr-TR" dirty="0">
                <a:latin typeface="+mn-lt"/>
                <a:cs typeface="Times New Roman" panose="02020603050405020304" pitchFamily="18" charset="0"/>
              </a:rPr>
              <a:t>, Yılmaz Gökmen G, Özyılmaz S, Kansu A, Bayram M,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KOAH alevlenmesi ile servise yatırılan hastalarda farklı </a:t>
            </a:r>
            <a:r>
              <a:rPr lang="tr-TR" dirty="0" err="1">
                <a:latin typeface="+mn-lt"/>
                <a:cs typeface="Times New Roman" panose="02020603050405020304" pitchFamily="18" charset="0"/>
              </a:rPr>
              <a:t>komorbiditelerin</a:t>
            </a:r>
            <a:r>
              <a:rPr lang="tr-TR" dirty="0">
                <a:latin typeface="+mn-lt"/>
                <a:cs typeface="Times New Roman" panose="02020603050405020304" pitchFamily="18" charset="0"/>
              </a:rPr>
              <a:t> fizyoterapi rehabilitasyon seansındaki </a:t>
            </a:r>
            <a:r>
              <a:rPr lang="tr-TR" dirty="0" err="1">
                <a:latin typeface="+mn-lt"/>
                <a:cs typeface="Times New Roman" panose="02020603050405020304" pitchFamily="18" charset="0"/>
              </a:rPr>
              <a:t>vital</a:t>
            </a:r>
            <a:r>
              <a:rPr lang="tr-TR" dirty="0">
                <a:latin typeface="+mn-lt"/>
                <a:cs typeface="Times New Roman" panose="02020603050405020304" pitchFamily="18" charset="0"/>
              </a:rPr>
              <a:t> değişimler üzerine etkisi. 40. Ulusal Kongresi SOLUNUM 2018, 13-16 Ekim 2018, Antalya. </a:t>
            </a:r>
          </a:p>
          <a:p>
            <a:pPr lvl="0" algn="just">
              <a:lnSpc>
                <a:spcPct val="150000"/>
              </a:lnSpc>
              <a:buFont typeface="+mj-lt"/>
              <a:buAutoNum type="arabicPeriod"/>
            </a:pPr>
            <a:r>
              <a:rPr lang="tr-TR" dirty="0">
                <a:latin typeface="+mn-lt"/>
                <a:cs typeface="Times New Roman" panose="02020603050405020304" pitchFamily="18" charset="0"/>
              </a:rPr>
              <a:t>Saka M, Bayram M,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KOAH Gold </a:t>
            </a:r>
            <a:r>
              <a:rPr lang="tr-TR" dirty="0" err="1">
                <a:latin typeface="+mn-lt"/>
                <a:cs typeface="Times New Roman" panose="02020603050405020304" pitchFamily="18" charset="0"/>
              </a:rPr>
              <a:t>evrelemesinin</a:t>
            </a:r>
            <a:r>
              <a:rPr lang="tr-TR" dirty="0">
                <a:latin typeface="+mn-lt"/>
                <a:cs typeface="Times New Roman" panose="02020603050405020304" pitchFamily="18" charset="0"/>
              </a:rPr>
              <a:t> fonksiyonel kapasite ve solunum kas kuvvetiyle ilişkisi. 40. Ulusal Kongresi SOLUNUM 2018, 13-16 Ekim 2018, Antalya.</a:t>
            </a:r>
          </a:p>
          <a:p>
            <a:pPr lvl="0" algn="just">
              <a:lnSpc>
                <a:spcPct val="150000"/>
              </a:lnSpc>
              <a:buFont typeface="+mj-lt"/>
              <a:buAutoNum type="arabicPeriod"/>
            </a:pPr>
            <a:r>
              <a:rPr lang="tr-TR" b="1" dirty="0">
                <a:latin typeface="+mn-lt"/>
                <a:cs typeface="Times New Roman" panose="02020603050405020304" pitchFamily="18" charset="0"/>
              </a:rPr>
              <a:t>Kostanoğlu A</a:t>
            </a:r>
            <a:r>
              <a:rPr lang="tr-TR" dirty="0">
                <a:latin typeface="+mn-lt"/>
                <a:cs typeface="Times New Roman" panose="02020603050405020304" pitchFamily="18" charset="0"/>
              </a:rPr>
              <a:t>., </a:t>
            </a:r>
            <a:r>
              <a:rPr lang="tr-TR" dirty="0" err="1">
                <a:latin typeface="+mn-lt"/>
                <a:cs typeface="Times New Roman" panose="02020603050405020304" pitchFamily="18" charset="0"/>
              </a:rPr>
              <a:t>Azrak</a:t>
            </a:r>
            <a:r>
              <a:rPr lang="tr-TR" dirty="0">
                <a:latin typeface="+mn-lt"/>
                <a:cs typeface="Times New Roman" panose="02020603050405020304" pitchFamily="18" charset="0"/>
              </a:rPr>
              <a:t> P., Koyuncu B., Bozdemir N., Ilıca B.,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Huzurevinde ve evde yaşayan </a:t>
            </a:r>
            <a:r>
              <a:rPr lang="tr-TR" dirty="0" err="1">
                <a:latin typeface="+mn-lt"/>
                <a:cs typeface="Times New Roman" panose="02020603050405020304" pitchFamily="18" charset="0"/>
              </a:rPr>
              <a:t>geriatrik</a:t>
            </a:r>
            <a:r>
              <a:rPr lang="tr-TR" dirty="0">
                <a:latin typeface="+mn-lt"/>
                <a:cs typeface="Times New Roman" panose="02020603050405020304" pitchFamily="18" charset="0"/>
              </a:rPr>
              <a:t> bireylerin yaşam kalitesinin incelenmesi. 7. Ulusal Fizyoterapi ve Rehabilitasyon Kongresi, 2019.</a:t>
            </a:r>
          </a:p>
          <a:p>
            <a:pPr lvl="0" algn="just">
              <a:lnSpc>
                <a:spcPct val="150000"/>
              </a:lnSpc>
              <a:buFont typeface="+mj-lt"/>
              <a:buAutoNum type="arabicPeriod"/>
            </a:pPr>
            <a:r>
              <a:rPr lang="tr-TR" b="1" dirty="0">
                <a:latin typeface="+mn-lt"/>
                <a:cs typeface="Times New Roman" panose="02020603050405020304" pitchFamily="18" charset="0"/>
              </a:rPr>
              <a:t>Zeren M</a:t>
            </a:r>
            <a:r>
              <a:rPr lang="tr-TR" dirty="0">
                <a:latin typeface="+mn-lt"/>
                <a:cs typeface="Times New Roman" panose="02020603050405020304" pitchFamily="18" charset="0"/>
              </a:rPr>
              <a:t>, Çakır E,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a:t>
            </a:r>
            <a:r>
              <a:rPr lang="tr-TR" dirty="0" err="1">
                <a:latin typeface="+mn-lt"/>
                <a:cs typeface="Times New Roman" panose="02020603050405020304" pitchFamily="18" charset="0"/>
              </a:rPr>
              <a:t>Kistik</a:t>
            </a:r>
            <a:r>
              <a:rPr lang="tr-TR" dirty="0">
                <a:latin typeface="+mn-lt"/>
                <a:cs typeface="Times New Roman" panose="02020603050405020304" pitchFamily="18" charset="0"/>
              </a:rPr>
              <a:t> </a:t>
            </a:r>
            <a:r>
              <a:rPr lang="tr-TR" dirty="0" err="1">
                <a:latin typeface="+mn-lt"/>
                <a:cs typeface="Times New Roman" panose="02020603050405020304" pitchFamily="18" charset="0"/>
              </a:rPr>
              <a:t>Fibrozisli</a:t>
            </a:r>
            <a:r>
              <a:rPr lang="tr-TR" dirty="0">
                <a:latin typeface="+mn-lt"/>
                <a:cs typeface="Times New Roman" panose="02020603050405020304" pitchFamily="18" charset="0"/>
              </a:rPr>
              <a:t> Çocuklarda </a:t>
            </a:r>
            <a:r>
              <a:rPr lang="tr-TR" dirty="0" err="1">
                <a:latin typeface="+mn-lt"/>
                <a:cs typeface="Times New Roman" panose="02020603050405020304" pitchFamily="18" charset="0"/>
              </a:rPr>
              <a:t>İnspiratuar</a:t>
            </a:r>
            <a:r>
              <a:rPr lang="tr-TR" dirty="0">
                <a:latin typeface="+mn-lt"/>
                <a:cs typeface="Times New Roman" panose="02020603050405020304" pitchFamily="18" charset="0"/>
              </a:rPr>
              <a:t> Kas Eğitiminin </a:t>
            </a:r>
            <a:r>
              <a:rPr lang="tr-TR" dirty="0" err="1">
                <a:latin typeface="+mn-lt"/>
                <a:cs typeface="Times New Roman" panose="02020603050405020304" pitchFamily="18" charset="0"/>
              </a:rPr>
              <a:t>Postural</a:t>
            </a:r>
            <a:r>
              <a:rPr lang="tr-TR" dirty="0">
                <a:latin typeface="+mn-lt"/>
                <a:cs typeface="Times New Roman" panose="02020603050405020304" pitchFamily="18" charset="0"/>
              </a:rPr>
              <a:t> </a:t>
            </a:r>
            <a:r>
              <a:rPr lang="tr-TR" dirty="0" err="1">
                <a:latin typeface="+mn-lt"/>
                <a:cs typeface="Times New Roman" panose="02020603050405020304" pitchFamily="18" charset="0"/>
              </a:rPr>
              <a:t>Stabilite</a:t>
            </a:r>
            <a:r>
              <a:rPr lang="tr-TR" dirty="0">
                <a:latin typeface="+mn-lt"/>
                <a:cs typeface="Times New Roman" panose="02020603050405020304" pitchFamily="18" charset="0"/>
              </a:rPr>
              <a:t>, Solunum Fonksiyonları ve Fonksiyonel Kapasite Üzerine Etkisi: </a:t>
            </a:r>
            <a:r>
              <a:rPr lang="tr-TR" dirty="0" err="1">
                <a:latin typeface="+mn-lt"/>
                <a:cs typeface="Times New Roman" panose="02020603050405020304" pitchFamily="18" charset="0"/>
              </a:rPr>
              <a:t>Randomize</a:t>
            </a:r>
            <a:r>
              <a:rPr lang="tr-TR" dirty="0">
                <a:latin typeface="+mn-lt"/>
                <a:cs typeface="Times New Roman" panose="02020603050405020304" pitchFamily="18" charset="0"/>
              </a:rPr>
              <a:t> Kontrollü Çalışma. Türk </a:t>
            </a:r>
            <a:r>
              <a:rPr lang="tr-TR" dirty="0" err="1">
                <a:latin typeface="+mn-lt"/>
                <a:cs typeface="Times New Roman" panose="02020603050405020304" pitchFamily="18" charset="0"/>
              </a:rPr>
              <a:t>Toraks</a:t>
            </a:r>
            <a:r>
              <a:rPr lang="tr-TR" dirty="0">
                <a:latin typeface="+mn-lt"/>
                <a:cs typeface="Times New Roman" panose="02020603050405020304" pitchFamily="18" charset="0"/>
              </a:rPr>
              <a:t> Derneği 22. Yıllık Kongresi. Antalya, 10-14 Nisan 2019</a:t>
            </a:r>
            <a:r>
              <a:rPr lang="tr-TR" dirty="0" smtClean="0">
                <a:latin typeface="+mn-lt"/>
                <a:cs typeface="Times New Roman" panose="02020603050405020304" pitchFamily="18" charset="0"/>
              </a:rPr>
              <a:t>.</a:t>
            </a:r>
          </a:p>
          <a:p>
            <a:pPr algn="just">
              <a:lnSpc>
                <a:spcPct val="150000"/>
              </a:lnSpc>
              <a:buFont typeface="+mj-lt"/>
              <a:buAutoNum type="arabicPeriod"/>
            </a:pPr>
            <a:r>
              <a:rPr lang="tr-TR" dirty="0" smtClean="0">
                <a:latin typeface="+mn-lt"/>
                <a:cs typeface="Times New Roman" panose="02020603050405020304" pitchFamily="18" charset="0"/>
              </a:rPr>
              <a:t>Ilıca </a:t>
            </a:r>
            <a:r>
              <a:rPr lang="tr-TR" dirty="0">
                <a:latin typeface="+mn-lt"/>
                <a:cs typeface="Times New Roman" panose="02020603050405020304" pitchFamily="18" charset="0"/>
              </a:rPr>
              <a:t>B., </a:t>
            </a:r>
            <a:r>
              <a:rPr lang="tr-TR" b="1" dirty="0">
                <a:latin typeface="+mn-lt"/>
                <a:cs typeface="Times New Roman" panose="02020603050405020304" pitchFamily="18" charset="0"/>
              </a:rPr>
              <a:t>Kostanoğlu A. </a:t>
            </a:r>
            <a:r>
              <a:rPr lang="tr-TR" dirty="0" err="1">
                <a:latin typeface="+mn-lt"/>
                <a:cs typeface="Times New Roman" panose="02020603050405020304" pitchFamily="18" charset="0"/>
              </a:rPr>
              <a:t>Spina</a:t>
            </a:r>
            <a:r>
              <a:rPr lang="tr-TR" dirty="0">
                <a:latin typeface="+mn-lt"/>
                <a:cs typeface="Times New Roman" panose="02020603050405020304" pitchFamily="18" charset="0"/>
              </a:rPr>
              <a:t> </a:t>
            </a:r>
            <a:r>
              <a:rPr lang="tr-TR" dirty="0" err="1">
                <a:latin typeface="+mn-lt"/>
                <a:cs typeface="Times New Roman" panose="02020603050405020304" pitchFamily="18" charset="0"/>
              </a:rPr>
              <a:t>bifidalı</a:t>
            </a:r>
            <a:r>
              <a:rPr lang="tr-TR" dirty="0">
                <a:latin typeface="+mn-lt"/>
                <a:cs typeface="Times New Roman" panose="02020603050405020304" pitchFamily="18" charset="0"/>
              </a:rPr>
              <a:t> çocuklarda </a:t>
            </a:r>
            <a:r>
              <a:rPr lang="tr-TR" dirty="0" err="1">
                <a:latin typeface="+mn-lt"/>
                <a:cs typeface="Times New Roman" panose="02020603050405020304" pitchFamily="18" charset="0"/>
              </a:rPr>
              <a:t>ambulasyon</a:t>
            </a:r>
            <a:r>
              <a:rPr lang="tr-TR" dirty="0">
                <a:latin typeface="+mn-lt"/>
                <a:cs typeface="Times New Roman" panose="02020603050405020304" pitchFamily="18" charset="0"/>
              </a:rPr>
              <a:t> seviyesinin solunum fonksiyonlarına etkisi. 7. Ulusal Fizyoterapi ve Rehabilitasyon Kongresi, 2019.</a:t>
            </a:r>
          </a:p>
          <a:p>
            <a:pPr marL="0" indent="0" algn="just">
              <a:lnSpc>
                <a:spcPct val="150000"/>
              </a:lnSpc>
              <a:buNone/>
            </a:pPr>
            <a:endParaRPr lang="tr-TR" sz="1400" dirty="0">
              <a:latin typeface="+mn-lt"/>
            </a:endParaRPr>
          </a:p>
          <a:p>
            <a:pPr>
              <a:lnSpc>
                <a:spcPct val="150000"/>
              </a:lnSpc>
              <a:buFont typeface="+mj-lt"/>
              <a:buAutoNum type="arabicPeriod"/>
            </a:pPr>
            <a:endParaRPr lang="tr-TR" sz="1200" dirty="0">
              <a:latin typeface="Times New Roman" panose="02020603050405020304" pitchFamily="18" charset="0"/>
              <a:cs typeface="Times New Roman" panose="02020603050405020304" pitchFamily="18" charset="0"/>
            </a:endParaRPr>
          </a:p>
          <a:p>
            <a:pPr lvl="0">
              <a:lnSpc>
                <a:spcPct val="150000"/>
              </a:lnSpc>
              <a:buFont typeface="+mj-lt"/>
              <a:buAutoNum type="arabicPeriod"/>
            </a:pPr>
            <a:endParaRPr lang="tr-TR" sz="12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marL="457200" lvl="1" indent="0">
              <a:lnSpc>
                <a:spcPct val="15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5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33</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697059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Ulusal Sözlü Bildiri </a:t>
            </a:r>
            <a:r>
              <a:rPr lang="tr-TR" sz="1800" b="1" dirty="0" smtClean="0">
                <a:latin typeface="+mn-lt"/>
                <a:cs typeface="Times New Roman" panose="02020603050405020304" pitchFamily="18" charset="0"/>
              </a:rPr>
              <a:t>(10 Adet)</a:t>
            </a:r>
            <a:endParaRPr lang="tr-TR" sz="1800" b="1" dirty="0">
              <a:latin typeface="+mn-lt"/>
              <a:cs typeface="Times New Roman" panose="02020603050405020304" pitchFamily="18" charset="0"/>
            </a:endParaRPr>
          </a:p>
          <a:p>
            <a:pPr algn="just">
              <a:buFont typeface="+mj-lt"/>
              <a:buAutoNum type="arabicPeriod" startAt="6"/>
            </a:pPr>
            <a:r>
              <a:rPr lang="tr-TR" dirty="0" smtClean="0">
                <a:latin typeface="+mn-lt"/>
                <a:cs typeface="Times New Roman" panose="02020603050405020304" pitchFamily="18" charset="0"/>
              </a:rPr>
              <a:t>Akçin </a:t>
            </a:r>
            <a:r>
              <a:rPr lang="tr-TR" dirty="0">
                <a:latin typeface="+mn-lt"/>
                <a:cs typeface="Times New Roman" panose="02020603050405020304" pitchFamily="18" charset="0"/>
              </a:rPr>
              <a:t>Ş, Kurt İ, </a:t>
            </a:r>
            <a:r>
              <a:rPr lang="tr-TR" b="1" dirty="0">
                <a:latin typeface="+mn-lt"/>
                <a:cs typeface="Times New Roman" panose="02020603050405020304" pitchFamily="18" charset="0"/>
              </a:rPr>
              <a:t>Tanrıverdi M</a:t>
            </a:r>
            <a:r>
              <a:rPr lang="tr-TR" dirty="0">
                <a:latin typeface="+mn-lt"/>
                <a:cs typeface="Times New Roman" panose="02020603050405020304" pitchFamily="18" charset="0"/>
              </a:rPr>
              <a:t>. Görme Fonksiyonu Değerlendirmeleri ve az görenlere yardım cihazı uygulamaları: az gören rehabilitasyonu IV. </a:t>
            </a:r>
            <a:r>
              <a:rPr lang="tr-TR" dirty="0" err="1">
                <a:latin typeface="+mn-lt"/>
                <a:cs typeface="Times New Roman" panose="02020603050405020304" pitchFamily="18" charset="0"/>
              </a:rPr>
              <a:t>Bobath</a:t>
            </a:r>
            <a:r>
              <a:rPr lang="tr-TR" dirty="0">
                <a:latin typeface="+mn-lt"/>
                <a:cs typeface="Times New Roman" panose="02020603050405020304" pitchFamily="18" charset="0"/>
              </a:rPr>
              <a:t>/</a:t>
            </a:r>
            <a:r>
              <a:rPr lang="tr-TR" dirty="0" err="1">
                <a:latin typeface="+mn-lt"/>
                <a:cs typeface="Times New Roman" panose="02020603050405020304" pitchFamily="18" charset="0"/>
              </a:rPr>
              <a:t>Nörogelişimsel</a:t>
            </a:r>
            <a:r>
              <a:rPr lang="tr-TR" dirty="0">
                <a:latin typeface="+mn-lt"/>
                <a:cs typeface="Times New Roman" panose="02020603050405020304" pitchFamily="18" charset="0"/>
              </a:rPr>
              <a:t> Tedavi Kongresi, 31 Ekim-3 Kasım 2018, Point Hotel Barbaros, İstanbul.</a:t>
            </a:r>
          </a:p>
          <a:p>
            <a:pPr lvl="0" algn="just">
              <a:buFont typeface="+mj-lt"/>
              <a:buAutoNum type="arabicPeriod" startAt="6"/>
            </a:pPr>
            <a:r>
              <a:rPr lang="tr-TR" b="1" dirty="0">
                <a:latin typeface="+mn-lt"/>
                <a:cs typeface="Times New Roman" panose="02020603050405020304" pitchFamily="18" charset="0"/>
              </a:rPr>
              <a:t>Tanrıverdi M</a:t>
            </a:r>
            <a:r>
              <a:rPr lang="tr-TR" dirty="0">
                <a:latin typeface="+mn-lt"/>
                <a:cs typeface="Times New Roman" panose="02020603050405020304" pitchFamily="18" charset="0"/>
              </a:rPr>
              <a:t>, Mutluay FK, Çakır FB. Beyin Tümörlü Çocuklarda Sanal Gerçeklikle “</a:t>
            </a:r>
            <a:r>
              <a:rPr lang="tr-TR" dirty="0" err="1">
                <a:latin typeface="+mn-lt"/>
                <a:cs typeface="Times New Roman" panose="02020603050405020304" pitchFamily="18" charset="0"/>
              </a:rPr>
              <a:t>Exergaming”in</a:t>
            </a:r>
            <a:r>
              <a:rPr lang="tr-TR" dirty="0">
                <a:latin typeface="+mn-lt"/>
                <a:cs typeface="Times New Roman" panose="02020603050405020304" pitchFamily="18" charset="0"/>
              </a:rPr>
              <a:t> Fonksiyonellik Üzerindeki Etkisi: Beş olgu serisi. 23. Ulusal Kanser Kongresi, 23. Ulusal Kanser Kongresi, Antalya, 17-21 Nisan 2019</a:t>
            </a:r>
            <a:r>
              <a:rPr lang="tr-TR" dirty="0" smtClean="0">
                <a:latin typeface="+mn-lt"/>
                <a:cs typeface="Times New Roman" panose="02020603050405020304" pitchFamily="18" charset="0"/>
              </a:rPr>
              <a:t>.</a:t>
            </a:r>
          </a:p>
          <a:p>
            <a:pPr lvl="0" algn="just">
              <a:buFont typeface="+mj-lt"/>
              <a:buAutoNum type="arabicPeriod" startAt="6"/>
            </a:pPr>
            <a:r>
              <a:rPr lang="tr-TR" b="1" dirty="0">
                <a:latin typeface="+mn-lt"/>
                <a:cs typeface="Times New Roman" panose="02020603050405020304" pitchFamily="18" charset="0"/>
              </a:rPr>
              <a:t>Tanrıverdi M</a:t>
            </a:r>
            <a:r>
              <a:rPr lang="tr-TR" dirty="0">
                <a:latin typeface="+mn-lt"/>
                <a:cs typeface="Times New Roman" panose="02020603050405020304" pitchFamily="18" charset="0"/>
              </a:rPr>
              <a:t>, Mutluay FK, Çakır FB. Beyin Tümörlü Çocuklarda Sanal Gerçeklik Egzersizlerinin Denge Üzerine Etkisi. 23. Ulusal Kanser Kongresi, Antalya, 17-21 Nisan 2019.</a:t>
            </a:r>
          </a:p>
          <a:p>
            <a:pPr lvl="0" algn="just">
              <a:buFont typeface="+mj-lt"/>
              <a:buAutoNum type="arabicPeriod" startAt="6"/>
            </a:pPr>
            <a:r>
              <a:rPr lang="tr-TR" dirty="0" err="1">
                <a:latin typeface="+mn-lt"/>
                <a:cs typeface="Times New Roman" panose="02020603050405020304" pitchFamily="18" charset="0"/>
              </a:rPr>
              <a:t>Yekelenga</a:t>
            </a:r>
            <a:r>
              <a:rPr lang="tr-TR" dirty="0">
                <a:latin typeface="+mn-lt"/>
                <a:cs typeface="Times New Roman" panose="02020603050405020304" pitchFamily="18" charset="0"/>
              </a:rPr>
              <a:t> S, Özen K, </a:t>
            </a:r>
            <a:r>
              <a:rPr lang="tr-TR" b="1" dirty="0">
                <a:latin typeface="+mn-lt"/>
                <a:cs typeface="Times New Roman" panose="02020603050405020304" pitchFamily="18" charset="0"/>
              </a:rPr>
              <a:t>Tanrıverdi M</a:t>
            </a:r>
            <a:r>
              <a:rPr lang="tr-TR" dirty="0">
                <a:latin typeface="+mn-lt"/>
                <a:cs typeface="Times New Roman" panose="02020603050405020304" pitchFamily="18" charset="0"/>
              </a:rPr>
              <a:t>. Dijital Oyun Oynamak </a:t>
            </a:r>
            <a:r>
              <a:rPr lang="tr-TR" dirty="0" err="1">
                <a:latin typeface="+mn-lt"/>
                <a:cs typeface="Times New Roman" panose="02020603050405020304" pitchFamily="18" charset="0"/>
              </a:rPr>
              <a:t>Musculoskeletal</a:t>
            </a:r>
            <a:r>
              <a:rPr lang="tr-TR" dirty="0">
                <a:latin typeface="+mn-lt"/>
                <a:cs typeface="Times New Roman" panose="02020603050405020304" pitchFamily="18" charset="0"/>
              </a:rPr>
              <a:t> Ağrı Nedeni Midir? 7. Ulusal Fizyoterapi ve Rehabilitasyon Kongresi, 18-20 Nisan 2019, The Ankara Hotel, Ankara.</a:t>
            </a:r>
          </a:p>
          <a:p>
            <a:pPr lvl="0" algn="just">
              <a:buFont typeface="+mj-lt"/>
              <a:buAutoNum type="arabicPeriod" startAt="6"/>
            </a:pPr>
            <a:r>
              <a:rPr lang="tr-TR" b="1" dirty="0">
                <a:latin typeface="+mn-lt"/>
                <a:cs typeface="Times New Roman" panose="02020603050405020304" pitchFamily="18" charset="0"/>
              </a:rPr>
              <a:t>Tanrıverdi M</a:t>
            </a:r>
            <a:r>
              <a:rPr lang="tr-TR" dirty="0">
                <a:latin typeface="+mn-lt"/>
                <a:cs typeface="Times New Roman" panose="02020603050405020304" pitchFamily="18" charset="0"/>
              </a:rPr>
              <a:t>, Çalım ÖF, </a:t>
            </a:r>
            <a:r>
              <a:rPr lang="tr-TR" dirty="0" err="1">
                <a:latin typeface="+mn-lt"/>
                <a:cs typeface="Times New Roman" panose="02020603050405020304" pitchFamily="18" charset="0"/>
              </a:rPr>
              <a:t>Özturan</a:t>
            </a:r>
            <a:r>
              <a:rPr lang="tr-TR" dirty="0">
                <a:latin typeface="+mn-lt"/>
                <a:cs typeface="Times New Roman" panose="02020603050405020304" pitchFamily="18" charset="0"/>
              </a:rPr>
              <a:t> O. </a:t>
            </a:r>
            <a:r>
              <a:rPr lang="tr-TR" dirty="0" err="1">
                <a:latin typeface="+mn-lt"/>
                <a:cs typeface="Times New Roman" panose="02020603050405020304" pitchFamily="18" charset="0"/>
              </a:rPr>
              <a:t>Konjenital</a:t>
            </a:r>
            <a:r>
              <a:rPr lang="tr-TR" dirty="0">
                <a:latin typeface="+mn-lt"/>
                <a:cs typeface="Times New Roman" panose="02020603050405020304" pitchFamily="18" charset="0"/>
              </a:rPr>
              <a:t> </a:t>
            </a:r>
            <a:r>
              <a:rPr lang="tr-TR" dirty="0" err="1">
                <a:latin typeface="+mn-lt"/>
                <a:cs typeface="Times New Roman" panose="02020603050405020304" pitchFamily="18" charset="0"/>
              </a:rPr>
              <a:t>Özofagus</a:t>
            </a:r>
            <a:r>
              <a:rPr lang="tr-TR" dirty="0">
                <a:latin typeface="+mn-lt"/>
                <a:cs typeface="Times New Roman" panose="02020603050405020304" pitchFamily="18" charset="0"/>
              </a:rPr>
              <a:t> </a:t>
            </a:r>
            <a:r>
              <a:rPr lang="tr-TR" dirty="0" err="1">
                <a:latin typeface="+mn-lt"/>
                <a:cs typeface="Times New Roman" panose="02020603050405020304" pitchFamily="18" charset="0"/>
              </a:rPr>
              <a:t>Atrezili</a:t>
            </a:r>
            <a:r>
              <a:rPr lang="tr-TR" dirty="0">
                <a:latin typeface="+mn-lt"/>
                <a:cs typeface="Times New Roman" panose="02020603050405020304" pitchFamily="18" charset="0"/>
              </a:rPr>
              <a:t> Hastalarda Değerlendirme ve Tedavi Yaklaşımları: Sistematik Literatür Taraması, Çocuklarda </a:t>
            </a:r>
            <a:r>
              <a:rPr lang="tr-TR" dirty="0" err="1">
                <a:latin typeface="+mn-lt"/>
                <a:cs typeface="Times New Roman" panose="02020603050405020304" pitchFamily="18" charset="0"/>
              </a:rPr>
              <a:t>Motilite</a:t>
            </a:r>
            <a:r>
              <a:rPr lang="tr-TR" dirty="0">
                <a:latin typeface="+mn-lt"/>
                <a:cs typeface="Times New Roman" panose="02020603050405020304" pitchFamily="18" charset="0"/>
              </a:rPr>
              <a:t> Bozuklukları Sempozyumu, 28-29 Ağustos 2019, İstanbul Medeniyet Üniversitesi Güney (Kadıköy) Yerleşkesi, Aşık Paşa Konferans Salonu, İstanbul, S-005.</a:t>
            </a:r>
          </a:p>
          <a:p>
            <a:pPr lvl="0" algn="just"/>
            <a:endParaRPr lang="tr-TR" dirty="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34</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4393518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7" y="1089122"/>
            <a:ext cx="11561385" cy="5180892"/>
          </a:xfrm>
        </p:spPr>
        <p:txBody>
          <a:bodyPr>
            <a:noAutofit/>
          </a:bodyPr>
          <a:lstStyle/>
          <a:p>
            <a:pPr>
              <a:lnSpc>
                <a:spcPct val="15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50000"/>
              </a:lnSpc>
              <a:buFont typeface="Wingdings" panose="05000000000000000000" pitchFamily="2" charset="2"/>
              <a:buChar char="ü"/>
            </a:pPr>
            <a:r>
              <a:rPr lang="tr-TR" sz="1800" b="1" dirty="0" smtClean="0">
                <a:latin typeface="+mn-lt"/>
                <a:cs typeface="Times New Roman" panose="02020603050405020304" pitchFamily="18" charset="0"/>
              </a:rPr>
              <a:t>Uluslararası Poster (18 Adet) </a:t>
            </a:r>
          </a:p>
          <a:p>
            <a:pPr algn="just">
              <a:lnSpc>
                <a:spcPct val="100000"/>
              </a:lnSpc>
              <a:buFont typeface="+mj-lt"/>
              <a:buAutoNum type="arabicPeriod"/>
            </a:pPr>
            <a:r>
              <a:rPr lang="tr-TR" sz="1500" b="1" dirty="0" err="1" smtClean="0">
                <a:latin typeface="+mn-lt"/>
                <a:cs typeface="Times New Roman" panose="02020603050405020304" pitchFamily="18" charset="0"/>
              </a:rPr>
              <a:t>Ramoğlu</a:t>
            </a:r>
            <a:r>
              <a:rPr lang="tr-TR" sz="1500" b="1" dirty="0" smtClean="0">
                <a:latin typeface="+mn-lt"/>
                <a:cs typeface="Times New Roman" panose="02020603050405020304" pitchFamily="18" charset="0"/>
              </a:rPr>
              <a:t> </a:t>
            </a:r>
            <a:r>
              <a:rPr lang="tr-TR" sz="1500" b="1" dirty="0">
                <a:latin typeface="+mn-lt"/>
                <a:cs typeface="Times New Roman" panose="02020603050405020304" pitchFamily="18" charset="0"/>
              </a:rPr>
              <a:t>M. , Safran E. , </a:t>
            </a:r>
            <a:r>
              <a:rPr lang="tr-TR" sz="1500" b="1" dirty="0" err="1">
                <a:latin typeface="+mn-lt"/>
                <a:cs typeface="Times New Roman" panose="02020603050405020304" pitchFamily="18" charset="0"/>
              </a:rPr>
              <a:t>Uçgun</a:t>
            </a:r>
            <a:r>
              <a:rPr lang="tr-TR" sz="1500" b="1" dirty="0">
                <a:latin typeface="+mn-lt"/>
                <a:cs typeface="Times New Roman" panose="02020603050405020304" pitchFamily="18" charset="0"/>
              </a:rPr>
              <a:t> H</a:t>
            </a:r>
            <a:r>
              <a:rPr lang="tr-TR" sz="1500" dirty="0">
                <a:latin typeface="+mn-lt"/>
                <a:cs typeface="Times New Roman" panose="02020603050405020304" pitchFamily="18" charset="0"/>
              </a:rPr>
              <a:t>. </a:t>
            </a:r>
            <a:r>
              <a:rPr lang="tr-TR" sz="1500" b="1" dirty="0">
                <a:latin typeface="+mn-lt"/>
                <a:cs typeface="Times New Roman" panose="02020603050405020304" pitchFamily="18" charset="0"/>
              </a:rPr>
              <a:t>, Gürses H. 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Investigation</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associations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between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functional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performance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physical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activity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level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sleep</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quality</a:t>
            </a:r>
            <a:r>
              <a:rPr lang="tr-TR" sz="1500" dirty="0">
                <a:latin typeface="+mn-lt"/>
                <a:cs typeface="Times New Roman" panose="02020603050405020304" pitchFamily="18" charset="0"/>
              </a:rPr>
              <a:t> in </a:t>
            </a:r>
            <a:r>
              <a:rPr lang="tr-TR" sz="1500" dirty="0" err="1">
                <a:latin typeface="+mn-lt"/>
                <a:cs typeface="Times New Roman" panose="02020603050405020304" pitchFamily="18" charset="0"/>
              </a:rPr>
              <a:t>adults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Down’s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Syndrome</a:t>
            </a:r>
            <a:r>
              <a:rPr lang="tr-TR" sz="1500" dirty="0">
                <a:latin typeface="+mn-lt"/>
                <a:cs typeface="Times New Roman" panose="02020603050405020304" pitchFamily="18" charset="0"/>
              </a:rPr>
              <a:t> Puan ERS International </a:t>
            </a:r>
            <a:r>
              <a:rPr lang="tr-TR" sz="1500" dirty="0" err="1">
                <a:latin typeface="+mn-lt"/>
                <a:cs typeface="Times New Roman" panose="02020603050405020304" pitchFamily="18" charset="0"/>
              </a:rPr>
              <a:t>Congress</a:t>
            </a:r>
            <a:r>
              <a:rPr lang="tr-TR" sz="1500" dirty="0">
                <a:latin typeface="+mn-lt"/>
                <a:cs typeface="Times New Roman" panose="02020603050405020304" pitchFamily="18" charset="0"/>
              </a:rPr>
              <a:t> 2018, Paris, Fransa, 14 </a:t>
            </a:r>
            <a:r>
              <a:rPr lang="tr-TR" sz="1500" dirty="0" err="1">
                <a:latin typeface="+mn-lt"/>
                <a:cs typeface="Times New Roman" panose="02020603050405020304" pitchFamily="18" charset="0"/>
              </a:rPr>
              <a:t>September</a:t>
            </a:r>
            <a:r>
              <a:rPr lang="tr-TR" sz="1500" dirty="0">
                <a:latin typeface="+mn-lt"/>
                <a:cs typeface="Times New Roman" panose="02020603050405020304" pitchFamily="18" charset="0"/>
              </a:rPr>
              <a:t> 2018</a:t>
            </a:r>
            <a:r>
              <a:rPr lang="tr-TR" sz="1500" dirty="0" smtClean="0">
                <a:latin typeface="+mn-lt"/>
                <a:cs typeface="Times New Roman" panose="02020603050405020304" pitchFamily="18" charset="0"/>
              </a:rPr>
              <a:t>.</a:t>
            </a:r>
            <a:endParaRPr lang="tr-TR" sz="1500" dirty="0">
              <a:latin typeface="+mn-lt"/>
              <a:cs typeface="Times New Roman" panose="02020603050405020304" pitchFamily="18" charset="0"/>
            </a:endParaRPr>
          </a:p>
          <a:p>
            <a:pPr lvl="0" algn="just">
              <a:lnSpc>
                <a:spcPct val="100000"/>
              </a:lnSpc>
              <a:buFont typeface="+mj-lt"/>
              <a:buAutoNum type="arabicPeriod"/>
            </a:pPr>
            <a:r>
              <a:rPr lang="tr-TR" sz="1500" b="1" dirty="0" err="1" smtClean="0">
                <a:latin typeface="+mn-lt"/>
                <a:cs typeface="Times New Roman" panose="02020603050405020304" pitchFamily="18" charset="0"/>
              </a:rPr>
              <a:t>Ozyılmaz</a:t>
            </a:r>
            <a:r>
              <a:rPr lang="tr-TR" sz="1500" b="1" dirty="0" smtClean="0">
                <a:latin typeface="+mn-lt"/>
                <a:cs typeface="Times New Roman" panose="02020603050405020304" pitchFamily="18" charset="0"/>
              </a:rPr>
              <a:t> </a:t>
            </a:r>
            <a:r>
              <a:rPr lang="tr-TR" sz="1500" b="1" dirty="0">
                <a:latin typeface="+mn-lt"/>
                <a:cs typeface="Times New Roman" panose="02020603050405020304" pitchFamily="18" charset="0"/>
              </a:rPr>
              <a:t>S, </a:t>
            </a:r>
            <a:r>
              <a:rPr lang="tr-TR" sz="1500" b="1" dirty="0" err="1">
                <a:latin typeface="+mn-lt"/>
                <a:cs typeface="Times New Roman" panose="02020603050405020304" pitchFamily="18" charset="0"/>
              </a:rPr>
              <a:t>Gurses</a:t>
            </a:r>
            <a:r>
              <a:rPr lang="tr-TR" sz="1500" b="1" dirty="0">
                <a:latin typeface="+mn-lt"/>
                <a:cs typeface="Times New Roman" panose="02020603050405020304" pitchFamily="18" charset="0"/>
              </a:rPr>
              <a:t> HN, Zeren M</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Cetin</a:t>
            </a:r>
            <a:r>
              <a:rPr lang="tr-TR" sz="1500" dirty="0">
                <a:latin typeface="+mn-lt"/>
                <a:cs typeface="Times New Roman" panose="02020603050405020304" pitchFamily="18" charset="0"/>
              </a:rPr>
              <a:t> G. "</a:t>
            </a:r>
            <a:r>
              <a:rPr lang="tr-TR" sz="1500" dirty="0" err="1">
                <a:latin typeface="+mn-lt"/>
                <a:cs typeface="Times New Roman" panose="02020603050405020304" pitchFamily="18" charset="0"/>
              </a:rPr>
              <a:t>Effects</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eight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weeks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long</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supervised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exercise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training</a:t>
            </a:r>
            <a:r>
              <a:rPr lang="tr-TR" sz="1500" dirty="0">
                <a:latin typeface="+mn-lt"/>
                <a:cs typeface="Times New Roman" panose="02020603050405020304" pitchFamily="18" charset="0"/>
              </a:rPr>
              <a:t> on </a:t>
            </a:r>
            <a:r>
              <a:rPr lang="tr-TR" sz="1500" dirty="0" err="1">
                <a:latin typeface="+mn-lt"/>
                <a:cs typeface="Times New Roman" panose="02020603050405020304" pitchFamily="18" charset="0"/>
              </a:rPr>
              <a:t>exercise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capacity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pulmonary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function</a:t>
            </a:r>
            <a:r>
              <a:rPr lang="tr-TR" sz="1500" dirty="0">
                <a:latin typeface="+mn-lt"/>
                <a:cs typeface="Times New Roman" panose="02020603050405020304" pitchFamily="18" charset="0"/>
              </a:rPr>
              <a:t> in </a:t>
            </a:r>
            <a:r>
              <a:rPr lang="tr-TR" sz="1500" dirty="0" err="1">
                <a:latin typeface="+mn-lt"/>
                <a:cs typeface="Times New Roman" panose="02020603050405020304" pitchFamily="18" charset="0"/>
              </a:rPr>
              <a:t>patients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after</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coronary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artery</a:t>
            </a:r>
            <a:r>
              <a:rPr lang="tr-TR" sz="1500" dirty="0">
                <a:latin typeface="+mn-lt"/>
                <a:cs typeface="Times New Roman" panose="02020603050405020304" pitchFamily="18" charset="0"/>
              </a:rPr>
              <a:t> bypass </a:t>
            </a:r>
            <a:r>
              <a:rPr lang="tr-TR" sz="1500" dirty="0" err="1">
                <a:latin typeface="+mn-lt"/>
                <a:cs typeface="Times New Roman" panose="02020603050405020304" pitchFamily="18" charset="0"/>
              </a:rPr>
              <a:t>surgery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European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Respiratory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Society</a:t>
            </a:r>
            <a:r>
              <a:rPr lang="tr-TR" sz="1500" dirty="0">
                <a:latin typeface="+mn-lt"/>
                <a:cs typeface="Times New Roman" panose="02020603050405020304" pitchFamily="18" charset="0"/>
              </a:rPr>
              <a:t> (ERS) International </a:t>
            </a:r>
            <a:r>
              <a:rPr lang="tr-TR" sz="1500" dirty="0" err="1">
                <a:latin typeface="+mn-lt"/>
                <a:cs typeface="Times New Roman" panose="02020603050405020304" pitchFamily="18" charset="0"/>
              </a:rPr>
              <a:t>Congress</a:t>
            </a:r>
            <a:r>
              <a:rPr lang="tr-TR" sz="1500" dirty="0">
                <a:latin typeface="+mn-lt"/>
                <a:cs typeface="Times New Roman" panose="02020603050405020304" pitchFamily="18" charset="0"/>
              </a:rPr>
              <a:t> 2018, </a:t>
            </a:r>
            <a:r>
              <a:rPr lang="tr-TR" sz="1500" dirty="0" err="1">
                <a:latin typeface="+mn-lt"/>
                <a:cs typeface="Times New Roman" panose="02020603050405020304" pitchFamily="18" charset="0"/>
              </a:rPr>
              <a:t>September</a:t>
            </a:r>
            <a:r>
              <a:rPr lang="tr-TR" sz="1500" dirty="0">
                <a:latin typeface="+mn-lt"/>
                <a:cs typeface="Times New Roman" panose="02020603050405020304" pitchFamily="18" charset="0"/>
              </a:rPr>
              <a:t> 15-19, 2018, Paris-France</a:t>
            </a:r>
            <a:r>
              <a:rPr lang="tr-TR" sz="1500" dirty="0" smtClean="0">
                <a:latin typeface="+mn-lt"/>
                <a:cs typeface="Times New Roman" panose="02020603050405020304" pitchFamily="18" charset="0"/>
              </a:rPr>
              <a:t>.</a:t>
            </a:r>
            <a:endParaRPr lang="tr-TR" sz="1500" dirty="0">
              <a:latin typeface="+mn-lt"/>
              <a:cs typeface="Times New Roman" panose="02020603050405020304" pitchFamily="18" charset="0"/>
            </a:endParaRPr>
          </a:p>
          <a:p>
            <a:pPr lvl="0" algn="just">
              <a:lnSpc>
                <a:spcPct val="100000"/>
              </a:lnSpc>
              <a:buFont typeface="+mj-lt"/>
              <a:buAutoNum type="arabicPeriod"/>
            </a:pPr>
            <a:r>
              <a:rPr lang="tr-TR" sz="1500" b="1" dirty="0">
                <a:latin typeface="+mn-lt"/>
                <a:cs typeface="Times New Roman" panose="02020603050405020304" pitchFamily="18" charset="0"/>
              </a:rPr>
              <a:t>Zeren M, </a:t>
            </a:r>
            <a:r>
              <a:rPr lang="tr-TR" sz="1500" b="1" dirty="0" err="1">
                <a:latin typeface="+mn-lt"/>
                <a:cs typeface="Times New Roman" panose="02020603050405020304" pitchFamily="18" charset="0"/>
              </a:rPr>
              <a:t>Gurses</a:t>
            </a:r>
            <a:r>
              <a:rPr lang="tr-TR" sz="1500" b="1" dirty="0">
                <a:latin typeface="+mn-lt"/>
                <a:cs typeface="Times New Roman" panose="02020603050405020304" pitchFamily="18" charset="0"/>
              </a:rPr>
              <a:t> HN,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Cakir</a:t>
            </a:r>
            <a:r>
              <a:rPr lang="tr-TR" sz="1500" dirty="0">
                <a:latin typeface="+mn-lt"/>
                <a:cs typeface="Times New Roman" panose="02020603050405020304" pitchFamily="18" charset="0"/>
              </a:rPr>
              <a:t> E. </a:t>
            </a:r>
            <a:r>
              <a:rPr lang="tr-TR" sz="1500" dirty="0" err="1">
                <a:latin typeface="+mn-lt"/>
                <a:cs typeface="Times New Roman" panose="02020603050405020304" pitchFamily="18" charset="0"/>
              </a:rPr>
              <a:t>Comparison</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effects</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comprehensive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chest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physiotherapy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alone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combined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inspiratory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muscle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training</a:t>
            </a:r>
            <a:r>
              <a:rPr lang="tr-TR" sz="1500" dirty="0">
                <a:latin typeface="+mn-lt"/>
                <a:cs typeface="Times New Roman" panose="02020603050405020304" pitchFamily="18" charset="0"/>
              </a:rPr>
              <a:t> in </a:t>
            </a:r>
            <a:r>
              <a:rPr lang="tr-TR" sz="1500" dirty="0" err="1">
                <a:latin typeface="+mn-lt"/>
                <a:cs typeface="Times New Roman" panose="02020603050405020304" pitchFamily="18" charset="0"/>
              </a:rPr>
              <a:t>children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cystic</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fibrosis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European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Respiratory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Society</a:t>
            </a:r>
            <a:r>
              <a:rPr lang="tr-TR" sz="1500" dirty="0">
                <a:latin typeface="+mn-lt"/>
                <a:cs typeface="Times New Roman" panose="02020603050405020304" pitchFamily="18" charset="0"/>
              </a:rPr>
              <a:t> (ERS) International </a:t>
            </a:r>
            <a:r>
              <a:rPr lang="tr-TR" sz="1500" dirty="0" err="1">
                <a:latin typeface="+mn-lt"/>
                <a:cs typeface="Times New Roman" panose="02020603050405020304" pitchFamily="18" charset="0"/>
              </a:rPr>
              <a:t>Congress</a:t>
            </a:r>
            <a:r>
              <a:rPr lang="tr-TR" sz="1500" dirty="0">
                <a:latin typeface="+mn-lt"/>
                <a:cs typeface="Times New Roman" panose="02020603050405020304" pitchFamily="18" charset="0"/>
              </a:rPr>
              <a:t> 2018, </a:t>
            </a:r>
            <a:r>
              <a:rPr lang="tr-TR" sz="1500" dirty="0" err="1">
                <a:latin typeface="+mn-lt"/>
                <a:cs typeface="Times New Roman" panose="02020603050405020304" pitchFamily="18" charset="0"/>
              </a:rPr>
              <a:t>September</a:t>
            </a:r>
            <a:r>
              <a:rPr lang="tr-TR" sz="1500" dirty="0">
                <a:latin typeface="+mn-lt"/>
                <a:cs typeface="Times New Roman" panose="02020603050405020304" pitchFamily="18" charset="0"/>
              </a:rPr>
              <a:t> 15-19, 2018, Paris-France</a:t>
            </a:r>
            <a:r>
              <a:rPr lang="tr-TR" sz="1500" dirty="0" smtClean="0">
                <a:latin typeface="+mn-lt"/>
                <a:cs typeface="Times New Roman" panose="02020603050405020304" pitchFamily="18" charset="0"/>
              </a:rPr>
              <a:t>.</a:t>
            </a:r>
            <a:endParaRPr lang="tr-TR" sz="1500" dirty="0">
              <a:latin typeface="+mn-lt"/>
              <a:cs typeface="Times New Roman" panose="02020603050405020304" pitchFamily="18" charset="0"/>
            </a:endParaRPr>
          </a:p>
          <a:p>
            <a:pPr lvl="0" algn="just">
              <a:lnSpc>
                <a:spcPct val="100000"/>
              </a:lnSpc>
              <a:buFont typeface="+mj-lt"/>
              <a:buAutoNum type="arabicPeriod"/>
            </a:pPr>
            <a:r>
              <a:rPr lang="tr-TR" sz="1500" b="1" dirty="0">
                <a:latin typeface="+mn-lt"/>
                <a:cs typeface="Times New Roman" panose="02020603050405020304" pitchFamily="18" charset="0"/>
              </a:rPr>
              <a:t>Durgut E, </a:t>
            </a:r>
            <a:r>
              <a:rPr lang="tr-TR" sz="1500" b="1" dirty="0" err="1">
                <a:latin typeface="+mn-lt"/>
                <a:cs typeface="Times New Roman" panose="02020603050405020304" pitchFamily="18" charset="0"/>
              </a:rPr>
              <a:t>Denizoglu</a:t>
            </a:r>
            <a:r>
              <a:rPr lang="tr-TR" sz="1500" b="1" dirty="0">
                <a:latin typeface="+mn-lt"/>
                <a:cs typeface="Times New Roman" panose="02020603050405020304" pitchFamily="18" charset="0"/>
              </a:rPr>
              <a:t> </a:t>
            </a:r>
            <a:r>
              <a:rPr lang="tr-TR" sz="1500" b="1" dirty="0" err="1">
                <a:latin typeface="+mn-lt"/>
                <a:cs typeface="Times New Roman" panose="02020603050405020304" pitchFamily="18" charset="0"/>
              </a:rPr>
              <a:t>Kulli</a:t>
            </a:r>
            <a:r>
              <a:rPr lang="tr-TR" sz="1500" b="1" dirty="0">
                <a:latin typeface="+mn-lt"/>
                <a:cs typeface="Times New Roman" panose="02020603050405020304" pitchFamily="18" charset="0"/>
              </a:rPr>
              <a:t> H, Alpay K, Zeren M</a:t>
            </a:r>
            <a:r>
              <a:rPr lang="tr-TR" sz="1500" dirty="0">
                <a:latin typeface="+mn-lt"/>
                <a:cs typeface="Times New Roman" panose="02020603050405020304" pitchFamily="18" charset="0"/>
              </a:rPr>
              <a:t>, </a:t>
            </a:r>
            <a:r>
              <a:rPr lang="tr-TR" sz="1500" b="1" dirty="0" err="1">
                <a:latin typeface="+mn-lt"/>
                <a:cs typeface="Times New Roman" panose="02020603050405020304" pitchFamily="18" charset="0"/>
              </a:rPr>
              <a:t>Gurses</a:t>
            </a:r>
            <a:r>
              <a:rPr lang="tr-TR" sz="1500" b="1" dirty="0">
                <a:latin typeface="+mn-lt"/>
                <a:cs typeface="Times New Roman" panose="02020603050405020304" pitchFamily="18" charset="0"/>
              </a:rPr>
              <a:t> HN.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Effect</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one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session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whole</a:t>
            </a:r>
            <a:r>
              <a:rPr lang="tr-TR" sz="1500" dirty="0">
                <a:latin typeface="+mn-lt"/>
                <a:cs typeface="Times New Roman" panose="02020603050405020304" pitchFamily="18" charset="0"/>
              </a:rPr>
              <a:t> body </a:t>
            </a:r>
            <a:r>
              <a:rPr lang="tr-TR" sz="1500" dirty="0" err="1">
                <a:latin typeface="+mn-lt"/>
                <a:cs typeface="Times New Roman" panose="02020603050405020304" pitchFamily="18" charset="0"/>
              </a:rPr>
              <a:t>vibration</a:t>
            </a:r>
            <a:r>
              <a:rPr lang="tr-TR" sz="1500" dirty="0">
                <a:latin typeface="+mn-lt"/>
                <a:cs typeface="Times New Roman" panose="02020603050405020304" pitchFamily="18" charset="0"/>
              </a:rPr>
              <a:t> on </a:t>
            </a:r>
            <a:r>
              <a:rPr lang="tr-TR" sz="1500" dirty="0" err="1">
                <a:latin typeface="+mn-lt"/>
                <a:cs typeface="Times New Roman" panose="02020603050405020304" pitchFamily="18" charset="0"/>
              </a:rPr>
              <a:t>respiratory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muscle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strength</a:t>
            </a:r>
            <a:r>
              <a:rPr lang="tr-TR" sz="1500" dirty="0">
                <a:latin typeface="+mn-lt"/>
                <a:cs typeface="Times New Roman" panose="02020603050405020304" pitchFamily="18" charset="0"/>
              </a:rPr>
              <a:t> in a </a:t>
            </a:r>
            <a:r>
              <a:rPr lang="tr-TR" sz="1500" dirty="0" err="1">
                <a:latin typeface="+mn-lt"/>
                <a:cs typeface="Times New Roman" panose="02020603050405020304" pitchFamily="18" charset="0"/>
              </a:rPr>
              <a:t>child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polyneuropathy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Excellence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Pediatrics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December</a:t>
            </a:r>
            <a:r>
              <a:rPr lang="tr-TR" sz="1500" dirty="0">
                <a:latin typeface="+mn-lt"/>
                <a:cs typeface="Times New Roman" panose="02020603050405020304" pitchFamily="18" charset="0"/>
              </a:rPr>
              <a:t> 6-8, 2018, </a:t>
            </a:r>
            <a:r>
              <a:rPr lang="tr-TR" sz="1500" dirty="0" err="1">
                <a:latin typeface="+mn-lt"/>
                <a:cs typeface="Times New Roman" panose="02020603050405020304" pitchFamily="18" charset="0"/>
              </a:rPr>
              <a:t>Prague-Czech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Republic</a:t>
            </a:r>
            <a:r>
              <a:rPr lang="tr-TR" sz="1500" dirty="0">
                <a:latin typeface="+mn-lt"/>
                <a:cs typeface="Times New Roman" panose="02020603050405020304" pitchFamily="18" charset="0"/>
              </a:rPr>
              <a:t>. </a:t>
            </a:r>
            <a:r>
              <a:rPr lang="tr-TR" sz="1500" i="1" dirty="0">
                <a:latin typeface="+mn-lt"/>
                <a:cs typeface="Times New Roman" panose="02020603050405020304" pitchFamily="18" charset="0"/>
              </a:rPr>
              <a:t>(</a:t>
            </a:r>
            <a:r>
              <a:rPr lang="tr-TR" sz="1500" i="1" dirty="0" err="1">
                <a:latin typeface="+mn-lt"/>
                <a:cs typeface="Times New Roman" panose="02020603050405020304" pitchFamily="18" charset="0"/>
              </a:rPr>
              <a:t>Cogent</a:t>
            </a:r>
            <a:r>
              <a:rPr lang="tr-TR" sz="1500" i="1" dirty="0">
                <a:latin typeface="+mn-lt"/>
                <a:cs typeface="Times New Roman" panose="02020603050405020304" pitchFamily="18" charset="0"/>
              </a:rPr>
              <a:t> </a:t>
            </a:r>
            <a:r>
              <a:rPr lang="tr-TR" sz="1500" i="1" dirty="0" err="1">
                <a:latin typeface="+mn-lt"/>
                <a:cs typeface="Times New Roman" panose="02020603050405020304" pitchFamily="18" charset="0"/>
              </a:rPr>
              <a:t>Medicine</a:t>
            </a:r>
            <a:r>
              <a:rPr lang="tr-TR" sz="1500" i="1" dirty="0">
                <a:latin typeface="+mn-lt"/>
                <a:cs typeface="Times New Roman" panose="02020603050405020304" pitchFamily="18" charset="0"/>
              </a:rPr>
              <a:t> 2018; 5:1544190. DOI:10.1080/2331205X.2018.1544190 ).   </a:t>
            </a:r>
          </a:p>
          <a:p>
            <a:pPr lvl="0" algn="just">
              <a:lnSpc>
                <a:spcPct val="100000"/>
              </a:lnSpc>
              <a:buFont typeface="+mj-lt"/>
              <a:buAutoNum type="arabicPeriod"/>
            </a:pPr>
            <a:r>
              <a:rPr lang="tr-TR" sz="1500" b="1" dirty="0" smtClean="0">
                <a:latin typeface="+mn-lt"/>
                <a:cs typeface="Times New Roman" panose="02020603050405020304" pitchFamily="18" charset="0"/>
              </a:rPr>
              <a:t>Tuncer </a:t>
            </a:r>
            <a:r>
              <a:rPr lang="tr-TR" sz="1500" b="1" dirty="0">
                <a:latin typeface="+mn-lt"/>
                <a:cs typeface="Times New Roman" panose="02020603050405020304" pitchFamily="18" charset="0"/>
              </a:rPr>
              <a:t>D</a:t>
            </a:r>
            <a:r>
              <a:rPr lang="tr-TR" sz="1500" dirty="0">
                <a:latin typeface="+mn-lt"/>
                <a:cs typeface="Times New Roman" panose="02020603050405020304" pitchFamily="18" charset="0"/>
              </a:rPr>
              <a:t>, </a:t>
            </a:r>
            <a:r>
              <a:rPr lang="tr-TR" sz="1500" b="1" dirty="0">
                <a:latin typeface="+mn-lt"/>
                <a:cs typeface="Times New Roman" panose="02020603050405020304" pitchFamily="18" charset="0"/>
              </a:rPr>
              <a:t>Gürses HN.</a:t>
            </a:r>
            <a:r>
              <a:rPr lang="tr-TR" sz="1500" dirty="0">
                <a:latin typeface="+mn-lt"/>
                <a:cs typeface="Times New Roman" panose="02020603050405020304" pitchFamily="18" charset="0"/>
              </a:rPr>
              <a:t> The </a:t>
            </a:r>
            <a:r>
              <a:rPr lang="tr-TR" sz="1500" dirty="0" err="1">
                <a:latin typeface="+mn-lt"/>
                <a:cs typeface="Times New Roman" panose="02020603050405020304" pitchFamily="18" charset="0"/>
              </a:rPr>
              <a:t>Effect</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Physiotherapy</a:t>
            </a:r>
            <a:r>
              <a:rPr lang="tr-TR" sz="1500" dirty="0">
                <a:latin typeface="+mn-lt"/>
                <a:cs typeface="Times New Roman" panose="02020603050405020304" pitchFamily="18" charset="0"/>
              </a:rPr>
              <a:t> on </a:t>
            </a:r>
            <a:r>
              <a:rPr lang="tr-TR" sz="1500" dirty="0" err="1">
                <a:latin typeface="+mn-lt"/>
                <a:cs typeface="Times New Roman" panose="02020603050405020304" pitchFamily="18" charset="0"/>
              </a:rPr>
              <a:t>Postural</a:t>
            </a:r>
            <a:r>
              <a:rPr lang="tr-TR" sz="1500" dirty="0">
                <a:latin typeface="+mn-lt"/>
                <a:cs typeface="Times New Roman" panose="02020603050405020304" pitchFamily="18" charset="0"/>
              </a:rPr>
              <a:t> Control in a Case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Increased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Femoral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Anteversion</a:t>
            </a:r>
            <a:r>
              <a:rPr lang="tr-TR" sz="1500" dirty="0">
                <a:latin typeface="+mn-lt"/>
                <a:cs typeface="Times New Roman" panose="02020603050405020304" pitchFamily="18" charset="0"/>
              </a:rPr>
              <a:t>. The 31st </a:t>
            </a:r>
            <a:r>
              <a:rPr lang="tr-TR" sz="1500" dirty="0" err="1">
                <a:latin typeface="+mn-lt"/>
                <a:cs typeface="Times New Roman" panose="02020603050405020304" pitchFamily="18" charset="0"/>
              </a:rPr>
              <a:t>Annual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meeting</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European</a:t>
            </a:r>
            <a:r>
              <a:rPr lang="tr-TR" sz="1500" dirty="0">
                <a:latin typeface="+mn-lt"/>
                <a:cs typeface="Times New Roman" panose="02020603050405020304" pitchFamily="18" charset="0"/>
              </a:rPr>
              <a:t> Academy of </a:t>
            </a:r>
            <a:r>
              <a:rPr lang="tr-TR" sz="1500" dirty="0" err="1">
                <a:latin typeface="+mn-lt"/>
                <a:cs typeface="Times New Roman" panose="02020603050405020304" pitchFamily="18" charset="0"/>
              </a:rPr>
              <a:t>Childhood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Disability</a:t>
            </a:r>
            <a:r>
              <a:rPr lang="tr-TR" sz="1500" dirty="0">
                <a:latin typeface="+mn-lt"/>
                <a:cs typeface="Times New Roman" panose="02020603050405020304" pitchFamily="18" charset="0"/>
              </a:rPr>
              <a:t>, 23-25 Mayıs 2019, Paris, </a:t>
            </a:r>
            <a:r>
              <a:rPr lang="tr-TR" sz="1500" dirty="0" smtClean="0">
                <a:latin typeface="+mn-lt"/>
                <a:cs typeface="Times New Roman" panose="02020603050405020304" pitchFamily="18" charset="0"/>
              </a:rPr>
              <a:t>Fransa.</a:t>
            </a:r>
          </a:p>
          <a:p>
            <a:pPr lvl="0" algn="just">
              <a:lnSpc>
                <a:spcPct val="100000"/>
              </a:lnSpc>
              <a:buFont typeface="+mj-lt"/>
              <a:buAutoNum type="arabicPeriod"/>
            </a:pPr>
            <a:r>
              <a:rPr lang="tr-TR" sz="1500" b="1" dirty="0" smtClean="0">
                <a:latin typeface="+mn-lt"/>
                <a:cs typeface="Times New Roman" panose="02020603050405020304" pitchFamily="18" charset="0"/>
              </a:rPr>
              <a:t>Safran </a:t>
            </a:r>
            <a:r>
              <a:rPr lang="tr-TR" sz="1500" b="1" dirty="0">
                <a:latin typeface="+mn-lt"/>
                <a:cs typeface="Times New Roman" panose="02020603050405020304" pitchFamily="18" charset="0"/>
              </a:rPr>
              <a:t>E, Ucgun H,  Kaya M</a:t>
            </a:r>
            <a:r>
              <a:rPr lang="tr-TR" sz="1500" dirty="0">
                <a:latin typeface="+mn-lt"/>
                <a:cs typeface="Times New Roman" panose="02020603050405020304" pitchFamily="18" charset="0"/>
              </a:rPr>
              <a:t>, </a:t>
            </a:r>
            <a:r>
              <a:rPr lang="tr-TR" sz="1500" b="1" dirty="0" err="1">
                <a:latin typeface="+mn-lt"/>
                <a:cs typeface="Times New Roman" panose="02020603050405020304" pitchFamily="18" charset="0"/>
              </a:rPr>
              <a:t>Gurses</a:t>
            </a:r>
            <a:r>
              <a:rPr lang="tr-TR" sz="1500" b="1" dirty="0">
                <a:latin typeface="+mn-lt"/>
                <a:cs typeface="Times New Roman" panose="02020603050405020304" pitchFamily="18" charset="0"/>
              </a:rPr>
              <a:t> HN.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Investigations</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Sleep</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Quality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Disturbances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Its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Associations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Respiratory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Functions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Depression</a:t>
            </a:r>
            <a:r>
              <a:rPr lang="tr-TR" sz="1500" dirty="0">
                <a:latin typeface="+mn-lt"/>
                <a:cs typeface="Times New Roman" panose="02020603050405020304" pitchFamily="18" charset="0"/>
              </a:rPr>
              <a:t> Level </a:t>
            </a:r>
            <a:r>
              <a:rPr lang="tr-TR" sz="1500" dirty="0" err="1">
                <a:latin typeface="+mn-lt"/>
                <a:cs typeface="Times New Roman" panose="02020603050405020304" pitchFamily="18" charset="0"/>
              </a:rPr>
              <a:t>among</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Young</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Adults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Down’s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Syndrome</a:t>
            </a:r>
            <a:r>
              <a:rPr lang="tr-TR" sz="1500" dirty="0">
                <a:latin typeface="+mn-lt"/>
                <a:cs typeface="Times New Roman" panose="02020603050405020304" pitchFamily="18" charset="0"/>
              </a:rPr>
              <a:t>’’ 66th </a:t>
            </a:r>
            <a:r>
              <a:rPr lang="tr-TR" sz="1500" dirty="0" err="1">
                <a:latin typeface="+mn-lt"/>
                <a:cs typeface="Times New Roman" panose="02020603050405020304" pitchFamily="18" charset="0"/>
              </a:rPr>
              <a:t>American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College</a:t>
            </a:r>
            <a:r>
              <a:rPr lang="tr-TR" sz="1500" dirty="0">
                <a:latin typeface="+mn-lt"/>
                <a:cs typeface="Times New Roman" panose="02020603050405020304" pitchFamily="18" charset="0"/>
              </a:rPr>
              <a:t> of Sports </a:t>
            </a:r>
            <a:r>
              <a:rPr lang="tr-TR" sz="1500" dirty="0" err="1">
                <a:latin typeface="+mn-lt"/>
                <a:cs typeface="Times New Roman" panose="02020603050405020304" pitchFamily="18" charset="0"/>
              </a:rPr>
              <a:t>Medicine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Annual</a:t>
            </a:r>
            <a:r>
              <a:rPr lang="tr-TR" sz="1500" dirty="0">
                <a:latin typeface="+mn-lt"/>
                <a:cs typeface="Times New Roman" panose="02020603050405020304" pitchFamily="18" charset="0"/>
              </a:rPr>
              <a:t> Meeting 2019, 10th World </a:t>
            </a:r>
            <a:r>
              <a:rPr lang="tr-TR" sz="1500" dirty="0" err="1">
                <a:latin typeface="+mn-lt"/>
                <a:cs typeface="Times New Roman" panose="02020603050405020304" pitchFamily="18" charset="0"/>
              </a:rPr>
              <a:t>Congress</a:t>
            </a:r>
            <a:r>
              <a:rPr lang="tr-TR" sz="1500" dirty="0">
                <a:latin typeface="+mn-lt"/>
                <a:cs typeface="Times New Roman" panose="02020603050405020304" pitchFamily="18" charset="0"/>
              </a:rPr>
              <a:t> on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Basic </a:t>
            </a:r>
            <a:r>
              <a:rPr lang="tr-TR" sz="1500" dirty="0" err="1">
                <a:latin typeface="+mn-lt"/>
                <a:cs typeface="Times New Roman" panose="02020603050405020304" pitchFamily="18" charset="0"/>
              </a:rPr>
              <a:t>Science</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Exercise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Circadian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Rhythms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Sleep</a:t>
            </a:r>
            <a:r>
              <a:rPr lang="tr-TR" sz="1500" dirty="0">
                <a:latin typeface="+mn-lt"/>
                <a:cs typeface="Times New Roman" panose="02020603050405020304" pitchFamily="18" charset="0"/>
              </a:rPr>
              <a:t>, 28 Mayıs- 1 Haziran, Orlando-ABD. </a:t>
            </a:r>
          </a:p>
          <a:p>
            <a:pPr lvl="0">
              <a:lnSpc>
                <a:spcPct val="150000"/>
              </a:lnSpc>
              <a:buFont typeface="+mj-lt"/>
              <a:buAutoNum type="arabicPeriod"/>
            </a:pPr>
            <a:endParaRPr lang="tr-TR" sz="1200" dirty="0">
              <a:latin typeface="Times New Roman" panose="02020603050405020304" pitchFamily="18" charset="0"/>
              <a:cs typeface="Times New Roman" panose="02020603050405020304" pitchFamily="18" charset="0"/>
            </a:endParaRPr>
          </a:p>
          <a:p>
            <a:pPr marL="0" indent="0">
              <a:lnSpc>
                <a:spcPct val="150000"/>
              </a:lnSpc>
              <a:buNone/>
            </a:pPr>
            <a:endParaRPr lang="tr-TR" sz="1200" dirty="0"/>
          </a:p>
          <a:p>
            <a:pPr marL="0" lvl="0" indent="0">
              <a:lnSpc>
                <a:spcPct val="150000"/>
              </a:lnSpc>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5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5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35</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452752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86603" y="208650"/>
            <a:ext cx="1080781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89533" y="1023219"/>
            <a:ext cx="11377264" cy="5319915"/>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Uluslararası Poster (18 Adet)</a:t>
            </a:r>
          </a:p>
          <a:p>
            <a:pPr lvl="0" algn="just">
              <a:lnSpc>
                <a:spcPct val="100000"/>
              </a:lnSpc>
              <a:buFont typeface="+mj-lt"/>
              <a:buAutoNum type="arabicPeriod" startAt="7"/>
            </a:pPr>
            <a:r>
              <a:rPr lang="tr-TR" dirty="0" smtClean="0">
                <a:latin typeface="+mn-lt"/>
                <a:cs typeface="Times New Roman" panose="02020603050405020304" pitchFamily="18" charset="0"/>
              </a:rPr>
              <a:t>Acar </a:t>
            </a:r>
            <a:r>
              <a:rPr lang="tr-TR" dirty="0">
                <a:latin typeface="+mn-lt"/>
                <a:cs typeface="Times New Roman" panose="02020603050405020304" pitchFamily="18" charset="0"/>
              </a:rPr>
              <a:t>T. </a:t>
            </a:r>
            <a:r>
              <a:rPr lang="tr-TR" b="1" dirty="0">
                <a:latin typeface="+mn-lt"/>
                <a:cs typeface="Times New Roman" panose="02020603050405020304" pitchFamily="18" charset="0"/>
              </a:rPr>
              <a:t>Basbug G.</a:t>
            </a:r>
            <a:r>
              <a:rPr lang="tr-TR" dirty="0">
                <a:latin typeface="+mn-lt"/>
                <a:cs typeface="Times New Roman" panose="02020603050405020304" pitchFamily="18" charset="0"/>
              </a:rPr>
              <a:t> </a:t>
            </a:r>
            <a:r>
              <a:rPr lang="tr-TR" b="1" dirty="0" err="1">
                <a:latin typeface="+mn-lt"/>
                <a:cs typeface="Times New Roman" panose="02020603050405020304" pitchFamily="18" charset="0"/>
              </a:rPr>
              <a:t>Kostanoglu</a:t>
            </a:r>
            <a:r>
              <a:rPr lang="tr-TR" b="1" dirty="0">
                <a:latin typeface="+mn-lt"/>
                <a:cs typeface="Times New Roman" panose="02020603050405020304" pitchFamily="18" charset="0"/>
              </a:rPr>
              <a:t> A.</a:t>
            </a:r>
            <a:r>
              <a:rPr lang="tr-TR" dirty="0">
                <a:latin typeface="+mn-lt"/>
                <a:cs typeface="Times New Roman" panose="02020603050405020304" pitchFamily="18" charset="0"/>
              </a:rPr>
              <a:t> </a:t>
            </a:r>
            <a:r>
              <a:rPr lang="tr-TR" dirty="0" err="1">
                <a:latin typeface="+mn-lt"/>
                <a:cs typeface="Times New Roman" panose="02020603050405020304" pitchFamily="18" charset="0"/>
              </a:rPr>
              <a:t>Firdin</a:t>
            </a:r>
            <a:r>
              <a:rPr lang="tr-TR" dirty="0">
                <a:latin typeface="+mn-lt"/>
                <a:cs typeface="Times New Roman" panose="02020603050405020304" pitchFamily="18" charset="0"/>
              </a:rPr>
              <a:t> F. The </a:t>
            </a:r>
            <a:r>
              <a:rPr lang="tr-TR" dirty="0" err="1">
                <a:latin typeface="+mn-lt"/>
                <a:cs typeface="Times New Roman" panose="02020603050405020304" pitchFamily="18" charset="0"/>
              </a:rPr>
              <a:t>Effects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Complex</a:t>
            </a:r>
            <a:r>
              <a:rPr lang="tr-TR" dirty="0">
                <a:latin typeface="+mn-lt"/>
                <a:cs typeface="Times New Roman" panose="02020603050405020304" pitchFamily="18" charset="0"/>
              </a:rPr>
              <a:t> </a:t>
            </a:r>
            <a:r>
              <a:rPr lang="tr-TR" dirty="0" err="1">
                <a:latin typeface="+mn-lt"/>
                <a:cs typeface="Times New Roman" panose="02020603050405020304" pitchFamily="18" charset="0"/>
              </a:rPr>
              <a:t>Decongestive</a:t>
            </a:r>
            <a:r>
              <a:rPr lang="tr-TR" dirty="0">
                <a:latin typeface="+mn-lt"/>
                <a:cs typeface="Times New Roman" panose="02020603050405020304" pitchFamily="18" charset="0"/>
              </a:rPr>
              <a:t> </a:t>
            </a:r>
            <a:r>
              <a:rPr lang="tr-TR" dirty="0" err="1">
                <a:latin typeface="+mn-lt"/>
                <a:cs typeface="Times New Roman" panose="02020603050405020304" pitchFamily="18" charset="0"/>
              </a:rPr>
              <a:t>Therapy</a:t>
            </a:r>
            <a:r>
              <a:rPr lang="tr-TR" dirty="0">
                <a:latin typeface="+mn-lt"/>
                <a:cs typeface="Times New Roman" panose="02020603050405020304" pitchFamily="18" charset="0"/>
              </a:rPr>
              <a:t> on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Functional</a:t>
            </a:r>
            <a:r>
              <a:rPr lang="tr-TR" dirty="0">
                <a:latin typeface="+mn-lt"/>
                <a:cs typeface="Times New Roman" panose="02020603050405020304" pitchFamily="18" charset="0"/>
              </a:rPr>
              <a:t> </a:t>
            </a:r>
            <a:r>
              <a:rPr lang="tr-TR" dirty="0" err="1">
                <a:latin typeface="+mn-lt"/>
                <a:cs typeface="Times New Roman" panose="02020603050405020304" pitchFamily="18" charset="0"/>
              </a:rPr>
              <a:t>Capacity</a:t>
            </a:r>
            <a:r>
              <a:rPr lang="tr-TR" dirty="0">
                <a:latin typeface="+mn-lt"/>
                <a:cs typeface="Times New Roman" panose="02020603050405020304" pitchFamily="18" charset="0"/>
              </a:rPr>
              <a:t> in </a:t>
            </a:r>
            <a:r>
              <a:rPr lang="tr-TR" dirty="0" err="1">
                <a:latin typeface="+mn-lt"/>
                <a:cs typeface="Times New Roman" panose="02020603050405020304" pitchFamily="18" charset="0"/>
              </a:rPr>
              <a:t>Elderly</a:t>
            </a:r>
            <a:r>
              <a:rPr lang="tr-TR" dirty="0">
                <a:latin typeface="+mn-lt"/>
                <a:cs typeface="Times New Roman" panose="02020603050405020304" pitchFamily="18" charset="0"/>
              </a:rPr>
              <a:t> </a:t>
            </a:r>
            <a:r>
              <a:rPr lang="tr-TR" dirty="0" err="1">
                <a:latin typeface="+mn-lt"/>
                <a:cs typeface="Times New Roman" panose="02020603050405020304" pitchFamily="18" charset="0"/>
              </a:rPr>
              <a:t>Patient</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Breast</a:t>
            </a:r>
            <a:r>
              <a:rPr lang="tr-TR" dirty="0">
                <a:latin typeface="+mn-lt"/>
                <a:cs typeface="Times New Roman" panose="02020603050405020304" pitchFamily="18" charset="0"/>
              </a:rPr>
              <a:t> </a:t>
            </a:r>
            <a:r>
              <a:rPr lang="tr-TR" dirty="0" err="1">
                <a:latin typeface="+mn-lt"/>
                <a:cs typeface="Times New Roman" panose="02020603050405020304" pitchFamily="18" charset="0"/>
              </a:rPr>
              <a:t>Cancer-Related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t>
            </a:r>
            <a:r>
              <a:rPr lang="tr-TR" dirty="0">
                <a:latin typeface="+mn-lt"/>
                <a:cs typeface="Times New Roman" panose="02020603050405020304" pitchFamily="18" charset="0"/>
              </a:rPr>
              <a:t>: A Case Report.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21-22nd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a:t>
            </a:r>
            <a:r>
              <a:rPr lang="tr-TR" dirty="0" err="1">
                <a:latin typeface="+mn-lt"/>
                <a:cs typeface="Times New Roman" panose="02020603050405020304" pitchFamily="18" charset="0"/>
              </a:rPr>
              <a:t>Prague</a:t>
            </a:r>
            <a:r>
              <a:rPr lang="tr-TR" dirty="0">
                <a:latin typeface="+mn-lt"/>
                <a:cs typeface="Times New Roman" panose="02020603050405020304" pitchFamily="18" charset="0"/>
              </a:rPr>
              <a:t>, </a:t>
            </a:r>
            <a:r>
              <a:rPr lang="tr-TR" dirty="0" err="1">
                <a:latin typeface="+mn-lt"/>
                <a:cs typeface="Times New Roman" panose="02020603050405020304" pitchFamily="18" charset="0"/>
              </a:rPr>
              <a:t>Czechia</a:t>
            </a:r>
            <a:r>
              <a:rPr lang="tr-TR" dirty="0">
                <a:latin typeface="+mn-lt"/>
                <a:cs typeface="Times New Roman" panose="02020603050405020304" pitchFamily="18" charset="0"/>
              </a:rPr>
              <a:t>.</a:t>
            </a:r>
          </a:p>
          <a:p>
            <a:pPr lvl="0" algn="just">
              <a:lnSpc>
                <a:spcPct val="100000"/>
              </a:lnSpc>
              <a:buFont typeface="+mj-lt"/>
              <a:buAutoNum type="arabicPeriod" startAt="7"/>
            </a:pPr>
            <a:r>
              <a:rPr lang="tr-TR" b="1" dirty="0">
                <a:latin typeface="+mn-lt"/>
                <a:cs typeface="Times New Roman" panose="02020603050405020304" pitchFamily="18" charset="0"/>
              </a:rPr>
              <a:t>Kostanoğlu A.</a:t>
            </a:r>
            <a:r>
              <a:rPr lang="tr-TR" dirty="0">
                <a:latin typeface="+mn-lt"/>
                <a:cs typeface="Times New Roman" panose="02020603050405020304" pitchFamily="18" charset="0"/>
              </a:rPr>
              <a:t> </a:t>
            </a:r>
            <a:r>
              <a:rPr lang="tr-TR" b="1" dirty="0" err="1">
                <a:latin typeface="+mn-lt"/>
                <a:cs typeface="Times New Roman" panose="02020603050405020304" pitchFamily="18" charset="0"/>
              </a:rPr>
              <a:t>Ramoglu</a:t>
            </a:r>
            <a:r>
              <a:rPr lang="tr-TR" b="1" dirty="0">
                <a:latin typeface="+mn-lt"/>
                <a:cs typeface="Times New Roman" panose="02020603050405020304" pitchFamily="18" charset="0"/>
              </a:rPr>
              <a:t> M. Basbug G. </a:t>
            </a:r>
            <a:r>
              <a:rPr lang="tr-TR" dirty="0" err="1">
                <a:latin typeface="+mn-lt"/>
                <a:cs typeface="Times New Roman" panose="02020603050405020304" pitchFamily="18" charset="0"/>
              </a:rPr>
              <a:t>Decongestive</a:t>
            </a:r>
            <a:r>
              <a:rPr lang="tr-TR" dirty="0">
                <a:latin typeface="+mn-lt"/>
                <a:cs typeface="Times New Roman" panose="02020603050405020304" pitchFamily="18" charset="0"/>
              </a:rPr>
              <a:t> </a:t>
            </a:r>
            <a:r>
              <a:rPr lang="tr-TR" dirty="0" err="1">
                <a:latin typeface="+mn-lt"/>
                <a:cs typeface="Times New Roman" panose="02020603050405020304" pitchFamily="18" charset="0"/>
              </a:rPr>
              <a:t>Physiotherapy</a:t>
            </a:r>
            <a:r>
              <a:rPr lang="tr-TR" dirty="0">
                <a:latin typeface="+mn-lt"/>
                <a:cs typeface="Times New Roman" panose="02020603050405020304" pitchFamily="18" charset="0"/>
              </a:rPr>
              <a:t> in </a:t>
            </a:r>
            <a:r>
              <a:rPr lang="tr-TR" dirty="0" err="1">
                <a:latin typeface="+mn-lt"/>
                <a:cs typeface="Times New Roman" panose="02020603050405020304" pitchFamily="18" charset="0"/>
              </a:rPr>
              <a:t>Soft</a:t>
            </a:r>
            <a:r>
              <a:rPr lang="tr-TR" dirty="0">
                <a:latin typeface="+mn-lt"/>
                <a:cs typeface="Times New Roman" panose="02020603050405020304" pitchFamily="18" charset="0"/>
              </a:rPr>
              <a:t> </a:t>
            </a:r>
            <a:r>
              <a:rPr lang="tr-TR" dirty="0" err="1">
                <a:latin typeface="+mn-lt"/>
                <a:cs typeface="Times New Roman" panose="02020603050405020304" pitchFamily="18" charset="0"/>
              </a:rPr>
              <a:t>Tissue</a:t>
            </a:r>
            <a:r>
              <a:rPr lang="tr-TR" dirty="0">
                <a:latin typeface="+mn-lt"/>
                <a:cs typeface="Times New Roman" panose="02020603050405020304" pitchFamily="18" charset="0"/>
              </a:rPr>
              <a:t> </a:t>
            </a:r>
            <a:r>
              <a:rPr lang="tr-TR" dirty="0" err="1">
                <a:latin typeface="+mn-lt"/>
                <a:cs typeface="Times New Roman" panose="02020603050405020304" pitchFamily="18" charset="0"/>
              </a:rPr>
              <a:t>Sarcoma</a:t>
            </a:r>
            <a:r>
              <a:rPr lang="tr-TR" dirty="0">
                <a:latin typeface="+mn-lt"/>
                <a:cs typeface="Times New Roman" panose="02020603050405020304" pitchFamily="18" charset="0"/>
              </a:rPr>
              <a:t> </a:t>
            </a:r>
            <a:r>
              <a:rPr lang="tr-TR" dirty="0" err="1">
                <a:latin typeface="+mn-lt"/>
                <a:cs typeface="Times New Roman" panose="02020603050405020304" pitchFamily="18" charset="0"/>
              </a:rPr>
              <a:t>Surgery-Related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t>
            </a:r>
            <a:r>
              <a:rPr lang="tr-TR" dirty="0">
                <a:latin typeface="+mn-lt"/>
                <a:cs typeface="Times New Roman" panose="02020603050405020304" pitchFamily="18" charset="0"/>
              </a:rPr>
              <a:t> – A Case Report. The Role of Complete,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21-22nd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a:t>
            </a:r>
            <a:r>
              <a:rPr lang="tr-TR" dirty="0" err="1">
                <a:latin typeface="+mn-lt"/>
                <a:cs typeface="Times New Roman" panose="02020603050405020304" pitchFamily="18" charset="0"/>
              </a:rPr>
              <a:t>Prague</a:t>
            </a:r>
            <a:r>
              <a:rPr lang="tr-TR" dirty="0">
                <a:latin typeface="+mn-lt"/>
                <a:cs typeface="Times New Roman" panose="02020603050405020304" pitchFamily="18" charset="0"/>
              </a:rPr>
              <a:t>, </a:t>
            </a:r>
            <a:r>
              <a:rPr lang="tr-TR" dirty="0" err="1">
                <a:latin typeface="+mn-lt"/>
                <a:cs typeface="Times New Roman" panose="02020603050405020304" pitchFamily="18" charset="0"/>
              </a:rPr>
              <a:t>Czechia</a:t>
            </a:r>
            <a:r>
              <a:rPr lang="tr-TR" dirty="0">
                <a:latin typeface="+mn-lt"/>
                <a:cs typeface="Times New Roman" panose="02020603050405020304" pitchFamily="18" charset="0"/>
              </a:rPr>
              <a:t>. </a:t>
            </a:r>
          </a:p>
          <a:p>
            <a:pPr lvl="0" algn="just">
              <a:lnSpc>
                <a:spcPct val="100000"/>
              </a:lnSpc>
              <a:buFont typeface="+mj-lt"/>
              <a:buAutoNum type="arabicPeriod" startAt="7"/>
            </a:pPr>
            <a:r>
              <a:rPr lang="tr-TR" b="1" dirty="0" err="1">
                <a:latin typeface="+mn-lt"/>
                <a:cs typeface="Times New Roman" panose="02020603050405020304" pitchFamily="18" charset="0"/>
              </a:rPr>
              <a:t>Ramoğlu</a:t>
            </a:r>
            <a:r>
              <a:rPr lang="tr-TR" b="1" dirty="0">
                <a:latin typeface="+mn-lt"/>
                <a:cs typeface="Times New Roman" panose="02020603050405020304" pitchFamily="18" charset="0"/>
              </a:rPr>
              <a:t> M. , </a:t>
            </a:r>
            <a:r>
              <a:rPr lang="tr-TR" b="1" dirty="0" err="1">
                <a:latin typeface="+mn-lt"/>
                <a:cs typeface="Times New Roman" panose="02020603050405020304" pitchFamily="18" charset="0"/>
              </a:rPr>
              <a:t>Uçgun</a:t>
            </a:r>
            <a:r>
              <a:rPr lang="tr-TR" b="1" dirty="0">
                <a:latin typeface="+mn-lt"/>
                <a:cs typeface="Times New Roman" panose="02020603050405020304" pitchFamily="18" charset="0"/>
              </a:rPr>
              <a:t> H. </a:t>
            </a:r>
            <a:r>
              <a:rPr lang="tr-TR" dirty="0">
                <a:latin typeface="+mn-lt"/>
                <a:cs typeface="Times New Roman" panose="02020603050405020304" pitchFamily="18" charset="0"/>
              </a:rPr>
              <a:t>, </a:t>
            </a:r>
            <a:r>
              <a:rPr lang="tr-TR" b="1" dirty="0">
                <a:latin typeface="+mn-lt"/>
                <a:cs typeface="Times New Roman" panose="02020603050405020304" pitchFamily="18" charset="0"/>
              </a:rPr>
              <a:t>Kostanoğlu A.</a:t>
            </a:r>
            <a:r>
              <a:rPr lang="tr-TR" dirty="0">
                <a:latin typeface="+mn-lt"/>
                <a:cs typeface="Times New Roman" panose="02020603050405020304" pitchFamily="18" charset="0"/>
              </a:rPr>
              <a:t> The </a:t>
            </a:r>
            <a:r>
              <a:rPr lang="tr-TR" dirty="0" err="1">
                <a:latin typeface="+mn-lt"/>
                <a:cs typeface="Times New Roman" panose="02020603050405020304" pitchFamily="18" charset="0"/>
              </a:rPr>
              <a:t>Effect</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Lower</a:t>
            </a:r>
            <a:r>
              <a:rPr lang="tr-TR" dirty="0">
                <a:latin typeface="+mn-lt"/>
                <a:cs typeface="Times New Roman" panose="02020603050405020304" pitchFamily="18" charset="0"/>
              </a:rPr>
              <a:t> </a:t>
            </a:r>
            <a:r>
              <a:rPr lang="tr-TR" dirty="0" err="1">
                <a:latin typeface="+mn-lt"/>
                <a:cs typeface="Times New Roman" panose="02020603050405020304" pitchFamily="18" charset="0"/>
              </a:rPr>
              <a:t>Limb</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t>
            </a:r>
            <a:r>
              <a:rPr lang="tr-TR" dirty="0">
                <a:latin typeface="+mn-lt"/>
                <a:cs typeface="Times New Roman" panose="02020603050405020304" pitchFamily="18" charset="0"/>
              </a:rPr>
              <a:t> on </a:t>
            </a:r>
            <a:r>
              <a:rPr lang="tr-TR" dirty="0" err="1">
                <a:latin typeface="+mn-lt"/>
                <a:cs typeface="Times New Roman" panose="02020603050405020304" pitchFamily="18" charset="0"/>
              </a:rPr>
              <a:t>Postural</a:t>
            </a:r>
            <a:r>
              <a:rPr lang="tr-TR" dirty="0">
                <a:latin typeface="+mn-lt"/>
                <a:cs typeface="Times New Roman" panose="02020603050405020304" pitchFamily="18" charset="0"/>
              </a:rPr>
              <a:t> </a:t>
            </a:r>
            <a:r>
              <a:rPr lang="tr-TR" dirty="0" err="1">
                <a:latin typeface="+mn-lt"/>
                <a:cs typeface="Times New Roman" panose="02020603050405020304" pitchFamily="18" charset="0"/>
              </a:rPr>
              <a:t>Stabilization</a:t>
            </a:r>
            <a:r>
              <a:rPr lang="tr-TR" dirty="0">
                <a:latin typeface="+mn-lt"/>
                <a:cs typeface="Times New Roman" panose="02020603050405020304" pitchFamily="18" charset="0"/>
              </a:rPr>
              <a: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&amp; LYMPHO 2018, </a:t>
            </a:r>
            <a:r>
              <a:rPr lang="tr-TR" dirty="0" err="1">
                <a:latin typeface="+mn-lt"/>
                <a:cs typeface="Times New Roman" panose="02020603050405020304" pitchFamily="18" charset="0"/>
              </a:rPr>
              <a:t>Prague</a:t>
            </a:r>
            <a:r>
              <a:rPr lang="tr-TR" dirty="0">
                <a:latin typeface="+mn-lt"/>
                <a:cs typeface="Times New Roman" panose="02020603050405020304" pitchFamily="18" charset="0"/>
              </a:rPr>
              <a:t>, Çek Cumhuriyeti, 21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 ss.15</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0" algn="just">
              <a:lnSpc>
                <a:spcPct val="100000"/>
              </a:lnSpc>
              <a:buFont typeface="+mj-lt"/>
              <a:buAutoNum type="arabicPeriod" startAt="7"/>
            </a:pPr>
            <a:r>
              <a:rPr lang="tr-TR" b="1" dirty="0">
                <a:latin typeface="+mn-lt"/>
                <a:cs typeface="Times New Roman" panose="02020603050405020304" pitchFamily="18" charset="0"/>
              </a:rPr>
              <a:t>Kostanoğlu A.,</a:t>
            </a:r>
            <a:r>
              <a:rPr lang="tr-TR" b="1" dirty="0" err="1">
                <a:latin typeface="+mn-lt"/>
                <a:cs typeface="Times New Roman" panose="02020603050405020304" pitchFamily="18" charset="0"/>
              </a:rPr>
              <a:t>Ramoğlu</a:t>
            </a:r>
            <a:r>
              <a:rPr lang="tr-TR" b="1" dirty="0">
                <a:latin typeface="+mn-lt"/>
                <a:cs typeface="Times New Roman" panose="02020603050405020304" pitchFamily="18" charset="0"/>
              </a:rPr>
              <a:t> M., Başbuğ G. </a:t>
            </a:r>
            <a:r>
              <a:rPr lang="tr-TR" dirty="0">
                <a:latin typeface="+mn-lt"/>
                <a:cs typeface="Times New Roman" panose="02020603050405020304" pitchFamily="18" charset="0"/>
              </a:rPr>
              <a:t>The role of </a:t>
            </a:r>
            <a:r>
              <a:rPr lang="tr-TR" dirty="0" err="1">
                <a:latin typeface="+mn-lt"/>
                <a:cs typeface="Times New Roman" panose="02020603050405020304" pitchFamily="18" charset="0"/>
              </a:rPr>
              <a:t>complete</a:t>
            </a:r>
            <a:r>
              <a:rPr lang="tr-TR" dirty="0">
                <a:latin typeface="+mn-lt"/>
                <a:cs typeface="Times New Roman" panose="02020603050405020304" pitchFamily="18" charset="0"/>
              </a:rPr>
              <a:t> </a:t>
            </a:r>
            <a:r>
              <a:rPr lang="tr-TR" dirty="0" err="1">
                <a:latin typeface="+mn-lt"/>
                <a:cs typeface="Times New Roman" panose="02020603050405020304" pitchFamily="18" charset="0"/>
              </a:rPr>
              <a:t>decongestive</a:t>
            </a:r>
            <a:r>
              <a:rPr lang="tr-TR" dirty="0">
                <a:latin typeface="+mn-lt"/>
                <a:cs typeface="Times New Roman" panose="02020603050405020304" pitchFamily="18" charset="0"/>
              </a:rPr>
              <a:t> </a:t>
            </a:r>
            <a:r>
              <a:rPr lang="tr-TR" dirty="0" err="1">
                <a:latin typeface="+mn-lt"/>
                <a:cs typeface="Times New Roman" panose="02020603050405020304" pitchFamily="18" charset="0"/>
              </a:rPr>
              <a:t>physiotherapy</a:t>
            </a:r>
            <a:r>
              <a:rPr lang="tr-TR" dirty="0">
                <a:latin typeface="+mn-lt"/>
                <a:cs typeface="Times New Roman" panose="02020603050405020304" pitchFamily="18" charset="0"/>
              </a:rPr>
              <a:t> in </a:t>
            </a:r>
            <a:r>
              <a:rPr lang="tr-TR" dirty="0" err="1">
                <a:latin typeface="+mn-lt"/>
                <a:cs typeface="Times New Roman" panose="02020603050405020304" pitchFamily="18" charset="0"/>
              </a:rPr>
              <a:t>soft</a:t>
            </a:r>
            <a:r>
              <a:rPr lang="tr-TR" dirty="0">
                <a:latin typeface="+mn-lt"/>
                <a:cs typeface="Times New Roman" panose="02020603050405020304" pitchFamily="18" charset="0"/>
              </a:rPr>
              <a:t> </a:t>
            </a:r>
            <a:r>
              <a:rPr lang="tr-TR" dirty="0" err="1">
                <a:latin typeface="+mn-lt"/>
                <a:cs typeface="Times New Roman" panose="02020603050405020304" pitchFamily="18" charset="0"/>
              </a:rPr>
              <a:t>tissue</a:t>
            </a:r>
            <a:r>
              <a:rPr lang="tr-TR" dirty="0">
                <a:latin typeface="+mn-lt"/>
                <a:cs typeface="Times New Roman" panose="02020603050405020304" pitchFamily="18" charset="0"/>
              </a:rPr>
              <a:t> </a:t>
            </a:r>
            <a:r>
              <a:rPr lang="tr-TR" dirty="0" err="1">
                <a:latin typeface="+mn-lt"/>
                <a:cs typeface="Times New Roman" panose="02020603050405020304" pitchFamily="18" charset="0"/>
              </a:rPr>
              <a:t>sarcoma</a:t>
            </a:r>
            <a:r>
              <a:rPr lang="tr-TR" dirty="0">
                <a:latin typeface="+mn-lt"/>
                <a:cs typeface="Times New Roman" panose="02020603050405020304" pitchFamily="18" charset="0"/>
              </a:rPr>
              <a:t> </a:t>
            </a:r>
            <a:r>
              <a:rPr lang="tr-TR" dirty="0" err="1">
                <a:latin typeface="+mn-lt"/>
                <a:cs typeface="Times New Roman" panose="02020603050405020304" pitchFamily="18" charset="0"/>
              </a:rPr>
              <a:t>surgery</a:t>
            </a:r>
            <a:r>
              <a:rPr lang="tr-TR" dirty="0">
                <a:latin typeface="+mn-lt"/>
                <a:cs typeface="Times New Roman" panose="02020603050405020304" pitchFamily="18" charset="0"/>
              </a:rPr>
              <a:t> </a:t>
            </a:r>
            <a:r>
              <a:rPr lang="tr-TR" dirty="0" err="1">
                <a:latin typeface="+mn-lt"/>
                <a:cs typeface="Times New Roman" panose="02020603050405020304" pitchFamily="18" charset="0"/>
              </a:rPr>
              <a:t>related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a:t>
            </a:r>
            <a:r>
              <a:rPr lang="tr-TR" dirty="0">
                <a:latin typeface="+mn-lt"/>
                <a:cs typeface="Times New Roman" panose="02020603050405020304" pitchFamily="18" charset="0"/>
              </a:rPr>
              <a:t> </a:t>
            </a:r>
            <a:r>
              <a:rPr lang="tr-TR" dirty="0" err="1">
                <a:latin typeface="+mn-lt"/>
                <a:cs typeface="Times New Roman" panose="02020603050405020304" pitchFamily="18" charset="0"/>
              </a:rPr>
              <a:t>case</a:t>
            </a:r>
            <a:r>
              <a:rPr lang="tr-TR" dirty="0">
                <a:latin typeface="+mn-lt"/>
                <a:cs typeface="Times New Roman" panose="02020603050405020304" pitchFamily="18" charset="0"/>
              </a:rPr>
              <a:t> </a:t>
            </a:r>
            <a:r>
              <a:rPr lang="tr-TR" dirty="0" err="1">
                <a:latin typeface="+mn-lt"/>
                <a:cs typeface="Times New Roman" panose="02020603050405020304" pitchFamily="18" charset="0"/>
              </a:rPr>
              <a:t>report</a:t>
            </a:r>
            <a:r>
              <a:rPr lang="tr-TR" dirty="0">
                <a:latin typeface="+mn-lt"/>
                <a:cs typeface="Times New Roman" panose="02020603050405020304" pitchFamily="18" charset="0"/>
              </a:rPr>
              <a: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&amp; LYMPHO 2018, </a:t>
            </a:r>
            <a:r>
              <a:rPr lang="tr-TR" dirty="0" err="1">
                <a:latin typeface="+mn-lt"/>
                <a:cs typeface="Times New Roman" panose="02020603050405020304" pitchFamily="18" charset="0"/>
              </a:rPr>
              <a:t>Prague</a:t>
            </a:r>
            <a:r>
              <a:rPr lang="tr-TR" dirty="0">
                <a:latin typeface="+mn-lt"/>
                <a:cs typeface="Times New Roman" panose="02020603050405020304" pitchFamily="18" charset="0"/>
              </a:rPr>
              <a:t>, Çek Cumhuriyeti, 21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0" algn="just">
              <a:lnSpc>
                <a:spcPct val="100000"/>
              </a:lnSpc>
              <a:buFont typeface="+mj-lt"/>
              <a:buAutoNum type="arabicPeriod" startAt="7"/>
            </a:pPr>
            <a:r>
              <a:rPr lang="tr-TR" dirty="0">
                <a:latin typeface="+mn-lt"/>
                <a:cs typeface="Times New Roman" panose="02020603050405020304" pitchFamily="18" charset="0"/>
              </a:rPr>
              <a:t>Acar T., </a:t>
            </a:r>
            <a:r>
              <a:rPr lang="tr-TR" b="1" dirty="0">
                <a:latin typeface="+mn-lt"/>
                <a:cs typeface="Times New Roman" panose="02020603050405020304" pitchFamily="18" charset="0"/>
              </a:rPr>
              <a:t>Başbuğ G., Kostanoğlu A. </a:t>
            </a:r>
            <a:r>
              <a:rPr lang="tr-TR" dirty="0">
                <a:latin typeface="+mn-lt"/>
                <a:cs typeface="Times New Roman" panose="02020603050405020304" pitchFamily="18" charset="0"/>
              </a:rPr>
              <a:t>The </a:t>
            </a:r>
            <a:r>
              <a:rPr lang="tr-TR" dirty="0" err="1">
                <a:latin typeface="+mn-lt"/>
                <a:cs typeface="Times New Roman" panose="02020603050405020304" pitchFamily="18" charset="0"/>
              </a:rPr>
              <a:t>effects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complex</a:t>
            </a:r>
            <a:r>
              <a:rPr lang="tr-TR" dirty="0">
                <a:latin typeface="+mn-lt"/>
                <a:cs typeface="Times New Roman" panose="02020603050405020304" pitchFamily="18" charset="0"/>
              </a:rPr>
              <a:t> </a:t>
            </a:r>
            <a:r>
              <a:rPr lang="tr-TR" dirty="0" err="1">
                <a:latin typeface="+mn-lt"/>
                <a:cs typeface="Times New Roman" panose="02020603050405020304" pitchFamily="18" charset="0"/>
              </a:rPr>
              <a:t>decongestive</a:t>
            </a:r>
            <a:r>
              <a:rPr lang="tr-TR" dirty="0">
                <a:latin typeface="+mn-lt"/>
                <a:cs typeface="Times New Roman" panose="02020603050405020304" pitchFamily="18" charset="0"/>
              </a:rPr>
              <a:t> </a:t>
            </a:r>
            <a:r>
              <a:rPr lang="tr-TR" dirty="0" err="1">
                <a:latin typeface="+mn-lt"/>
                <a:cs typeface="Times New Roman" panose="02020603050405020304" pitchFamily="18" charset="0"/>
              </a:rPr>
              <a:t>therapy</a:t>
            </a:r>
            <a:r>
              <a:rPr lang="tr-TR" dirty="0">
                <a:latin typeface="+mn-lt"/>
                <a:cs typeface="Times New Roman" panose="02020603050405020304" pitchFamily="18" charset="0"/>
              </a:rPr>
              <a:t> on </a:t>
            </a:r>
            <a:r>
              <a:rPr lang="tr-TR" dirty="0" err="1">
                <a:latin typeface="+mn-lt"/>
                <a:cs typeface="Times New Roman" panose="02020603050405020304" pitchFamily="18" charset="0"/>
              </a:rPr>
              <a:t>functional</a:t>
            </a:r>
            <a:r>
              <a:rPr lang="tr-TR" dirty="0">
                <a:latin typeface="+mn-lt"/>
                <a:cs typeface="Times New Roman" panose="02020603050405020304" pitchFamily="18" charset="0"/>
              </a:rPr>
              <a:t> </a:t>
            </a:r>
            <a:r>
              <a:rPr lang="tr-TR" dirty="0" err="1">
                <a:latin typeface="+mn-lt"/>
                <a:cs typeface="Times New Roman" panose="02020603050405020304" pitchFamily="18" charset="0"/>
              </a:rPr>
              <a:t>capacity</a:t>
            </a:r>
            <a:r>
              <a:rPr lang="tr-TR" dirty="0">
                <a:latin typeface="+mn-lt"/>
                <a:cs typeface="Times New Roman" panose="02020603050405020304" pitchFamily="18" charset="0"/>
              </a:rPr>
              <a:t> in </a:t>
            </a:r>
            <a:r>
              <a:rPr lang="tr-TR" dirty="0" err="1">
                <a:latin typeface="+mn-lt"/>
                <a:cs typeface="Times New Roman" panose="02020603050405020304" pitchFamily="18" charset="0"/>
              </a:rPr>
              <a:t>elderly</a:t>
            </a:r>
            <a:r>
              <a:rPr lang="tr-TR" dirty="0">
                <a:latin typeface="+mn-lt"/>
                <a:cs typeface="Times New Roman" panose="02020603050405020304" pitchFamily="18" charset="0"/>
              </a:rPr>
              <a:t> </a:t>
            </a:r>
            <a:r>
              <a:rPr lang="tr-TR" dirty="0" err="1">
                <a:latin typeface="+mn-lt"/>
                <a:cs typeface="Times New Roman" panose="02020603050405020304" pitchFamily="18" charset="0"/>
              </a:rPr>
              <a:t>patient</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breast</a:t>
            </a:r>
            <a:r>
              <a:rPr lang="tr-TR" dirty="0">
                <a:latin typeface="+mn-lt"/>
                <a:cs typeface="Times New Roman" panose="02020603050405020304" pitchFamily="18" charset="0"/>
              </a:rPr>
              <a:t> </a:t>
            </a:r>
            <a:r>
              <a:rPr lang="tr-TR" dirty="0" err="1">
                <a:latin typeface="+mn-lt"/>
                <a:cs typeface="Times New Roman" panose="02020603050405020304" pitchFamily="18" charset="0"/>
              </a:rPr>
              <a:t>cancer-related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a:t>
            </a:r>
            <a:r>
              <a:rPr lang="tr-TR" dirty="0">
                <a:latin typeface="+mn-lt"/>
                <a:cs typeface="Times New Roman" panose="02020603050405020304" pitchFamily="18" charset="0"/>
              </a:rPr>
              <a:t> </a:t>
            </a:r>
            <a:r>
              <a:rPr lang="tr-TR" dirty="0" err="1">
                <a:latin typeface="+mn-lt"/>
                <a:cs typeface="Times New Roman" panose="02020603050405020304" pitchFamily="18" charset="0"/>
              </a:rPr>
              <a:t>case</a:t>
            </a:r>
            <a:r>
              <a:rPr lang="tr-TR" dirty="0">
                <a:latin typeface="+mn-lt"/>
                <a:cs typeface="Times New Roman" panose="02020603050405020304" pitchFamily="18" charset="0"/>
              </a:rPr>
              <a:t> </a:t>
            </a:r>
            <a:r>
              <a:rPr lang="tr-TR" dirty="0" err="1">
                <a:latin typeface="+mn-lt"/>
                <a:cs typeface="Times New Roman" panose="02020603050405020304" pitchFamily="18" charset="0"/>
              </a:rPr>
              <a:t>report</a:t>
            </a:r>
            <a:r>
              <a:rPr lang="tr-TR" dirty="0">
                <a:latin typeface="+mn-lt"/>
                <a:cs typeface="Times New Roman" panose="02020603050405020304" pitchFamily="18" charset="0"/>
              </a:rPr>
              <a:t>. 44th </a:t>
            </a:r>
            <a:r>
              <a:rPr lang="tr-TR" dirty="0" err="1">
                <a:latin typeface="+mn-lt"/>
                <a:cs typeface="Times New Roman" panose="02020603050405020304" pitchFamily="18" charset="0"/>
              </a:rPr>
              <a:t>European</a:t>
            </a:r>
            <a:r>
              <a:rPr lang="tr-TR" dirty="0">
                <a:latin typeface="+mn-lt"/>
                <a:cs typeface="Times New Roman" panose="02020603050405020304" pitchFamily="18" charset="0"/>
              </a:rPr>
              <a:t> </a:t>
            </a:r>
            <a:r>
              <a:rPr lang="tr-TR" dirty="0" err="1">
                <a:latin typeface="+mn-lt"/>
                <a:cs typeface="Times New Roman" panose="02020603050405020304" pitchFamily="18" charset="0"/>
              </a:rPr>
              <a:t>Congress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Lymphology</a:t>
            </a:r>
            <a:r>
              <a:rPr lang="tr-TR" dirty="0">
                <a:latin typeface="+mn-lt"/>
                <a:cs typeface="Times New Roman" panose="02020603050405020304" pitchFamily="18" charset="0"/>
              </a:rPr>
              <a:t> &amp; LYMPHO 2018, </a:t>
            </a:r>
            <a:r>
              <a:rPr lang="tr-TR" dirty="0" err="1">
                <a:latin typeface="+mn-lt"/>
                <a:cs typeface="Times New Roman" panose="02020603050405020304" pitchFamily="18" charset="0"/>
              </a:rPr>
              <a:t>Prague</a:t>
            </a:r>
            <a:r>
              <a:rPr lang="tr-TR" dirty="0">
                <a:latin typeface="+mn-lt"/>
                <a:cs typeface="Times New Roman" panose="02020603050405020304" pitchFamily="18" charset="0"/>
              </a:rPr>
              <a:t>, Çek Cumhuriyeti, 21 </a:t>
            </a:r>
            <a:r>
              <a:rPr lang="tr-TR" dirty="0" err="1">
                <a:latin typeface="+mn-lt"/>
                <a:cs typeface="Times New Roman" panose="02020603050405020304" pitchFamily="18" charset="0"/>
              </a:rPr>
              <a:t>September</a:t>
            </a:r>
            <a:r>
              <a:rPr lang="tr-TR" dirty="0">
                <a:latin typeface="+mn-lt"/>
                <a:cs typeface="Times New Roman" panose="02020603050405020304" pitchFamily="18" charset="0"/>
              </a:rPr>
              <a:t> 2018.</a:t>
            </a:r>
          </a:p>
          <a:p>
            <a:pPr marL="0" indent="0" algn="just">
              <a:buNone/>
            </a:pPr>
            <a:endParaRPr lang="tr-TR" b="1" dirty="0">
              <a:latin typeface="+mn-lt"/>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36</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7330336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09433" y="208650"/>
            <a:ext cx="1068498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3600" dirty="0">
                <a:latin typeface="Calibri" panose="020F0502020204030204" pitchFamily="34" charset="0"/>
              </a:rPr>
              <a:t/>
            </a:r>
            <a:br>
              <a:rPr lang="tr-TR" sz="3600" dirty="0">
                <a:latin typeface="Calibri" panose="020F0502020204030204" pitchFamily="34"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02985" y="892183"/>
            <a:ext cx="11602328" cy="5361105"/>
          </a:xfrm>
        </p:spPr>
        <p:txBody>
          <a:bodyPr>
            <a:noAutofit/>
          </a:bodyPr>
          <a:lstStyle/>
          <a:p>
            <a:pPr>
              <a:lnSpc>
                <a:spcPct val="15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50000"/>
              </a:lnSpc>
              <a:buFont typeface="Wingdings" panose="05000000000000000000" pitchFamily="2" charset="2"/>
              <a:buChar char="ü"/>
            </a:pPr>
            <a:r>
              <a:rPr lang="tr-TR" sz="1800" b="1" dirty="0" smtClean="0">
                <a:latin typeface="+mn-lt"/>
                <a:cs typeface="Times New Roman" panose="02020603050405020304" pitchFamily="18" charset="0"/>
              </a:rPr>
              <a:t>Uluslararası Poster (18 Adet)</a:t>
            </a:r>
          </a:p>
          <a:p>
            <a:pPr lvl="0" algn="just">
              <a:lnSpc>
                <a:spcPct val="100000"/>
              </a:lnSpc>
              <a:buFont typeface="+mj-lt"/>
              <a:buAutoNum type="arabicPeriod" startAt="12"/>
            </a:pPr>
            <a:r>
              <a:rPr lang="tr-TR" sz="1500" b="1" dirty="0" err="1">
                <a:latin typeface="+mn-lt"/>
                <a:cs typeface="Times New Roman" panose="02020603050405020304" pitchFamily="18" charset="0"/>
              </a:rPr>
              <a:t>Ramoğlu</a:t>
            </a:r>
            <a:r>
              <a:rPr lang="tr-TR" sz="1500" b="1" dirty="0">
                <a:latin typeface="+mn-lt"/>
                <a:cs typeface="Times New Roman" panose="02020603050405020304" pitchFamily="18" charset="0"/>
              </a:rPr>
              <a:t> M. , Kostanoğlu A.</a:t>
            </a:r>
            <a:r>
              <a:rPr lang="tr-TR" sz="1500" dirty="0">
                <a:latin typeface="+mn-lt"/>
                <a:cs typeface="Times New Roman" panose="02020603050405020304" pitchFamily="18" charset="0"/>
              </a:rPr>
              <a:t> The </a:t>
            </a:r>
            <a:r>
              <a:rPr lang="tr-TR" sz="1500" dirty="0" err="1">
                <a:latin typeface="+mn-lt"/>
                <a:cs typeface="Times New Roman" panose="02020603050405020304" pitchFamily="18" charset="0"/>
              </a:rPr>
              <a:t>Effects</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Repeated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Intensive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Phase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Treatment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Upper</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Lower</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Limb</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Lymphedema</a:t>
            </a:r>
            <a:r>
              <a:rPr lang="tr-TR" sz="1500" dirty="0">
                <a:latin typeface="+mn-lt"/>
                <a:cs typeface="Times New Roman" panose="02020603050405020304" pitchFamily="18" charset="0"/>
              </a:rPr>
              <a:t>, 45th Meeting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European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Society</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Lymphology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1st Meeting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Group</a:t>
            </a:r>
            <a:r>
              <a:rPr lang="tr-TR" sz="1500" dirty="0">
                <a:latin typeface="+mn-lt"/>
                <a:cs typeface="Times New Roman" panose="02020603050405020304" pitchFamily="18" charset="0"/>
              </a:rPr>
              <a:t> R&amp;D </a:t>
            </a:r>
            <a:r>
              <a:rPr lang="tr-TR" sz="1500" dirty="0" err="1">
                <a:latin typeface="+mn-lt"/>
                <a:cs typeface="Times New Roman" panose="02020603050405020304" pitchFamily="18" charset="0"/>
              </a:rPr>
              <a:t>Clinical</a:t>
            </a:r>
            <a:r>
              <a:rPr lang="tr-TR" sz="1500" dirty="0">
                <a:latin typeface="+mn-lt"/>
                <a:cs typeface="Times New Roman" panose="02020603050405020304" pitchFamily="18" charset="0"/>
              </a:rPr>
              <a:t> Application </a:t>
            </a:r>
            <a:r>
              <a:rPr lang="tr-TR" sz="1500" dirty="0" err="1">
                <a:latin typeface="+mn-lt"/>
                <a:cs typeface="Times New Roman" panose="02020603050405020304" pitchFamily="18" charset="0"/>
              </a:rPr>
              <a:t>Fluorescence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Imaging</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Brussels</a:t>
            </a:r>
            <a:r>
              <a:rPr lang="tr-TR" sz="1500" dirty="0">
                <a:latin typeface="+mn-lt"/>
                <a:cs typeface="Times New Roman" panose="02020603050405020304" pitchFamily="18" charset="0"/>
              </a:rPr>
              <a:t>, Belçika, 03 May 2019, ss.45</a:t>
            </a:r>
            <a:r>
              <a:rPr lang="tr-TR" sz="1500" dirty="0" smtClean="0">
                <a:latin typeface="+mn-lt"/>
                <a:cs typeface="Times New Roman" panose="02020603050405020304" pitchFamily="18" charset="0"/>
              </a:rPr>
              <a:t>.</a:t>
            </a:r>
            <a:endParaRPr lang="tr-TR" sz="1500" dirty="0">
              <a:latin typeface="+mn-lt"/>
              <a:cs typeface="Times New Roman" panose="02020603050405020304" pitchFamily="18" charset="0"/>
            </a:endParaRPr>
          </a:p>
          <a:p>
            <a:pPr lvl="0" algn="just">
              <a:lnSpc>
                <a:spcPct val="100000"/>
              </a:lnSpc>
              <a:buFont typeface="+mj-lt"/>
              <a:buAutoNum type="arabicPeriod" startAt="12"/>
            </a:pPr>
            <a:r>
              <a:rPr lang="tr-TR" sz="1500" dirty="0">
                <a:latin typeface="+mn-lt"/>
                <a:cs typeface="Times New Roman" panose="02020603050405020304" pitchFamily="18" charset="0"/>
              </a:rPr>
              <a:t>Demircan G. , </a:t>
            </a:r>
            <a:r>
              <a:rPr lang="tr-TR" sz="1500" b="1" dirty="0">
                <a:latin typeface="+mn-lt"/>
                <a:cs typeface="Times New Roman" panose="02020603050405020304" pitchFamily="18" charset="0"/>
              </a:rPr>
              <a:t>Kostanoğlu A.</a:t>
            </a:r>
            <a:r>
              <a:rPr lang="tr-TR" sz="1500" dirty="0">
                <a:latin typeface="+mn-lt"/>
                <a:cs typeface="Times New Roman" panose="02020603050405020304" pitchFamily="18" charset="0"/>
              </a:rPr>
              <a:t> The </a:t>
            </a:r>
            <a:r>
              <a:rPr lang="tr-TR" sz="1500" dirty="0" err="1">
                <a:latin typeface="+mn-lt"/>
                <a:cs typeface="Times New Roman" panose="02020603050405020304" pitchFamily="18" charset="0"/>
              </a:rPr>
              <a:t>effect</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trunk</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stabilization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exercise</a:t>
            </a:r>
            <a:r>
              <a:rPr lang="tr-TR" sz="1500" dirty="0">
                <a:latin typeface="+mn-lt"/>
                <a:cs typeface="Times New Roman" panose="02020603050405020304" pitchFamily="18" charset="0"/>
              </a:rPr>
              <a:t> on </a:t>
            </a:r>
            <a:r>
              <a:rPr lang="tr-TR" sz="1500" dirty="0" err="1">
                <a:latin typeface="+mn-lt"/>
                <a:cs typeface="Times New Roman" panose="02020603050405020304" pitchFamily="18" charset="0"/>
              </a:rPr>
              <a:t>postural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stabilization</a:t>
            </a:r>
            <a:r>
              <a:rPr lang="tr-TR" sz="1500" dirty="0">
                <a:latin typeface="+mn-lt"/>
                <a:cs typeface="Times New Roman" panose="02020603050405020304" pitchFamily="18" charset="0"/>
              </a:rPr>
              <a:t> at </a:t>
            </a:r>
            <a:r>
              <a:rPr lang="tr-TR" sz="1500" dirty="0" err="1">
                <a:latin typeface="+mn-lt"/>
                <a:cs typeface="Times New Roman" panose="02020603050405020304" pitchFamily="18" charset="0"/>
              </a:rPr>
              <a:t>lipoedema</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patients</a:t>
            </a:r>
            <a:r>
              <a:rPr lang="tr-TR" sz="1500" dirty="0">
                <a:latin typeface="+mn-lt"/>
                <a:cs typeface="Times New Roman" panose="02020603050405020304" pitchFamily="18" charset="0"/>
              </a:rPr>
              <a:t>. 45th Meeting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European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Society</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Lymphology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1st Meeting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Group</a:t>
            </a:r>
            <a:r>
              <a:rPr lang="tr-TR" sz="1500" dirty="0">
                <a:latin typeface="+mn-lt"/>
                <a:cs typeface="Times New Roman" panose="02020603050405020304" pitchFamily="18" charset="0"/>
              </a:rPr>
              <a:t> R&amp;D </a:t>
            </a:r>
            <a:r>
              <a:rPr lang="tr-TR" sz="1500" dirty="0" err="1">
                <a:latin typeface="+mn-lt"/>
                <a:cs typeface="Times New Roman" panose="02020603050405020304" pitchFamily="18" charset="0"/>
              </a:rPr>
              <a:t>Clinical</a:t>
            </a:r>
            <a:r>
              <a:rPr lang="tr-TR" sz="1500" dirty="0">
                <a:latin typeface="+mn-lt"/>
                <a:cs typeface="Times New Roman" panose="02020603050405020304" pitchFamily="18" charset="0"/>
              </a:rPr>
              <a:t> Application </a:t>
            </a:r>
            <a:r>
              <a:rPr lang="tr-TR" sz="1500" dirty="0" err="1">
                <a:latin typeface="+mn-lt"/>
                <a:cs typeface="Times New Roman" panose="02020603050405020304" pitchFamily="18" charset="0"/>
              </a:rPr>
              <a:t>Fluorescence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Imaging</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Brussels</a:t>
            </a:r>
            <a:r>
              <a:rPr lang="tr-TR" sz="1500" dirty="0">
                <a:latin typeface="+mn-lt"/>
                <a:cs typeface="Times New Roman" panose="02020603050405020304" pitchFamily="18" charset="0"/>
              </a:rPr>
              <a:t>, Belçika, 03 May 2019</a:t>
            </a:r>
            <a:r>
              <a:rPr lang="tr-TR" sz="1500" dirty="0" smtClean="0">
                <a:latin typeface="+mn-lt"/>
                <a:cs typeface="Times New Roman" panose="02020603050405020304" pitchFamily="18" charset="0"/>
              </a:rPr>
              <a:t>.</a:t>
            </a:r>
            <a:endParaRPr lang="tr-TR" sz="1500" dirty="0">
              <a:latin typeface="+mn-lt"/>
              <a:cs typeface="Times New Roman" panose="02020603050405020304" pitchFamily="18" charset="0"/>
            </a:endParaRPr>
          </a:p>
          <a:p>
            <a:pPr lvl="0" algn="just">
              <a:lnSpc>
                <a:spcPct val="100000"/>
              </a:lnSpc>
              <a:buFont typeface="+mj-lt"/>
              <a:buAutoNum type="arabicPeriod" startAt="12"/>
            </a:pPr>
            <a:r>
              <a:rPr lang="tr-TR" sz="1500" b="1" dirty="0">
                <a:latin typeface="+mn-lt"/>
                <a:cs typeface="Times New Roman" panose="02020603050405020304" pitchFamily="18" charset="0"/>
              </a:rPr>
              <a:t>Kostanoğlu A. </a:t>
            </a:r>
            <a:r>
              <a:rPr lang="tr-TR" sz="1500" dirty="0">
                <a:latin typeface="+mn-lt"/>
                <a:cs typeface="Times New Roman" panose="02020603050405020304" pitchFamily="18" charset="0"/>
              </a:rPr>
              <a:t>, </a:t>
            </a:r>
            <a:r>
              <a:rPr lang="tr-TR" sz="1500" b="1" dirty="0" err="1">
                <a:latin typeface="+mn-lt"/>
                <a:cs typeface="Times New Roman" panose="02020603050405020304" pitchFamily="18" charset="0"/>
              </a:rPr>
              <a:t>Ramoğlu</a:t>
            </a:r>
            <a:r>
              <a:rPr lang="tr-TR" sz="1500" b="1" dirty="0">
                <a:latin typeface="+mn-lt"/>
                <a:cs typeface="Times New Roman" panose="02020603050405020304" pitchFamily="18" charset="0"/>
              </a:rPr>
              <a:t> M</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Lower</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Limb</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Lymphedema</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a:t>
            </a:r>
            <a:r>
              <a:rPr lang="tr-TR" sz="1500" dirty="0">
                <a:latin typeface="+mn-lt"/>
                <a:cs typeface="Times New Roman" panose="02020603050405020304" pitchFamily="18" charset="0"/>
              </a:rPr>
              <a:t> A </a:t>
            </a:r>
            <a:r>
              <a:rPr lang="tr-TR" sz="1500" dirty="0" err="1">
                <a:latin typeface="+mn-lt"/>
                <a:cs typeface="Times New Roman" panose="02020603050405020304" pitchFamily="18" charset="0"/>
              </a:rPr>
              <a:t>Patient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Rheumatoid</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Arthritis</a:t>
            </a:r>
            <a:r>
              <a:rPr lang="tr-TR" sz="1500" dirty="0">
                <a:latin typeface="+mn-lt"/>
                <a:cs typeface="Times New Roman" panose="02020603050405020304" pitchFamily="18" charset="0"/>
              </a:rPr>
              <a:t> 45th Meeting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European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Society</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Lymphology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1st Meeting of </a:t>
            </a:r>
            <a:r>
              <a:rPr lang="tr-TR" sz="1500" dirty="0" err="1">
                <a:latin typeface="+mn-lt"/>
                <a:cs typeface="Times New Roman" panose="02020603050405020304" pitchFamily="18" charset="0"/>
              </a:rPr>
              <a:t>the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Group</a:t>
            </a:r>
            <a:r>
              <a:rPr lang="tr-TR" sz="1500" dirty="0">
                <a:latin typeface="+mn-lt"/>
                <a:cs typeface="Times New Roman" panose="02020603050405020304" pitchFamily="18" charset="0"/>
              </a:rPr>
              <a:t> R&amp;D </a:t>
            </a:r>
            <a:r>
              <a:rPr lang="tr-TR" sz="1500" dirty="0" err="1">
                <a:latin typeface="+mn-lt"/>
                <a:cs typeface="Times New Roman" panose="02020603050405020304" pitchFamily="18" charset="0"/>
              </a:rPr>
              <a:t>Clinical</a:t>
            </a:r>
            <a:r>
              <a:rPr lang="tr-TR" sz="1500" dirty="0">
                <a:latin typeface="+mn-lt"/>
                <a:cs typeface="Times New Roman" panose="02020603050405020304" pitchFamily="18" charset="0"/>
              </a:rPr>
              <a:t> Application </a:t>
            </a:r>
            <a:r>
              <a:rPr lang="tr-TR" sz="1500" dirty="0" err="1">
                <a:latin typeface="+mn-lt"/>
                <a:cs typeface="Times New Roman" panose="02020603050405020304" pitchFamily="18" charset="0"/>
              </a:rPr>
              <a:t>Fluorescence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Imaging</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Brussels</a:t>
            </a:r>
            <a:r>
              <a:rPr lang="tr-TR" sz="1500" dirty="0">
                <a:latin typeface="+mn-lt"/>
                <a:cs typeface="Times New Roman" panose="02020603050405020304" pitchFamily="18" charset="0"/>
              </a:rPr>
              <a:t>, Belçika, 03 May 2019, </a:t>
            </a:r>
            <a:r>
              <a:rPr lang="tr-TR" sz="1500" dirty="0" smtClean="0">
                <a:latin typeface="+mn-lt"/>
                <a:cs typeface="Times New Roman" panose="02020603050405020304" pitchFamily="18" charset="0"/>
              </a:rPr>
              <a:t>ss.44.</a:t>
            </a:r>
            <a:endParaRPr lang="tr-TR" sz="1500" dirty="0">
              <a:latin typeface="+mn-lt"/>
              <a:cs typeface="Times New Roman" panose="02020603050405020304" pitchFamily="18" charset="0"/>
            </a:endParaRPr>
          </a:p>
          <a:p>
            <a:pPr lvl="0" algn="just">
              <a:lnSpc>
                <a:spcPct val="100000"/>
              </a:lnSpc>
              <a:buFont typeface="+mj-lt"/>
              <a:buAutoNum type="arabicPeriod" startAt="12"/>
            </a:pPr>
            <a:r>
              <a:rPr lang="tr-TR" sz="1500" b="1" dirty="0" smtClean="0">
                <a:latin typeface="+mn-lt"/>
                <a:cs typeface="Times New Roman" panose="02020603050405020304" pitchFamily="18" charset="0"/>
              </a:rPr>
              <a:t>Tanrıverdi </a:t>
            </a:r>
            <a:r>
              <a:rPr lang="tr-TR" sz="1500" b="1" dirty="0">
                <a:latin typeface="+mn-lt"/>
                <a:cs typeface="Times New Roman" panose="02020603050405020304" pitchFamily="18" charset="0"/>
              </a:rPr>
              <a:t>M,</a:t>
            </a:r>
            <a:r>
              <a:rPr lang="tr-TR" sz="1500" dirty="0">
                <a:latin typeface="+mn-lt"/>
                <a:cs typeface="Times New Roman" panose="02020603050405020304" pitchFamily="18" charset="0"/>
              </a:rPr>
              <a:t> Mutluay F, Çakır FB. </a:t>
            </a:r>
            <a:r>
              <a:rPr lang="tr-TR" sz="1500" dirty="0" err="1">
                <a:latin typeface="+mn-lt"/>
                <a:cs typeface="Times New Roman" panose="02020603050405020304" pitchFamily="18" charset="0"/>
              </a:rPr>
              <a:t>Effect</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virtual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reality</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exergaming</a:t>
            </a:r>
            <a:r>
              <a:rPr lang="tr-TR" sz="1500" dirty="0">
                <a:latin typeface="+mn-lt"/>
                <a:cs typeface="Times New Roman" panose="02020603050405020304" pitchFamily="18" charset="0"/>
              </a:rPr>
              <a:t> on </a:t>
            </a:r>
            <a:r>
              <a:rPr lang="tr-TR" sz="1500" dirty="0" err="1">
                <a:latin typeface="+mn-lt"/>
                <a:cs typeface="Times New Roman" panose="02020603050405020304" pitchFamily="18" charset="0"/>
              </a:rPr>
              <a:t>function</a:t>
            </a:r>
            <a:r>
              <a:rPr lang="tr-TR" sz="1500" dirty="0">
                <a:latin typeface="+mn-lt"/>
                <a:cs typeface="Times New Roman" panose="02020603050405020304" pitchFamily="18" charset="0"/>
              </a:rPr>
              <a:t> in </a:t>
            </a:r>
            <a:r>
              <a:rPr lang="tr-TR" sz="1500" dirty="0" err="1">
                <a:latin typeface="+mn-lt"/>
                <a:cs typeface="Times New Roman" panose="02020603050405020304" pitchFamily="18" charset="0"/>
              </a:rPr>
              <a:t>children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brain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tumors</a:t>
            </a:r>
            <a:r>
              <a:rPr lang="tr-TR" sz="1500" dirty="0">
                <a:latin typeface="+mn-lt"/>
                <a:cs typeface="Times New Roman" panose="02020603050405020304" pitchFamily="18" charset="0"/>
              </a:rPr>
              <a:t>: 3 </a:t>
            </a:r>
            <a:r>
              <a:rPr lang="tr-TR" sz="1500" dirty="0" err="1">
                <a:latin typeface="+mn-lt"/>
                <a:cs typeface="Times New Roman" panose="02020603050405020304" pitchFamily="18" charset="0"/>
              </a:rPr>
              <a:t>months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follow</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training</a:t>
            </a:r>
            <a:r>
              <a:rPr lang="tr-TR" sz="1500" dirty="0">
                <a:latin typeface="+mn-lt"/>
                <a:cs typeface="Times New Roman" panose="02020603050405020304" pitchFamily="18" charset="0"/>
              </a:rPr>
              <a:t> in 5 </a:t>
            </a:r>
            <a:r>
              <a:rPr lang="tr-TR" sz="1500" dirty="0" err="1">
                <a:latin typeface="+mn-lt"/>
                <a:cs typeface="Times New Roman" panose="02020603050405020304" pitchFamily="18" charset="0"/>
              </a:rPr>
              <a:t>case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series</a:t>
            </a:r>
            <a:r>
              <a:rPr lang="tr-TR" sz="1500" dirty="0">
                <a:latin typeface="+mn-lt"/>
                <a:cs typeface="Times New Roman" panose="02020603050405020304" pitchFamily="18" charset="0"/>
              </a:rPr>
              <a:t>. SIOP 2018 Kyoto/Japan </a:t>
            </a:r>
            <a:r>
              <a:rPr lang="tr-TR" sz="1500" dirty="0" err="1">
                <a:latin typeface="+mn-lt"/>
                <a:cs typeface="Times New Roman" panose="02020603050405020304" pitchFamily="18" charset="0"/>
              </a:rPr>
              <a:t>In</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Pediatric</a:t>
            </a:r>
            <a:r>
              <a:rPr lang="tr-TR" sz="1500" dirty="0">
                <a:latin typeface="+mn-lt"/>
                <a:cs typeface="Times New Roman" panose="02020603050405020304" pitchFamily="18" charset="0"/>
              </a:rPr>
              <a:t> Blood &amp; </a:t>
            </a:r>
            <a:r>
              <a:rPr lang="tr-TR" sz="1500" dirty="0" err="1">
                <a:latin typeface="+mn-lt"/>
                <a:cs typeface="Times New Roman" panose="02020603050405020304" pitchFamily="18" charset="0"/>
              </a:rPr>
              <a:t>Cancer</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Vol</a:t>
            </a:r>
            <a:r>
              <a:rPr lang="tr-TR" sz="1500" dirty="0">
                <a:latin typeface="+mn-lt"/>
                <a:cs typeface="Times New Roman" panose="02020603050405020304" pitchFamily="18" charset="0"/>
              </a:rPr>
              <a:t>. 65, </a:t>
            </a:r>
            <a:r>
              <a:rPr lang="tr-TR" sz="1500" dirty="0" err="1">
                <a:latin typeface="+mn-lt"/>
                <a:cs typeface="Times New Roman" panose="02020603050405020304" pitchFamily="18" charset="0"/>
              </a:rPr>
              <a:t>Pp</a:t>
            </a:r>
            <a:r>
              <a:rPr lang="tr-TR" sz="1500" dirty="0">
                <a:latin typeface="+mn-lt"/>
                <a:cs typeface="Times New Roman" panose="02020603050405020304" pitchFamily="18" charset="0"/>
              </a:rPr>
              <a:t>. S592-S593). 111 </a:t>
            </a:r>
            <a:r>
              <a:rPr lang="tr-TR" sz="1500" dirty="0" err="1">
                <a:latin typeface="+mn-lt"/>
                <a:cs typeface="Times New Roman" panose="02020603050405020304" pitchFamily="18" charset="0"/>
              </a:rPr>
              <a:t>Rıver</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Hoboken</a:t>
            </a:r>
            <a:r>
              <a:rPr lang="tr-TR" sz="1500" dirty="0">
                <a:latin typeface="+mn-lt"/>
                <a:cs typeface="Times New Roman" panose="02020603050405020304" pitchFamily="18" charset="0"/>
              </a:rPr>
              <a:t> 07030-5774, NJ USA: </a:t>
            </a:r>
            <a:r>
              <a:rPr lang="tr-TR" sz="1500" dirty="0" smtClean="0">
                <a:latin typeface="+mn-lt"/>
                <a:cs typeface="Times New Roman" panose="02020603050405020304" pitchFamily="18" charset="0"/>
              </a:rPr>
              <a:t>WILEY.</a:t>
            </a:r>
          </a:p>
          <a:p>
            <a:pPr lvl="0" algn="just">
              <a:lnSpc>
                <a:spcPct val="100000"/>
              </a:lnSpc>
              <a:buFont typeface="+mj-lt"/>
              <a:buAutoNum type="arabicPeriod" startAt="12"/>
            </a:pPr>
            <a:r>
              <a:rPr lang="tr-TR" sz="1500" dirty="0" err="1" smtClean="0">
                <a:latin typeface="+mn-lt"/>
                <a:cs typeface="Times New Roman" panose="02020603050405020304" pitchFamily="18" charset="0"/>
              </a:rPr>
              <a:t>Kilicoglu</a:t>
            </a:r>
            <a:r>
              <a:rPr lang="tr-TR" sz="1500" dirty="0" smtClean="0">
                <a:latin typeface="+mn-lt"/>
                <a:cs typeface="Times New Roman" panose="02020603050405020304" pitchFamily="18" charset="0"/>
              </a:rPr>
              <a:t> </a:t>
            </a:r>
            <a:r>
              <a:rPr lang="tr-TR" sz="1500" dirty="0">
                <a:latin typeface="+mn-lt"/>
                <a:cs typeface="Times New Roman" panose="02020603050405020304" pitchFamily="18" charset="0"/>
              </a:rPr>
              <a:t>MB, </a:t>
            </a:r>
            <a:r>
              <a:rPr lang="tr-TR" sz="1500" b="1" dirty="0" err="1">
                <a:latin typeface="+mn-lt"/>
                <a:cs typeface="Times New Roman" panose="02020603050405020304" pitchFamily="18" charset="0"/>
              </a:rPr>
              <a:t>Tanriverdi</a:t>
            </a:r>
            <a:r>
              <a:rPr lang="tr-TR" sz="1500" b="1" dirty="0">
                <a:latin typeface="+mn-lt"/>
                <a:cs typeface="Times New Roman" panose="02020603050405020304" pitchFamily="18" charset="0"/>
              </a:rPr>
              <a:t> M,</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Cakir</a:t>
            </a:r>
            <a:r>
              <a:rPr lang="tr-TR" sz="1500" dirty="0">
                <a:latin typeface="+mn-lt"/>
                <a:cs typeface="Times New Roman" panose="02020603050405020304" pitchFamily="18" charset="0"/>
              </a:rPr>
              <a:t> FB, Bayram HA. </a:t>
            </a:r>
            <a:r>
              <a:rPr lang="tr-TR" sz="1500" dirty="0" err="1">
                <a:latin typeface="+mn-lt"/>
                <a:cs typeface="Times New Roman" panose="02020603050405020304" pitchFamily="18" charset="0"/>
              </a:rPr>
              <a:t>Balance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Impairment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Investigation</a:t>
            </a:r>
            <a:r>
              <a:rPr lang="tr-TR" sz="1500" dirty="0">
                <a:latin typeface="+mn-lt"/>
                <a:cs typeface="Times New Roman" panose="02020603050405020304" pitchFamily="18" charset="0"/>
              </a:rPr>
              <a:t> of </a:t>
            </a:r>
            <a:r>
              <a:rPr lang="tr-TR" sz="1500" dirty="0" err="1">
                <a:latin typeface="+mn-lt"/>
                <a:cs typeface="Times New Roman" panose="02020603050405020304" pitchFamily="18" charset="0"/>
              </a:rPr>
              <a:t>Pediatric</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Medulloblastoma</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Patients</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with</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Wearable</a:t>
            </a:r>
            <a:r>
              <a:rPr lang="tr-TR" sz="1500" dirty="0">
                <a:latin typeface="+mn-lt"/>
                <a:cs typeface="Times New Roman" panose="02020603050405020304" pitchFamily="18" charset="0"/>
              </a:rPr>
              <a:t> Motion </a:t>
            </a:r>
            <a:r>
              <a:rPr lang="tr-TR" sz="1500" dirty="0" err="1">
                <a:latin typeface="+mn-lt"/>
                <a:cs typeface="Times New Roman" panose="02020603050405020304" pitchFamily="18" charset="0"/>
              </a:rPr>
              <a:t>Capture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System</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Neuroscience</a:t>
            </a:r>
            <a:r>
              <a:rPr lang="tr-TR" sz="1500" dirty="0">
                <a:latin typeface="+mn-lt"/>
                <a:cs typeface="Times New Roman" panose="02020603050405020304" pitchFamily="18" charset="0"/>
              </a:rPr>
              <a:t> 2019, </a:t>
            </a:r>
            <a:r>
              <a:rPr lang="tr-TR" sz="1500" dirty="0" err="1">
                <a:latin typeface="+mn-lt"/>
                <a:cs typeface="Times New Roman" panose="02020603050405020304" pitchFamily="18" charset="0"/>
              </a:rPr>
              <a:t>Chicago,IL</a:t>
            </a:r>
            <a:r>
              <a:rPr lang="tr-TR" sz="1500" dirty="0">
                <a:latin typeface="+mn-lt"/>
                <a:cs typeface="Times New Roman" panose="02020603050405020304" pitchFamily="18" charset="0"/>
              </a:rPr>
              <a:t> </a:t>
            </a:r>
            <a:endParaRPr lang="tr-TR" sz="1500" dirty="0" smtClean="0">
              <a:latin typeface="+mn-lt"/>
              <a:cs typeface="Times New Roman" panose="02020603050405020304" pitchFamily="18" charset="0"/>
            </a:endParaRPr>
          </a:p>
          <a:p>
            <a:pPr lvl="0" algn="just">
              <a:lnSpc>
                <a:spcPct val="100000"/>
              </a:lnSpc>
              <a:buFont typeface="+mj-lt"/>
              <a:buAutoNum type="arabicPeriod" startAt="12"/>
            </a:pPr>
            <a:r>
              <a:rPr lang="tr-TR" sz="1500" dirty="0" err="1" smtClean="0">
                <a:latin typeface="+mn-lt"/>
                <a:cs typeface="Times New Roman" panose="02020603050405020304" pitchFamily="18" charset="0"/>
              </a:rPr>
              <a:t>Yalcin</a:t>
            </a:r>
            <a:r>
              <a:rPr lang="tr-TR" sz="1500" dirty="0" smtClean="0">
                <a:latin typeface="+mn-lt"/>
                <a:cs typeface="Times New Roman" panose="02020603050405020304" pitchFamily="18" charset="0"/>
              </a:rPr>
              <a:t> </a:t>
            </a:r>
            <a:r>
              <a:rPr lang="tr-TR" sz="1500" dirty="0">
                <a:latin typeface="+mn-lt"/>
                <a:cs typeface="Times New Roman" panose="02020603050405020304" pitchFamily="18" charset="0"/>
              </a:rPr>
              <a:t>B, </a:t>
            </a:r>
            <a:r>
              <a:rPr lang="tr-TR" sz="1500" b="1" dirty="0">
                <a:latin typeface="+mn-lt"/>
                <a:cs typeface="Times New Roman" panose="02020603050405020304" pitchFamily="18" charset="0"/>
              </a:rPr>
              <a:t>Tanrıverdi M,</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Cakir</a:t>
            </a:r>
            <a:r>
              <a:rPr lang="tr-TR" sz="1500" dirty="0">
                <a:latin typeface="+mn-lt"/>
                <a:cs typeface="Times New Roman" panose="02020603050405020304" pitchFamily="18" charset="0"/>
              </a:rPr>
              <a:t> FB, Bayram MB, Bayram HA. Development of a </a:t>
            </a:r>
            <a:r>
              <a:rPr lang="tr-TR" sz="1500" dirty="0" err="1">
                <a:latin typeface="+mn-lt"/>
                <a:cs typeface="Times New Roman" panose="02020603050405020304" pitchFamily="18" charset="0"/>
              </a:rPr>
              <a:t>Wearable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Balance</a:t>
            </a:r>
            <a:r>
              <a:rPr lang="tr-TR" sz="1500" dirty="0">
                <a:latin typeface="+mn-lt"/>
                <a:cs typeface="Times New Roman" panose="02020603050405020304" pitchFamily="18" charset="0"/>
              </a:rPr>
              <a:t> Sensor </a:t>
            </a:r>
            <a:r>
              <a:rPr lang="tr-TR" sz="1500" dirty="0" err="1">
                <a:latin typeface="+mn-lt"/>
                <a:cs typeface="Times New Roman" panose="02020603050405020304" pitchFamily="18" charset="0"/>
              </a:rPr>
              <a:t>That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Provides</a:t>
            </a:r>
            <a:r>
              <a:rPr lang="tr-TR" sz="1500" dirty="0">
                <a:latin typeface="+mn-lt"/>
                <a:cs typeface="Times New Roman" panose="02020603050405020304" pitchFamily="18" charset="0"/>
              </a:rPr>
              <a:t> Real-time </a:t>
            </a:r>
            <a:r>
              <a:rPr lang="tr-TR" sz="1500" dirty="0" err="1">
                <a:latin typeface="+mn-lt"/>
                <a:cs typeface="Times New Roman" panose="02020603050405020304" pitchFamily="18" charset="0"/>
              </a:rPr>
              <a:t>Tactile</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Biofeedback</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and</a:t>
            </a:r>
            <a:r>
              <a:rPr lang="tr-TR" sz="1500" dirty="0">
                <a:latin typeface="+mn-lt"/>
                <a:cs typeface="Times New Roman" panose="02020603050405020304" pitchFamily="18" charset="0"/>
              </a:rPr>
              <a:t> Preliminary Test </a:t>
            </a:r>
            <a:r>
              <a:rPr lang="tr-TR" sz="1500" dirty="0" err="1">
                <a:latin typeface="+mn-lt"/>
                <a:cs typeface="Times New Roman" panose="02020603050405020304" pitchFamily="18" charset="0"/>
              </a:rPr>
              <a:t>Results</a:t>
            </a:r>
            <a:r>
              <a:rPr lang="tr-TR" sz="1500" dirty="0">
                <a:latin typeface="+mn-lt"/>
                <a:cs typeface="Times New Roman" panose="02020603050405020304" pitchFamily="18" charset="0"/>
              </a:rPr>
              <a:t> on </a:t>
            </a:r>
            <a:r>
              <a:rPr lang="tr-TR" sz="1500" dirty="0" err="1">
                <a:latin typeface="+mn-lt"/>
                <a:cs typeface="Times New Roman" panose="02020603050405020304" pitchFamily="18" charset="0"/>
              </a:rPr>
              <a:t>Pediatric</a:t>
            </a:r>
            <a:r>
              <a:rPr lang="tr-TR" sz="1500" dirty="0">
                <a:latin typeface="+mn-lt"/>
                <a:cs typeface="Times New Roman" panose="02020603050405020304" pitchFamily="18" charset="0"/>
              </a:rPr>
              <a:t> Brain </a:t>
            </a:r>
            <a:r>
              <a:rPr lang="tr-TR" sz="1500" dirty="0" err="1">
                <a:latin typeface="+mn-lt"/>
                <a:cs typeface="Times New Roman" panose="02020603050405020304" pitchFamily="18" charset="0"/>
              </a:rPr>
              <a:t>Tumor</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Patient</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Neuroscience</a:t>
            </a:r>
            <a:r>
              <a:rPr lang="tr-TR" sz="1500" dirty="0">
                <a:latin typeface="+mn-lt"/>
                <a:cs typeface="Times New Roman" panose="02020603050405020304" pitchFamily="18" charset="0"/>
              </a:rPr>
              <a:t> 2019, </a:t>
            </a:r>
            <a:r>
              <a:rPr lang="tr-TR" sz="1500" dirty="0" err="1" smtClean="0">
                <a:latin typeface="+mn-lt"/>
                <a:cs typeface="Times New Roman" panose="02020603050405020304" pitchFamily="18" charset="0"/>
              </a:rPr>
              <a:t>Chicago,IL</a:t>
            </a:r>
            <a:endParaRPr lang="tr-TR" sz="1500" dirty="0" smtClean="0">
              <a:latin typeface="+mn-lt"/>
              <a:cs typeface="Times New Roman" panose="02020603050405020304" pitchFamily="18" charset="0"/>
            </a:endParaRPr>
          </a:p>
          <a:p>
            <a:pPr algn="just">
              <a:lnSpc>
                <a:spcPct val="100000"/>
              </a:lnSpc>
              <a:buFont typeface="+mj-lt"/>
              <a:buAutoNum type="arabicPeriod" startAt="12"/>
            </a:pPr>
            <a:r>
              <a:rPr lang="tr-TR" sz="1500" b="1" dirty="0">
                <a:latin typeface="+mn-lt"/>
                <a:cs typeface="Times New Roman" panose="02020603050405020304" pitchFamily="18" charset="0"/>
              </a:rPr>
              <a:t>Denizoğlu Külli H, </a:t>
            </a:r>
            <a:r>
              <a:rPr lang="tr-TR" sz="1500" dirty="0">
                <a:latin typeface="+mn-lt"/>
                <a:cs typeface="Times New Roman" panose="02020603050405020304" pitchFamily="18" charset="0"/>
              </a:rPr>
              <a:t>Durgut E, Polat Ş. "</a:t>
            </a:r>
            <a:r>
              <a:rPr lang="tr-TR" sz="1500" dirty="0" err="1">
                <a:latin typeface="+mn-lt"/>
                <a:cs typeface="Times New Roman" panose="02020603050405020304" pitchFamily="18" charset="0"/>
              </a:rPr>
              <a:t>Serebral</a:t>
            </a:r>
            <a:r>
              <a:rPr lang="tr-TR" sz="1500" dirty="0">
                <a:latin typeface="+mn-lt"/>
                <a:cs typeface="Times New Roman" panose="02020603050405020304" pitchFamily="18" charset="0"/>
              </a:rPr>
              <a:t> </a:t>
            </a:r>
            <a:r>
              <a:rPr lang="tr-TR" sz="1500" dirty="0" err="1">
                <a:latin typeface="+mn-lt"/>
                <a:cs typeface="Times New Roman" panose="02020603050405020304" pitchFamily="18" charset="0"/>
              </a:rPr>
              <a:t>Palsili</a:t>
            </a:r>
            <a:r>
              <a:rPr lang="tr-TR" sz="1500" dirty="0">
                <a:latin typeface="+mn-lt"/>
                <a:cs typeface="Times New Roman" panose="02020603050405020304" pitchFamily="18" charset="0"/>
              </a:rPr>
              <a:t> Çocukların Ebeveynlerinin Tedaviye Katılımı ve Bakım Vermenin Yaşamlarına Etkileri", IV. Uluslararası </a:t>
            </a:r>
            <a:r>
              <a:rPr lang="tr-TR" sz="1500" dirty="0" err="1">
                <a:latin typeface="+mn-lt"/>
                <a:cs typeface="Times New Roman" panose="02020603050405020304" pitchFamily="18" charset="0"/>
              </a:rPr>
              <a:t>Bobath</a:t>
            </a:r>
            <a:r>
              <a:rPr lang="tr-TR" sz="1500" dirty="0">
                <a:latin typeface="+mn-lt"/>
                <a:cs typeface="Times New Roman" panose="02020603050405020304" pitchFamily="18" charset="0"/>
              </a:rPr>
              <a:t> / </a:t>
            </a:r>
            <a:r>
              <a:rPr lang="tr-TR" sz="1500" dirty="0" err="1">
                <a:latin typeface="+mn-lt"/>
                <a:cs typeface="Times New Roman" panose="02020603050405020304" pitchFamily="18" charset="0"/>
              </a:rPr>
              <a:t>Nörogelişimsel</a:t>
            </a:r>
            <a:r>
              <a:rPr lang="tr-TR" sz="1500" dirty="0">
                <a:latin typeface="+mn-lt"/>
                <a:cs typeface="Times New Roman" panose="02020603050405020304" pitchFamily="18" charset="0"/>
              </a:rPr>
              <a:t> Tedavi Kongresi, İstanbul, 31 Ekim - 3 Kasım 2018.</a:t>
            </a:r>
          </a:p>
          <a:p>
            <a:pPr lvl="0">
              <a:lnSpc>
                <a:spcPct val="150000"/>
              </a:lnSpc>
              <a:buFont typeface="+mj-lt"/>
              <a:buAutoNum type="arabicPeriod" startAt="12"/>
            </a:pPr>
            <a:endParaRPr lang="tr-TR" sz="1100" dirty="0">
              <a:latin typeface="Times New Roman" panose="02020603050405020304" pitchFamily="18" charset="0"/>
              <a:cs typeface="Times New Roman" panose="02020603050405020304" pitchFamily="18" charset="0"/>
            </a:endParaRPr>
          </a:p>
          <a:p>
            <a:pPr lvl="0">
              <a:lnSpc>
                <a:spcPct val="150000"/>
              </a:lnSpc>
              <a:buFont typeface="+mj-lt"/>
              <a:buAutoNum type="arabicPeriod" startAt="12"/>
            </a:pPr>
            <a:endParaRPr lang="tr-TR" sz="1100" dirty="0" smtClean="0">
              <a:latin typeface="Times New Roman" panose="02020603050405020304" pitchFamily="18" charset="0"/>
              <a:cs typeface="Times New Roman" panose="02020603050405020304" pitchFamily="18" charset="0"/>
            </a:endParaRPr>
          </a:p>
          <a:p>
            <a:pPr marL="457200" lvl="1" indent="0">
              <a:lnSpc>
                <a:spcPct val="150000"/>
              </a:lnSpc>
              <a:buNone/>
            </a:pPr>
            <a:endParaRPr lang="tr-TR" sz="1600" b="1" dirty="0">
              <a:latin typeface="Times New Roman" panose="02020603050405020304" pitchFamily="18" charset="0"/>
              <a:cs typeface="Times New Roman" panose="02020603050405020304" pitchFamily="18" charset="0"/>
            </a:endParaRPr>
          </a:p>
          <a:p>
            <a:pPr marL="457200" lvl="1" indent="0">
              <a:lnSpc>
                <a:spcPct val="150000"/>
              </a:lnSpc>
              <a:buNone/>
            </a:pPr>
            <a:endParaRPr lang="tr-TR" sz="16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37</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6866093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25814" y="208649"/>
            <a:ext cx="10768603" cy="5283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325814" y="952644"/>
            <a:ext cx="11465851" cy="56411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Ulusal Poster </a:t>
            </a:r>
            <a:r>
              <a:rPr lang="tr-TR" sz="1800" b="1" dirty="0" smtClean="0">
                <a:latin typeface="+mn-lt"/>
                <a:cs typeface="Times New Roman" panose="02020603050405020304" pitchFamily="18" charset="0"/>
              </a:rPr>
              <a:t>(16 Adet)</a:t>
            </a:r>
            <a:endParaRPr lang="tr-TR" sz="1800" b="1" dirty="0">
              <a:latin typeface="+mn-lt"/>
              <a:cs typeface="Times New Roman" panose="02020603050405020304" pitchFamily="18" charset="0"/>
            </a:endParaRPr>
          </a:p>
          <a:p>
            <a:pPr lvl="0" algn="just">
              <a:buFont typeface="+mj-lt"/>
              <a:buAutoNum type="arabicPeriod"/>
            </a:pPr>
            <a:r>
              <a:rPr lang="tr-TR" b="1" dirty="0" smtClean="0">
                <a:latin typeface="+mn-lt"/>
                <a:cs typeface="Times New Roman" panose="02020603050405020304" pitchFamily="18" charset="0"/>
              </a:rPr>
              <a:t>Denizoğlu </a:t>
            </a:r>
            <a:r>
              <a:rPr lang="tr-TR" b="1" dirty="0">
                <a:latin typeface="+mn-lt"/>
                <a:cs typeface="Times New Roman" panose="02020603050405020304" pitchFamily="18" charset="0"/>
              </a:rPr>
              <a:t>Külli H, Zeren M</a:t>
            </a:r>
            <a:r>
              <a:rPr lang="tr-TR" dirty="0">
                <a:latin typeface="+mn-lt"/>
                <a:cs typeface="Times New Roman" panose="02020603050405020304" pitchFamily="18" charset="0"/>
              </a:rPr>
              <a:t>, Yılmaz Gökmen </a:t>
            </a:r>
            <a:r>
              <a:rPr lang="tr-TR" dirty="0" err="1">
                <a:latin typeface="+mn-lt"/>
                <a:cs typeface="Times New Roman" panose="02020603050405020304" pitchFamily="18" charset="0"/>
              </a:rPr>
              <a:t>G,Cakır</a:t>
            </a:r>
            <a:r>
              <a:rPr lang="tr-TR" dirty="0">
                <a:latin typeface="+mn-lt"/>
                <a:cs typeface="Times New Roman" panose="02020603050405020304" pitchFamily="18" charset="0"/>
              </a:rPr>
              <a:t> E,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a:t>
            </a:r>
            <a:r>
              <a:rPr lang="tr-TR" dirty="0" err="1">
                <a:latin typeface="+mn-lt"/>
                <a:cs typeface="Times New Roman" panose="02020603050405020304" pitchFamily="18" charset="0"/>
              </a:rPr>
              <a:t>Kistik</a:t>
            </a:r>
            <a:r>
              <a:rPr lang="tr-TR" dirty="0">
                <a:latin typeface="+mn-lt"/>
                <a:cs typeface="Times New Roman" panose="02020603050405020304" pitchFamily="18" charset="0"/>
              </a:rPr>
              <a:t> </a:t>
            </a:r>
            <a:r>
              <a:rPr lang="tr-TR" dirty="0" err="1">
                <a:latin typeface="+mn-lt"/>
                <a:cs typeface="Times New Roman" panose="02020603050405020304" pitchFamily="18" charset="0"/>
              </a:rPr>
              <a:t>fibrozis</a:t>
            </a:r>
            <a:r>
              <a:rPr lang="tr-TR" dirty="0">
                <a:latin typeface="+mn-lt"/>
                <a:cs typeface="Times New Roman" panose="02020603050405020304" pitchFamily="18" charset="0"/>
              </a:rPr>
              <a:t>, </a:t>
            </a:r>
            <a:r>
              <a:rPr lang="tr-TR" dirty="0" err="1">
                <a:latin typeface="+mn-lt"/>
                <a:cs typeface="Times New Roman" panose="02020603050405020304" pitchFamily="18" charset="0"/>
              </a:rPr>
              <a:t>bronşektazi</a:t>
            </a:r>
            <a:r>
              <a:rPr lang="tr-TR" dirty="0">
                <a:latin typeface="+mn-lt"/>
                <a:cs typeface="Times New Roman" panose="02020603050405020304" pitchFamily="18" charset="0"/>
              </a:rPr>
              <a:t> ve </a:t>
            </a:r>
            <a:r>
              <a:rPr lang="tr-TR" dirty="0" err="1">
                <a:latin typeface="+mn-lt"/>
                <a:cs typeface="Times New Roman" panose="02020603050405020304" pitchFamily="18" charset="0"/>
              </a:rPr>
              <a:t>primer</a:t>
            </a:r>
            <a:r>
              <a:rPr lang="tr-TR" dirty="0">
                <a:latin typeface="+mn-lt"/>
                <a:cs typeface="Times New Roman" panose="02020603050405020304" pitchFamily="18" charset="0"/>
              </a:rPr>
              <a:t> </a:t>
            </a:r>
            <a:r>
              <a:rPr lang="tr-TR" dirty="0" err="1">
                <a:latin typeface="+mn-lt"/>
                <a:cs typeface="Times New Roman" panose="02020603050405020304" pitchFamily="18" charset="0"/>
              </a:rPr>
              <a:t>siliar</a:t>
            </a:r>
            <a:r>
              <a:rPr lang="tr-TR" dirty="0">
                <a:latin typeface="+mn-lt"/>
                <a:cs typeface="Times New Roman" panose="02020603050405020304" pitchFamily="18" charset="0"/>
              </a:rPr>
              <a:t> </a:t>
            </a:r>
            <a:r>
              <a:rPr lang="tr-TR" dirty="0" err="1">
                <a:latin typeface="+mn-lt"/>
                <a:cs typeface="Times New Roman" panose="02020603050405020304" pitchFamily="18" charset="0"/>
              </a:rPr>
              <a:t>diskinezide</a:t>
            </a:r>
            <a:r>
              <a:rPr lang="tr-TR" dirty="0">
                <a:latin typeface="+mn-lt"/>
                <a:cs typeface="Times New Roman" panose="02020603050405020304" pitchFamily="18" charset="0"/>
              </a:rPr>
              <a:t> göğüs fizyoterapisinin solunum fonksiyonları ve fonksiyonel kapasite üzerine etkilerinin karşılaştırılması. 40. Ulusal Kongresi SOLUNUM 2018, 13-16 Ekim 2018, Antalya. </a:t>
            </a:r>
          </a:p>
          <a:p>
            <a:pPr lvl="0" algn="just">
              <a:buFont typeface="+mj-lt"/>
              <a:buAutoNum type="arabicPeriod"/>
            </a:pPr>
            <a:r>
              <a:rPr lang="tr-TR" b="1" dirty="0" err="1">
                <a:latin typeface="+mn-lt"/>
                <a:cs typeface="Times New Roman" panose="02020603050405020304" pitchFamily="18" charset="0"/>
              </a:rPr>
              <a:t>Uçgun</a:t>
            </a:r>
            <a:r>
              <a:rPr lang="tr-TR" b="1" dirty="0">
                <a:latin typeface="+mn-lt"/>
                <a:cs typeface="Times New Roman" panose="02020603050405020304" pitchFamily="18" charset="0"/>
              </a:rPr>
              <a:t> H, Denizoğlu Külli H, Zeren M</a:t>
            </a:r>
            <a:r>
              <a:rPr lang="tr-TR" dirty="0">
                <a:latin typeface="+mn-lt"/>
                <a:cs typeface="Times New Roman" panose="02020603050405020304" pitchFamily="18" charset="0"/>
              </a:rPr>
              <a:t>, Yılmaz Gökmen G, </a:t>
            </a:r>
            <a:r>
              <a:rPr lang="tr-TR" dirty="0" err="1">
                <a:latin typeface="+mn-lt"/>
                <a:cs typeface="Times New Roman" panose="02020603050405020304" pitchFamily="18" charset="0"/>
              </a:rPr>
              <a:t>Cakır</a:t>
            </a:r>
            <a:r>
              <a:rPr lang="tr-TR" dirty="0">
                <a:latin typeface="+mn-lt"/>
                <a:cs typeface="Times New Roman" panose="02020603050405020304" pitchFamily="18" charset="0"/>
              </a:rPr>
              <a:t> E,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a:t>
            </a:r>
            <a:r>
              <a:rPr lang="tr-TR" dirty="0" err="1">
                <a:latin typeface="+mn-lt"/>
                <a:cs typeface="Times New Roman" panose="02020603050405020304" pitchFamily="18" charset="0"/>
              </a:rPr>
              <a:t>Bronşektazili</a:t>
            </a:r>
            <a:r>
              <a:rPr lang="tr-TR" dirty="0">
                <a:latin typeface="+mn-lt"/>
                <a:cs typeface="Times New Roman" panose="02020603050405020304" pitchFamily="18" charset="0"/>
              </a:rPr>
              <a:t> Çocuklarda Fonksiyonel Kapasitenin Değerlendirmesinde 6 Dakika Yürüme Testi ile 30 Saniye Süreli Otur-Kalk Testi Arasındaki İlişkinin İncelenmesi. 40. Ulusal Kongresi SOLUNUM 2018, 13-16 Ekim 2018, Antalya. </a:t>
            </a:r>
          </a:p>
          <a:p>
            <a:pPr lvl="0" algn="just">
              <a:buFont typeface="+mj-lt"/>
              <a:buAutoNum type="arabicPeriod"/>
            </a:pPr>
            <a:r>
              <a:rPr lang="tr-TR" b="1" dirty="0">
                <a:latin typeface="+mn-lt"/>
                <a:cs typeface="Times New Roman" panose="02020603050405020304" pitchFamily="18" charset="0"/>
              </a:rPr>
              <a:t>Tuncer D</a:t>
            </a:r>
            <a:r>
              <a:rPr lang="tr-TR" dirty="0">
                <a:latin typeface="+mn-lt"/>
                <a:cs typeface="Times New Roman" panose="02020603050405020304" pitchFamily="18" charset="0"/>
              </a:rPr>
              <a:t>, </a:t>
            </a:r>
            <a:r>
              <a:rPr lang="tr-TR" dirty="0" err="1">
                <a:latin typeface="+mn-lt"/>
                <a:cs typeface="Times New Roman" panose="02020603050405020304" pitchFamily="18" charset="0"/>
              </a:rPr>
              <a:t>Azrak</a:t>
            </a:r>
            <a:r>
              <a:rPr lang="tr-TR" dirty="0">
                <a:latin typeface="+mn-lt"/>
                <a:cs typeface="Times New Roman" panose="02020603050405020304" pitchFamily="18" charset="0"/>
              </a:rPr>
              <a:t> P, </a:t>
            </a:r>
            <a:r>
              <a:rPr lang="tr-TR" b="1" dirty="0">
                <a:latin typeface="+mn-lt"/>
                <a:cs typeface="Times New Roman" panose="02020603050405020304" pitchFamily="18" charset="0"/>
              </a:rPr>
              <a:t>Gürses HN</a:t>
            </a:r>
            <a:r>
              <a:rPr lang="tr-TR" dirty="0">
                <a:latin typeface="+mn-lt"/>
                <a:cs typeface="Times New Roman" panose="02020603050405020304" pitchFamily="18" charset="0"/>
              </a:rPr>
              <a:t>. </a:t>
            </a:r>
            <a:r>
              <a:rPr lang="tr-TR" dirty="0" err="1">
                <a:latin typeface="+mn-lt"/>
                <a:cs typeface="Times New Roman" panose="02020603050405020304" pitchFamily="18" charset="0"/>
              </a:rPr>
              <a:t>Bilateral</a:t>
            </a:r>
            <a:r>
              <a:rPr lang="tr-TR" dirty="0">
                <a:latin typeface="+mn-lt"/>
                <a:cs typeface="Times New Roman" panose="02020603050405020304" pitchFamily="18" charset="0"/>
              </a:rPr>
              <a:t> artmış </a:t>
            </a:r>
            <a:r>
              <a:rPr lang="tr-TR" dirty="0" err="1">
                <a:latin typeface="+mn-lt"/>
                <a:cs typeface="Times New Roman" panose="02020603050405020304" pitchFamily="18" charset="0"/>
              </a:rPr>
              <a:t>femoral</a:t>
            </a:r>
            <a:r>
              <a:rPr lang="tr-TR" dirty="0">
                <a:latin typeface="+mn-lt"/>
                <a:cs typeface="Times New Roman" panose="02020603050405020304" pitchFamily="18" charset="0"/>
              </a:rPr>
              <a:t> </a:t>
            </a:r>
            <a:r>
              <a:rPr lang="tr-TR" dirty="0" err="1">
                <a:latin typeface="+mn-lt"/>
                <a:cs typeface="Times New Roman" panose="02020603050405020304" pitchFamily="18" charset="0"/>
              </a:rPr>
              <a:t>anteversiyonu</a:t>
            </a:r>
            <a:r>
              <a:rPr lang="tr-TR" dirty="0">
                <a:latin typeface="+mn-lt"/>
                <a:cs typeface="Times New Roman" panose="02020603050405020304" pitchFamily="18" charset="0"/>
              </a:rPr>
              <a:t> olan bir olguda fizyoterapi-rehabilitasyonun </a:t>
            </a:r>
            <a:r>
              <a:rPr lang="tr-TR" dirty="0" err="1">
                <a:latin typeface="+mn-lt"/>
                <a:cs typeface="Times New Roman" panose="02020603050405020304" pitchFamily="18" charset="0"/>
              </a:rPr>
              <a:t>kassal</a:t>
            </a:r>
            <a:r>
              <a:rPr lang="tr-TR" dirty="0">
                <a:latin typeface="+mn-lt"/>
                <a:cs typeface="Times New Roman" panose="02020603050405020304" pitchFamily="18" charset="0"/>
              </a:rPr>
              <a:t> </a:t>
            </a:r>
            <a:r>
              <a:rPr lang="tr-TR" dirty="0" err="1">
                <a:latin typeface="+mn-lt"/>
                <a:cs typeface="Times New Roman" panose="02020603050405020304" pitchFamily="18" charset="0"/>
              </a:rPr>
              <a:t>endurans</a:t>
            </a:r>
            <a:r>
              <a:rPr lang="tr-TR" dirty="0">
                <a:latin typeface="+mn-lt"/>
                <a:cs typeface="Times New Roman" panose="02020603050405020304" pitchFamily="18" charset="0"/>
              </a:rPr>
              <a:t>, denge ve fonksiyonel kapasite üzerine etkisi. 6. Ulusal Fizyoterapi ve rehabilitasyon kongresi 19-20 Nisan 2019 Ankara.  </a:t>
            </a:r>
            <a:endParaRPr lang="tr-TR" dirty="0" smtClean="0">
              <a:latin typeface="+mn-lt"/>
              <a:cs typeface="Times New Roman" panose="02020603050405020304" pitchFamily="18" charset="0"/>
            </a:endParaRPr>
          </a:p>
          <a:p>
            <a:pPr algn="just">
              <a:buFont typeface="+mj-lt"/>
              <a:buAutoNum type="arabicPeriod"/>
            </a:pPr>
            <a:r>
              <a:rPr lang="tr-TR" b="1" dirty="0">
                <a:latin typeface="+mn-lt"/>
                <a:cs typeface="Times New Roman" panose="02020603050405020304" pitchFamily="18" charset="0"/>
              </a:rPr>
              <a:t>Tanrıverdi M</a:t>
            </a:r>
            <a:r>
              <a:rPr lang="tr-TR" dirty="0">
                <a:latin typeface="+mn-lt"/>
                <a:cs typeface="Times New Roman" panose="02020603050405020304" pitchFamily="18" charset="0"/>
              </a:rPr>
              <a:t>, </a:t>
            </a:r>
            <a:r>
              <a:rPr lang="tr-TR" dirty="0" err="1">
                <a:latin typeface="+mn-lt"/>
                <a:cs typeface="Times New Roman" panose="02020603050405020304" pitchFamily="18" charset="0"/>
              </a:rPr>
              <a:t>Yurdalan</a:t>
            </a:r>
            <a:r>
              <a:rPr lang="tr-TR" dirty="0">
                <a:latin typeface="+mn-lt"/>
                <a:cs typeface="Times New Roman" panose="02020603050405020304" pitchFamily="18" charset="0"/>
              </a:rPr>
              <a:t> SU, Çakır FB. Çocukluk Çağı Kanserinde Kas-İskelet Sistemi Bozukluklarının </a:t>
            </a:r>
            <a:r>
              <a:rPr lang="tr-TR" dirty="0" err="1">
                <a:latin typeface="+mn-lt"/>
                <a:cs typeface="Times New Roman" panose="02020603050405020304" pitchFamily="18" charset="0"/>
              </a:rPr>
              <a:t>Onkofizyoterapisi</a:t>
            </a:r>
            <a:r>
              <a:rPr lang="tr-TR" dirty="0">
                <a:latin typeface="+mn-lt"/>
                <a:cs typeface="Times New Roman" panose="02020603050405020304" pitchFamily="18" charset="0"/>
              </a:rPr>
              <a:t>: Olgu Sunumu. 7. Ulusal Fizyoterapi ve Rehabilitasyon Kongresi, 18-20 Nisan 2019, The Ankara Hotel, Ankara.</a:t>
            </a:r>
          </a:p>
          <a:p>
            <a:pPr lvl="0" algn="just">
              <a:buFont typeface="+mj-lt"/>
              <a:buAutoNum type="arabicPeriod"/>
            </a:pPr>
            <a:r>
              <a:rPr lang="tr-TR" dirty="0">
                <a:latin typeface="+mn-lt"/>
                <a:cs typeface="Times New Roman" panose="02020603050405020304" pitchFamily="18" charset="0"/>
              </a:rPr>
              <a:t>Özen K, </a:t>
            </a:r>
            <a:r>
              <a:rPr lang="tr-TR" dirty="0" err="1">
                <a:latin typeface="+mn-lt"/>
                <a:cs typeface="Times New Roman" panose="02020603050405020304" pitchFamily="18" charset="0"/>
              </a:rPr>
              <a:t>Yekelenga</a:t>
            </a:r>
            <a:r>
              <a:rPr lang="tr-TR" dirty="0">
                <a:latin typeface="+mn-lt"/>
                <a:cs typeface="Times New Roman" panose="02020603050405020304" pitchFamily="18" charset="0"/>
              </a:rPr>
              <a:t> S, </a:t>
            </a:r>
            <a:r>
              <a:rPr lang="tr-TR" b="1" dirty="0">
                <a:latin typeface="+mn-lt"/>
                <a:cs typeface="Times New Roman" panose="02020603050405020304" pitchFamily="18" charset="0"/>
              </a:rPr>
              <a:t>Tanrıverdi M</a:t>
            </a:r>
            <a:r>
              <a:rPr lang="tr-TR" dirty="0">
                <a:latin typeface="+mn-lt"/>
                <a:cs typeface="Times New Roman" panose="02020603050405020304" pitchFamily="18" charset="0"/>
              </a:rPr>
              <a:t>. Gençlerin fiziksel aktivite seviyesi uyku kalitesini etkiler mi? 7. Ulusal Fizyoterapi ve Rehabilitasyon Kongresi, 18-20 Nisan 2019, The Ankara Hotel, Ankara</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600" b="1" dirty="0" smtClean="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38</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777365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25814" y="208649"/>
            <a:ext cx="10768603" cy="5283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325814" y="952643"/>
            <a:ext cx="11465851" cy="5738713"/>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Ulusal Poster </a:t>
            </a:r>
            <a:r>
              <a:rPr lang="tr-TR" sz="1800" b="1" dirty="0" smtClean="0">
                <a:latin typeface="+mn-lt"/>
                <a:cs typeface="Times New Roman" panose="02020603050405020304" pitchFamily="18" charset="0"/>
              </a:rPr>
              <a:t>(16 Adet)</a:t>
            </a:r>
            <a:endParaRPr lang="tr-TR" sz="1800" b="1" dirty="0">
              <a:latin typeface="+mn-lt"/>
              <a:cs typeface="Times New Roman" panose="02020603050405020304" pitchFamily="18" charset="0"/>
            </a:endParaRPr>
          </a:p>
          <a:p>
            <a:pPr marL="342900" lvl="0" indent="-342900">
              <a:lnSpc>
                <a:spcPct val="150000"/>
              </a:lnSpc>
              <a:buFont typeface="+mj-lt"/>
              <a:buAutoNum type="arabicPeriod" startAt="6"/>
            </a:pPr>
            <a:r>
              <a:rPr lang="tr-TR" sz="1400" b="1" dirty="0">
                <a:latin typeface="+mn-lt"/>
              </a:rPr>
              <a:t>Prof. Dr. H. Nilgün GÜRSES, Dr. </a:t>
            </a:r>
            <a:r>
              <a:rPr lang="tr-TR" sz="1400" b="1" dirty="0" err="1">
                <a:latin typeface="+mn-lt"/>
              </a:rPr>
              <a:t>Öğr</a:t>
            </a:r>
            <a:r>
              <a:rPr lang="tr-TR" sz="1400" b="1" dirty="0">
                <a:latin typeface="+mn-lt"/>
              </a:rPr>
              <a:t>. Üyesi Melih ZEREN</a:t>
            </a:r>
            <a:r>
              <a:rPr lang="tr-TR" sz="1400" dirty="0">
                <a:latin typeface="+mn-lt"/>
              </a:rPr>
              <a:t>, Yasin Sucuoğlu, Sultan </a:t>
            </a:r>
            <a:r>
              <a:rPr lang="tr-TR" sz="1400" dirty="0" err="1">
                <a:latin typeface="+mn-lt"/>
              </a:rPr>
              <a:t>Yekelenga</a:t>
            </a:r>
            <a:r>
              <a:rPr lang="tr-TR" sz="1400" dirty="0">
                <a:latin typeface="+mn-lt"/>
              </a:rPr>
              <a:t>, Helin Deniz Tunç; Astım ve Fizyoterapi Rehabilitasyon, </a:t>
            </a:r>
            <a:r>
              <a:rPr lang="tr-TR" sz="1400" dirty="0" err="1">
                <a:latin typeface="+mn-lt"/>
              </a:rPr>
              <a:t>Bezmialem</a:t>
            </a:r>
            <a:r>
              <a:rPr lang="tr-TR" sz="1400" dirty="0">
                <a:latin typeface="+mn-lt"/>
              </a:rPr>
              <a:t> Vakıf Üniversitesi Fizyoterapi ve Rehabilitasyon 2. Öğrenci Kongresi, 26.04.2019</a:t>
            </a:r>
          </a:p>
          <a:p>
            <a:pPr marL="342900" lvl="0" indent="-342900">
              <a:lnSpc>
                <a:spcPct val="150000"/>
              </a:lnSpc>
              <a:buFont typeface="+mj-lt"/>
              <a:buAutoNum type="arabicPeriod" startAt="6"/>
            </a:pPr>
            <a:r>
              <a:rPr lang="tr-TR" sz="1400" b="1" dirty="0">
                <a:latin typeface="+mn-lt"/>
              </a:rPr>
              <a:t>Prof. Dr. H. Nilgün GÜRSES, </a:t>
            </a:r>
            <a:r>
              <a:rPr lang="tr-TR" sz="1400" b="1" dirty="0" err="1">
                <a:latin typeface="+mn-lt"/>
              </a:rPr>
              <a:t>Öğr</a:t>
            </a:r>
            <a:r>
              <a:rPr lang="tr-TR" sz="1400" b="1" dirty="0">
                <a:latin typeface="+mn-lt"/>
              </a:rPr>
              <a:t>. Gör. Dr. Gözde BAŞBUĞ</a:t>
            </a:r>
            <a:r>
              <a:rPr lang="tr-TR" sz="1400" dirty="0">
                <a:latin typeface="+mn-lt"/>
              </a:rPr>
              <a:t>, Zeynep Koşan, Beyza Keskin, Melike Şaş; Omurga Sağlığını Etkileyen Doğru ve Yanlış Alışkanlıklar, </a:t>
            </a:r>
            <a:r>
              <a:rPr lang="tr-TR" sz="1400" dirty="0" err="1">
                <a:latin typeface="+mn-lt"/>
              </a:rPr>
              <a:t>Bezmialem</a:t>
            </a:r>
            <a:r>
              <a:rPr lang="tr-TR" sz="1400" dirty="0">
                <a:latin typeface="+mn-lt"/>
              </a:rPr>
              <a:t> Vakıf Üniversitesi Fizyoterapi ve Rehabilitasyon 2. Öğrenci Kongresi, 26.04.2019</a:t>
            </a:r>
          </a:p>
          <a:p>
            <a:pPr marL="342900" lvl="0" indent="-342900">
              <a:lnSpc>
                <a:spcPct val="150000"/>
              </a:lnSpc>
              <a:buFont typeface="+mj-lt"/>
              <a:buAutoNum type="arabicPeriod" startAt="6"/>
            </a:pPr>
            <a:r>
              <a:rPr lang="tr-TR" sz="1400" b="1" dirty="0">
                <a:latin typeface="+mn-lt"/>
              </a:rPr>
              <a:t>Prof. Dr. H. Nilgün GÜRSES, </a:t>
            </a:r>
            <a:r>
              <a:rPr lang="tr-TR" sz="1400" b="1" dirty="0" err="1">
                <a:latin typeface="+mn-lt"/>
              </a:rPr>
              <a:t>Öğr</a:t>
            </a:r>
            <a:r>
              <a:rPr lang="tr-TR" sz="1400" b="1" dirty="0">
                <a:latin typeface="+mn-lt"/>
              </a:rPr>
              <a:t>. Gör. Deniz TUNCER</a:t>
            </a:r>
            <a:r>
              <a:rPr lang="tr-TR" sz="1400" dirty="0">
                <a:latin typeface="+mn-lt"/>
              </a:rPr>
              <a:t>, Zeynep </a:t>
            </a:r>
            <a:r>
              <a:rPr lang="tr-TR" sz="1400" dirty="0" err="1">
                <a:latin typeface="+mn-lt"/>
              </a:rPr>
              <a:t>Şağban</a:t>
            </a:r>
            <a:r>
              <a:rPr lang="tr-TR" sz="1400" dirty="0">
                <a:latin typeface="+mn-lt"/>
              </a:rPr>
              <a:t>, Kemal Özen, Yağmur Aydın; Çocuklarda Ayak Sağlığı, </a:t>
            </a:r>
            <a:r>
              <a:rPr lang="tr-TR" sz="1400" dirty="0" err="1">
                <a:latin typeface="+mn-lt"/>
              </a:rPr>
              <a:t>Bezmialem</a:t>
            </a:r>
            <a:r>
              <a:rPr lang="tr-TR" sz="1400" dirty="0">
                <a:latin typeface="+mn-lt"/>
              </a:rPr>
              <a:t> Vakıf Üniversitesi Fizyoterapi ve Rehabilitasyon 2. Öğrenci Kongresi, 26.04.2019</a:t>
            </a:r>
          </a:p>
          <a:p>
            <a:pPr marL="342900" lvl="0" indent="-342900" algn="just">
              <a:lnSpc>
                <a:spcPct val="150000"/>
              </a:lnSpc>
              <a:buFont typeface="+mj-lt"/>
              <a:buAutoNum type="arabicPeriod" startAt="6"/>
            </a:pPr>
            <a:r>
              <a:rPr lang="tr-TR" sz="1400" b="1" dirty="0">
                <a:latin typeface="+mn-lt"/>
              </a:rPr>
              <a:t>Prof. Dr. H. Nilgün GÜRSES, Arş. Gör. Meltem KAYA</a:t>
            </a:r>
            <a:r>
              <a:rPr lang="tr-TR" sz="1400" dirty="0">
                <a:latin typeface="+mn-lt"/>
              </a:rPr>
              <a:t>, </a:t>
            </a:r>
            <a:r>
              <a:rPr lang="tr-TR" sz="1400" dirty="0" err="1">
                <a:latin typeface="+mn-lt"/>
              </a:rPr>
              <a:t>Süheda</a:t>
            </a:r>
            <a:r>
              <a:rPr lang="tr-TR" sz="1400" dirty="0">
                <a:latin typeface="+mn-lt"/>
              </a:rPr>
              <a:t> Doğan, Fatih Bektaş, Selda Koçoğlu; Havayolu Temizliği İçin Kullanılan Yardımcı Cihazlar, </a:t>
            </a:r>
            <a:r>
              <a:rPr lang="tr-TR" sz="1400" dirty="0" err="1">
                <a:latin typeface="+mn-lt"/>
              </a:rPr>
              <a:t>Bezmialem</a:t>
            </a:r>
            <a:r>
              <a:rPr lang="tr-TR" sz="1400" dirty="0">
                <a:latin typeface="+mn-lt"/>
              </a:rPr>
              <a:t> Vakıf Üniversitesi Fizyoterapi ve Rehabilitasyon 2. Öğrenci Kongresi, 26.04.2019</a:t>
            </a:r>
          </a:p>
          <a:p>
            <a:pPr marL="342900" lvl="0" indent="-342900">
              <a:lnSpc>
                <a:spcPct val="150000"/>
              </a:lnSpc>
              <a:buFont typeface="+mj-lt"/>
              <a:buAutoNum type="arabicPeriod" startAt="6"/>
            </a:pPr>
            <a:r>
              <a:rPr lang="tr-TR" sz="1400" b="1" dirty="0">
                <a:latin typeface="+mn-lt"/>
              </a:rPr>
              <a:t>Doç. Dr. Semiramis ÖZYILMAZ, </a:t>
            </a:r>
            <a:r>
              <a:rPr lang="tr-TR" sz="1400" b="1" dirty="0" err="1">
                <a:latin typeface="+mn-lt"/>
              </a:rPr>
              <a:t>Öğr</a:t>
            </a:r>
            <a:r>
              <a:rPr lang="tr-TR" sz="1400" b="1" dirty="0">
                <a:latin typeface="+mn-lt"/>
              </a:rPr>
              <a:t>. Gör. Dr. Hilal DENİZOĞLU KÜLLİ</a:t>
            </a:r>
            <a:r>
              <a:rPr lang="tr-TR" sz="1400" dirty="0">
                <a:latin typeface="+mn-lt"/>
              </a:rPr>
              <a:t>, Melike Yıldırım, Merve Bilgiç, Pınar Kara; </a:t>
            </a:r>
            <a:r>
              <a:rPr lang="tr-TR" sz="1400" dirty="0" err="1">
                <a:latin typeface="+mn-lt"/>
              </a:rPr>
              <a:t>Diastazis</a:t>
            </a:r>
            <a:r>
              <a:rPr lang="tr-TR" sz="1400" dirty="0">
                <a:latin typeface="+mn-lt"/>
              </a:rPr>
              <a:t> </a:t>
            </a:r>
            <a:r>
              <a:rPr lang="tr-TR" sz="1400" dirty="0" err="1">
                <a:latin typeface="+mn-lt"/>
              </a:rPr>
              <a:t>Rekti</a:t>
            </a:r>
            <a:r>
              <a:rPr lang="tr-TR" sz="1400" dirty="0">
                <a:latin typeface="+mn-lt"/>
              </a:rPr>
              <a:t> Hastalarında Fizyoterapi Rehabilitasyon, </a:t>
            </a:r>
            <a:r>
              <a:rPr lang="tr-TR" sz="1400" dirty="0" err="1">
                <a:latin typeface="+mn-lt"/>
              </a:rPr>
              <a:t>Bezmialem</a:t>
            </a:r>
            <a:r>
              <a:rPr lang="tr-TR" sz="1400" dirty="0">
                <a:latin typeface="+mn-lt"/>
              </a:rPr>
              <a:t> Vakıf Üniversitesi Fizyoterapi ve Rehabilitasyon 2. Öğrenci Kongresi, 26.04.2019</a:t>
            </a:r>
          </a:p>
          <a:p>
            <a:pPr marL="342900" indent="-342900">
              <a:lnSpc>
                <a:spcPct val="150000"/>
              </a:lnSpc>
              <a:buFont typeface="+mj-lt"/>
              <a:buAutoNum type="arabicPeriod" startAt="6"/>
            </a:pPr>
            <a:r>
              <a:rPr lang="tr-TR" sz="1400" b="1" dirty="0">
                <a:latin typeface="+mn-lt"/>
              </a:rPr>
              <a:t>Doç. Dr. Semiramis ÖZYILMAZ, </a:t>
            </a:r>
            <a:r>
              <a:rPr lang="tr-TR" sz="1400" b="1" dirty="0" err="1">
                <a:latin typeface="+mn-lt"/>
              </a:rPr>
              <a:t>Öğr</a:t>
            </a:r>
            <a:r>
              <a:rPr lang="tr-TR" sz="1400" b="1" dirty="0">
                <a:latin typeface="+mn-lt"/>
              </a:rPr>
              <a:t>. Gör. Dr. Kamer ÜNAL EREN</a:t>
            </a:r>
            <a:r>
              <a:rPr lang="tr-TR" sz="1400" dirty="0">
                <a:latin typeface="+mn-lt"/>
              </a:rPr>
              <a:t>, Merve Şeker, Azize Baş, Sevgi Pehlivan; Aletli </a:t>
            </a:r>
            <a:r>
              <a:rPr lang="tr-TR" sz="1400" dirty="0" err="1">
                <a:latin typeface="+mn-lt"/>
              </a:rPr>
              <a:t>Pilatesin</a:t>
            </a:r>
            <a:r>
              <a:rPr lang="tr-TR" sz="1400" dirty="0">
                <a:latin typeface="+mn-lt"/>
              </a:rPr>
              <a:t> Rehabilitasyonda Kullanımı, </a:t>
            </a:r>
            <a:r>
              <a:rPr lang="tr-TR" sz="1400" dirty="0" err="1">
                <a:latin typeface="+mn-lt"/>
              </a:rPr>
              <a:t>Bezmialem</a:t>
            </a:r>
            <a:r>
              <a:rPr lang="tr-TR" sz="1400" dirty="0">
                <a:latin typeface="+mn-lt"/>
              </a:rPr>
              <a:t> Vakıf Üniversitesi Fizyoterapi ve Rehabilitasyon 2. Öğrenci Kongresi, 26.04.2019</a:t>
            </a:r>
          </a:p>
          <a:p>
            <a:pPr marL="800100" lvl="1" indent="-342900">
              <a:lnSpc>
                <a:spcPct val="100000"/>
              </a:lnSpc>
              <a:buFont typeface="+mj-lt"/>
              <a:buAutoNum type="arabicPeriod" startAt="6"/>
            </a:pPr>
            <a:endParaRPr lang="tr-TR" sz="1600" b="1" dirty="0" smtClean="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39</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4081328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1913" y="208650"/>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68642" y="1097360"/>
            <a:ext cx="11360982"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Ödül (2 Adet)</a:t>
            </a:r>
          </a:p>
          <a:p>
            <a:pPr lvl="1">
              <a:lnSpc>
                <a:spcPct val="100000"/>
              </a:lnSpc>
              <a:buFont typeface="Wingdings" panose="05000000000000000000" pitchFamily="2" charset="2"/>
              <a:buChar char="ü"/>
            </a:pPr>
            <a:endParaRPr lang="tr-TR" sz="2000" b="1" dirty="0" smtClean="0">
              <a:latin typeface="Times New Roman" panose="02020603050405020304" pitchFamily="18" charset="0"/>
              <a:cs typeface="Times New Roman" panose="02020603050405020304" pitchFamily="18" charset="0"/>
            </a:endParaRPr>
          </a:p>
          <a:p>
            <a:pPr marL="457200" indent="-457200">
              <a:lnSpc>
                <a:spcPct val="100000"/>
              </a:lnSpc>
              <a:buFont typeface="+mj-lt"/>
              <a:buAutoNum type="arabicPeriod"/>
            </a:pPr>
            <a:r>
              <a:rPr lang="tr-TR" b="1" dirty="0" err="1" smtClean="0">
                <a:latin typeface="+mn-lt"/>
                <a:cs typeface="Times New Roman" panose="02020603050405020304" pitchFamily="18" charset="0"/>
              </a:rPr>
              <a:t>American</a:t>
            </a:r>
            <a:r>
              <a:rPr lang="tr-TR" b="1" dirty="0" smtClean="0">
                <a:latin typeface="+mn-lt"/>
                <a:cs typeface="Times New Roman" panose="02020603050405020304" pitchFamily="18" charset="0"/>
              </a:rPr>
              <a:t> </a:t>
            </a:r>
            <a:r>
              <a:rPr lang="tr-TR" b="1" dirty="0" err="1">
                <a:latin typeface="+mn-lt"/>
                <a:cs typeface="Times New Roman" panose="02020603050405020304" pitchFamily="18" charset="0"/>
              </a:rPr>
              <a:t>College</a:t>
            </a:r>
            <a:r>
              <a:rPr lang="tr-TR" b="1" dirty="0">
                <a:latin typeface="+mn-lt"/>
                <a:cs typeface="Times New Roman" panose="02020603050405020304" pitchFamily="18" charset="0"/>
              </a:rPr>
              <a:t> of Sports Medicine World Congress, Mayıs, 2019, “</a:t>
            </a:r>
            <a:r>
              <a:rPr lang="tr-TR" b="1" dirty="0" err="1">
                <a:latin typeface="+mn-lt"/>
                <a:cs typeface="Times New Roman" panose="02020603050405020304" pitchFamily="18" charset="0"/>
              </a:rPr>
              <a:t>Abstract</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Student</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Award</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Featured</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Abstract</a:t>
            </a:r>
            <a:r>
              <a:rPr lang="tr-TR" b="1" dirty="0">
                <a:latin typeface="+mn-lt"/>
                <a:cs typeface="Times New Roman" panose="02020603050405020304" pitchFamily="18" charset="0"/>
              </a:rPr>
              <a:t>” Uluslararası </a:t>
            </a:r>
            <a:r>
              <a:rPr lang="tr-TR" b="1" dirty="0" smtClean="0">
                <a:latin typeface="+mn-lt"/>
                <a:cs typeface="Times New Roman" panose="02020603050405020304" pitchFamily="18" charset="0"/>
              </a:rPr>
              <a:t>Ödül</a:t>
            </a:r>
          </a:p>
          <a:p>
            <a:pPr marL="857250" lvl="1" indent="-400050">
              <a:lnSpc>
                <a:spcPct val="100000"/>
              </a:lnSpc>
              <a:buFont typeface="+mj-lt"/>
              <a:buAutoNum type="romanLcPeriod"/>
            </a:pPr>
            <a:r>
              <a:rPr lang="tr-TR" sz="1600" dirty="0">
                <a:latin typeface="+mn-lt"/>
                <a:cs typeface="Times New Roman" panose="02020603050405020304" pitchFamily="18" charset="0"/>
              </a:rPr>
              <a:t>Prof. Dr. H. Nilgün </a:t>
            </a:r>
            <a:r>
              <a:rPr lang="tr-TR" sz="1600" dirty="0" smtClean="0">
                <a:latin typeface="+mn-lt"/>
                <a:cs typeface="Times New Roman" panose="02020603050405020304" pitchFamily="18" charset="0"/>
              </a:rPr>
              <a:t>Gürses</a:t>
            </a:r>
          </a:p>
          <a:p>
            <a:pPr marL="857250" lvl="1" indent="-400050">
              <a:lnSpc>
                <a:spcPct val="100000"/>
              </a:lnSpc>
              <a:buFont typeface="+mj-lt"/>
              <a:buAutoNum type="romanLcPeriod"/>
            </a:pPr>
            <a:r>
              <a:rPr lang="tr-TR" sz="1600" dirty="0">
                <a:latin typeface="+mn-lt"/>
                <a:cs typeface="Times New Roman" panose="02020603050405020304" pitchFamily="18" charset="0"/>
              </a:rPr>
              <a:t>Öğr. Gör. Ertuğrul </a:t>
            </a:r>
            <a:r>
              <a:rPr lang="tr-TR" sz="1600" dirty="0" smtClean="0">
                <a:latin typeface="+mn-lt"/>
                <a:cs typeface="Times New Roman" panose="02020603050405020304" pitchFamily="18" charset="0"/>
              </a:rPr>
              <a:t>Safran</a:t>
            </a:r>
          </a:p>
          <a:p>
            <a:pPr marL="857250" lvl="1" indent="-400050">
              <a:lnSpc>
                <a:spcPct val="100000"/>
              </a:lnSpc>
              <a:buFont typeface="+mj-lt"/>
              <a:buAutoNum type="romanLcPeriod"/>
            </a:pPr>
            <a:r>
              <a:rPr lang="tr-TR" sz="1600" dirty="0">
                <a:latin typeface="+mn-lt"/>
                <a:cs typeface="Times New Roman" panose="02020603050405020304" pitchFamily="18" charset="0"/>
              </a:rPr>
              <a:t>Arş. Gör. Hikmet Uçgun</a:t>
            </a:r>
            <a:endParaRPr lang="tr-TR" sz="1600" dirty="0" smtClean="0">
              <a:latin typeface="+mn-lt"/>
              <a:cs typeface="Times New Roman" panose="02020603050405020304" pitchFamily="18" charset="0"/>
            </a:endParaRPr>
          </a:p>
          <a:p>
            <a:pPr marL="857250" lvl="1" indent="-400050">
              <a:lnSpc>
                <a:spcPct val="100000"/>
              </a:lnSpc>
              <a:buFont typeface="+mj-lt"/>
              <a:buAutoNum type="romanLcPeriod"/>
            </a:pPr>
            <a:r>
              <a:rPr lang="tr-TR" sz="1600" dirty="0">
                <a:latin typeface="+mn-lt"/>
                <a:cs typeface="Times New Roman" panose="02020603050405020304" pitchFamily="18" charset="0"/>
              </a:rPr>
              <a:t>Arş. Gör. Meltem </a:t>
            </a:r>
            <a:r>
              <a:rPr lang="tr-TR" sz="1600" dirty="0" smtClean="0">
                <a:latin typeface="+mn-lt"/>
                <a:cs typeface="Times New Roman" panose="02020603050405020304" pitchFamily="18" charset="0"/>
              </a:rPr>
              <a:t>Kaya</a:t>
            </a:r>
          </a:p>
          <a:p>
            <a:pPr marL="457200" lvl="1" indent="0">
              <a:lnSpc>
                <a:spcPct val="100000"/>
              </a:lnSpc>
              <a:buNone/>
            </a:pPr>
            <a:endParaRPr lang="tr-TR" sz="1600" dirty="0">
              <a:latin typeface="+mn-lt"/>
              <a:cs typeface="Times New Roman" panose="02020603050405020304" pitchFamily="18" charset="0"/>
            </a:endParaRPr>
          </a:p>
          <a:p>
            <a:pPr marL="457200" indent="-457200">
              <a:lnSpc>
                <a:spcPct val="100000"/>
              </a:lnSpc>
              <a:buFont typeface="+mj-lt"/>
              <a:buAutoNum type="arabicPeriod"/>
            </a:pPr>
            <a:r>
              <a:rPr lang="tr-TR" b="1" dirty="0" err="1" smtClean="0">
                <a:latin typeface="+mn-lt"/>
                <a:cs typeface="Times New Roman" panose="02020603050405020304" pitchFamily="18" charset="0"/>
              </a:rPr>
              <a:t>Miltiades</a:t>
            </a:r>
            <a:r>
              <a:rPr lang="tr-TR" b="1" dirty="0" smtClean="0">
                <a:latin typeface="+mn-lt"/>
                <a:cs typeface="Times New Roman" panose="02020603050405020304" pitchFamily="18" charset="0"/>
              </a:rPr>
              <a:t> </a:t>
            </a:r>
            <a:r>
              <a:rPr lang="tr-TR" b="1" dirty="0" err="1">
                <a:latin typeface="+mn-lt"/>
                <a:cs typeface="Times New Roman" panose="02020603050405020304" pitchFamily="18" charset="0"/>
              </a:rPr>
              <a:t>Papamiltiades</a:t>
            </a:r>
            <a:r>
              <a:rPr lang="tr-TR" b="1" dirty="0">
                <a:latin typeface="+mn-lt"/>
                <a:cs typeface="Times New Roman" panose="02020603050405020304" pitchFamily="18" charset="0"/>
              </a:rPr>
              <a:t>' Prize, European Society Of Lymphology, Eylül 2018, Uluslararası </a:t>
            </a:r>
            <a:r>
              <a:rPr lang="tr-TR" b="1" dirty="0" smtClean="0">
                <a:latin typeface="+mn-lt"/>
                <a:cs typeface="Times New Roman" panose="02020603050405020304" pitchFamily="18" charset="0"/>
              </a:rPr>
              <a:t>Ödül</a:t>
            </a:r>
          </a:p>
          <a:p>
            <a:pPr marL="857250" lvl="1" indent="-400050">
              <a:lnSpc>
                <a:spcPct val="100000"/>
              </a:lnSpc>
              <a:buFont typeface="+mj-lt"/>
              <a:buAutoNum type="romanLcPeriod"/>
            </a:pPr>
            <a:r>
              <a:rPr lang="tr-TR" sz="1600" dirty="0">
                <a:latin typeface="+mn-lt"/>
                <a:cs typeface="Times New Roman" panose="02020603050405020304" pitchFamily="18" charset="0"/>
              </a:rPr>
              <a:t>Dr. Öğr. Üyesi Alis </a:t>
            </a:r>
            <a:r>
              <a:rPr lang="tr-TR" sz="1600" dirty="0" smtClean="0">
                <a:latin typeface="+mn-lt"/>
                <a:cs typeface="Times New Roman" panose="02020603050405020304" pitchFamily="18" charset="0"/>
              </a:rPr>
              <a:t>Kostanoğlu</a:t>
            </a:r>
          </a:p>
          <a:p>
            <a:pPr marL="857250" lvl="1" indent="-400050">
              <a:lnSpc>
                <a:spcPct val="100000"/>
              </a:lnSpc>
              <a:buFont typeface="+mj-lt"/>
              <a:buAutoNum type="romanLcPeriod"/>
            </a:pPr>
            <a:r>
              <a:rPr lang="tr-TR" sz="1600" dirty="0">
                <a:latin typeface="+mn-lt"/>
                <a:cs typeface="Times New Roman" panose="02020603050405020304" pitchFamily="18" charset="0"/>
              </a:rPr>
              <a:t>Arş. Gör. Meltem </a:t>
            </a:r>
            <a:r>
              <a:rPr lang="tr-TR" sz="1600" dirty="0" smtClean="0">
                <a:latin typeface="+mn-lt"/>
                <a:cs typeface="Times New Roman" panose="02020603050405020304" pitchFamily="18" charset="0"/>
              </a:rPr>
              <a:t>Kaya</a:t>
            </a:r>
          </a:p>
          <a:p>
            <a:pPr marL="857250" lvl="1" indent="-400050">
              <a:lnSpc>
                <a:spcPct val="100000"/>
              </a:lnSpc>
              <a:buFont typeface="+mj-lt"/>
              <a:buAutoNum type="romanLcPeriod"/>
            </a:pPr>
            <a:r>
              <a:rPr lang="tr-TR" sz="1600" dirty="0">
                <a:latin typeface="+mn-lt"/>
                <a:cs typeface="Times New Roman" panose="02020603050405020304" pitchFamily="18" charset="0"/>
              </a:rPr>
              <a:t>Arş. Gör. Hikmet Uçgun</a:t>
            </a:r>
          </a:p>
        </p:txBody>
      </p:sp>
      <p:sp>
        <p:nvSpPr>
          <p:cNvPr id="2" name="Slayt Numarası Yer Tutucusu 1"/>
          <p:cNvSpPr>
            <a:spLocks noGrp="1"/>
          </p:cNvSpPr>
          <p:nvPr>
            <p:ph type="sldNum" sz="quarter" idx="12"/>
          </p:nvPr>
        </p:nvSpPr>
        <p:spPr/>
        <p:txBody>
          <a:bodyPr/>
          <a:lstStyle/>
          <a:p>
            <a:fld id="{9B8800FA-460D-414D-AF66-D3BDDAFE8794}" type="slidenum">
              <a:rPr lang="tr-TR" smtClean="0"/>
              <a:t>4</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3011479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25814" y="208649"/>
            <a:ext cx="10768603" cy="5283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325814" y="952644"/>
            <a:ext cx="11465851" cy="56411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Ulusal Poster </a:t>
            </a:r>
            <a:r>
              <a:rPr lang="tr-TR" sz="1800" b="1" dirty="0" smtClean="0">
                <a:latin typeface="+mn-lt"/>
                <a:cs typeface="Times New Roman" panose="02020603050405020304" pitchFamily="18" charset="0"/>
              </a:rPr>
              <a:t>(16 Adet)</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600" b="1" dirty="0" smtClean="0">
              <a:latin typeface="+mn-lt"/>
              <a:cs typeface="Times New Roman" panose="02020603050405020304" pitchFamily="18" charset="0"/>
            </a:endParaRPr>
          </a:p>
          <a:p>
            <a:pPr marL="342900" indent="-342900">
              <a:lnSpc>
                <a:spcPct val="150000"/>
              </a:lnSpc>
              <a:buFont typeface="+mj-lt"/>
              <a:buAutoNum type="arabicPeriod" startAt="12"/>
            </a:pPr>
            <a:r>
              <a:rPr lang="tr-TR" sz="1400" b="1" dirty="0">
                <a:latin typeface="+mn-lt"/>
              </a:rPr>
              <a:t>Doç. Dr. Semiramis ÖZYILMAZ, </a:t>
            </a:r>
            <a:r>
              <a:rPr lang="tr-TR" sz="1400" b="1" dirty="0" err="1">
                <a:latin typeface="+mn-lt"/>
              </a:rPr>
              <a:t>Öğr</a:t>
            </a:r>
            <a:r>
              <a:rPr lang="tr-TR" sz="1400" b="1" dirty="0">
                <a:latin typeface="+mn-lt"/>
              </a:rPr>
              <a:t>. Gör. Dr. Müberra TANRIVERDİ</a:t>
            </a:r>
            <a:r>
              <a:rPr lang="tr-TR" sz="1400" dirty="0">
                <a:latin typeface="+mn-lt"/>
              </a:rPr>
              <a:t>, Zülal </a:t>
            </a:r>
            <a:r>
              <a:rPr lang="tr-TR" sz="1400" dirty="0" err="1">
                <a:latin typeface="+mn-lt"/>
              </a:rPr>
              <a:t>Büyükkapucu</a:t>
            </a:r>
            <a:r>
              <a:rPr lang="tr-TR" sz="1400" dirty="0">
                <a:latin typeface="+mn-lt"/>
              </a:rPr>
              <a:t>, Sema Öztürk, Ayça İdil Akkuş; Pediatrik Rehabilitasyonda Sanal Gerçeklik, </a:t>
            </a:r>
            <a:r>
              <a:rPr lang="tr-TR" sz="1400" dirty="0" err="1">
                <a:latin typeface="+mn-lt"/>
              </a:rPr>
              <a:t>Bezmialem</a:t>
            </a:r>
            <a:r>
              <a:rPr lang="tr-TR" sz="1400" dirty="0">
                <a:latin typeface="+mn-lt"/>
              </a:rPr>
              <a:t> Vakıf Üniversitesi Fizyoterapi ve Rehabilitasyon 2. Öğrenci Kongresi, </a:t>
            </a:r>
            <a:r>
              <a:rPr lang="tr-TR" sz="1400" dirty="0" smtClean="0">
                <a:latin typeface="+mn-lt"/>
              </a:rPr>
              <a:t>26.04.2019</a:t>
            </a:r>
            <a:endParaRPr lang="tr-TR" sz="1400" dirty="0">
              <a:latin typeface="+mn-lt"/>
            </a:endParaRPr>
          </a:p>
          <a:p>
            <a:pPr marL="342900" indent="-342900">
              <a:lnSpc>
                <a:spcPct val="150000"/>
              </a:lnSpc>
              <a:buFont typeface="+mj-lt"/>
              <a:buAutoNum type="arabicPeriod" startAt="12"/>
            </a:pPr>
            <a:r>
              <a:rPr lang="tr-TR" sz="1400" b="1" dirty="0">
                <a:latin typeface="+mn-lt"/>
              </a:rPr>
              <a:t>Doç. Dr. Semiramis ÖZYILMAZ, </a:t>
            </a:r>
            <a:r>
              <a:rPr lang="tr-TR" sz="1400" b="1" dirty="0" err="1">
                <a:latin typeface="+mn-lt"/>
              </a:rPr>
              <a:t>Öğr</a:t>
            </a:r>
            <a:r>
              <a:rPr lang="tr-TR" sz="1400" b="1" dirty="0">
                <a:latin typeface="+mn-lt"/>
              </a:rPr>
              <a:t>. Gör. Ertuğrul SAFRAN</a:t>
            </a:r>
            <a:r>
              <a:rPr lang="tr-TR" sz="1400" dirty="0">
                <a:latin typeface="+mn-lt"/>
              </a:rPr>
              <a:t>, </a:t>
            </a:r>
            <a:r>
              <a:rPr lang="tr-TR" sz="1400" dirty="0" err="1">
                <a:latin typeface="+mn-lt"/>
              </a:rPr>
              <a:t>Sümeyra</a:t>
            </a:r>
            <a:r>
              <a:rPr lang="tr-TR" sz="1400" dirty="0">
                <a:latin typeface="+mn-lt"/>
              </a:rPr>
              <a:t> Aydın, Feyza Gürel, Sena Er; Kas-İskelet Problemlerinde </a:t>
            </a:r>
            <a:r>
              <a:rPr lang="tr-TR" sz="1400" dirty="0" err="1">
                <a:latin typeface="+mn-lt"/>
              </a:rPr>
              <a:t>Myofasyal</a:t>
            </a:r>
            <a:r>
              <a:rPr lang="tr-TR" sz="1400" dirty="0">
                <a:latin typeface="+mn-lt"/>
              </a:rPr>
              <a:t> Yaklaşımlar, </a:t>
            </a:r>
            <a:r>
              <a:rPr lang="tr-TR" sz="1400" dirty="0" err="1">
                <a:latin typeface="+mn-lt"/>
              </a:rPr>
              <a:t>Bezmialem</a:t>
            </a:r>
            <a:r>
              <a:rPr lang="tr-TR" sz="1400" dirty="0">
                <a:latin typeface="+mn-lt"/>
              </a:rPr>
              <a:t> Vakıf Üniversitesi Fizyoterapi Ve Rehabilitasyon 2. Öğrenci Kongresi, </a:t>
            </a:r>
            <a:r>
              <a:rPr lang="tr-TR" sz="1400" dirty="0" smtClean="0">
                <a:latin typeface="+mn-lt"/>
              </a:rPr>
              <a:t>26.04.2019</a:t>
            </a:r>
            <a:endParaRPr lang="tr-TR" sz="1400" dirty="0">
              <a:latin typeface="+mn-lt"/>
            </a:endParaRPr>
          </a:p>
          <a:p>
            <a:pPr marL="342900" indent="-342900">
              <a:lnSpc>
                <a:spcPct val="150000"/>
              </a:lnSpc>
              <a:buFont typeface="+mj-lt"/>
              <a:buAutoNum type="arabicPeriod" startAt="12"/>
            </a:pPr>
            <a:r>
              <a:rPr lang="tr-TR" sz="1400" b="1" dirty="0">
                <a:latin typeface="+mn-lt"/>
              </a:rPr>
              <a:t>Dr. </a:t>
            </a:r>
            <a:r>
              <a:rPr lang="tr-TR" sz="1400" b="1" dirty="0" err="1">
                <a:latin typeface="+mn-lt"/>
              </a:rPr>
              <a:t>Öğr</a:t>
            </a:r>
            <a:r>
              <a:rPr lang="tr-TR" sz="1400" b="1" dirty="0">
                <a:latin typeface="+mn-lt"/>
              </a:rPr>
              <a:t>. Üyesi </a:t>
            </a:r>
            <a:r>
              <a:rPr lang="tr-TR" sz="1400" b="1" dirty="0" err="1">
                <a:latin typeface="+mn-lt"/>
              </a:rPr>
              <a:t>Alis</a:t>
            </a:r>
            <a:r>
              <a:rPr lang="tr-TR" sz="1400" b="1" dirty="0">
                <a:latin typeface="+mn-lt"/>
              </a:rPr>
              <a:t> KOSTANOĞLU, </a:t>
            </a:r>
            <a:r>
              <a:rPr lang="tr-TR" sz="1400" b="1" dirty="0" err="1">
                <a:latin typeface="+mn-lt"/>
              </a:rPr>
              <a:t>Öğr</a:t>
            </a:r>
            <a:r>
              <a:rPr lang="tr-TR" sz="1400" b="1" dirty="0">
                <a:latin typeface="+mn-lt"/>
              </a:rPr>
              <a:t>. Gör. Kübra ALPAY</a:t>
            </a:r>
            <a:r>
              <a:rPr lang="tr-TR" sz="1400" dirty="0">
                <a:latin typeface="+mn-lt"/>
              </a:rPr>
              <a:t>, Hatice Keskin, Leyla Aksu, </a:t>
            </a:r>
            <a:r>
              <a:rPr lang="tr-TR" sz="1400" dirty="0" err="1">
                <a:latin typeface="+mn-lt"/>
              </a:rPr>
              <a:t>Şilan</a:t>
            </a:r>
            <a:r>
              <a:rPr lang="tr-TR" sz="1400" dirty="0">
                <a:latin typeface="+mn-lt"/>
              </a:rPr>
              <a:t> Kartal; Gerilim Tipi Baş Ağrısında Fizyoterapi ve Rehabilitasyon, </a:t>
            </a:r>
            <a:r>
              <a:rPr lang="tr-TR" sz="1400" dirty="0" err="1">
                <a:latin typeface="+mn-lt"/>
              </a:rPr>
              <a:t>Bezmialem</a:t>
            </a:r>
            <a:r>
              <a:rPr lang="tr-TR" sz="1400" dirty="0">
                <a:latin typeface="+mn-lt"/>
              </a:rPr>
              <a:t> Vakıf Üniversitesi Fizyoterapi ve Rehabilitasyon 2. Öğrenci Kongresi, </a:t>
            </a:r>
            <a:r>
              <a:rPr lang="tr-TR" sz="1400" dirty="0" smtClean="0">
                <a:latin typeface="+mn-lt"/>
              </a:rPr>
              <a:t>26.04.2019</a:t>
            </a:r>
          </a:p>
          <a:p>
            <a:pPr marL="342900" indent="-342900">
              <a:lnSpc>
                <a:spcPct val="150000"/>
              </a:lnSpc>
              <a:buFont typeface="+mj-lt"/>
              <a:buAutoNum type="arabicPeriod" startAt="12"/>
            </a:pPr>
            <a:r>
              <a:rPr lang="tr-TR" sz="1400" b="1" dirty="0" smtClean="0">
                <a:latin typeface="+mn-lt"/>
              </a:rPr>
              <a:t>Dr</a:t>
            </a:r>
            <a:r>
              <a:rPr lang="tr-TR" sz="1400" b="1" dirty="0">
                <a:latin typeface="+mn-lt"/>
              </a:rPr>
              <a:t>. </a:t>
            </a:r>
            <a:r>
              <a:rPr lang="tr-TR" sz="1400" b="1" dirty="0" err="1">
                <a:latin typeface="+mn-lt"/>
              </a:rPr>
              <a:t>Öğr</a:t>
            </a:r>
            <a:r>
              <a:rPr lang="tr-TR" sz="1400" b="1" dirty="0">
                <a:latin typeface="+mn-lt"/>
              </a:rPr>
              <a:t>. Üyesi </a:t>
            </a:r>
            <a:r>
              <a:rPr lang="tr-TR" sz="1400" b="1" dirty="0" err="1">
                <a:latin typeface="+mn-lt"/>
              </a:rPr>
              <a:t>Alis</a:t>
            </a:r>
            <a:r>
              <a:rPr lang="tr-TR" sz="1400" b="1" dirty="0">
                <a:latin typeface="+mn-lt"/>
              </a:rPr>
              <a:t> KOSTANOĞLU, </a:t>
            </a:r>
            <a:r>
              <a:rPr lang="tr-TR" sz="1400" b="1" dirty="0" err="1">
                <a:latin typeface="+mn-lt"/>
              </a:rPr>
              <a:t>Öğr</a:t>
            </a:r>
            <a:r>
              <a:rPr lang="tr-TR" sz="1400" b="1" dirty="0">
                <a:latin typeface="+mn-lt"/>
              </a:rPr>
              <a:t>. Gör. Dr. Elif DURGUT</a:t>
            </a:r>
            <a:r>
              <a:rPr lang="tr-TR" sz="1400" dirty="0">
                <a:latin typeface="+mn-lt"/>
              </a:rPr>
              <a:t>, Hülya GÖK, Melisa Kayık, Gaye </a:t>
            </a:r>
            <a:r>
              <a:rPr lang="tr-TR" sz="1400" dirty="0" err="1">
                <a:latin typeface="+mn-lt"/>
              </a:rPr>
              <a:t>Çemenyemez</a:t>
            </a:r>
            <a:r>
              <a:rPr lang="tr-TR" sz="1400" dirty="0">
                <a:latin typeface="+mn-lt"/>
              </a:rPr>
              <a:t>; Pediatrik Rehabilitasyonda Tüm Vücut Vibrasyonunun Kullanımı, </a:t>
            </a:r>
            <a:r>
              <a:rPr lang="tr-TR" sz="1400" dirty="0" err="1">
                <a:latin typeface="+mn-lt"/>
              </a:rPr>
              <a:t>Bezmialem</a:t>
            </a:r>
            <a:r>
              <a:rPr lang="tr-TR" sz="1400" dirty="0">
                <a:latin typeface="+mn-lt"/>
              </a:rPr>
              <a:t> Vakıf Üniversitesi Fizyoterapi ve Rehabilitasyon 2. Öğrenci Kongresi, </a:t>
            </a:r>
            <a:r>
              <a:rPr lang="tr-TR" sz="1400" dirty="0" smtClean="0">
                <a:latin typeface="+mn-lt"/>
              </a:rPr>
              <a:t>26.04.2019</a:t>
            </a:r>
            <a:endParaRPr lang="tr-TR" sz="1400" dirty="0">
              <a:latin typeface="+mn-lt"/>
            </a:endParaRPr>
          </a:p>
          <a:p>
            <a:pPr marL="342900" indent="-342900">
              <a:lnSpc>
                <a:spcPct val="150000"/>
              </a:lnSpc>
              <a:buFont typeface="+mj-lt"/>
              <a:buAutoNum type="arabicPeriod" startAt="12"/>
            </a:pPr>
            <a:r>
              <a:rPr lang="tr-TR" sz="1400" b="1" dirty="0" smtClean="0">
                <a:latin typeface="+mn-lt"/>
              </a:rPr>
              <a:t>Dr. </a:t>
            </a:r>
            <a:r>
              <a:rPr lang="tr-TR" sz="1400" b="1" dirty="0" err="1" smtClean="0">
                <a:latin typeface="+mn-lt"/>
              </a:rPr>
              <a:t>Öğr</a:t>
            </a:r>
            <a:r>
              <a:rPr lang="tr-TR" sz="1400" b="1" dirty="0">
                <a:latin typeface="+mn-lt"/>
              </a:rPr>
              <a:t>. Üyesi </a:t>
            </a:r>
            <a:r>
              <a:rPr lang="tr-TR" sz="1400" b="1" dirty="0" err="1">
                <a:latin typeface="+mn-lt"/>
              </a:rPr>
              <a:t>Alis</a:t>
            </a:r>
            <a:r>
              <a:rPr lang="tr-TR" sz="1400" b="1" dirty="0">
                <a:latin typeface="+mn-lt"/>
              </a:rPr>
              <a:t> KOSTANOĞLU, Arş. Gör. Hikmet UÇGUN</a:t>
            </a:r>
            <a:r>
              <a:rPr lang="tr-TR" sz="1400" dirty="0">
                <a:latin typeface="+mn-lt"/>
              </a:rPr>
              <a:t>, Miray Erdem, Fuat Gökdemir, Buket Vural; Fizyoterapi ve Rehabilitasyonda Alternatif Yaklaşımlar, </a:t>
            </a:r>
            <a:r>
              <a:rPr lang="tr-TR" sz="1400" dirty="0" err="1">
                <a:latin typeface="+mn-lt"/>
              </a:rPr>
              <a:t>Bezmialem</a:t>
            </a:r>
            <a:r>
              <a:rPr lang="tr-TR" sz="1400" dirty="0">
                <a:latin typeface="+mn-lt"/>
              </a:rPr>
              <a:t> Vakıf Üniversitesi Fizyoterapi ve Rehabilitasyon 2. Öğrenci Kongresi, 26.04.2019               </a:t>
            </a: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40</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891173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82290" y="208650"/>
            <a:ext cx="10812127"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282290" y="966291"/>
            <a:ext cx="11377264" cy="5584633"/>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BAP Projeleri (6 Adet)</a:t>
            </a:r>
          </a:p>
          <a:p>
            <a:pPr lvl="0">
              <a:lnSpc>
                <a:spcPct val="150000"/>
              </a:lnSpc>
              <a:buFont typeface="+mj-lt"/>
              <a:buAutoNum type="arabicPeriod"/>
            </a:pPr>
            <a:r>
              <a:rPr lang="tr-TR" b="1" dirty="0">
                <a:latin typeface="+mn-lt"/>
              </a:rPr>
              <a:t>Prof. Dr. H. Nilgün GÜRSES, Dr. </a:t>
            </a:r>
            <a:r>
              <a:rPr lang="tr-TR" b="1" dirty="0" err="1">
                <a:latin typeface="+mn-lt"/>
              </a:rPr>
              <a:t>Öğr</a:t>
            </a:r>
            <a:r>
              <a:rPr lang="tr-TR" b="1" dirty="0">
                <a:latin typeface="+mn-lt"/>
              </a:rPr>
              <a:t>. Üyesi Melih ZEREN</a:t>
            </a:r>
            <a:r>
              <a:rPr lang="tr-TR" dirty="0">
                <a:latin typeface="+mn-lt"/>
              </a:rPr>
              <a:t>, BAP desteği alınarak doktora tezi kapsamında gerçekleştirilen ve tamamlanan projenin “</a:t>
            </a:r>
            <a:r>
              <a:rPr lang="tr-TR" dirty="0" err="1">
                <a:latin typeface="+mn-lt"/>
              </a:rPr>
              <a:t>Effects</a:t>
            </a:r>
            <a:r>
              <a:rPr lang="tr-TR" dirty="0">
                <a:latin typeface="+mn-lt"/>
              </a:rPr>
              <a:t> of </a:t>
            </a:r>
            <a:r>
              <a:rPr lang="tr-TR" dirty="0" err="1">
                <a:latin typeface="+mn-lt"/>
              </a:rPr>
              <a:t>Inspiratory</a:t>
            </a:r>
            <a:r>
              <a:rPr lang="tr-TR" dirty="0">
                <a:latin typeface="+mn-lt"/>
              </a:rPr>
              <a:t> </a:t>
            </a:r>
            <a:r>
              <a:rPr lang="tr-TR" dirty="0" err="1">
                <a:latin typeface="+mn-lt"/>
              </a:rPr>
              <a:t>Muscle</a:t>
            </a:r>
            <a:r>
              <a:rPr lang="tr-TR" dirty="0">
                <a:latin typeface="+mn-lt"/>
              </a:rPr>
              <a:t> Training on </a:t>
            </a:r>
            <a:r>
              <a:rPr lang="tr-TR" dirty="0" err="1">
                <a:latin typeface="+mn-lt"/>
              </a:rPr>
              <a:t>Postural</a:t>
            </a:r>
            <a:r>
              <a:rPr lang="tr-TR" dirty="0">
                <a:latin typeface="+mn-lt"/>
              </a:rPr>
              <a:t> </a:t>
            </a:r>
            <a:r>
              <a:rPr lang="tr-TR" dirty="0" err="1">
                <a:latin typeface="+mn-lt"/>
              </a:rPr>
              <a:t>Stability</a:t>
            </a:r>
            <a:r>
              <a:rPr lang="tr-TR" dirty="0">
                <a:latin typeface="+mn-lt"/>
              </a:rPr>
              <a:t>, </a:t>
            </a:r>
            <a:r>
              <a:rPr lang="tr-TR" dirty="0" err="1">
                <a:latin typeface="+mn-lt"/>
              </a:rPr>
              <a:t>Pulmonary</a:t>
            </a:r>
            <a:r>
              <a:rPr lang="tr-TR" dirty="0">
                <a:latin typeface="+mn-lt"/>
              </a:rPr>
              <a:t> </a:t>
            </a:r>
            <a:r>
              <a:rPr lang="tr-TR" dirty="0" err="1">
                <a:latin typeface="+mn-lt"/>
              </a:rPr>
              <a:t>Function</a:t>
            </a:r>
            <a:r>
              <a:rPr lang="tr-TR" dirty="0">
                <a:latin typeface="+mn-lt"/>
              </a:rPr>
              <a:t> </a:t>
            </a:r>
            <a:r>
              <a:rPr lang="tr-TR" dirty="0" err="1">
                <a:latin typeface="+mn-lt"/>
              </a:rPr>
              <a:t>and</a:t>
            </a:r>
            <a:r>
              <a:rPr lang="tr-TR" dirty="0">
                <a:latin typeface="+mn-lt"/>
              </a:rPr>
              <a:t> </a:t>
            </a:r>
            <a:r>
              <a:rPr lang="tr-TR" dirty="0" err="1">
                <a:latin typeface="+mn-lt"/>
              </a:rPr>
              <a:t>Functional</a:t>
            </a:r>
            <a:r>
              <a:rPr lang="tr-TR" dirty="0">
                <a:latin typeface="+mn-lt"/>
              </a:rPr>
              <a:t> </a:t>
            </a:r>
            <a:r>
              <a:rPr lang="tr-TR" dirty="0" err="1">
                <a:latin typeface="+mn-lt"/>
              </a:rPr>
              <a:t>Capacity</a:t>
            </a:r>
            <a:r>
              <a:rPr lang="tr-TR" dirty="0">
                <a:latin typeface="+mn-lt"/>
              </a:rPr>
              <a:t> in </a:t>
            </a:r>
            <a:r>
              <a:rPr lang="tr-TR" dirty="0" err="1">
                <a:latin typeface="+mn-lt"/>
              </a:rPr>
              <a:t>Children</a:t>
            </a:r>
            <a:r>
              <a:rPr lang="tr-TR" dirty="0">
                <a:latin typeface="+mn-lt"/>
              </a:rPr>
              <a:t> </a:t>
            </a:r>
            <a:r>
              <a:rPr lang="tr-TR" dirty="0" err="1">
                <a:latin typeface="+mn-lt"/>
              </a:rPr>
              <a:t>with</a:t>
            </a:r>
            <a:r>
              <a:rPr lang="tr-TR" dirty="0">
                <a:latin typeface="+mn-lt"/>
              </a:rPr>
              <a:t> </a:t>
            </a:r>
            <a:r>
              <a:rPr lang="tr-TR" dirty="0" err="1">
                <a:latin typeface="+mn-lt"/>
              </a:rPr>
              <a:t>Cystic</a:t>
            </a:r>
            <a:r>
              <a:rPr lang="tr-TR" dirty="0">
                <a:latin typeface="+mn-lt"/>
              </a:rPr>
              <a:t> </a:t>
            </a:r>
            <a:r>
              <a:rPr lang="tr-TR" dirty="0" err="1">
                <a:latin typeface="+mn-lt"/>
              </a:rPr>
              <a:t>Fibrosis</a:t>
            </a:r>
            <a:r>
              <a:rPr lang="tr-TR" dirty="0">
                <a:latin typeface="+mn-lt"/>
              </a:rPr>
              <a:t>” isimli makalesi </a:t>
            </a:r>
            <a:r>
              <a:rPr lang="tr-TR" dirty="0" err="1">
                <a:latin typeface="+mn-lt"/>
              </a:rPr>
              <a:t>Respiratory</a:t>
            </a:r>
            <a:r>
              <a:rPr lang="tr-TR" dirty="0">
                <a:latin typeface="+mn-lt"/>
              </a:rPr>
              <a:t> </a:t>
            </a:r>
            <a:r>
              <a:rPr lang="tr-TR" dirty="0" err="1">
                <a:latin typeface="+mn-lt"/>
              </a:rPr>
              <a:t>Medicine</a:t>
            </a:r>
            <a:r>
              <a:rPr lang="tr-TR" dirty="0">
                <a:latin typeface="+mn-lt"/>
              </a:rPr>
              <a:t> dergisinde basıldı, </a:t>
            </a:r>
            <a:r>
              <a:rPr lang="tr-TR" dirty="0" smtClean="0">
                <a:latin typeface="+mn-lt"/>
              </a:rPr>
              <a:t>2019</a:t>
            </a:r>
            <a:endParaRPr lang="tr-TR" dirty="0">
              <a:latin typeface="+mn-lt"/>
            </a:endParaRPr>
          </a:p>
          <a:p>
            <a:pPr lvl="0">
              <a:lnSpc>
                <a:spcPct val="150000"/>
              </a:lnSpc>
              <a:buFont typeface="+mj-lt"/>
              <a:buAutoNum type="arabicPeriod"/>
            </a:pPr>
            <a:r>
              <a:rPr lang="tr-TR" b="1" dirty="0">
                <a:latin typeface="+mn-lt"/>
              </a:rPr>
              <a:t>Prof. Dr. H. Nilgün GÜRSES, </a:t>
            </a:r>
            <a:r>
              <a:rPr lang="tr-TR" b="1" dirty="0" err="1">
                <a:latin typeface="+mn-lt"/>
              </a:rPr>
              <a:t>Öğr</a:t>
            </a:r>
            <a:r>
              <a:rPr lang="tr-TR" b="1" dirty="0">
                <a:latin typeface="+mn-lt"/>
              </a:rPr>
              <a:t>. Gör. Gözde BAŞBUĞ, </a:t>
            </a:r>
            <a:r>
              <a:rPr lang="tr-TR" dirty="0">
                <a:latin typeface="+mn-lt"/>
              </a:rPr>
              <a:t>BAP desteği alınarak doktora tezi kapsamında gerçekleştirilen “</a:t>
            </a:r>
            <a:r>
              <a:rPr lang="tr-TR" dirty="0" err="1">
                <a:latin typeface="+mn-lt"/>
              </a:rPr>
              <a:t>Adölesan</a:t>
            </a:r>
            <a:r>
              <a:rPr lang="tr-TR" dirty="0">
                <a:latin typeface="+mn-lt"/>
              </a:rPr>
              <a:t> </a:t>
            </a:r>
            <a:r>
              <a:rPr lang="tr-TR" dirty="0" err="1">
                <a:latin typeface="+mn-lt"/>
              </a:rPr>
              <a:t>İdiopatik</a:t>
            </a:r>
            <a:r>
              <a:rPr lang="tr-TR" dirty="0">
                <a:latin typeface="+mn-lt"/>
              </a:rPr>
              <a:t> </a:t>
            </a:r>
            <a:r>
              <a:rPr lang="tr-TR" dirty="0" err="1">
                <a:latin typeface="+mn-lt"/>
              </a:rPr>
              <a:t>Skolyoz’lu</a:t>
            </a:r>
            <a:r>
              <a:rPr lang="tr-TR" dirty="0">
                <a:latin typeface="+mn-lt"/>
              </a:rPr>
              <a:t> hastalarda </a:t>
            </a:r>
            <a:r>
              <a:rPr lang="tr-TR" dirty="0" err="1">
                <a:latin typeface="+mn-lt"/>
              </a:rPr>
              <a:t>İnspiratuar</a:t>
            </a:r>
            <a:r>
              <a:rPr lang="tr-TR" dirty="0">
                <a:latin typeface="+mn-lt"/>
              </a:rPr>
              <a:t> Kas Eğitiminin Solunum Kas Gücü, Solunum Fonksiyonları ve Fonksiyonel Kapasiteye Etkisi” isimli proje tamamlanmıştır, </a:t>
            </a:r>
            <a:r>
              <a:rPr lang="tr-TR" dirty="0" smtClean="0">
                <a:latin typeface="+mn-lt"/>
              </a:rPr>
              <a:t>2018</a:t>
            </a:r>
            <a:endParaRPr lang="tr-TR" dirty="0">
              <a:latin typeface="+mn-lt"/>
            </a:endParaRPr>
          </a:p>
          <a:p>
            <a:pPr lvl="0">
              <a:lnSpc>
                <a:spcPct val="150000"/>
              </a:lnSpc>
              <a:buFont typeface="+mj-lt"/>
              <a:buAutoNum type="arabicPeriod"/>
            </a:pPr>
            <a:r>
              <a:rPr lang="tr-TR" b="1" dirty="0">
                <a:latin typeface="+mn-lt"/>
              </a:rPr>
              <a:t>Prof. Dr. H. Nilgün GÜRSES, </a:t>
            </a:r>
            <a:r>
              <a:rPr lang="tr-TR" dirty="0">
                <a:latin typeface="+mn-lt"/>
              </a:rPr>
              <a:t>Dr. </a:t>
            </a:r>
            <a:r>
              <a:rPr lang="tr-TR" dirty="0" err="1">
                <a:latin typeface="+mn-lt"/>
              </a:rPr>
              <a:t>Öğr</a:t>
            </a:r>
            <a:r>
              <a:rPr lang="tr-TR" dirty="0">
                <a:latin typeface="+mn-lt"/>
              </a:rPr>
              <a:t>. Üyesi Büşra Kepenek VAROL, BAP desteği alınarak doktora tezi kapsamında gerçekleştirilen “</a:t>
            </a:r>
            <a:r>
              <a:rPr lang="tr-TR" dirty="0" err="1">
                <a:latin typeface="+mn-lt"/>
              </a:rPr>
              <a:t>Serebral</a:t>
            </a:r>
            <a:r>
              <a:rPr lang="tr-TR" dirty="0">
                <a:latin typeface="+mn-lt"/>
              </a:rPr>
              <a:t> </a:t>
            </a:r>
            <a:r>
              <a:rPr lang="tr-TR" dirty="0" err="1">
                <a:latin typeface="+mn-lt"/>
              </a:rPr>
              <a:t>Palsi’li</a:t>
            </a:r>
            <a:r>
              <a:rPr lang="tr-TR" dirty="0">
                <a:latin typeface="+mn-lt"/>
              </a:rPr>
              <a:t> Çocuklarda Denge ve Solunum Kas Eğitiminin Fonksiyonel Kapasite, Denge, Solunum Fonksiyonları ve Solunum Kas Gücü Üzerine Etkileri” isimli proje tamamlanmıştır, </a:t>
            </a:r>
            <a:r>
              <a:rPr lang="tr-TR" dirty="0" smtClean="0">
                <a:latin typeface="+mn-lt"/>
              </a:rPr>
              <a:t>2018</a:t>
            </a:r>
            <a:endParaRPr lang="tr-TR" dirty="0">
              <a:latin typeface="+mn-lt"/>
            </a:endParaRPr>
          </a:p>
          <a:p>
            <a:pPr lvl="0">
              <a:lnSpc>
                <a:spcPct val="150000"/>
              </a:lnSpc>
              <a:buFont typeface="+mj-lt"/>
              <a:buAutoNum type="arabicPeriod"/>
            </a:pPr>
            <a:r>
              <a:rPr lang="tr-TR" b="1" dirty="0">
                <a:latin typeface="+mn-lt"/>
              </a:rPr>
              <a:t>Prof. Dr. H. Nilgün GÜRSES, </a:t>
            </a:r>
            <a:r>
              <a:rPr lang="tr-TR" dirty="0">
                <a:latin typeface="+mn-lt"/>
              </a:rPr>
              <a:t>Dr. </a:t>
            </a:r>
            <a:r>
              <a:rPr lang="tr-TR" dirty="0" err="1">
                <a:latin typeface="+mn-lt"/>
              </a:rPr>
              <a:t>Öğr</a:t>
            </a:r>
            <a:r>
              <a:rPr lang="tr-TR" dirty="0">
                <a:latin typeface="+mn-lt"/>
              </a:rPr>
              <a:t>. Üyesi Seda SAKA</a:t>
            </a:r>
            <a:r>
              <a:rPr lang="tr-TR" b="1" dirty="0">
                <a:latin typeface="+mn-lt"/>
              </a:rPr>
              <a:t>, </a:t>
            </a:r>
            <a:r>
              <a:rPr lang="tr-TR" dirty="0">
                <a:latin typeface="+mn-lt"/>
              </a:rPr>
              <a:t>BAP desteği alınarak doktora tezi kapsamında gerçekleştirilen “Kronik </a:t>
            </a:r>
            <a:r>
              <a:rPr lang="tr-TR" dirty="0" err="1">
                <a:latin typeface="+mn-lt"/>
              </a:rPr>
              <a:t>Obstrüktif</a:t>
            </a:r>
            <a:r>
              <a:rPr lang="tr-TR" dirty="0">
                <a:latin typeface="+mn-lt"/>
              </a:rPr>
              <a:t> Akciğer Hastalığında </a:t>
            </a:r>
            <a:r>
              <a:rPr lang="tr-TR" dirty="0" err="1">
                <a:latin typeface="+mn-lt"/>
              </a:rPr>
              <a:t>İnspiratuar</a:t>
            </a:r>
            <a:r>
              <a:rPr lang="tr-TR" dirty="0">
                <a:latin typeface="+mn-lt"/>
              </a:rPr>
              <a:t> Kas Eğitiminin </a:t>
            </a:r>
            <a:r>
              <a:rPr lang="tr-TR" dirty="0" err="1">
                <a:latin typeface="+mn-lt"/>
              </a:rPr>
              <a:t>Dispne</a:t>
            </a:r>
            <a:r>
              <a:rPr lang="tr-TR" dirty="0">
                <a:latin typeface="+mn-lt"/>
              </a:rPr>
              <a:t> Nedeniyle Hareket Korkusuna Etkisinin Değerlendirilmesi” isimli proje tamamlanmıştır, </a:t>
            </a:r>
            <a:r>
              <a:rPr lang="tr-TR" dirty="0" smtClean="0">
                <a:latin typeface="+mn-lt"/>
              </a:rPr>
              <a:t>2019</a:t>
            </a:r>
            <a:endParaRPr lang="tr-TR" dirty="0">
              <a:latin typeface="+mn-lt"/>
            </a:endParaRPr>
          </a:p>
          <a:p>
            <a:pPr marL="800100" lvl="1" indent="-342900">
              <a:lnSpc>
                <a:spcPct val="150000"/>
              </a:lnSpc>
              <a:buFont typeface="+mj-lt"/>
              <a:buAutoNum type="arabicPeriod"/>
            </a:pPr>
            <a:endParaRPr lang="tr-TR" sz="1600" b="1" dirty="0">
              <a:latin typeface="+mn-lt"/>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41</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68915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68642" y="208650"/>
            <a:ext cx="108257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268642"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Gerçekleşen Fizyoterapi ve Rehabilitasyon Bölümü Faaliyetleri</a:t>
            </a:r>
          </a:p>
          <a:p>
            <a:pPr lvl="1">
              <a:lnSpc>
                <a:spcPct val="200000"/>
              </a:lnSpc>
              <a:buFont typeface="Wingdings" panose="05000000000000000000" pitchFamily="2" charset="2"/>
              <a:buChar char="ü"/>
            </a:pPr>
            <a:r>
              <a:rPr lang="tr-TR" sz="1800" b="1" dirty="0" smtClean="0">
                <a:latin typeface="+mn-lt"/>
                <a:cs typeface="Times New Roman" panose="02020603050405020304" pitchFamily="18" charset="0"/>
              </a:rPr>
              <a:t>BAP Projeleri (6 Adet)</a:t>
            </a:r>
          </a:p>
          <a:p>
            <a:pPr marL="342900" lvl="0" indent="-342900">
              <a:lnSpc>
                <a:spcPct val="150000"/>
              </a:lnSpc>
              <a:buFont typeface="+mj-lt"/>
              <a:buAutoNum type="arabicPeriod" startAt="5"/>
            </a:pPr>
            <a:r>
              <a:rPr lang="tr-TR" b="1" dirty="0" smtClean="0">
                <a:latin typeface="+mn-lt"/>
              </a:rPr>
              <a:t>Prof</a:t>
            </a:r>
            <a:r>
              <a:rPr lang="tr-TR" b="1" dirty="0">
                <a:latin typeface="+mn-lt"/>
              </a:rPr>
              <a:t>. Dr. H. Nilgün GÜRSES, </a:t>
            </a:r>
            <a:r>
              <a:rPr lang="tr-TR" b="1" dirty="0" err="1">
                <a:latin typeface="+mn-lt"/>
              </a:rPr>
              <a:t>Öğr</a:t>
            </a:r>
            <a:r>
              <a:rPr lang="tr-TR" b="1" dirty="0">
                <a:latin typeface="+mn-lt"/>
              </a:rPr>
              <a:t>. Gör. Ertuğrul SAFRAN, </a:t>
            </a:r>
            <a:r>
              <a:rPr lang="tr-TR" dirty="0">
                <a:latin typeface="+mn-lt"/>
              </a:rPr>
              <a:t>BAP desteği alınarak doktora tezi kapsamında gerçekleştirilen “Parkinson hastalarında solunum kas eğitimi: </a:t>
            </a:r>
            <a:r>
              <a:rPr lang="tr-TR" dirty="0" err="1">
                <a:latin typeface="+mn-lt"/>
              </a:rPr>
              <a:t>Postüral</a:t>
            </a:r>
            <a:r>
              <a:rPr lang="tr-TR" dirty="0">
                <a:latin typeface="+mn-lt"/>
              </a:rPr>
              <a:t> </a:t>
            </a:r>
            <a:r>
              <a:rPr lang="tr-TR" dirty="0" err="1">
                <a:latin typeface="+mn-lt"/>
              </a:rPr>
              <a:t>Stabilite</a:t>
            </a:r>
            <a:r>
              <a:rPr lang="tr-TR" dirty="0">
                <a:latin typeface="+mn-lt"/>
              </a:rPr>
              <a:t> ve Denge, </a:t>
            </a:r>
            <a:r>
              <a:rPr lang="tr-TR" dirty="0" err="1">
                <a:latin typeface="+mn-lt"/>
              </a:rPr>
              <a:t>Mobilite</a:t>
            </a:r>
            <a:r>
              <a:rPr lang="tr-TR" dirty="0">
                <a:latin typeface="+mn-lt"/>
              </a:rPr>
              <a:t>, Günlük Yaşam Aktiviteleri, Yaşam Kalitesi, Solunum Fonksiyonları ve Solunum Kas Kuvveti Arasındaki İlişkinin Araştırılması” isimli proje sürdürülmektedir, </a:t>
            </a:r>
            <a:r>
              <a:rPr lang="tr-TR" dirty="0" smtClean="0">
                <a:latin typeface="+mn-lt"/>
              </a:rPr>
              <a:t>2019</a:t>
            </a:r>
            <a:endParaRPr lang="tr-TR" dirty="0">
              <a:latin typeface="+mn-lt"/>
            </a:endParaRPr>
          </a:p>
          <a:p>
            <a:pPr marL="342900" lvl="0" indent="-342900">
              <a:lnSpc>
                <a:spcPct val="150000"/>
              </a:lnSpc>
              <a:buFont typeface="+mj-lt"/>
              <a:buAutoNum type="arabicPeriod" startAt="5"/>
            </a:pPr>
            <a:r>
              <a:rPr lang="tr-TR" b="1" dirty="0">
                <a:latin typeface="+mn-lt"/>
              </a:rPr>
              <a:t>Doç. Dr. Semiramis ÖZYILMAZ, </a:t>
            </a:r>
            <a:r>
              <a:rPr lang="tr-TR" dirty="0" err="1">
                <a:latin typeface="+mn-lt"/>
              </a:rPr>
              <a:t>Fzt</a:t>
            </a:r>
            <a:r>
              <a:rPr lang="tr-TR" dirty="0">
                <a:latin typeface="+mn-lt"/>
              </a:rPr>
              <a:t>. Onur KÖKSAL, BAP desteği alınarak doktora tezi kapsamında gerçekleştirilen “Pediatrik Onkoloji Hastalarında </a:t>
            </a:r>
            <a:r>
              <a:rPr lang="tr-TR" dirty="0" err="1">
                <a:latin typeface="+mn-lt"/>
              </a:rPr>
              <a:t>İnspiratuar</a:t>
            </a:r>
            <a:r>
              <a:rPr lang="tr-TR" dirty="0">
                <a:latin typeface="+mn-lt"/>
              </a:rPr>
              <a:t> Kas Eğitiminin Solunum Fonksiyonları, Fonksiyonel Kapasite, Yorgunluk ve Yaşam Kalitesi Üzerine Etkisi” isimli proje sürdürülmektedir, 2019</a:t>
            </a:r>
          </a:p>
          <a:p>
            <a:pPr marL="800100" lvl="1" indent="-342900">
              <a:lnSpc>
                <a:spcPct val="200000"/>
              </a:lnSpc>
              <a:buFont typeface="+mj-lt"/>
              <a:buAutoNum type="arabicPeriod" startAt="5"/>
            </a:pPr>
            <a:endParaRPr lang="tr-TR" sz="1600" b="1" dirty="0">
              <a:latin typeface="+mn-lt"/>
              <a:cs typeface="Times New Roman" panose="02020603050405020304" pitchFamily="18" charset="0"/>
            </a:endParaRPr>
          </a:p>
          <a:p>
            <a:pPr marL="457200" lvl="1" indent="0">
              <a:lnSpc>
                <a:spcPct val="200000"/>
              </a:lnSpc>
              <a:buNone/>
            </a:pP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42</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591051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1913" y="208650"/>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268642"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Yılı Gerçekleşen </a:t>
            </a:r>
            <a:r>
              <a:rPr lang="tr-TR" sz="1800" b="1" dirty="0">
                <a:latin typeface="+mn-lt"/>
                <a:cs typeface="Times New Roman" panose="02020603050405020304" pitchFamily="18" charset="0"/>
              </a:rPr>
              <a:t>Fizyoterapi ve Rehabilitasyon Bölümü </a:t>
            </a:r>
            <a:r>
              <a:rPr lang="tr-TR" sz="1800" b="1" dirty="0" smtClean="0">
                <a:latin typeface="+mn-lt"/>
                <a:cs typeface="Times New Roman" panose="02020603050405020304" pitchFamily="18" charset="0"/>
              </a:rPr>
              <a:t>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Diğer Projeler (75 Adet)</a:t>
            </a:r>
          </a:p>
          <a:p>
            <a:pPr marL="457200" lvl="1" indent="0">
              <a:lnSpc>
                <a:spcPct val="100000"/>
              </a:lnSpc>
              <a:buNone/>
            </a:pP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Fizyoterapi ve Rehabilitasyon Bölümündeki</a:t>
            </a:r>
            <a:r>
              <a:rPr lang="tr-TR" sz="1800" b="1" dirty="0" smtClean="0">
                <a:latin typeface="+mn-lt"/>
                <a:cs typeface="Times New Roman" panose="02020603050405020304" pitchFamily="18" charset="0"/>
              </a:rPr>
              <a:t> öğretim </a:t>
            </a:r>
            <a:r>
              <a:rPr lang="tr-TR" sz="1800" b="1" dirty="0">
                <a:latin typeface="+mn-lt"/>
                <a:cs typeface="Times New Roman" panose="02020603050405020304" pitchFamily="18" charset="0"/>
              </a:rPr>
              <a:t>elemanları tarafından </a:t>
            </a:r>
            <a:endParaRPr lang="tr-TR" sz="1800" b="1" dirty="0" smtClean="0">
              <a:latin typeface="+mn-lt"/>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lvl="0" algn="just">
              <a:lnSpc>
                <a:spcPct val="150000"/>
              </a:lnSpc>
            </a:pPr>
            <a:r>
              <a:rPr lang="tr-TR" dirty="0">
                <a:latin typeface="+mn-lt"/>
                <a:cs typeface="Times New Roman" panose="02020603050405020304" pitchFamily="18" charset="0"/>
              </a:rPr>
              <a:t>Fizyoterapi ve Rehabilitasyon Bölümü tezli </a:t>
            </a:r>
            <a:r>
              <a:rPr lang="tr-TR" dirty="0" smtClean="0">
                <a:latin typeface="+mn-lt"/>
                <a:cs typeface="Times New Roman" panose="02020603050405020304" pitchFamily="18" charset="0"/>
              </a:rPr>
              <a:t>yüksek lisans programında 24 adet yüksek lisans tez projesi tamamlanmış ve </a:t>
            </a:r>
            <a:r>
              <a:rPr lang="tr-TR" dirty="0">
                <a:latin typeface="+mn-lt"/>
                <a:cs typeface="Times New Roman" panose="02020603050405020304" pitchFamily="18" charset="0"/>
              </a:rPr>
              <a:t>6</a:t>
            </a:r>
            <a:r>
              <a:rPr lang="tr-TR" dirty="0" smtClean="0">
                <a:latin typeface="+mn-lt"/>
                <a:cs typeface="Times New Roman" panose="02020603050405020304" pitchFamily="18" charset="0"/>
              </a:rPr>
              <a:t> </a:t>
            </a:r>
            <a:r>
              <a:rPr lang="tr-TR" dirty="0">
                <a:latin typeface="+mn-lt"/>
                <a:cs typeface="Times New Roman" panose="02020603050405020304" pitchFamily="18" charset="0"/>
              </a:rPr>
              <a:t>adet yüksek </a:t>
            </a:r>
            <a:r>
              <a:rPr lang="tr-TR" dirty="0" smtClean="0">
                <a:latin typeface="+mn-lt"/>
                <a:cs typeface="Times New Roman" panose="02020603050405020304" pitchFamily="18" charset="0"/>
              </a:rPr>
              <a:t>lisans tez projesi</a:t>
            </a:r>
            <a:r>
              <a:rPr lang="tr-TR" dirty="0">
                <a:latin typeface="+mn-lt"/>
                <a:cs typeface="Times New Roman" panose="02020603050405020304" pitchFamily="18" charset="0"/>
              </a:rPr>
              <a:t> </a:t>
            </a:r>
            <a:r>
              <a:rPr lang="tr-TR" dirty="0" smtClean="0">
                <a:latin typeface="+mn-lt"/>
                <a:cs typeface="Times New Roman" panose="02020603050405020304" pitchFamily="18" charset="0"/>
              </a:rPr>
              <a:t>devam etmektedir.</a:t>
            </a:r>
          </a:p>
          <a:p>
            <a:pPr algn="just">
              <a:lnSpc>
                <a:spcPct val="150000"/>
              </a:lnSpc>
            </a:pPr>
            <a:r>
              <a:rPr lang="tr-TR" dirty="0" err="1" smtClean="0">
                <a:latin typeface="+mn-lt"/>
                <a:cs typeface="Times New Roman" panose="02020603050405020304" pitchFamily="18" charset="0"/>
              </a:rPr>
              <a:t>Kardiyopulmoner</a:t>
            </a:r>
            <a:r>
              <a:rPr lang="tr-TR" dirty="0" smtClean="0">
                <a:latin typeface="+mn-lt"/>
                <a:cs typeface="Times New Roman" panose="02020603050405020304" pitchFamily="18" charset="0"/>
              </a:rPr>
              <a:t> Fizyoterapi </a:t>
            </a:r>
            <a:r>
              <a:rPr lang="tr-TR" dirty="0">
                <a:latin typeface="+mn-lt"/>
                <a:cs typeface="Times New Roman" panose="02020603050405020304" pitchFamily="18" charset="0"/>
              </a:rPr>
              <a:t>ve </a:t>
            </a:r>
            <a:r>
              <a:rPr lang="tr-TR" dirty="0" smtClean="0">
                <a:latin typeface="+mn-lt"/>
                <a:cs typeface="Times New Roman" panose="02020603050405020304" pitchFamily="18" charset="0"/>
              </a:rPr>
              <a:t>Rehabilitasyon doktora programında 4 </a:t>
            </a:r>
            <a:r>
              <a:rPr lang="tr-TR" dirty="0">
                <a:latin typeface="+mn-lt"/>
                <a:cs typeface="Times New Roman" panose="02020603050405020304" pitchFamily="18" charset="0"/>
              </a:rPr>
              <a:t>adet </a:t>
            </a:r>
            <a:r>
              <a:rPr lang="tr-TR" dirty="0" smtClean="0">
                <a:latin typeface="+mn-lt"/>
                <a:cs typeface="Times New Roman" panose="02020603050405020304" pitchFamily="18" charset="0"/>
              </a:rPr>
              <a:t>doktora </a:t>
            </a:r>
            <a:r>
              <a:rPr lang="tr-TR" dirty="0">
                <a:latin typeface="+mn-lt"/>
                <a:cs typeface="Times New Roman" panose="02020603050405020304" pitchFamily="18" charset="0"/>
              </a:rPr>
              <a:t>tez projesi tamamlanmış ve </a:t>
            </a:r>
            <a:r>
              <a:rPr lang="tr-TR" dirty="0" smtClean="0">
                <a:latin typeface="+mn-lt"/>
                <a:cs typeface="Times New Roman" panose="02020603050405020304" pitchFamily="18" charset="0"/>
              </a:rPr>
              <a:t>8 </a:t>
            </a:r>
            <a:r>
              <a:rPr lang="tr-TR" dirty="0">
                <a:latin typeface="+mn-lt"/>
                <a:cs typeface="Times New Roman" panose="02020603050405020304" pitchFamily="18" charset="0"/>
              </a:rPr>
              <a:t>adet </a:t>
            </a:r>
            <a:r>
              <a:rPr lang="tr-TR" dirty="0">
                <a:solidFill>
                  <a:prstClr val="black"/>
                </a:solidFill>
                <a:latin typeface="+mn-lt"/>
                <a:cs typeface="Times New Roman" panose="02020603050405020304" pitchFamily="18" charset="0"/>
              </a:rPr>
              <a:t>doktora </a:t>
            </a:r>
            <a:r>
              <a:rPr lang="tr-TR" dirty="0" smtClean="0">
                <a:latin typeface="+mn-lt"/>
                <a:cs typeface="Times New Roman" panose="02020603050405020304" pitchFamily="18" charset="0"/>
              </a:rPr>
              <a:t>tez </a:t>
            </a:r>
            <a:r>
              <a:rPr lang="tr-TR" dirty="0">
                <a:latin typeface="+mn-lt"/>
                <a:cs typeface="Times New Roman" panose="02020603050405020304" pitchFamily="18" charset="0"/>
              </a:rPr>
              <a:t>projesi devam etmektedir</a:t>
            </a:r>
            <a:r>
              <a:rPr lang="tr-TR" dirty="0" smtClean="0">
                <a:latin typeface="+mn-lt"/>
                <a:cs typeface="Times New Roman" panose="02020603050405020304" pitchFamily="18" charset="0"/>
              </a:rPr>
              <a:t>.</a:t>
            </a:r>
          </a:p>
          <a:p>
            <a:pPr algn="just">
              <a:lnSpc>
                <a:spcPct val="150000"/>
              </a:lnSpc>
            </a:pPr>
            <a:r>
              <a:rPr lang="tr-TR" dirty="0">
                <a:latin typeface="+mn-lt"/>
                <a:cs typeface="Times New Roman" panose="02020603050405020304" pitchFamily="18" charset="0"/>
              </a:rPr>
              <a:t>Fizyoterapi ve Rehabilitasyon Bölümü öğretim elemanları tarafından 33 adet münferit araştırma projesi devam etmektedir.</a:t>
            </a:r>
          </a:p>
          <a:p>
            <a:pPr marL="457200" lvl="1" indent="0" algn="just">
              <a:lnSpc>
                <a:spcPct val="100000"/>
              </a:lnSpc>
              <a:buNone/>
            </a:pPr>
            <a:endParaRPr lang="tr-TR" sz="1600" dirty="0">
              <a:latin typeface="+mn-lt"/>
              <a:cs typeface="Times New Roman" panose="02020603050405020304" pitchFamily="18" charset="0"/>
            </a:endParaRPr>
          </a:p>
          <a:p>
            <a:pPr marL="457200" lvl="1" indent="0" algn="just">
              <a:lnSpc>
                <a:spcPct val="100000"/>
              </a:lnSpc>
              <a:buNone/>
            </a:pPr>
            <a:endParaRPr lang="tr-TR" sz="1600"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43</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8127665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1194" y="192174"/>
            <a:ext cx="10753223"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 Bölüm</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Gerçekleşen Faaliyetler</a:t>
            </a: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311678"/>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Jüri Üyelikleri (57 Adet)</a:t>
            </a: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nvPr>
        </p:nvGraphicFramePr>
        <p:xfrm>
          <a:off x="578817" y="2166551"/>
          <a:ext cx="10515600" cy="1128003"/>
        </p:xfrm>
        <a:graphic>
          <a:graphicData uri="http://schemas.openxmlformats.org/drawingml/2006/table">
            <a:tbl>
              <a:tblPr>
                <a:tableStyleId>{5C22544A-7EE6-4342-B048-85BDC9FD1C3A}</a:tableStyleId>
              </a:tblPr>
              <a:tblGrid>
                <a:gridCol w="2297474"/>
                <a:gridCol w="1428159"/>
                <a:gridCol w="1241878"/>
                <a:gridCol w="620939"/>
                <a:gridCol w="1294657"/>
                <a:gridCol w="1241878"/>
                <a:gridCol w="807221"/>
                <a:gridCol w="810325"/>
                <a:gridCol w="773069"/>
              </a:tblGrid>
              <a:tr h="745787">
                <a:tc>
                  <a:txBody>
                    <a:bodyPr/>
                    <a:lstStyle/>
                    <a:p>
                      <a:pPr algn="l" fontAlgn="ctr"/>
                      <a:r>
                        <a:rPr lang="tr-TR" sz="1200" b="1" u="none" strike="noStrike" dirty="0">
                          <a:effectLst/>
                        </a:rPr>
                        <a:t>BÖLÜMLER</a:t>
                      </a:r>
                      <a:endParaRPr lang="tr-T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200" b="1" u="none" strike="noStrike">
                          <a:effectLst/>
                        </a:rPr>
                        <a:t>Profesörlük kadro jüriliği</a:t>
                      </a:r>
                      <a:endParaRPr lang="tr-TR"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tr-TR" sz="1200" b="1" u="none" strike="noStrike">
                          <a:effectLst/>
                        </a:rPr>
                        <a:t>Doçentlik sözlü sınav jüriliği</a:t>
                      </a:r>
                      <a:endParaRPr lang="tr-TR"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a:effectLst/>
                        </a:rPr>
                        <a:t>Dç. Sınav Jüri</a:t>
                      </a:r>
                      <a:endParaRPr lang="tr-TR"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a:effectLst/>
                        </a:rPr>
                        <a:t>Dr. Öğretim Üyeliği Kadro Jüri Üyeliği</a:t>
                      </a:r>
                      <a:endParaRPr lang="tr-TR"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a:effectLst/>
                        </a:rPr>
                        <a:t>Öğretim görevlisi sınav jüriliği</a:t>
                      </a:r>
                      <a:endParaRPr lang="tr-TR"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a:effectLst/>
                        </a:rPr>
                        <a:t>Doktora yeterlilik jüri</a:t>
                      </a:r>
                      <a:endParaRPr lang="tr-TR"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a:effectLst/>
                        </a:rPr>
                        <a:t>Doktora Tez Savunma Jüri</a:t>
                      </a:r>
                      <a:endParaRPr lang="tr-TR"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a:effectLst/>
                        </a:rPr>
                        <a:t>Yüksek Lisans Tez Savunma Jüri</a:t>
                      </a:r>
                      <a:endParaRPr lang="tr-TR" sz="1100" b="1" i="0" u="none" strike="noStrike" dirty="0">
                        <a:solidFill>
                          <a:srgbClr val="000000"/>
                        </a:solidFill>
                        <a:effectLst/>
                        <a:latin typeface="Calibri" panose="020F0502020204030204" pitchFamily="34" charset="0"/>
                      </a:endParaRPr>
                    </a:p>
                  </a:txBody>
                  <a:tcPr marL="0" marR="0" marT="0" marB="0" anchor="ctr"/>
                </a:tc>
              </a:tr>
              <a:tr h="186447">
                <a:tc>
                  <a:txBody>
                    <a:bodyPr/>
                    <a:lstStyle/>
                    <a:p>
                      <a:pPr algn="l" fontAlgn="b"/>
                      <a:r>
                        <a:rPr lang="tr-TR" sz="1100" u="none" strike="noStrike" dirty="0">
                          <a:effectLst/>
                        </a:rPr>
                        <a:t>Fizyoterapi ve Rehabilitasyon Bölümü</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2</a:t>
                      </a:r>
                      <a:endParaRPr lang="tr-TR"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2</a:t>
                      </a:r>
                      <a:endParaRPr lang="tr-TR"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1</a:t>
                      </a:r>
                      <a:endParaRPr lang="tr-T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5</a:t>
                      </a:r>
                      <a:endParaRPr lang="tr-T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1</a:t>
                      </a:r>
                      <a:endParaRPr lang="tr-T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10</a:t>
                      </a:r>
                      <a:endParaRPr lang="tr-T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2</a:t>
                      </a:r>
                      <a:endParaRPr lang="tr-T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a:effectLst/>
                        </a:rPr>
                        <a:t>34</a:t>
                      </a:r>
                      <a:endParaRPr lang="tr-TR" sz="1100" b="0" i="0" u="none" strike="noStrike">
                        <a:solidFill>
                          <a:srgbClr val="000000"/>
                        </a:solidFill>
                        <a:effectLst/>
                        <a:latin typeface="Calibri" panose="020F0502020204030204" pitchFamily="34" charset="0"/>
                      </a:endParaRPr>
                    </a:p>
                  </a:txBody>
                  <a:tcPr marL="0" marR="0" marT="0" marB="0" anchor="b"/>
                </a:tc>
              </a:tr>
              <a:tr h="195769">
                <a:tc gridSpan="7">
                  <a:txBody>
                    <a:bodyPr/>
                    <a:lstStyle/>
                    <a:p>
                      <a:pPr algn="ctr" fontAlgn="b"/>
                      <a:r>
                        <a:rPr lang="tr-TR" sz="1100" b="1" u="none" strike="noStrike" dirty="0">
                          <a:effectLst/>
                        </a:rPr>
                        <a:t>Toplam</a:t>
                      </a:r>
                      <a:endParaRPr lang="tr-TR" sz="1100" b="1" i="0" u="none" strike="noStrike" dirty="0">
                        <a:solidFill>
                          <a:srgbClr val="000000"/>
                        </a:solidFill>
                        <a:effectLst/>
                        <a:latin typeface="Calibri" panose="020F050202020403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1100" b="1" u="none" strike="noStrike" dirty="0">
                          <a:effectLst/>
                        </a:rPr>
                        <a:t> </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1" u="none" strike="noStrike" dirty="0">
                          <a:effectLst/>
                        </a:rPr>
                        <a:t>57</a:t>
                      </a:r>
                      <a:endParaRPr lang="tr-TR" sz="1100" b="1" i="0" u="none" strike="noStrike" dirty="0">
                        <a:solidFill>
                          <a:srgbClr val="000000"/>
                        </a:solidFill>
                        <a:effectLst/>
                        <a:latin typeface="Calibri" panose="020F0502020204030204" pitchFamily="34" charset="0"/>
                      </a:endParaRPr>
                    </a:p>
                  </a:txBody>
                  <a:tcPr marL="0" marR="0" marT="0" marB="0" anchor="b"/>
                </a:tc>
              </a:tr>
            </a:tbl>
          </a:graphicData>
        </a:graphic>
      </p:graphicFrame>
      <p:graphicFrame>
        <p:nvGraphicFramePr>
          <p:cNvPr id="3" name="Tablo 2"/>
          <p:cNvGraphicFramePr>
            <a:graphicFrameLocks noGrp="1"/>
          </p:cNvGraphicFramePr>
          <p:nvPr>
            <p:extLst/>
          </p:nvPr>
        </p:nvGraphicFramePr>
        <p:xfrm>
          <a:off x="3177746" y="3756968"/>
          <a:ext cx="5029200" cy="1257300"/>
        </p:xfrm>
        <a:graphic>
          <a:graphicData uri="http://schemas.openxmlformats.org/drawingml/2006/table">
            <a:tbl>
              <a:tblPr>
                <a:tableStyleId>{5C22544A-7EE6-4342-B048-85BDC9FD1C3A}</a:tableStyleId>
              </a:tblPr>
              <a:tblGrid>
                <a:gridCol w="3569621"/>
                <a:gridCol w="1459579"/>
              </a:tblGrid>
              <a:tr h="219075">
                <a:tc>
                  <a:txBody>
                    <a:bodyPr/>
                    <a:lstStyle/>
                    <a:p>
                      <a:pPr algn="ctr" rtl="0" fontAlgn="ctr"/>
                      <a:r>
                        <a:rPr lang="tr-TR" sz="1300" b="1" u="none" strike="noStrike" dirty="0">
                          <a:effectLst/>
                        </a:rPr>
                        <a:t>Akademisyen Jüri Dağılımı</a:t>
                      </a:r>
                      <a:endParaRPr lang="tr-TR" sz="1300" b="1" i="0" u="none" strike="noStrike" dirty="0">
                        <a:solidFill>
                          <a:srgbClr val="FF0000"/>
                        </a:solidFill>
                        <a:effectLst/>
                        <a:latin typeface="Times New Roman" panose="02020603050405020304" pitchFamily="18" charset="0"/>
                      </a:endParaRPr>
                    </a:p>
                  </a:txBody>
                  <a:tcPr marL="0" marR="0" marT="0" marB="0" anchor="ctr"/>
                </a:tc>
                <a:tc>
                  <a:txBody>
                    <a:bodyPr/>
                    <a:lstStyle/>
                    <a:p>
                      <a:pPr algn="ctr" rtl="0" fontAlgn="ctr"/>
                      <a:r>
                        <a:rPr lang="tr-TR" sz="1300" b="1" u="none" strike="noStrike" dirty="0">
                          <a:effectLst/>
                        </a:rPr>
                        <a:t>Jüri Sayısı</a:t>
                      </a:r>
                      <a:endParaRPr lang="tr-TR" sz="1300" b="1" i="0" u="none" strike="noStrike" dirty="0">
                        <a:solidFill>
                          <a:srgbClr val="FF0000"/>
                        </a:solidFill>
                        <a:effectLst/>
                        <a:latin typeface="Times New Roman" panose="02020603050405020304" pitchFamily="18" charset="0"/>
                      </a:endParaRPr>
                    </a:p>
                  </a:txBody>
                  <a:tcPr marL="0" marR="0" marT="0" marB="0" anchor="ctr"/>
                </a:tc>
              </a:tr>
              <a:tr h="209550">
                <a:tc>
                  <a:txBody>
                    <a:bodyPr/>
                    <a:lstStyle/>
                    <a:p>
                      <a:pPr algn="l" rtl="0" fontAlgn="ctr"/>
                      <a:r>
                        <a:rPr lang="tr-TR" sz="1300" u="none" strike="noStrike">
                          <a:effectLst/>
                        </a:rPr>
                        <a:t>Prof. Dr. H. Nilgün Gürses</a:t>
                      </a:r>
                      <a:endParaRPr lang="tr-TR" sz="1300" b="0" i="0" u="none" strike="noStrike">
                        <a:solidFill>
                          <a:srgbClr val="000000"/>
                        </a:solidFill>
                        <a:effectLst/>
                        <a:latin typeface="Times New Roman" panose="02020603050405020304" pitchFamily="18" charset="0"/>
                      </a:endParaRPr>
                    </a:p>
                  </a:txBody>
                  <a:tcPr marL="0" marR="0" marT="0" marB="0" anchor="ctr"/>
                </a:tc>
                <a:tc>
                  <a:txBody>
                    <a:bodyPr/>
                    <a:lstStyle/>
                    <a:p>
                      <a:pPr algn="ctr" rtl="0" fontAlgn="ctr"/>
                      <a:r>
                        <a:rPr lang="tr-TR" sz="1300" u="none" strike="noStrike">
                          <a:effectLst/>
                        </a:rPr>
                        <a:t>28</a:t>
                      </a:r>
                      <a:endParaRPr lang="tr-TR" sz="1300" b="0" i="0" u="none" strike="noStrike">
                        <a:solidFill>
                          <a:srgbClr val="000000"/>
                        </a:solidFill>
                        <a:effectLst/>
                        <a:latin typeface="Times New Roman" panose="02020603050405020304" pitchFamily="18" charset="0"/>
                      </a:endParaRPr>
                    </a:p>
                  </a:txBody>
                  <a:tcPr marL="0" marR="0" marT="0" marB="0" anchor="ctr"/>
                </a:tc>
              </a:tr>
              <a:tr h="209550">
                <a:tc>
                  <a:txBody>
                    <a:bodyPr/>
                    <a:lstStyle/>
                    <a:p>
                      <a:pPr algn="l" rtl="0" fontAlgn="ctr"/>
                      <a:r>
                        <a:rPr lang="tr-TR" sz="1300" u="none" strike="noStrike">
                          <a:effectLst/>
                        </a:rPr>
                        <a:t>Doç. Dr. Semiramis Özyılmaz</a:t>
                      </a:r>
                      <a:endParaRPr lang="tr-TR" sz="1300" b="0" i="0" u="none" strike="noStrike">
                        <a:solidFill>
                          <a:srgbClr val="000000"/>
                        </a:solidFill>
                        <a:effectLst/>
                        <a:latin typeface="Times New Roman" panose="02020603050405020304" pitchFamily="18" charset="0"/>
                      </a:endParaRPr>
                    </a:p>
                  </a:txBody>
                  <a:tcPr marL="0" marR="0" marT="0" marB="0" anchor="ctr"/>
                </a:tc>
                <a:tc>
                  <a:txBody>
                    <a:bodyPr/>
                    <a:lstStyle/>
                    <a:p>
                      <a:pPr algn="ctr" rtl="0" fontAlgn="ctr"/>
                      <a:r>
                        <a:rPr lang="tr-TR" sz="1300" u="none" strike="noStrike">
                          <a:effectLst/>
                        </a:rPr>
                        <a:t>19</a:t>
                      </a:r>
                      <a:endParaRPr lang="tr-TR" sz="1300" b="0" i="0" u="none" strike="noStrike">
                        <a:solidFill>
                          <a:srgbClr val="000000"/>
                        </a:solidFill>
                        <a:effectLst/>
                        <a:latin typeface="Times New Roman" panose="02020603050405020304" pitchFamily="18" charset="0"/>
                      </a:endParaRPr>
                    </a:p>
                  </a:txBody>
                  <a:tcPr marL="0" marR="0" marT="0" marB="0" anchor="ctr"/>
                </a:tc>
              </a:tr>
              <a:tr h="209550">
                <a:tc>
                  <a:txBody>
                    <a:bodyPr/>
                    <a:lstStyle/>
                    <a:p>
                      <a:pPr algn="l" rtl="0" fontAlgn="ctr"/>
                      <a:r>
                        <a:rPr lang="fi-FI" sz="1300" u="none" strike="noStrike">
                          <a:effectLst/>
                        </a:rPr>
                        <a:t>Dr. Öğr. Üyesi Alis Kostanoğlu</a:t>
                      </a:r>
                      <a:endParaRPr lang="fi-FI" sz="1300" b="0" i="0" u="none" strike="noStrike">
                        <a:solidFill>
                          <a:srgbClr val="000000"/>
                        </a:solidFill>
                        <a:effectLst/>
                        <a:latin typeface="Times New Roman" panose="02020603050405020304" pitchFamily="18" charset="0"/>
                      </a:endParaRPr>
                    </a:p>
                  </a:txBody>
                  <a:tcPr marL="0" marR="0" marT="0" marB="0" anchor="ctr"/>
                </a:tc>
                <a:tc>
                  <a:txBody>
                    <a:bodyPr/>
                    <a:lstStyle/>
                    <a:p>
                      <a:pPr algn="ctr" rtl="0" fontAlgn="ctr"/>
                      <a:r>
                        <a:rPr lang="tr-TR" sz="1300" u="none" strike="noStrike">
                          <a:effectLst/>
                        </a:rPr>
                        <a:t>6</a:t>
                      </a:r>
                      <a:endParaRPr lang="tr-TR" sz="1300" b="0" i="0" u="none" strike="noStrike">
                        <a:solidFill>
                          <a:srgbClr val="000000"/>
                        </a:solidFill>
                        <a:effectLst/>
                        <a:latin typeface="Times New Roman" panose="02020603050405020304" pitchFamily="18" charset="0"/>
                      </a:endParaRPr>
                    </a:p>
                  </a:txBody>
                  <a:tcPr marL="0" marR="0" marT="0" marB="0" anchor="ctr"/>
                </a:tc>
              </a:tr>
              <a:tr h="209550">
                <a:tc>
                  <a:txBody>
                    <a:bodyPr/>
                    <a:lstStyle/>
                    <a:p>
                      <a:pPr algn="l" rtl="0" fontAlgn="ctr"/>
                      <a:r>
                        <a:rPr lang="tr-TR" sz="1300" u="none" strike="noStrike">
                          <a:effectLst/>
                        </a:rPr>
                        <a:t>Dr. Öğr. Üyesi Müberrra Tanrıverdi</a:t>
                      </a:r>
                      <a:endParaRPr lang="tr-TR" sz="1300" b="0" i="0" u="none" strike="noStrike">
                        <a:solidFill>
                          <a:srgbClr val="000000"/>
                        </a:solidFill>
                        <a:effectLst/>
                        <a:latin typeface="Times New Roman" panose="02020603050405020304" pitchFamily="18" charset="0"/>
                      </a:endParaRPr>
                    </a:p>
                  </a:txBody>
                  <a:tcPr marL="0" marR="0" marT="0" marB="0" anchor="ctr"/>
                </a:tc>
                <a:tc>
                  <a:txBody>
                    <a:bodyPr/>
                    <a:lstStyle/>
                    <a:p>
                      <a:pPr algn="ctr" rtl="0" fontAlgn="ctr"/>
                      <a:r>
                        <a:rPr lang="tr-TR" sz="1300" u="none" strike="noStrike">
                          <a:effectLst/>
                        </a:rPr>
                        <a:t>4</a:t>
                      </a:r>
                      <a:endParaRPr lang="tr-TR" sz="1300" b="0" i="0" u="none" strike="noStrike">
                        <a:solidFill>
                          <a:srgbClr val="000000"/>
                        </a:solidFill>
                        <a:effectLst/>
                        <a:latin typeface="Times New Roman" panose="02020603050405020304" pitchFamily="18" charset="0"/>
                      </a:endParaRPr>
                    </a:p>
                  </a:txBody>
                  <a:tcPr marL="0" marR="0" marT="0" marB="0" anchor="ctr"/>
                </a:tc>
              </a:tr>
              <a:tr h="200025">
                <a:tc>
                  <a:txBody>
                    <a:bodyPr/>
                    <a:lstStyle/>
                    <a:p>
                      <a:pPr algn="r" fontAlgn="b"/>
                      <a:r>
                        <a:rPr lang="tr-TR" sz="1100" b="1" u="none" strike="noStrike" dirty="0">
                          <a:effectLst/>
                        </a:rPr>
                        <a:t>Toplam</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1" u="none" strike="noStrike" dirty="0">
                          <a:effectLst/>
                        </a:rPr>
                        <a:t>57</a:t>
                      </a:r>
                      <a:endParaRPr lang="tr-TR" sz="1100" b="1"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5" name="Slayt Numarası Yer Tutucusu 4"/>
          <p:cNvSpPr>
            <a:spLocks noGrp="1"/>
          </p:cNvSpPr>
          <p:nvPr>
            <p:ph type="sldNum" sz="quarter" idx="12"/>
          </p:nvPr>
        </p:nvSpPr>
        <p:spPr/>
        <p:txBody>
          <a:bodyPr/>
          <a:lstStyle/>
          <a:p>
            <a:fld id="{9B8800FA-460D-414D-AF66-D3BDDAFE8794}" type="slidenum">
              <a:rPr lang="tr-TR" smtClean="0"/>
              <a:t>44</a:t>
            </a:fld>
            <a:endParaRPr lang="tr-TR" dirty="0"/>
          </a:p>
        </p:txBody>
      </p:sp>
      <p:sp>
        <p:nvSpPr>
          <p:cNvPr id="6" name="Altbilgi Yer Tutucusu 5"/>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9346632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09433" y="208650"/>
            <a:ext cx="1068498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243928" y="1089122"/>
            <a:ext cx="11377264" cy="5311678"/>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Sosyal Etkinlikler (6 Adet)</a:t>
            </a: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lvl="0" algn="just">
              <a:buFont typeface="+mj-lt"/>
              <a:buAutoNum type="arabicPeriod"/>
            </a:pPr>
            <a:r>
              <a:rPr lang="tr-TR" dirty="0" smtClean="0">
                <a:latin typeface="+mn-lt"/>
                <a:cs typeface="Times New Roman" panose="02020603050405020304" pitchFamily="18" charset="0"/>
              </a:rPr>
              <a:t>18 </a:t>
            </a:r>
            <a:r>
              <a:rPr lang="tr-TR" dirty="0">
                <a:latin typeface="+mn-lt"/>
                <a:cs typeface="Times New Roman" panose="02020603050405020304" pitchFamily="18" charset="0"/>
              </a:rPr>
              <a:t>Nisan 2019 </a:t>
            </a:r>
            <a:r>
              <a:rPr lang="tr-TR" b="1" dirty="0">
                <a:latin typeface="+mn-lt"/>
                <a:cs typeface="Times New Roman" panose="02020603050405020304" pitchFamily="18" charset="0"/>
              </a:rPr>
              <a:t>“V. Geleneksel </a:t>
            </a:r>
            <a:r>
              <a:rPr lang="tr-TR" b="1" dirty="0" err="1">
                <a:latin typeface="+mn-lt"/>
                <a:cs typeface="Times New Roman" panose="02020603050405020304" pitchFamily="18" charset="0"/>
              </a:rPr>
              <a:t>Gonyometre</a:t>
            </a:r>
            <a:r>
              <a:rPr lang="tr-TR" b="1" dirty="0">
                <a:latin typeface="+mn-lt"/>
                <a:cs typeface="Times New Roman" panose="02020603050405020304" pitchFamily="18" charset="0"/>
              </a:rPr>
              <a:t> Töreni” </a:t>
            </a:r>
            <a:r>
              <a:rPr lang="tr-TR" dirty="0">
                <a:latin typeface="+mn-lt"/>
                <a:cs typeface="Times New Roman" panose="02020603050405020304" pitchFamily="18" charset="0"/>
              </a:rPr>
              <a:t>(Eyüp Sultan Yerleşkesi</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0" algn="just">
              <a:buFont typeface="+mj-lt"/>
              <a:buAutoNum type="arabicPeriod"/>
            </a:pPr>
            <a:r>
              <a:rPr lang="tr-TR" dirty="0">
                <a:latin typeface="+mn-lt"/>
                <a:cs typeface="Times New Roman" panose="02020603050405020304" pitchFamily="18" charset="0"/>
              </a:rPr>
              <a:t>31 Mayıs 2019 </a:t>
            </a:r>
            <a:r>
              <a:rPr lang="tr-TR" b="1" dirty="0">
                <a:latin typeface="+mn-lt"/>
                <a:cs typeface="Times New Roman" panose="02020603050405020304" pitchFamily="18" charset="0"/>
              </a:rPr>
              <a:t>“İftar programı</a:t>
            </a:r>
            <a:r>
              <a:rPr lang="tr-TR" dirty="0">
                <a:latin typeface="+mn-lt"/>
                <a:cs typeface="Times New Roman" panose="02020603050405020304" pitchFamily="18" charset="0"/>
              </a:rPr>
              <a:t>” (Fizyoterapi ve Rehabilitasyon Bölümü Öğrenci Kulübü</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0" algn="just">
              <a:buFont typeface="+mj-lt"/>
              <a:buAutoNum type="arabicPeriod"/>
            </a:pPr>
            <a:r>
              <a:rPr lang="tr-TR" dirty="0">
                <a:latin typeface="+mn-lt"/>
                <a:cs typeface="Times New Roman" panose="02020603050405020304" pitchFamily="18" charset="0"/>
              </a:rPr>
              <a:t>18 Temmuz-29 Temmuz 2019 </a:t>
            </a:r>
            <a:r>
              <a:rPr lang="tr-TR" b="1" dirty="0">
                <a:latin typeface="+mn-lt"/>
                <a:cs typeface="Times New Roman" panose="02020603050405020304" pitchFamily="18" charset="0"/>
              </a:rPr>
              <a:t>“Üniversite Tanıtım Günleri”</a:t>
            </a:r>
            <a:r>
              <a:rPr lang="tr-TR" dirty="0">
                <a:latin typeface="+mn-lt"/>
                <a:cs typeface="Times New Roman" panose="02020603050405020304" pitchFamily="18" charset="0"/>
              </a:rPr>
              <a:t> (Lütfi Kırdar Kongre Merkezi, Üniversite Merkez Kampüs ve Eyüp Sultan Yerleşkesi</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0" algn="just">
              <a:buFont typeface="+mj-lt"/>
              <a:buAutoNum type="arabicPeriod"/>
            </a:pPr>
            <a:r>
              <a:rPr lang="tr-TR" dirty="0">
                <a:latin typeface="+mn-lt"/>
                <a:cs typeface="Times New Roman" panose="02020603050405020304" pitchFamily="18" charset="0"/>
              </a:rPr>
              <a:t>17 Temmuz 2019 </a:t>
            </a:r>
            <a:r>
              <a:rPr lang="tr-TR" b="1" dirty="0">
                <a:latin typeface="+mn-lt"/>
                <a:cs typeface="Times New Roman" panose="02020603050405020304" pitchFamily="18" charset="0"/>
              </a:rPr>
              <a:t>“Tercih ve Tanıtım Dönemi  Koordinasyon Toplantısı”</a:t>
            </a:r>
            <a:r>
              <a:rPr lang="tr-TR" dirty="0">
                <a:latin typeface="+mn-lt"/>
                <a:cs typeface="Times New Roman" panose="02020603050405020304" pitchFamily="18" charset="0"/>
              </a:rPr>
              <a:t>  (</a:t>
            </a:r>
            <a:r>
              <a:rPr lang="tr-TR" dirty="0" err="1">
                <a:latin typeface="+mn-lt"/>
                <a:cs typeface="Times New Roman" panose="02020603050405020304" pitchFamily="18" charset="0"/>
              </a:rPr>
              <a:t>Erich</a:t>
            </a:r>
            <a:r>
              <a:rPr lang="tr-TR" dirty="0">
                <a:latin typeface="+mn-lt"/>
                <a:cs typeface="Times New Roman" panose="02020603050405020304" pitchFamily="18" charset="0"/>
              </a:rPr>
              <a:t> Frank Konferans Salonu</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0" algn="just">
              <a:buFont typeface="+mj-lt"/>
              <a:buAutoNum type="arabicPeriod"/>
            </a:pPr>
            <a:r>
              <a:rPr lang="tr-TR" dirty="0">
                <a:latin typeface="+mn-lt"/>
                <a:cs typeface="Times New Roman" panose="02020603050405020304" pitchFamily="18" charset="0"/>
              </a:rPr>
              <a:t>1 Kasım 2018 </a:t>
            </a:r>
            <a:r>
              <a:rPr lang="tr-TR" b="1" dirty="0">
                <a:latin typeface="+mn-lt"/>
                <a:cs typeface="Times New Roman" panose="02020603050405020304" pitchFamily="18" charset="0"/>
              </a:rPr>
              <a:t>“Beyaz Önlük Giydirme Töreni” </a:t>
            </a:r>
            <a:r>
              <a:rPr lang="tr-TR" dirty="0">
                <a:latin typeface="+mn-lt"/>
                <a:cs typeface="Times New Roman" panose="02020603050405020304" pitchFamily="18" charset="0"/>
              </a:rPr>
              <a:t>(</a:t>
            </a:r>
            <a:r>
              <a:rPr lang="tr-TR" dirty="0" err="1">
                <a:latin typeface="+mn-lt"/>
                <a:cs typeface="Times New Roman" panose="02020603050405020304" pitchFamily="18" charset="0"/>
              </a:rPr>
              <a:t>Erich</a:t>
            </a:r>
            <a:r>
              <a:rPr lang="tr-TR" dirty="0">
                <a:latin typeface="+mn-lt"/>
                <a:cs typeface="Times New Roman" panose="02020603050405020304" pitchFamily="18" charset="0"/>
              </a:rPr>
              <a:t> Frank Konferans Salonu</a:t>
            </a:r>
            <a:r>
              <a:rPr lang="tr-TR" dirty="0" smtClean="0">
                <a:latin typeface="+mn-lt"/>
                <a:cs typeface="Times New Roman" panose="02020603050405020304" pitchFamily="18" charset="0"/>
              </a:rPr>
              <a:t>)</a:t>
            </a:r>
            <a:endParaRPr lang="tr-TR" dirty="0">
              <a:latin typeface="+mn-lt"/>
              <a:cs typeface="Times New Roman" panose="02020603050405020304" pitchFamily="18" charset="0"/>
            </a:endParaRPr>
          </a:p>
          <a:p>
            <a:pPr lvl="0" algn="just">
              <a:buFont typeface="+mj-lt"/>
              <a:buAutoNum type="arabicPeriod"/>
            </a:pPr>
            <a:r>
              <a:rPr lang="tr-TR" dirty="0">
                <a:latin typeface="+mn-lt"/>
                <a:cs typeface="Times New Roman" panose="02020603050405020304" pitchFamily="18" charset="0"/>
              </a:rPr>
              <a:t>19 Nisan 2019 </a:t>
            </a:r>
            <a:r>
              <a:rPr lang="tr-TR" b="1" dirty="0">
                <a:latin typeface="+mn-lt"/>
                <a:cs typeface="Times New Roman" panose="02020603050405020304" pitchFamily="18" charset="0"/>
              </a:rPr>
              <a:t>“Sanatla Terapi Şenliği”</a:t>
            </a:r>
            <a:r>
              <a:rPr lang="tr-TR" dirty="0">
                <a:latin typeface="+mn-lt"/>
                <a:cs typeface="Times New Roman" panose="02020603050405020304" pitchFamily="18" charset="0"/>
              </a:rPr>
              <a:t> (Engelliler Birimi Koordinatörü (Doç. Dr. Semiramis Özyılmaz)</a:t>
            </a:r>
          </a:p>
          <a:p>
            <a:pPr marL="457200" lvl="1" indent="0" algn="just">
              <a:lnSpc>
                <a:spcPct val="100000"/>
              </a:lnSpc>
              <a:buNone/>
            </a:pPr>
            <a:endParaRPr lang="tr-TR" sz="1600" b="1" dirty="0" smtClean="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45</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3557269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259307" y="161658"/>
            <a:ext cx="10703134" cy="5406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8" name="Dikdörtgen 7"/>
          <p:cNvSpPr/>
          <p:nvPr/>
        </p:nvSpPr>
        <p:spPr>
          <a:xfrm>
            <a:off x="131807" y="824988"/>
            <a:ext cx="11384437" cy="1200329"/>
          </a:xfrm>
          <a:prstGeom prst="rect">
            <a:avLst/>
          </a:prstGeom>
        </p:spPr>
        <p:txBody>
          <a:bodyPr wrap="square">
            <a:spAutoFit/>
          </a:bodyPr>
          <a:lstStyle/>
          <a:p>
            <a:pPr algn="ctr" fontAlgn="ctr"/>
            <a:endParaRPr lang="tr-TR" b="1" dirty="0" smtClean="0">
              <a:latin typeface="Times New Roman" panose="02020603050405020304" pitchFamily="18" charset="0"/>
              <a:cs typeface="Times New Roman" panose="02020603050405020304" pitchFamily="18" charset="0"/>
            </a:endParaRPr>
          </a:p>
          <a:p>
            <a:pPr algn="ctr" fontAlgn="ctr"/>
            <a:endParaRPr lang="tr-TR" b="1"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907844394"/>
              </p:ext>
            </p:extLst>
          </p:nvPr>
        </p:nvGraphicFramePr>
        <p:xfrm>
          <a:off x="74142" y="1406295"/>
          <a:ext cx="11911903" cy="4890058"/>
        </p:xfrm>
        <a:graphic>
          <a:graphicData uri="http://schemas.openxmlformats.org/drawingml/2006/table">
            <a:tbl>
              <a:tblPr>
                <a:tableStyleId>{5C22544A-7EE6-4342-B048-85BDC9FD1C3A}</a:tableStyleId>
              </a:tblPr>
              <a:tblGrid>
                <a:gridCol w="1255037"/>
                <a:gridCol w="509458"/>
                <a:gridCol w="706855"/>
                <a:gridCol w="576649"/>
                <a:gridCol w="619135"/>
                <a:gridCol w="634213"/>
                <a:gridCol w="634213"/>
                <a:gridCol w="634213"/>
                <a:gridCol w="634213"/>
                <a:gridCol w="634213"/>
                <a:gridCol w="634213"/>
                <a:gridCol w="634213"/>
                <a:gridCol w="634213"/>
                <a:gridCol w="634213"/>
                <a:gridCol w="634213"/>
                <a:gridCol w="634213"/>
                <a:gridCol w="634213"/>
                <a:gridCol w="634213"/>
              </a:tblGrid>
              <a:tr h="652401">
                <a:tc>
                  <a:txBody>
                    <a:bodyPr/>
                    <a:lstStyle/>
                    <a:p>
                      <a:pPr algn="ctr" rtl="0" fontAlgn="ctr"/>
                      <a:r>
                        <a:rPr lang="tr-TR" sz="900" b="1" u="none" strike="noStrike" dirty="0">
                          <a:effectLst/>
                          <a:latin typeface="+mn-lt"/>
                        </a:rPr>
                        <a:t>FİZYOTERAPİ VE REHABİLİTASYON BÖLÜM</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Ödül</a:t>
                      </a:r>
                      <a:endParaRPr lang="tr-TR" sz="900" b="1" i="0" u="none" strike="noStrike" dirty="0">
                        <a:solidFill>
                          <a:srgbClr val="000000"/>
                        </a:solidFill>
                        <a:effectLst/>
                        <a:latin typeface="+mn-lt"/>
                      </a:endParaRPr>
                    </a:p>
                  </a:txBody>
                  <a:tcPr marL="0" marR="0" marT="0" marB="0" anchor="ctr"/>
                </a:tc>
                <a:tc>
                  <a:txBody>
                    <a:bodyPr/>
                    <a:lstStyle/>
                    <a:p>
                      <a:pPr algn="l" rtl="0" fontAlgn="t"/>
                      <a:r>
                        <a:rPr lang="tr-TR" sz="900" b="1" u="none" strike="noStrike">
                          <a:effectLst/>
                          <a:latin typeface="+mn-lt"/>
                        </a:rPr>
                        <a:t>Yayın Kurulu/</a:t>
                      </a:r>
                      <a:br>
                        <a:rPr lang="tr-TR" sz="900" b="1" u="none" strike="noStrike">
                          <a:effectLst/>
                          <a:latin typeface="+mn-lt"/>
                        </a:rPr>
                      </a:br>
                      <a:r>
                        <a:rPr lang="tr-TR" sz="900" b="1" u="none" strike="noStrike">
                          <a:effectLst/>
                          <a:latin typeface="+mn-lt"/>
                        </a:rPr>
                        <a:t>Ulusal Danışmanlık/</a:t>
                      </a:r>
                      <a:br>
                        <a:rPr lang="tr-TR" sz="900" b="1" u="none" strike="noStrike">
                          <a:effectLst/>
                          <a:latin typeface="+mn-lt"/>
                        </a:rPr>
                      </a:br>
                      <a:r>
                        <a:rPr lang="tr-TR" sz="900" b="1" u="none" strike="noStrike">
                          <a:effectLst/>
                          <a:latin typeface="+mn-lt"/>
                        </a:rPr>
                        <a:t>Etik Üyeliği</a:t>
                      </a:r>
                      <a:br>
                        <a:rPr lang="tr-TR" sz="900" b="1" u="none" strike="noStrike">
                          <a:effectLst/>
                          <a:latin typeface="+mn-lt"/>
                        </a:rPr>
                      </a:br>
                      <a:endParaRPr lang="tr-TR" sz="900" b="1" i="0" u="none" strike="noStrike">
                        <a:solidFill>
                          <a:srgbClr val="000000"/>
                        </a:solidFill>
                        <a:effectLst/>
                        <a:latin typeface="+mn-lt"/>
                      </a:endParaRPr>
                    </a:p>
                  </a:txBody>
                  <a:tcPr marL="0" marR="0" marT="0" marB="0"/>
                </a:tc>
                <a:tc>
                  <a:txBody>
                    <a:bodyPr/>
                    <a:lstStyle/>
                    <a:p>
                      <a:pPr algn="l" rtl="0" fontAlgn="ctr"/>
                      <a:r>
                        <a:rPr lang="it-IT" sz="1000" b="1" u="none" strike="noStrike" dirty="0" smtClean="0">
                          <a:effectLst/>
                          <a:latin typeface="+mn-lt"/>
                        </a:rPr>
                        <a:t>Makale</a:t>
                      </a:r>
                      <a:br>
                        <a:rPr lang="it-IT" sz="1000" b="1" u="none" strike="noStrike" dirty="0" smtClean="0">
                          <a:effectLst/>
                          <a:latin typeface="+mn-lt"/>
                        </a:rPr>
                      </a:br>
                      <a:r>
                        <a:rPr lang="it-IT" sz="1000" b="1" u="none" strike="noStrike" dirty="0" smtClean="0">
                          <a:effectLst/>
                          <a:latin typeface="+mn-lt"/>
                        </a:rPr>
                        <a:t>(SCI, SSCI</a:t>
                      </a:r>
                      <a:r>
                        <a:rPr lang="tr-TR" sz="1000" b="1" u="none" strike="noStrike" dirty="0" smtClean="0">
                          <a:effectLst/>
                          <a:latin typeface="+mn-lt"/>
                        </a:rPr>
                        <a:t>,</a:t>
                      </a:r>
                      <a:r>
                        <a:rPr lang="it-IT" sz="1000" b="1" u="none" strike="noStrike" dirty="0" smtClean="0">
                          <a:effectLst/>
                          <a:latin typeface="+mn-lt"/>
                        </a:rPr>
                        <a:t> AHCI</a:t>
                      </a:r>
                      <a:r>
                        <a:rPr lang="tr-TR" sz="1000" b="1" u="none" strike="noStrike" dirty="0" smtClean="0">
                          <a:effectLst/>
                          <a:latin typeface="+mn-lt"/>
                        </a:rPr>
                        <a:t> ve     ESCI</a:t>
                      </a:r>
                      <a:r>
                        <a:rPr lang="it-IT" sz="1000" b="1" u="none" strike="noStrike" dirty="0" smtClean="0">
                          <a:effectLst/>
                          <a:latin typeface="+mn-lt"/>
                        </a:rPr>
                        <a:t>) </a:t>
                      </a:r>
                      <a:endParaRPr lang="it-IT" sz="10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Diğer Makaleler</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a:effectLst/>
                          <a:latin typeface="+mn-lt"/>
                        </a:rPr>
                        <a:t>Kitap Bölümü</a:t>
                      </a:r>
                      <a:endParaRPr lang="tr-TR" sz="900" b="1" i="0" u="none" strike="noStrike">
                        <a:solidFill>
                          <a:srgbClr val="000000"/>
                        </a:solidFill>
                        <a:effectLst/>
                        <a:latin typeface="+mn-lt"/>
                      </a:endParaRPr>
                    </a:p>
                  </a:txBody>
                  <a:tcPr marL="0" marR="0" marT="0" marB="0" anchor="ctr"/>
                </a:tc>
                <a:tc>
                  <a:txBody>
                    <a:bodyPr/>
                    <a:lstStyle/>
                    <a:p>
                      <a:pPr algn="ctr" rtl="0" fontAlgn="ctr"/>
                      <a:r>
                        <a:rPr lang="tr-TR" sz="900" b="1" u="none" strike="noStrike">
                          <a:effectLst/>
                          <a:latin typeface="+mn-lt"/>
                        </a:rPr>
                        <a:t>Kitap Yazarı / Editör</a:t>
                      </a:r>
                      <a:endParaRPr lang="tr-TR" sz="900" b="1" i="0" u="none" strike="noStrike">
                        <a:solidFill>
                          <a:srgbClr val="000000"/>
                        </a:solidFill>
                        <a:effectLst/>
                        <a:latin typeface="+mn-lt"/>
                      </a:endParaRPr>
                    </a:p>
                  </a:txBody>
                  <a:tcPr marL="0" marR="0" marT="0" marB="0" anchor="ctr"/>
                </a:tc>
                <a:tc>
                  <a:txBody>
                    <a:bodyPr/>
                    <a:lstStyle/>
                    <a:p>
                      <a:pPr algn="ctr" rtl="0" fontAlgn="ctr"/>
                      <a:r>
                        <a:rPr lang="tr-TR" sz="900" b="1" u="none" strike="noStrike">
                          <a:effectLst/>
                          <a:latin typeface="+mn-lt"/>
                        </a:rPr>
                        <a:t>Broşür</a:t>
                      </a:r>
                      <a:endParaRPr lang="tr-TR" sz="900" b="1" i="0" u="none" strike="noStrike">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Bilimsel Etkinlikler (Katılım Sağlanan)</a:t>
                      </a:r>
                      <a:endParaRPr lang="tr-TR" sz="900" b="1" i="0" u="none" strike="noStrike" dirty="0">
                        <a:solidFill>
                          <a:srgbClr val="000000"/>
                        </a:solidFill>
                        <a:effectLst/>
                        <a:latin typeface="+mn-lt"/>
                      </a:endParaRPr>
                    </a:p>
                  </a:txBody>
                  <a:tcPr marL="0" marR="0" marT="0" marB="0" anchor="ctr"/>
                </a:tc>
                <a:tc>
                  <a:txBody>
                    <a:bodyPr/>
                    <a:lstStyle/>
                    <a:p>
                      <a:pPr algn="l" rtl="0" fontAlgn="ctr"/>
                      <a:r>
                        <a:rPr lang="tr-TR" sz="900" b="1" u="none" strike="noStrike" dirty="0">
                          <a:effectLst/>
                          <a:latin typeface="+mn-lt"/>
                        </a:rPr>
                        <a:t>Bilimsel Etkinlikler      (Düzenlenen)</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Bildiri / Poster</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Patent</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smtClean="0">
                          <a:effectLst/>
                          <a:latin typeface="+mn-lt"/>
                        </a:rPr>
                        <a:t>TÜBİTAK </a:t>
                      </a:r>
                      <a:r>
                        <a:rPr lang="tr-TR" sz="900" b="1" u="none" strike="noStrike" dirty="0">
                          <a:effectLst/>
                          <a:latin typeface="+mn-lt"/>
                        </a:rPr>
                        <a:t>Projeleri</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BAP Projeleri</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Diğer Projeler</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Jüri Üyelikleri </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Sosyal Etkinlik</a:t>
                      </a:r>
                      <a:endParaRPr lang="tr-TR" sz="900" b="1" i="0" u="none" strike="noStrike" dirty="0">
                        <a:solidFill>
                          <a:srgbClr val="000000"/>
                        </a:solidFill>
                        <a:effectLst/>
                        <a:latin typeface="+mn-lt"/>
                      </a:endParaRPr>
                    </a:p>
                  </a:txBody>
                  <a:tcPr marL="0" marR="0" marT="0" marB="0" anchor="ctr"/>
                </a:tc>
                <a:tc>
                  <a:txBody>
                    <a:bodyPr/>
                    <a:lstStyle/>
                    <a:p>
                      <a:pPr algn="ctr" rtl="0" fontAlgn="ctr"/>
                      <a:r>
                        <a:rPr lang="tr-TR" sz="900" b="1" u="none" strike="noStrike" dirty="0">
                          <a:effectLst/>
                          <a:latin typeface="+mn-lt"/>
                        </a:rPr>
                        <a:t>TOPLAM</a:t>
                      </a:r>
                      <a:endParaRPr lang="tr-TR" sz="900" b="1" i="0" u="none" strike="noStrike" dirty="0">
                        <a:solidFill>
                          <a:srgbClr val="000000"/>
                        </a:solidFill>
                        <a:effectLst/>
                        <a:latin typeface="+mn-lt"/>
                      </a:endParaRPr>
                    </a:p>
                  </a:txBody>
                  <a:tcPr marL="0" marR="0" marT="0" marB="0" anchor="ctr"/>
                </a:tc>
              </a:tr>
              <a:tr h="246463">
                <a:tc>
                  <a:txBody>
                    <a:bodyPr/>
                    <a:lstStyle/>
                    <a:p>
                      <a:pPr algn="ctr" rtl="0" fontAlgn="ctr"/>
                      <a:r>
                        <a:rPr lang="tr-TR" sz="850" b="1" u="none" strike="noStrike" dirty="0">
                          <a:effectLst/>
                          <a:latin typeface="+mn-lt"/>
                        </a:rPr>
                        <a:t>Prof. Dr. H. Nilgün GÜRSES</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2</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3</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15</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9</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44</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tr-TR" sz="850" b="1" u="none" strike="noStrike">
                          <a:effectLst/>
                          <a:latin typeface="+mn-lt"/>
                        </a:rPr>
                        <a:t>Doç. Dr. Semiramis ÖZYILMAZ </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18</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3</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25</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fi-FI" sz="850" b="1" u="none" strike="noStrike">
                          <a:effectLst/>
                          <a:latin typeface="+mn-lt"/>
                        </a:rPr>
                        <a:t>Dr. Öğr. Üyesi Alis KOSTANOĞLU</a:t>
                      </a:r>
                      <a:endParaRPr lang="fi-FI"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3</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16</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a:effectLst/>
                          <a:latin typeface="+mn-lt"/>
                        </a:rPr>
                        <a:t>27</a:t>
                      </a:r>
                      <a:endParaRPr lang="tr-TR" sz="800" b="1" i="0" u="none" strike="noStrike">
                        <a:solidFill>
                          <a:srgbClr val="000000"/>
                        </a:solidFill>
                        <a:effectLst/>
                        <a:latin typeface="+mn-lt"/>
                      </a:endParaRPr>
                    </a:p>
                  </a:txBody>
                  <a:tcPr marL="0" marR="0" marT="0" marB="0" anchor="ctr"/>
                </a:tc>
              </a:tr>
              <a:tr h="246463">
                <a:tc>
                  <a:txBody>
                    <a:bodyPr/>
                    <a:lstStyle/>
                    <a:p>
                      <a:pPr algn="ctr" rtl="0" fontAlgn="ctr"/>
                      <a:r>
                        <a:rPr lang="tr-TR" sz="850" b="1" u="none" strike="noStrike">
                          <a:effectLst/>
                          <a:latin typeface="+mn-lt"/>
                        </a:rPr>
                        <a:t>Dr. Öğr. Üyesi Melih ZEREN</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7</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5</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14</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tr-TR" sz="850" b="1" u="none" strike="noStrike">
                          <a:effectLst/>
                          <a:latin typeface="+mn-lt"/>
                        </a:rPr>
                        <a:t>Dr. Öğr. Üyesi Müberra TANRIVERDİ</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14</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a:effectLst/>
                          <a:latin typeface="+mn-lt"/>
                        </a:rPr>
                        <a:t>14</a:t>
                      </a:r>
                      <a:endParaRPr lang="tr-TR" sz="800" b="1" i="0" u="none" strike="noStrike">
                        <a:solidFill>
                          <a:srgbClr val="000000"/>
                        </a:solidFill>
                        <a:effectLst/>
                        <a:latin typeface="+mn-lt"/>
                      </a:endParaRPr>
                    </a:p>
                  </a:txBody>
                  <a:tcPr marL="0" marR="0" marT="0" marB="0" anchor="ctr"/>
                </a:tc>
              </a:tr>
              <a:tr h="169299">
                <a:tc>
                  <a:txBody>
                    <a:bodyPr/>
                    <a:lstStyle/>
                    <a:p>
                      <a:pPr algn="ctr" rtl="0" fontAlgn="ctr"/>
                      <a:r>
                        <a:rPr lang="sv-SE" sz="850" b="1" u="none" strike="noStrike">
                          <a:effectLst/>
                          <a:latin typeface="+mn-lt"/>
                        </a:rPr>
                        <a:t>Öğr. Gör. Dr. Elif Durgut</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13</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13</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sv-SE" sz="850" b="1" u="none" strike="noStrike">
                          <a:effectLst/>
                          <a:latin typeface="+mn-lt"/>
                        </a:rPr>
                        <a:t>Öğr. Gör. Dr. Gözde BAŞBUĞ</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12</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sv-SE" sz="850" b="1" u="none" strike="noStrike">
                          <a:effectLst/>
                          <a:latin typeface="+mn-lt"/>
                        </a:rPr>
                        <a:t>Öğr. Gör. Dr. Kamer ÜNAL</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12</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12</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tr-TR" sz="850" b="1" u="none" strike="noStrike">
                          <a:effectLst/>
                          <a:latin typeface="+mn-lt"/>
                        </a:rPr>
                        <a:t>Öğr. Gör. Hilal Denizoğlu KÜLLİ</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14</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5</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21</a:t>
                      </a:r>
                      <a:endParaRPr lang="tr-TR" sz="800" b="1" i="0" u="none" strike="noStrike" dirty="0">
                        <a:solidFill>
                          <a:srgbClr val="000000"/>
                        </a:solidFill>
                        <a:effectLst/>
                        <a:latin typeface="+mn-lt"/>
                      </a:endParaRPr>
                    </a:p>
                  </a:txBody>
                  <a:tcPr marL="0" marR="0" marT="0" marB="0" anchor="ctr"/>
                </a:tc>
              </a:tr>
              <a:tr h="123231">
                <a:tc>
                  <a:txBody>
                    <a:bodyPr/>
                    <a:lstStyle/>
                    <a:p>
                      <a:pPr algn="ctr" rtl="0" fontAlgn="ctr"/>
                      <a:r>
                        <a:rPr lang="tr-TR" sz="850" b="1" u="none" strike="noStrike">
                          <a:effectLst/>
                          <a:latin typeface="+mn-lt"/>
                        </a:rPr>
                        <a:t>Öğr. Gör. Kübra ALPAY</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a:effectLst/>
                          <a:latin typeface="+mn-lt"/>
                        </a:rPr>
                        <a:t>13</a:t>
                      </a:r>
                      <a:endParaRPr lang="tr-TR" sz="800" b="1" i="0" u="none" strike="noStrike">
                        <a:solidFill>
                          <a:srgbClr val="000000"/>
                        </a:solidFill>
                        <a:effectLst/>
                        <a:latin typeface="+mn-lt"/>
                      </a:endParaRPr>
                    </a:p>
                  </a:txBody>
                  <a:tcPr marL="0" marR="0" marT="0" marB="0" anchor="ctr"/>
                </a:tc>
              </a:tr>
              <a:tr h="123231">
                <a:tc>
                  <a:txBody>
                    <a:bodyPr/>
                    <a:lstStyle/>
                    <a:p>
                      <a:pPr algn="ctr" rtl="0" fontAlgn="ctr"/>
                      <a:r>
                        <a:rPr lang="tr-TR" sz="850" b="1" u="none" strike="noStrike">
                          <a:effectLst/>
                          <a:latin typeface="+mn-lt"/>
                        </a:rPr>
                        <a:t>Öğr. Gör. Deniz TUNCER</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14</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2</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17</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tr-TR" sz="850" b="1" u="none" strike="noStrike">
                          <a:effectLst/>
                          <a:latin typeface="+mn-lt"/>
                        </a:rPr>
                        <a:t>Öğr. Gör. Ertuğrul SAFRAN</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13</a:t>
                      </a:r>
                      <a:endParaRPr lang="tr-TR" sz="800" b="1" i="0" u="none" strike="noStrike" dirty="0">
                        <a:solidFill>
                          <a:srgbClr val="000000"/>
                        </a:solidFill>
                        <a:effectLst/>
                        <a:latin typeface="+mn-lt"/>
                      </a:endParaRPr>
                    </a:p>
                  </a:txBody>
                  <a:tcPr marL="0" marR="0" marT="0" marB="0" anchor="ctr"/>
                </a:tc>
              </a:tr>
              <a:tr h="123231">
                <a:tc>
                  <a:txBody>
                    <a:bodyPr/>
                    <a:lstStyle/>
                    <a:p>
                      <a:pPr algn="ctr" rtl="0" fontAlgn="ctr"/>
                      <a:r>
                        <a:rPr lang="tr-TR" sz="850" b="1" u="none" strike="noStrike">
                          <a:effectLst/>
                          <a:latin typeface="+mn-lt"/>
                        </a:rPr>
                        <a:t>Öğr. Gör. Sefa YILDIRIM</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8</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9</a:t>
                      </a:r>
                      <a:endParaRPr lang="tr-TR" sz="800" b="1" i="0" u="none" strike="noStrike" dirty="0">
                        <a:solidFill>
                          <a:srgbClr val="000000"/>
                        </a:solidFill>
                        <a:effectLst/>
                        <a:latin typeface="+mn-lt"/>
                      </a:endParaRPr>
                    </a:p>
                  </a:txBody>
                  <a:tcPr marL="0" marR="0" marT="0" marB="0" anchor="ctr"/>
                </a:tc>
              </a:tr>
              <a:tr h="123231">
                <a:tc>
                  <a:txBody>
                    <a:bodyPr/>
                    <a:lstStyle/>
                    <a:p>
                      <a:pPr algn="ctr" rtl="0" fontAlgn="ctr"/>
                      <a:r>
                        <a:rPr lang="tr-TR" sz="850" b="1" u="none" strike="noStrike">
                          <a:effectLst/>
                          <a:latin typeface="+mn-lt"/>
                        </a:rPr>
                        <a:t>Öğr. Gör. Betül ÇINAR</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8</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9</a:t>
                      </a:r>
                      <a:endParaRPr lang="tr-TR" sz="800" b="1" i="0" u="none" strike="noStrike" dirty="0">
                        <a:solidFill>
                          <a:srgbClr val="000000"/>
                        </a:solidFill>
                        <a:effectLst/>
                        <a:latin typeface="+mn-lt"/>
                      </a:endParaRPr>
                    </a:p>
                  </a:txBody>
                  <a:tcPr marL="0" marR="0" marT="0" marB="0" anchor="ctr"/>
                </a:tc>
              </a:tr>
              <a:tr h="123231">
                <a:tc>
                  <a:txBody>
                    <a:bodyPr/>
                    <a:lstStyle/>
                    <a:p>
                      <a:pPr algn="ctr" rtl="0" fontAlgn="ctr"/>
                      <a:r>
                        <a:rPr lang="tr-TR" sz="850" b="1" u="none" strike="noStrike">
                          <a:effectLst/>
                          <a:latin typeface="+mn-lt"/>
                        </a:rPr>
                        <a:t>Arş. Gör. Meltem KAYA</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14</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4</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19</a:t>
                      </a:r>
                      <a:endParaRPr lang="tr-TR" sz="800" b="1" i="0" u="none" strike="noStrike" dirty="0">
                        <a:solidFill>
                          <a:srgbClr val="000000"/>
                        </a:solidFill>
                        <a:effectLst/>
                        <a:latin typeface="+mn-lt"/>
                      </a:endParaRPr>
                    </a:p>
                  </a:txBody>
                  <a:tcPr marL="0" marR="0" marT="0" marB="0" anchor="ctr"/>
                </a:tc>
              </a:tr>
              <a:tr h="140575">
                <a:tc>
                  <a:txBody>
                    <a:bodyPr/>
                    <a:lstStyle/>
                    <a:p>
                      <a:pPr algn="ctr" rtl="0" fontAlgn="ctr"/>
                      <a:r>
                        <a:rPr lang="tr-TR" sz="850" b="1" u="none" strike="noStrike">
                          <a:effectLst/>
                          <a:latin typeface="+mn-lt"/>
                        </a:rPr>
                        <a:t>Arş. Gör. Hikmet UÇGUN</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18</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6</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2</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27</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tr-TR" sz="850" b="1" u="none" strike="noStrike">
                          <a:effectLst/>
                          <a:latin typeface="+mn-lt"/>
                        </a:rPr>
                        <a:t>Arş. Gör. Kerem AYDOĞAN </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12</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sv-SE" sz="850" b="1" u="none" strike="noStrike">
                          <a:effectLst/>
                          <a:latin typeface="+mn-lt"/>
                        </a:rPr>
                        <a:t>Arş. Gör. Ayşe Sena MANZAK </a:t>
                      </a:r>
                      <a:endParaRPr lang="sv-SE"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12</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1</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13</a:t>
                      </a:r>
                      <a:endParaRPr lang="tr-TR" sz="800" b="1" i="0" u="none" strike="noStrike" dirty="0">
                        <a:solidFill>
                          <a:srgbClr val="000000"/>
                        </a:solidFill>
                        <a:effectLst/>
                        <a:latin typeface="+mn-lt"/>
                      </a:endParaRPr>
                    </a:p>
                  </a:txBody>
                  <a:tcPr marL="0" marR="0" marT="0" marB="0" anchor="ctr"/>
                </a:tc>
              </a:tr>
              <a:tr h="246463">
                <a:tc>
                  <a:txBody>
                    <a:bodyPr/>
                    <a:lstStyle/>
                    <a:p>
                      <a:pPr algn="ctr" rtl="0" fontAlgn="ctr"/>
                      <a:r>
                        <a:rPr lang="tr-TR" sz="850" b="1" u="none" strike="noStrike">
                          <a:effectLst/>
                          <a:latin typeface="+mn-lt"/>
                        </a:rPr>
                        <a:t>Arş. Gör. Fuat GÖKDEMİR</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8</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a:effectLst/>
                          <a:latin typeface="+mn-lt"/>
                        </a:rPr>
                        <a:t>-</a:t>
                      </a:r>
                      <a:endParaRPr lang="tr-TR" sz="850" b="1" i="0" u="none" strike="noStrike">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50" b="1" u="none" strike="noStrike" dirty="0">
                          <a:effectLst/>
                          <a:latin typeface="+mn-lt"/>
                        </a:rPr>
                        <a:t>-</a:t>
                      </a:r>
                      <a:endParaRPr lang="tr-TR" sz="850" b="1" i="0" u="none" strike="noStrike" dirty="0">
                        <a:solidFill>
                          <a:srgbClr val="000000"/>
                        </a:solidFill>
                        <a:effectLst/>
                        <a:latin typeface="+mn-lt"/>
                      </a:endParaRPr>
                    </a:p>
                  </a:txBody>
                  <a:tcPr marL="0" marR="0" marT="0" marB="0" anchor="ctr"/>
                </a:tc>
                <a:tc>
                  <a:txBody>
                    <a:bodyPr/>
                    <a:lstStyle/>
                    <a:p>
                      <a:pPr algn="ctr" rtl="0" fontAlgn="ctr"/>
                      <a:r>
                        <a:rPr lang="tr-TR" sz="800" b="1" u="none" strike="noStrike" dirty="0">
                          <a:effectLst/>
                          <a:latin typeface="+mn-lt"/>
                        </a:rPr>
                        <a:t>8</a:t>
                      </a:r>
                      <a:endParaRPr lang="tr-TR" sz="800" b="1" i="0" u="none" strike="noStrike" dirty="0">
                        <a:solidFill>
                          <a:srgbClr val="000000"/>
                        </a:solidFill>
                        <a:effectLst/>
                        <a:latin typeface="+mn-lt"/>
                      </a:endParaRPr>
                    </a:p>
                  </a:txBody>
                  <a:tcPr marL="0" marR="0" marT="0" marB="0" anchor="ctr"/>
                </a:tc>
              </a:tr>
              <a:tr h="213426">
                <a:tc>
                  <a:txBody>
                    <a:bodyPr/>
                    <a:lstStyle/>
                    <a:p>
                      <a:pPr algn="ctr" rtl="0" fontAlgn="ctr"/>
                      <a:r>
                        <a:rPr lang="tr-TR" sz="1000" b="1" u="none" strike="noStrike">
                          <a:effectLst/>
                          <a:latin typeface="+mn-lt"/>
                        </a:rPr>
                        <a:t>Toplam</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5</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4</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3</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2</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239</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16</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34</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a:effectLst/>
                          <a:latin typeface="+mn-lt"/>
                        </a:rPr>
                        <a:t>-</a:t>
                      </a:r>
                      <a:endParaRPr lang="tr-TR" sz="1000" b="1" i="0" u="none" strike="noStrike">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6</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13</a:t>
                      </a:r>
                      <a:endParaRPr lang="tr-TR" sz="1000" b="1" i="0" u="none" strike="noStrike" dirty="0">
                        <a:solidFill>
                          <a:srgbClr val="000000"/>
                        </a:solidFill>
                        <a:effectLst/>
                        <a:latin typeface="+mn-lt"/>
                      </a:endParaRPr>
                    </a:p>
                  </a:txBody>
                  <a:tcPr marL="0" marR="0" marT="0" marB="0" anchor="ctr"/>
                </a:tc>
                <a:tc>
                  <a:txBody>
                    <a:bodyPr/>
                    <a:lstStyle/>
                    <a:p>
                      <a:pPr algn="ctr" rtl="0" fontAlgn="ctr"/>
                      <a:r>
                        <a:rPr lang="tr-TR" sz="1000" b="1" u="none" strike="noStrike" dirty="0">
                          <a:effectLst/>
                          <a:latin typeface="+mn-lt"/>
                        </a:rPr>
                        <a:t>322</a:t>
                      </a:r>
                      <a:endParaRPr lang="tr-TR" sz="1000" b="1" i="0" u="none" strike="noStrike" dirty="0">
                        <a:solidFill>
                          <a:srgbClr val="000000"/>
                        </a:solidFill>
                        <a:effectLst/>
                        <a:latin typeface="+mn-lt"/>
                      </a:endParaRPr>
                    </a:p>
                  </a:txBody>
                  <a:tcPr marL="0" marR="0" marT="0" marB="0" anchor="ctr"/>
                </a:tc>
              </a:tr>
            </a:tbl>
          </a:graphicData>
        </a:graphic>
      </p:graphicFrame>
      <p:sp>
        <p:nvSpPr>
          <p:cNvPr id="3" name="Dikdörtgen 2"/>
          <p:cNvSpPr/>
          <p:nvPr/>
        </p:nvSpPr>
        <p:spPr>
          <a:xfrm>
            <a:off x="1289096" y="914327"/>
            <a:ext cx="9069858" cy="369332"/>
          </a:xfrm>
          <a:prstGeom prst="rect">
            <a:avLst/>
          </a:prstGeom>
        </p:spPr>
        <p:txBody>
          <a:bodyPr wrap="square">
            <a:spAutoFit/>
          </a:bodyPr>
          <a:lstStyle/>
          <a:p>
            <a:pPr algn="ctr" fontAlgn="ctr"/>
            <a:r>
              <a:rPr lang="tr-TR" b="1" dirty="0">
                <a:cs typeface="Times New Roman" panose="02020603050405020304" pitchFamily="18" charset="0"/>
              </a:rPr>
              <a:t>2019 /09-12 Fizyoterapi Ve Rehabilitasyon Öğretim Elemanı Bazlı Faaliyet Dağılım Tablosu</a:t>
            </a:r>
          </a:p>
        </p:txBody>
      </p:sp>
      <p:sp>
        <p:nvSpPr>
          <p:cNvPr id="4" name="Slayt Numarası Yer Tutucusu 3"/>
          <p:cNvSpPr>
            <a:spLocks noGrp="1"/>
          </p:cNvSpPr>
          <p:nvPr>
            <p:ph type="sldNum" sz="quarter" idx="12"/>
          </p:nvPr>
        </p:nvSpPr>
        <p:spPr/>
        <p:txBody>
          <a:bodyPr/>
          <a:lstStyle/>
          <a:p>
            <a:fld id="{9B8800FA-460D-414D-AF66-D3BDDAFE8794}" type="slidenum">
              <a:rPr lang="tr-TR" smtClean="0"/>
              <a:t>46</a:t>
            </a:fld>
            <a:endParaRPr lang="tr-TR" dirty="0"/>
          </a:p>
        </p:txBody>
      </p:sp>
      <p:sp>
        <p:nvSpPr>
          <p:cNvPr id="5" name="Altbilgi Yer Tutucusu 4"/>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5570193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0716608"/>
              </p:ext>
            </p:extLst>
          </p:nvPr>
        </p:nvGraphicFramePr>
        <p:xfrm>
          <a:off x="1" y="904352"/>
          <a:ext cx="12113442" cy="5953647"/>
        </p:xfrm>
        <a:graphic>
          <a:graphicData uri="http://schemas.openxmlformats.org/drawingml/2006/chart">
            <c:chart xmlns:c="http://schemas.openxmlformats.org/drawingml/2006/chart" xmlns:r="http://schemas.openxmlformats.org/officeDocument/2006/relationships" r:id="rId2"/>
          </a:graphicData>
        </a:graphic>
      </p:graphicFrame>
      <p:sp>
        <p:nvSpPr>
          <p:cNvPr id="2" name="Dikdörtgen 1"/>
          <p:cNvSpPr/>
          <p:nvPr/>
        </p:nvSpPr>
        <p:spPr>
          <a:xfrm>
            <a:off x="128789" y="257831"/>
            <a:ext cx="10158211" cy="400110"/>
          </a:xfrm>
          <a:prstGeom prst="rect">
            <a:avLst/>
          </a:prstGeom>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tr-TR" sz="2000" b="1" dirty="0">
                <a:solidFill>
                  <a:schemeClr val="bg1"/>
                </a:solidFill>
              </a:rPr>
              <a:t>2019 /09-12  Fizyoterapi Ve Rehabilitasyon Öğretim Elemanı Bazlı Faaliyet Dağılım </a:t>
            </a:r>
            <a:r>
              <a:rPr lang="tr-TR" sz="2000" b="1" dirty="0" smtClean="0">
                <a:solidFill>
                  <a:schemeClr val="bg1"/>
                </a:solidFill>
              </a:rPr>
              <a:t>Grafiği</a:t>
            </a:r>
            <a:endParaRPr lang="tr-TR" sz="2000" dirty="0">
              <a:solidFill>
                <a:schemeClr val="bg1"/>
              </a:solidFill>
            </a:endParaRPr>
          </a:p>
        </p:txBody>
      </p:sp>
      <p:sp>
        <p:nvSpPr>
          <p:cNvPr id="3" name="Slayt Numarası Yer Tutucusu 2"/>
          <p:cNvSpPr>
            <a:spLocks noGrp="1"/>
          </p:cNvSpPr>
          <p:nvPr>
            <p:ph type="sldNum" sz="quarter" idx="12"/>
          </p:nvPr>
        </p:nvSpPr>
        <p:spPr/>
        <p:txBody>
          <a:bodyPr/>
          <a:lstStyle/>
          <a:p>
            <a:fld id="{9B8800FA-460D-414D-AF66-D3BDDAFE8794}" type="slidenum">
              <a:rPr lang="tr-TR" smtClean="0"/>
              <a:t>47</a:t>
            </a:fld>
            <a:endParaRPr lang="tr-TR" dirty="0"/>
          </a:p>
        </p:txBody>
      </p:sp>
      <p:sp>
        <p:nvSpPr>
          <p:cNvPr id="4" name="Altbilgi Yer Tutucusu 3"/>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041789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8794" y="208649"/>
            <a:ext cx="10735623" cy="5283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358794" y="968570"/>
            <a:ext cx="11360982" cy="6031098"/>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Ödül  (2 Adet)</a:t>
            </a:r>
          </a:p>
          <a:p>
            <a:pPr marL="457200" lvl="1" indent="0">
              <a:lnSpc>
                <a:spcPct val="100000"/>
              </a:lnSpc>
              <a:buNone/>
            </a:pPr>
            <a:endParaRPr lang="tr-TR" sz="1600" b="1" dirty="0" smtClean="0">
              <a:latin typeface="Times New Roman" panose="02020603050405020304" pitchFamily="18" charset="0"/>
              <a:cs typeface="Times New Roman" panose="02020603050405020304" pitchFamily="18" charset="0"/>
            </a:endParaRPr>
          </a:p>
          <a:p>
            <a:pPr marL="342900" indent="-342900" algn="just">
              <a:lnSpc>
                <a:spcPct val="100000"/>
              </a:lnSpc>
              <a:buFont typeface="+mj-lt"/>
              <a:buAutoNum type="arabicPeriod"/>
            </a:pPr>
            <a:r>
              <a:rPr lang="tr-TR" b="1" dirty="0" smtClean="0">
                <a:latin typeface="+mn-lt"/>
                <a:cs typeface="Times New Roman" panose="02020603050405020304" pitchFamily="18" charset="0"/>
              </a:rPr>
              <a:t>4</a:t>
            </a:r>
            <a:r>
              <a:rPr lang="tr-TR" b="1" dirty="0">
                <a:latin typeface="+mn-lt"/>
                <a:cs typeface="Times New Roman" panose="02020603050405020304" pitchFamily="18" charset="0"/>
              </a:rPr>
              <a:t>. Çocuk Göğüs Hastalıkları Kongresi, Ekim, 2019, “Sözlü Bildiri İkincilik Ödülü” Ulusal </a:t>
            </a:r>
            <a:r>
              <a:rPr lang="tr-TR" b="1" dirty="0" smtClean="0">
                <a:latin typeface="+mn-lt"/>
                <a:cs typeface="Times New Roman" panose="02020603050405020304" pitchFamily="18" charset="0"/>
              </a:rPr>
              <a:t>Ödül</a:t>
            </a:r>
          </a:p>
          <a:p>
            <a:pPr marL="857250" lvl="1" indent="-400050" algn="just">
              <a:lnSpc>
                <a:spcPct val="100000"/>
              </a:lnSpc>
              <a:buFont typeface="+mj-lt"/>
              <a:buAutoNum type="arabicPeriod"/>
            </a:pPr>
            <a:r>
              <a:rPr lang="tr-TR" sz="1600" dirty="0" smtClean="0">
                <a:latin typeface="+mn-lt"/>
                <a:cs typeface="Times New Roman" panose="02020603050405020304" pitchFamily="18" charset="0"/>
              </a:rPr>
              <a:t>Prof. Dr. H. Nilgün Gürses</a:t>
            </a:r>
          </a:p>
          <a:p>
            <a:pPr marL="857250" lvl="1" indent="-400050" algn="just">
              <a:lnSpc>
                <a:spcPct val="100000"/>
              </a:lnSpc>
              <a:buFont typeface="+mj-lt"/>
              <a:buAutoNum type="arabicPeriod"/>
            </a:pPr>
            <a:r>
              <a:rPr lang="tr-TR" sz="1600" dirty="0" smtClean="0">
                <a:latin typeface="+mn-lt"/>
                <a:cs typeface="Times New Roman" panose="02020603050405020304" pitchFamily="18" charset="0"/>
              </a:rPr>
              <a:t>Dr. Öğr. Üyesi Melih Zeren</a:t>
            </a:r>
          </a:p>
          <a:p>
            <a:pPr marL="857250" lvl="1" indent="-400050" algn="just">
              <a:lnSpc>
                <a:spcPct val="100000"/>
              </a:lnSpc>
              <a:buFont typeface="+mj-lt"/>
              <a:buAutoNum type="arabicPeriod"/>
            </a:pPr>
            <a:r>
              <a:rPr lang="tr-TR" sz="1600" dirty="0">
                <a:latin typeface="+mn-lt"/>
                <a:cs typeface="Times New Roman" panose="02020603050405020304" pitchFamily="18" charset="0"/>
              </a:rPr>
              <a:t>Dr. Öğr. Üyesi </a:t>
            </a:r>
            <a:r>
              <a:rPr lang="tr-TR" sz="1600" dirty="0" smtClean="0">
                <a:latin typeface="+mn-lt"/>
                <a:cs typeface="Times New Roman" panose="02020603050405020304" pitchFamily="18" charset="0"/>
              </a:rPr>
              <a:t>Hilal Denizoğlu Külli</a:t>
            </a:r>
          </a:p>
          <a:p>
            <a:pPr marL="857250" lvl="1" indent="-400050" algn="just">
              <a:lnSpc>
                <a:spcPct val="100000"/>
              </a:lnSpc>
              <a:buFont typeface="+mj-lt"/>
              <a:buAutoNum type="arabicPeriod"/>
            </a:pPr>
            <a:r>
              <a:rPr lang="tr-TR" sz="1600" dirty="0" smtClean="0">
                <a:latin typeface="+mn-lt"/>
                <a:cs typeface="Times New Roman" panose="02020603050405020304" pitchFamily="18" charset="0"/>
              </a:rPr>
              <a:t>Arş</a:t>
            </a:r>
            <a:r>
              <a:rPr lang="tr-TR" sz="1600" dirty="0">
                <a:latin typeface="+mn-lt"/>
                <a:cs typeface="Times New Roman" panose="02020603050405020304" pitchFamily="18" charset="0"/>
              </a:rPr>
              <a:t>. Gör. </a:t>
            </a:r>
            <a:r>
              <a:rPr lang="tr-TR" sz="1600" dirty="0" smtClean="0">
                <a:latin typeface="+mn-lt"/>
                <a:cs typeface="Times New Roman" panose="02020603050405020304" pitchFamily="18" charset="0"/>
              </a:rPr>
              <a:t>Hikmet Uçgun</a:t>
            </a:r>
          </a:p>
          <a:p>
            <a:pPr marL="457200" lvl="1" indent="0" algn="just">
              <a:lnSpc>
                <a:spcPct val="100000"/>
              </a:lnSpc>
              <a:buNone/>
            </a:pPr>
            <a:endParaRPr lang="tr-TR" sz="1600" dirty="0">
              <a:latin typeface="+mn-lt"/>
              <a:cs typeface="Times New Roman" panose="02020603050405020304" pitchFamily="18" charset="0"/>
            </a:endParaRPr>
          </a:p>
          <a:p>
            <a:pPr marL="342900" indent="-342900" algn="just">
              <a:lnSpc>
                <a:spcPct val="100000"/>
              </a:lnSpc>
              <a:buFont typeface="+mj-lt"/>
              <a:buAutoNum type="arabicPeriod"/>
            </a:pPr>
            <a:r>
              <a:rPr lang="tr-TR" b="1" dirty="0">
                <a:latin typeface="+mn-lt"/>
                <a:cs typeface="Times New Roman" panose="02020603050405020304" pitchFamily="18" charset="0"/>
              </a:rPr>
              <a:t>5. Pediatrik Rehabilitasyon Kongresi, 21-23 Kasım 2019, “Poster Bildiri İkincilik Ödülü’’ Ulusal </a:t>
            </a:r>
            <a:r>
              <a:rPr lang="tr-TR" b="1" dirty="0" smtClean="0">
                <a:latin typeface="+mn-lt"/>
                <a:cs typeface="Times New Roman" panose="02020603050405020304" pitchFamily="18" charset="0"/>
              </a:rPr>
              <a:t>Ödül</a:t>
            </a:r>
          </a:p>
          <a:p>
            <a:pPr marL="800100" lvl="1" indent="-342900" algn="just">
              <a:lnSpc>
                <a:spcPct val="100000"/>
              </a:lnSpc>
              <a:buFont typeface="+mj-lt"/>
              <a:buAutoNum type="arabicPeriod"/>
            </a:pPr>
            <a:r>
              <a:rPr lang="tr-TR" sz="1600" dirty="0">
                <a:latin typeface="+mn-lt"/>
                <a:cs typeface="Times New Roman" panose="02020603050405020304" pitchFamily="18" charset="0"/>
              </a:rPr>
              <a:t>Prof. Dr. H. Nilgün </a:t>
            </a:r>
            <a:r>
              <a:rPr lang="tr-TR" sz="1600" dirty="0" smtClean="0">
                <a:latin typeface="+mn-lt"/>
                <a:cs typeface="Times New Roman" panose="02020603050405020304" pitchFamily="18" charset="0"/>
              </a:rPr>
              <a:t>Gürses</a:t>
            </a:r>
          </a:p>
          <a:p>
            <a:pPr marL="457200" lvl="1" indent="0" algn="just">
              <a:lnSpc>
                <a:spcPct val="100000"/>
              </a:lnSpc>
              <a:buNone/>
            </a:pPr>
            <a:endParaRPr lang="tr-TR" dirty="0" smtClean="0">
              <a:latin typeface="+mn-lt"/>
              <a:cs typeface="Times New Roman" panose="02020603050405020304" pitchFamily="18" charset="0"/>
            </a:endParaRPr>
          </a:p>
          <a:p>
            <a:pPr marL="0"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48</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2573244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8793" y="208650"/>
            <a:ext cx="1073562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358793" y="968570"/>
            <a:ext cx="11566113" cy="6031098"/>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a:lnSpc>
                <a:spcPct val="100000"/>
              </a:lnSpc>
              <a:buFont typeface="Wingdings" panose="05000000000000000000" pitchFamily="2" charset="2"/>
              <a:buChar char="Ø"/>
            </a:pPr>
            <a:endParaRPr lang="tr-TR" sz="1800" dirty="0">
              <a:latin typeface="+mn-lt"/>
              <a:cs typeface="Times New Roman" panose="02020603050405020304" pitchFamily="18" charset="0"/>
            </a:endParaRPr>
          </a:p>
          <a:p>
            <a:pPr lvl="1" algn="just">
              <a:lnSpc>
                <a:spcPct val="100000"/>
              </a:lnSpc>
              <a:buFont typeface="Wingdings" panose="05000000000000000000" pitchFamily="2" charset="2"/>
              <a:buChar char="ü"/>
            </a:pPr>
            <a:r>
              <a:rPr lang="tr-TR" sz="1800" b="1" dirty="0">
                <a:latin typeface="+mn-lt"/>
                <a:cs typeface="Times New Roman" panose="02020603050405020304" pitchFamily="18" charset="0"/>
              </a:rPr>
              <a:t>Yayın Kurulu/Ulusal Danışmanlık/Etik Kurul Üyeliği (4 Adet)</a:t>
            </a:r>
          </a:p>
          <a:p>
            <a:pPr marL="457200" lvl="1" indent="0" algn="just">
              <a:lnSpc>
                <a:spcPct val="100000"/>
              </a:lnSpc>
              <a:buNone/>
            </a:pPr>
            <a:endParaRPr lang="tr-TR" sz="1600" b="1" dirty="0">
              <a:latin typeface="+mn-lt"/>
              <a:cs typeface="Times New Roman" panose="02020603050405020304" pitchFamily="18" charset="0"/>
            </a:endParaRPr>
          </a:p>
          <a:p>
            <a:pPr marL="800100" lvl="1" indent="-342900" algn="just">
              <a:lnSpc>
                <a:spcPct val="150000"/>
              </a:lnSpc>
              <a:buFont typeface="+mj-lt"/>
              <a:buAutoNum type="arabicPeriod"/>
            </a:pPr>
            <a:r>
              <a:rPr lang="tr-TR" sz="1600" b="1" dirty="0" smtClean="0">
                <a:latin typeface="+mn-lt"/>
                <a:cs typeface="Times New Roman" panose="02020603050405020304" pitchFamily="18" charset="0"/>
              </a:rPr>
              <a:t>Prof</a:t>
            </a:r>
            <a:r>
              <a:rPr lang="tr-TR" sz="1600" b="1" dirty="0">
                <a:latin typeface="+mn-lt"/>
                <a:cs typeface="Times New Roman" panose="02020603050405020304" pitchFamily="18" charset="0"/>
              </a:rPr>
              <a:t>. Dr. H. Nilgün </a:t>
            </a:r>
            <a:r>
              <a:rPr lang="tr-TR" sz="1600" b="1" dirty="0" smtClean="0">
                <a:latin typeface="+mn-lt"/>
                <a:cs typeface="Times New Roman" panose="02020603050405020304" pitchFamily="18" charset="0"/>
              </a:rPr>
              <a:t>Gürses, </a:t>
            </a:r>
            <a:r>
              <a:rPr lang="tr-TR" sz="1600" dirty="0" err="1">
                <a:latin typeface="+mn-lt"/>
                <a:cs typeface="Times New Roman" panose="02020603050405020304" pitchFamily="18" charset="0"/>
              </a:rPr>
              <a:t>Eurasian</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Journal</a:t>
            </a:r>
            <a:r>
              <a:rPr lang="tr-TR" sz="1600" dirty="0">
                <a:latin typeface="+mn-lt"/>
                <a:cs typeface="Times New Roman" panose="02020603050405020304" pitchFamily="18" charset="0"/>
              </a:rPr>
              <a:t> of </a:t>
            </a:r>
            <a:r>
              <a:rPr lang="tr-TR" sz="1600" dirty="0" err="1">
                <a:latin typeface="+mn-lt"/>
                <a:cs typeface="Times New Roman" panose="02020603050405020304" pitchFamily="18" charset="0"/>
              </a:rPr>
              <a:t>Pulmonology</a:t>
            </a:r>
            <a:r>
              <a:rPr lang="tr-TR" sz="1600" dirty="0">
                <a:latin typeface="+mn-lt"/>
                <a:cs typeface="Times New Roman" panose="02020603050405020304" pitchFamily="18" charset="0"/>
              </a:rPr>
              <a:t>, Yayın Kurulu Üyeliği, Ulusal Danışma Kurulu </a:t>
            </a:r>
            <a:r>
              <a:rPr lang="tr-TR" sz="1600" dirty="0" smtClean="0">
                <a:latin typeface="+mn-lt"/>
                <a:cs typeface="Times New Roman" panose="02020603050405020304" pitchFamily="18" charset="0"/>
              </a:rPr>
              <a:t>Üyesi</a:t>
            </a:r>
          </a:p>
          <a:p>
            <a:pPr marL="800100" lvl="1" indent="-342900" algn="just">
              <a:lnSpc>
                <a:spcPct val="150000"/>
              </a:lnSpc>
              <a:buFont typeface="+mj-lt"/>
              <a:buAutoNum type="arabicPeriod"/>
            </a:pPr>
            <a:r>
              <a:rPr lang="tr-TR" sz="1600" b="1" dirty="0">
                <a:latin typeface="+mn-lt"/>
                <a:cs typeface="Times New Roman" panose="02020603050405020304" pitchFamily="18" charset="0"/>
              </a:rPr>
              <a:t>Prof. Dr. H. Nilgün </a:t>
            </a:r>
            <a:r>
              <a:rPr lang="tr-TR" sz="1600" b="1" dirty="0" smtClean="0">
                <a:latin typeface="+mn-lt"/>
                <a:cs typeface="Times New Roman" panose="02020603050405020304" pitchFamily="18" charset="0"/>
              </a:rPr>
              <a:t>Gürses, </a:t>
            </a:r>
            <a:r>
              <a:rPr lang="tr-TR" sz="1600" dirty="0" err="1">
                <a:latin typeface="+mn-lt"/>
                <a:cs typeface="Times New Roman" panose="02020603050405020304" pitchFamily="18" charset="0"/>
              </a:rPr>
              <a:t>Turkish</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Journal</a:t>
            </a:r>
            <a:r>
              <a:rPr lang="tr-TR" sz="1600" dirty="0">
                <a:latin typeface="+mn-lt"/>
                <a:cs typeface="Times New Roman" panose="02020603050405020304" pitchFamily="18" charset="0"/>
              </a:rPr>
              <a:t> of </a:t>
            </a:r>
            <a:r>
              <a:rPr lang="tr-TR" sz="1600" dirty="0" err="1">
                <a:latin typeface="+mn-lt"/>
                <a:cs typeface="Times New Roman" panose="02020603050405020304" pitchFamily="18" charset="0"/>
              </a:rPr>
              <a:t>Physiotherapy</a:t>
            </a:r>
            <a:r>
              <a:rPr lang="tr-TR" sz="1600" dirty="0">
                <a:latin typeface="+mn-lt"/>
                <a:cs typeface="Times New Roman" panose="02020603050405020304" pitchFamily="18" charset="0"/>
              </a:rPr>
              <a:t> and </a:t>
            </a:r>
            <a:r>
              <a:rPr lang="tr-TR" sz="1600" dirty="0" err="1">
                <a:latin typeface="+mn-lt"/>
                <a:cs typeface="Times New Roman" panose="02020603050405020304" pitchFamily="18" charset="0"/>
              </a:rPr>
              <a:t>Rehabilitation</a:t>
            </a:r>
            <a:r>
              <a:rPr lang="tr-TR" sz="1600" dirty="0">
                <a:latin typeface="+mn-lt"/>
                <a:cs typeface="Times New Roman" panose="02020603050405020304" pitchFamily="18" charset="0"/>
              </a:rPr>
              <a:t>, Yayın Kurulu Üyeliği, Ulusal Danışma Kurulu </a:t>
            </a:r>
            <a:r>
              <a:rPr lang="tr-TR" sz="1600" dirty="0" smtClean="0">
                <a:latin typeface="+mn-lt"/>
                <a:cs typeface="Times New Roman" panose="02020603050405020304" pitchFamily="18" charset="0"/>
              </a:rPr>
              <a:t>Üyesi</a:t>
            </a:r>
          </a:p>
          <a:p>
            <a:pPr marL="800100" lvl="1" indent="-342900" algn="just">
              <a:lnSpc>
                <a:spcPct val="150000"/>
              </a:lnSpc>
              <a:buFont typeface="+mj-lt"/>
              <a:buAutoNum type="arabicPeriod"/>
            </a:pPr>
            <a:r>
              <a:rPr lang="tr-TR" sz="1600" b="1" dirty="0">
                <a:latin typeface="+mn-lt"/>
                <a:cs typeface="Times New Roman" panose="02020603050405020304" pitchFamily="18" charset="0"/>
              </a:rPr>
              <a:t>Prof. Dr. H. Nilgün Gürses</a:t>
            </a:r>
            <a:r>
              <a:rPr lang="tr-TR" sz="1600" dirty="0">
                <a:latin typeface="+mn-lt"/>
                <a:cs typeface="Times New Roman" panose="02020603050405020304" pitchFamily="18" charset="0"/>
              </a:rPr>
              <a:t>, Türkiye Solunum Araştırmaları Derneği, Etik Kurul Üyeliği</a:t>
            </a:r>
          </a:p>
          <a:p>
            <a:pPr marL="800100" lvl="1" indent="-342900" algn="just">
              <a:lnSpc>
                <a:spcPct val="150000"/>
              </a:lnSpc>
              <a:buFont typeface="+mj-lt"/>
              <a:buAutoNum type="arabicPeriod"/>
            </a:pPr>
            <a:r>
              <a:rPr lang="tr-TR" sz="1600" b="1" dirty="0" smtClean="0">
                <a:latin typeface="+mn-lt"/>
                <a:cs typeface="Times New Roman" panose="02020603050405020304" pitchFamily="18" charset="0"/>
              </a:rPr>
              <a:t>Dr. Öğr. Üyesi Alis Kostanoğlu</a:t>
            </a:r>
            <a:r>
              <a:rPr lang="tr-TR" sz="1600" dirty="0" smtClean="0">
                <a:latin typeface="+mn-lt"/>
                <a:cs typeface="Times New Roman" panose="02020603050405020304" pitchFamily="18" charset="0"/>
              </a:rPr>
              <a:t>, Sağlık </a:t>
            </a:r>
            <a:r>
              <a:rPr lang="tr-TR" sz="1600" dirty="0" err="1" smtClean="0">
                <a:latin typeface="+mn-lt"/>
                <a:cs typeface="Times New Roman" panose="02020603050405020304" pitchFamily="18" charset="0"/>
              </a:rPr>
              <a:t>Profesyononelleri</a:t>
            </a:r>
            <a:r>
              <a:rPr lang="tr-TR" sz="1600" dirty="0" smtClean="0">
                <a:latin typeface="+mn-lt"/>
                <a:cs typeface="Times New Roman" panose="02020603050405020304" pitchFamily="18" charset="0"/>
              </a:rPr>
              <a:t> Araştırma Dergisi, </a:t>
            </a:r>
            <a:r>
              <a:rPr lang="tr-TR" sz="1600" dirty="0">
                <a:latin typeface="+mn-lt"/>
                <a:cs typeface="Times New Roman" panose="02020603050405020304" pitchFamily="18" charset="0"/>
              </a:rPr>
              <a:t>Yayın Kurulu Üyeliği, Ulusal Danışma Kurulu Üyesi</a:t>
            </a:r>
          </a:p>
          <a:p>
            <a:pPr marL="800100" lvl="1" indent="-342900" algn="just">
              <a:lnSpc>
                <a:spcPct val="150000"/>
              </a:lnSpc>
              <a:buFont typeface="+mj-lt"/>
              <a:buAutoNum type="arabicPeriod"/>
            </a:pPr>
            <a:endParaRPr lang="tr-TR" sz="1600" dirty="0">
              <a:latin typeface="+mn-lt"/>
              <a:cs typeface="Times New Roman" panose="02020603050405020304" pitchFamily="18" charset="0"/>
            </a:endParaRPr>
          </a:p>
          <a:p>
            <a:pPr marL="400050" indent="-400050">
              <a:lnSpc>
                <a:spcPct val="100000"/>
              </a:lnSpc>
              <a:buFont typeface="+mj-lt"/>
              <a:buAutoNum type="arabicPeriod"/>
            </a:pPr>
            <a:endParaRPr lang="tr-TR" sz="1800" b="1" dirty="0">
              <a:latin typeface="+mn-lt"/>
              <a:ea typeface="SimHei" panose="02010609060101010101" pitchFamily="49" charset="-122"/>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49</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669975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68642" y="208650"/>
            <a:ext cx="108257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68642" y="1097360"/>
            <a:ext cx="11377264" cy="541053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Makale SCI</a:t>
            </a:r>
            <a:r>
              <a:rPr lang="tr-TR" sz="1800" b="1" dirty="0">
                <a:latin typeface="+mn-lt"/>
                <a:cs typeface="Times New Roman" panose="02020603050405020304" pitchFamily="18" charset="0"/>
              </a:rPr>
              <a:t>, </a:t>
            </a:r>
            <a:r>
              <a:rPr lang="tr-TR" sz="1800" b="1" dirty="0" smtClean="0">
                <a:latin typeface="+mn-lt"/>
                <a:cs typeface="Times New Roman" panose="02020603050405020304" pitchFamily="18" charset="0"/>
              </a:rPr>
              <a:t>SSCI,</a:t>
            </a:r>
            <a:r>
              <a:rPr lang="tr-TR" sz="1800" b="1" dirty="0">
                <a:latin typeface="+mn-lt"/>
                <a:cs typeface="Times New Roman" panose="02020603050405020304" pitchFamily="18" charset="0"/>
              </a:rPr>
              <a:t> AHCI</a:t>
            </a:r>
            <a:r>
              <a:rPr lang="tr-TR" sz="1800" b="1" dirty="0" smtClean="0">
                <a:latin typeface="+mn-lt"/>
                <a:cs typeface="Times New Roman" panose="02020603050405020304" pitchFamily="18" charset="0"/>
              </a:rPr>
              <a:t> ve ESCI (7 Adet)</a:t>
            </a: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marL="342900" indent="-342900" algn="just">
              <a:lnSpc>
                <a:spcPct val="100000"/>
              </a:lnSpc>
              <a:buFont typeface="+mj-lt"/>
              <a:buAutoNum type="arabicPeriod"/>
            </a:pPr>
            <a:r>
              <a:rPr lang="tr-TR" b="1" dirty="0" smtClean="0">
                <a:latin typeface="+mn-lt"/>
                <a:cs typeface="Times New Roman" panose="02020603050405020304" pitchFamily="18" charset="0"/>
              </a:rPr>
              <a:t>Prof. Dr. Hülya </a:t>
            </a:r>
            <a:r>
              <a:rPr lang="tr-TR" b="1" dirty="0">
                <a:latin typeface="+mn-lt"/>
                <a:cs typeface="Times New Roman" panose="02020603050405020304" pitchFamily="18" charset="0"/>
              </a:rPr>
              <a:t>Nilgün Gürses, 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Melih </a:t>
            </a:r>
            <a:r>
              <a:rPr lang="tr-TR" b="1" dirty="0" smtClean="0">
                <a:latin typeface="+mn-lt"/>
                <a:cs typeface="Times New Roman" panose="02020603050405020304" pitchFamily="18" charset="0"/>
              </a:rPr>
              <a:t>Zeren, </a:t>
            </a:r>
            <a:r>
              <a:rPr lang="tr-TR" dirty="0" err="1" smtClean="0">
                <a:latin typeface="+mn-lt"/>
                <a:cs typeface="Times New Roman" panose="02020603050405020304" pitchFamily="18" charset="0"/>
              </a:rPr>
              <a:t>Effects</a:t>
            </a:r>
            <a:r>
              <a:rPr lang="tr-TR" dirty="0" smtClean="0">
                <a:latin typeface="+mn-lt"/>
                <a:cs typeface="Times New Roman" panose="02020603050405020304" pitchFamily="18" charset="0"/>
              </a:rPr>
              <a:t> </a:t>
            </a:r>
            <a:r>
              <a:rPr lang="tr-TR" dirty="0">
                <a:latin typeface="+mn-lt"/>
                <a:cs typeface="Times New Roman" panose="02020603050405020304" pitchFamily="18" charset="0"/>
              </a:rPr>
              <a:t>of </a:t>
            </a:r>
            <a:r>
              <a:rPr lang="tr-TR" dirty="0" err="1">
                <a:latin typeface="+mn-lt"/>
                <a:cs typeface="Times New Roman" panose="02020603050405020304" pitchFamily="18" charset="0"/>
              </a:rPr>
              <a:t>Inspiratory</a:t>
            </a:r>
            <a:r>
              <a:rPr lang="tr-TR" dirty="0">
                <a:latin typeface="+mn-lt"/>
                <a:cs typeface="Times New Roman" panose="02020603050405020304" pitchFamily="18" charset="0"/>
              </a:rPr>
              <a:t> </a:t>
            </a:r>
            <a:r>
              <a:rPr lang="tr-TR" dirty="0" err="1">
                <a:latin typeface="+mn-lt"/>
                <a:cs typeface="Times New Roman" panose="02020603050405020304" pitchFamily="18" charset="0"/>
              </a:rPr>
              <a:t>Muscle</a:t>
            </a:r>
            <a:r>
              <a:rPr lang="tr-TR" dirty="0">
                <a:latin typeface="+mn-lt"/>
                <a:cs typeface="Times New Roman" panose="02020603050405020304" pitchFamily="18" charset="0"/>
              </a:rPr>
              <a:t> </a:t>
            </a:r>
            <a:r>
              <a:rPr lang="tr-TR" dirty="0" err="1">
                <a:latin typeface="+mn-lt"/>
                <a:cs typeface="Times New Roman" panose="02020603050405020304" pitchFamily="18" charset="0"/>
              </a:rPr>
              <a:t>Trainin</a:t>
            </a:r>
            <a:r>
              <a:rPr lang="tr-TR" dirty="0">
                <a:latin typeface="+mn-lt"/>
                <a:cs typeface="Times New Roman" panose="02020603050405020304" pitchFamily="18" charset="0"/>
              </a:rPr>
              <a:t> on </a:t>
            </a:r>
            <a:r>
              <a:rPr lang="tr-TR" dirty="0" err="1">
                <a:latin typeface="+mn-lt"/>
                <a:cs typeface="Times New Roman" panose="02020603050405020304" pitchFamily="18" charset="0"/>
              </a:rPr>
              <a:t>Postural</a:t>
            </a:r>
            <a:r>
              <a:rPr lang="tr-TR" dirty="0">
                <a:latin typeface="+mn-lt"/>
                <a:cs typeface="Times New Roman" panose="02020603050405020304" pitchFamily="18" charset="0"/>
              </a:rPr>
              <a:t> </a:t>
            </a:r>
            <a:r>
              <a:rPr lang="tr-TR" dirty="0" err="1">
                <a:latin typeface="+mn-lt"/>
                <a:cs typeface="Times New Roman" panose="02020603050405020304" pitchFamily="18" charset="0"/>
              </a:rPr>
              <a:t>Stability</a:t>
            </a:r>
            <a:r>
              <a:rPr lang="tr-TR" dirty="0">
                <a:latin typeface="+mn-lt"/>
                <a:cs typeface="Times New Roman" panose="02020603050405020304" pitchFamily="18" charset="0"/>
              </a:rPr>
              <a:t>, </a:t>
            </a:r>
            <a:r>
              <a:rPr lang="tr-TR" dirty="0" err="1">
                <a:latin typeface="+mn-lt"/>
                <a:cs typeface="Times New Roman" panose="02020603050405020304" pitchFamily="18" charset="0"/>
              </a:rPr>
              <a:t>Pulmonary</a:t>
            </a:r>
            <a:r>
              <a:rPr lang="tr-TR" dirty="0">
                <a:latin typeface="+mn-lt"/>
                <a:cs typeface="Times New Roman" panose="02020603050405020304" pitchFamily="18" charset="0"/>
              </a:rPr>
              <a:t> </a:t>
            </a:r>
            <a:r>
              <a:rPr lang="tr-TR" dirty="0" err="1">
                <a:latin typeface="+mn-lt"/>
                <a:cs typeface="Times New Roman" panose="02020603050405020304" pitchFamily="18" charset="0"/>
              </a:rPr>
              <a:t>Function</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Functional</a:t>
            </a:r>
            <a:r>
              <a:rPr lang="tr-TR" dirty="0">
                <a:latin typeface="+mn-lt"/>
                <a:cs typeface="Times New Roman" panose="02020603050405020304" pitchFamily="18" charset="0"/>
              </a:rPr>
              <a:t> </a:t>
            </a:r>
            <a:r>
              <a:rPr lang="tr-TR" dirty="0" err="1">
                <a:latin typeface="+mn-lt"/>
                <a:cs typeface="Times New Roman" panose="02020603050405020304" pitchFamily="18" charset="0"/>
              </a:rPr>
              <a:t>Capacity</a:t>
            </a:r>
            <a:r>
              <a:rPr lang="tr-TR" dirty="0">
                <a:latin typeface="+mn-lt"/>
                <a:cs typeface="Times New Roman" panose="02020603050405020304" pitchFamily="18" charset="0"/>
              </a:rPr>
              <a:t> in </a:t>
            </a:r>
            <a:r>
              <a:rPr lang="tr-TR" dirty="0" err="1">
                <a:latin typeface="+mn-lt"/>
                <a:cs typeface="Times New Roman" panose="02020603050405020304" pitchFamily="18" charset="0"/>
              </a:rPr>
              <a:t>Children</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Cystic</a:t>
            </a:r>
            <a:r>
              <a:rPr lang="tr-TR" dirty="0">
                <a:latin typeface="+mn-lt"/>
                <a:cs typeface="Times New Roman" panose="02020603050405020304" pitchFamily="18" charset="0"/>
              </a:rPr>
              <a:t> </a:t>
            </a:r>
            <a:r>
              <a:rPr lang="tr-TR" dirty="0" err="1">
                <a:latin typeface="+mn-lt"/>
                <a:cs typeface="Times New Roman" panose="02020603050405020304" pitchFamily="18" charset="0"/>
              </a:rPr>
              <a:t>Fibrosis</a:t>
            </a:r>
            <a:r>
              <a:rPr lang="tr-TR" dirty="0">
                <a:latin typeface="+mn-lt"/>
                <a:cs typeface="Times New Roman" panose="02020603050405020304" pitchFamily="18" charset="0"/>
              </a:rPr>
              <a:t>. </a:t>
            </a:r>
            <a:r>
              <a:rPr lang="tr-TR" dirty="0" err="1">
                <a:latin typeface="+mn-lt"/>
                <a:cs typeface="Times New Roman" panose="02020603050405020304" pitchFamily="18" charset="0"/>
              </a:rPr>
              <a:t>Respir</a:t>
            </a:r>
            <a:r>
              <a:rPr lang="tr-TR" dirty="0">
                <a:latin typeface="+mn-lt"/>
                <a:cs typeface="Times New Roman" panose="02020603050405020304" pitchFamily="18" charset="0"/>
              </a:rPr>
              <a:t> </a:t>
            </a:r>
            <a:r>
              <a:rPr lang="tr-TR" dirty="0" err="1">
                <a:latin typeface="+mn-lt"/>
                <a:cs typeface="Times New Roman" panose="02020603050405020304" pitchFamily="18" charset="0"/>
              </a:rPr>
              <a:t>Med</a:t>
            </a:r>
            <a:r>
              <a:rPr lang="tr-TR" dirty="0">
                <a:latin typeface="+mn-lt"/>
                <a:cs typeface="Times New Roman" panose="02020603050405020304" pitchFamily="18" charset="0"/>
              </a:rPr>
              <a:t>. 2019 Mar;148:24-30. </a:t>
            </a:r>
            <a:r>
              <a:rPr lang="tr-TR" dirty="0" smtClean="0">
                <a:latin typeface="+mn-lt"/>
                <a:cs typeface="Times New Roman" panose="02020603050405020304" pitchFamily="18" charset="0"/>
              </a:rPr>
              <a:t>doi:10.1016/j.rmed.2019.01.013</a:t>
            </a:r>
            <a:r>
              <a:rPr lang="tr-TR" dirty="0">
                <a:latin typeface="+mn-lt"/>
                <a:cs typeface="Times New Roman" panose="02020603050405020304" pitchFamily="18" charset="0"/>
              </a:rPr>
              <a:t>. </a:t>
            </a:r>
            <a:r>
              <a:rPr lang="tr-TR" dirty="0" err="1">
                <a:latin typeface="+mn-lt"/>
                <a:cs typeface="Times New Roman" panose="02020603050405020304" pitchFamily="18" charset="0"/>
              </a:rPr>
              <a:t>Epub</a:t>
            </a:r>
            <a:r>
              <a:rPr lang="tr-TR" dirty="0">
                <a:latin typeface="+mn-lt"/>
                <a:cs typeface="Times New Roman" panose="02020603050405020304" pitchFamily="18" charset="0"/>
              </a:rPr>
              <a:t> 2019 Jan 28</a:t>
            </a:r>
            <a:r>
              <a:rPr lang="tr-TR" dirty="0" smtClean="0">
                <a:latin typeface="+mn-lt"/>
                <a:cs typeface="Times New Roman" panose="02020603050405020304" pitchFamily="18" charset="0"/>
              </a:rPr>
              <a:t>.</a:t>
            </a:r>
          </a:p>
          <a:p>
            <a:pPr marL="342900" lvl="0" indent="-34290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t>
            </a:r>
            <a:r>
              <a:rPr lang="tr-TR" b="1" dirty="0" smtClean="0">
                <a:latin typeface="+mn-lt"/>
                <a:cs typeface="Times New Roman" panose="02020603050405020304" pitchFamily="18" charset="0"/>
              </a:rPr>
              <a:t> Alis Kostanoğlu, Arş. Gör. Meltem Kaya, </a:t>
            </a:r>
            <a:r>
              <a:rPr lang="tr-TR" dirty="0" err="1" smtClean="0">
                <a:latin typeface="+mn-lt"/>
                <a:cs typeface="Times New Roman" panose="02020603050405020304" pitchFamily="18" charset="0"/>
              </a:rPr>
              <a:t>Results</a:t>
            </a:r>
            <a:r>
              <a:rPr lang="tr-TR" dirty="0" smtClean="0">
                <a:latin typeface="+mn-lt"/>
                <a:cs typeface="Times New Roman" panose="02020603050405020304" pitchFamily="18" charset="0"/>
              </a:rPr>
              <a:t> </a:t>
            </a:r>
            <a:r>
              <a:rPr lang="tr-TR" dirty="0">
                <a:latin typeface="+mn-lt"/>
                <a:cs typeface="Times New Roman" panose="02020603050405020304" pitchFamily="18" charset="0"/>
              </a:rPr>
              <a:t>of </a:t>
            </a:r>
            <a:r>
              <a:rPr lang="tr-TR" dirty="0" err="1">
                <a:latin typeface="+mn-lt"/>
                <a:cs typeface="Times New Roman" panose="02020603050405020304" pitchFamily="18" charset="0"/>
              </a:rPr>
              <a:t>home-based</a:t>
            </a:r>
            <a:r>
              <a:rPr lang="tr-TR" dirty="0">
                <a:latin typeface="+mn-lt"/>
                <a:cs typeface="Times New Roman" panose="02020603050405020304" pitchFamily="18" charset="0"/>
              </a:rPr>
              <a:t> </a:t>
            </a:r>
            <a:r>
              <a:rPr lang="tr-TR" dirty="0" err="1">
                <a:latin typeface="+mn-lt"/>
                <a:cs typeface="Times New Roman" panose="02020603050405020304" pitchFamily="18" charset="0"/>
              </a:rPr>
              <a:t>modified</a:t>
            </a:r>
            <a:r>
              <a:rPr lang="tr-TR" dirty="0">
                <a:latin typeface="+mn-lt"/>
                <a:cs typeface="Times New Roman" panose="02020603050405020304" pitchFamily="18" charset="0"/>
              </a:rPr>
              <a:t> </a:t>
            </a:r>
            <a:r>
              <a:rPr lang="tr-TR" dirty="0" err="1">
                <a:latin typeface="+mn-lt"/>
                <a:cs typeface="Times New Roman" panose="02020603050405020304" pitchFamily="18" charset="0"/>
              </a:rPr>
              <a:t>combined</a:t>
            </a:r>
            <a:r>
              <a:rPr lang="tr-TR" dirty="0">
                <a:latin typeface="+mn-lt"/>
                <a:cs typeface="Times New Roman" panose="02020603050405020304" pitchFamily="18" charset="0"/>
              </a:rPr>
              <a:t> </a:t>
            </a:r>
            <a:r>
              <a:rPr lang="tr-TR" dirty="0" err="1">
                <a:latin typeface="+mn-lt"/>
                <a:cs typeface="Times New Roman" panose="02020603050405020304" pitchFamily="18" charset="0"/>
              </a:rPr>
              <a:t>decongestive</a:t>
            </a:r>
            <a:r>
              <a:rPr lang="tr-TR" dirty="0">
                <a:latin typeface="+mn-lt"/>
                <a:cs typeface="Times New Roman" panose="02020603050405020304" pitchFamily="18" charset="0"/>
              </a:rPr>
              <a:t> </a:t>
            </a:r>
            <a:r>
              <a:rPr lang="tr-TR" dirty="0" err="1">
                <a:latin typeface="+mn-lt"/>
                <a:cs typeface="Times New Roman" panose="02020603050405020304" pitchFamily="18" charset="0"/>
              </a:rPr>
              <a:t>therapy</a:t>
            </a:r>
            <a:r>
              <a:rPr lang="tr-TR" dirty="0">
                <a:latin typeface="+mn-lt"/>
                <a:cs typeface="Times New Roman" panose="02020603050405020304" pitchFamily="18" charset="0"/>
              </a:rPr>
              <a:t> in </a:t>
            </a:r>
            <a:r>
              <a:rPr lang="tr-TR" dirty="0" err="1">
                <a:latin typeface="+mn-lt"/>
                <a:cs typeface="Times New Roman" panose="02020603050405020304" pitchFamily="18" charset="0"/>
              </a:rPr>
              <a:t>patients</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lower</a:t>
            </a:r>
            <a:r>
              <a:rPr lang="tr-TR" dirty="0">
                <a:latin typeface="+mn-lt"/>
                <a:cs typeface="Times New Roman" panose="02020603050405020304" pitchFamily="18" charset="0"/>
              </a:rPr>
              <a:t> </a:t>
            </a:r>
            <a:r>
              <a:rPr lang="tr-TR" dirty="0" err="1">
                <a:latin typeface="+mn-lt"/>
                <a:cs typeface="Times New Roman" panose="02020603050405020304" pitchFamily="18" charset="0"/>
              </a:rPr>
              <a:t>extremity</a:t>
            </a:r>
            <a:r>
              <a:rPr lang="tr-TR" dirty="0">
                <a:latin typeface="+mn-lt"/>
                <a:cs typeface="Times New Roman" panose="02020603050405020304" pitchFamily="18" charset="0"/>
              </a:rPr>
              <a:t> </a:t>
            </a:r>
            <a:r>
              <a:rPr lang="tr-TR" dirty="0" err="1">
                <a:latin typeface="+mn-lt"/>
                <a:cs typeface="Times New Roman" panose="02020603050405020304" pitchFamily="18" charset="0"/>
              </a:rPr>
              <a:t>lymphedema</a:t>
            </a:r>
            <a:r>
              <a:rPr lang="tr-TR" dirty="0">
                <a:latin typeface="+mn-lt"/>
                <a:cs typeface="Times New Roman" panose="02020603050405020304" pitchFamily="18" charset="0"/>
              </a:rPr>
              <a:t>. TURKISH JOURNAL OF MEDICAL SCIENCES, cilt.49, no.2, ss.610-616, </a:t>
            </a:r>
            <a:r>
              <a:rPr lang="tr-TR" dirty="0" smtClean="0">
                <a:latin typeface="+mn-lt"/>
                <a:cs typeface="Times New Roman" panose="02020603050405020304" pitchFamily="18" charset="0"/>
              </a:rPr>
              <a:t>2019</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 </a:t>
            </a:r>
            <a:r>
              <a:rPr lang="tr-TR" dirty="0">
                <a:latin typeface="+mn-lt"/>
                <a:cs typeface="Times New Roman" panose="02020603050405020304" pitchFamily="18" charset="0"/>
              </a:rPr>
              <a:t>Aydin, A. </a:t>
            </a:r>
            <a:r>
              <a:rPr lang="tr-TR" dirty="0" err="1">
                <a:latin typeface="+mn-lt"/>
                <a:cs typeface="Times New Roman" panose="02020603050405020304" pitchFamily="18" charset="0"/>
              </a:rPr>
              <a:t>Reliability</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validity</a:t>
            </a:r>
            <a:r>
              <a:rPr lang="tr-TR" dirty="0">
                <a:latin typeface="+mn-lt"/>
                <a:cs typeface="Times New Roman" panose="02020603050405020304" pitchFamily="18" charset="0"/>
              </a:rPr>
              <a:t> of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Brachial</a:t>
            </a:r>
            <a:r>
              <a:rPr lang="tr-TR" dirty="0">
                <a:latin typeface="+mn-lt"/>
                <a:cs typeface="Times New Roman" panose="02020603050405020304" pitchFamily="18" charset="0"/>
              </a:rPr>
              <a:t> </a:t>
            </a:r>
            <a:r>
              <a:rPr lang="tr-TR" dirty="0" err="1">
                <a:latin typeface="+mn-lt"/>
                <a:cs typeface="Times New Roman" panose="02020603050405020304" pitchFamily="18" charset="0"/>
              </a:rPr>
              <a:t>Plexus</a:t>
            </a:r>
            <a:r>
              <a:rPr lang="tr-TR" dirty="0">
                <a:latin typeface="+mn-lt"/>
                <a:cs typeface="Times New Roman" panose="02020603050405020304" pitchFamily="18" charset="0"/>
              </a:rPr>
              <a:t> </a:t>
            </a:r>
            <a:r>
              <a:rPr lang="tr-TR" dirty="0" err="1">
                <a:latin typeface="+mn-lt"/>
                <a:cs typeface="Times New Roman" panose="02020603050405020304" pitchFamily="18" charset="0"/>
              </a:rPr>
              <a:t>Outcome</a:t>
            </a:r>
            <a:r>
              <a:rPr lang="tr-TR" dirty="0">
                <a:latin typeface="+mn-lt"/>
                <a:cs typeface="Times New Roman" panose="02020603050405020304" pitchFamily="18" charset="0"/>
              </a:rPr>
              <a:t> </a:t>
            </a:r>
            <a:r>
              <a:rPr lang="tr-TR" dirty="0" err="1">
                <a:latin typeface="+mn-lt"/>
                <a:cs typeface="Times New Roman" panose="02020603050405020304" pitchFamily="18" charset="0"/>
              </a:rPr>
              <a:t>Measure</a:t>
            </a:r>
            <a:r>
              <a:rPr lang="tr-TR" dirty="0">
                <a:latin typeface="+mn-lt"/>
                <a:cs typeface="Times New Roman" panose="02020603050405020304" pitchFamily="18" charset="0"/>
              </a:rPr>
              <a:t> in </a:t>
            </a:r>
            <a:r>
              <a:rPr lang="tr-TR" dirty="0" err="1">
                <a:latin typeface="+mn-lt"/>
                <a:cs typeface="Times New Roman" panose="02020603050405020304" pitchFamily="18" charset="0"/>
              </a:rPr>
              <a:t>children</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obstetric</a:t>
            </a:r>
            <a:r>
              <a:rPr lang="tr-TR" dirty="0">
                <a:latin typeface="+mn-lt"/>
                <a:cs typeface="Times New Roman" panose="02020603050405020304" pitchFamily="18" charset="0"/>
              </a:rPr>
              <a:t> </a:t>
            </a:r>
            <a:r>
              <a:rPr lang="tr-TR" dirty="0" err="1">
                <a:latin typeface="+mn-lt"/>
                <a:cs typeface="Times New Roman" panose="02020603050405020304" pitchFamily="18" charset="0"/>
              </a:rPr>
              <a:t>brachial</a:t>
            </a:r>
            <a:r>
              <a:rPr lang="tr-TR" dirty="0">
                <a:latin typeface="+mn-lt"/>
                <a:cs typeface="Times New Roman" panose="02020603050405020304" pitchFamily="18" charset="0"/>
              </a:rPr>
              <a:t> </a:t>
            </a:r>
            <a:r>
              <a:rPr lang="tr-TR" dirty="0" err="1">
                <a:latin typeface="+mn-lt"/>
                <a:cs typeface="Times New Roman" panose="02020603050405020304" pitchFamily="18" charset="0"/>
              </a:rPr>
              <a:t>plexus</a:t>
            </a:r>
            <a:r>
              <a:rPr lang="tr-TR" dirty="0">
                <a:latin typeface="+mn-lt"/>
                <a:cs typeface="Times New Roman" panose="02020603050405020304" pitchFamily="18" charset="0"/>
              </a:rPr>
              <a:t> </a:t>
            </a:r>
            <a:r>
              <a:rPr lang="tr-TR" dirty="0" err="1">
                <a:latin typeface="+mn-lt"/>
                <a:cs typeface="Times New Roman" panose="02020603050405020304" pitchFamily="18" charset="0"/>
              </a:rPr>
              <a:t>palsy</a:t>
            </a:r>
            <a:r>
              <a:rPr lang="tr-TR" dirty="0">
                <a:latin typeface="+mn-lt"/>
                <a:cs typeface="Times New Roman" panose="02020603050405020304" pitchFamily="18" charset="0"/>
              </a:rPr>
              <a:t>. </a:t>
            </a:r>
            <a:r>
              <a:rPr lang="tr-TR" dirty="0" err="1">
                <a:latin typeface="+mn-lt"/>
                <a:cs typeface="Times New Roman" panose="02020603050405020304" pitchFamily="18" charset="0"/>
              </a:rPr>
              <a:t>Journal</a:t>
            </a:r>
            <a:r>
              <a:rPr lang="tr-TR" dirty="0">
                <a:latin typeface="+mn-lt"/>
                <a:cs typeface="Times New Roman" panose="02020603050405020304" pitchFamily="18" charset="0"/>
              </a:rPr>
              <a:t> of </a:t>
            </a:r>
            <a:r>
              <a:rPr lang="tr-TR" dirty="0" err="1">
                <a:latin typeface="+mn-lt"/>
                <a:cs typeface="Times New Roman" panose="02020603050405020304" pitchFamily="18" charset="0"/>
              </a:rPr>
              <a:t>Hand</a:t>
            </a:r>
            <a:r>
              <a:rPr lang="tr-TR" dirty="0">
                <a:latin typeface="+mn-lt"/>
                <a:cs typeface="Times New Roman" panose="02020603050405020304" pitchFamily="18" charset="0"/>
              </a:rPr>
              <a:t> </a:t>
            </a:r>
            <a:r>
              <a:rPr lang="tr-TR" dirty="0" err="1">
                <a:latin typeface="+mn-lt"/>
                <a:cs typeface="Times New Roman" panose="02020603050405020304" pitchFamily="18" charset="0"/>
              </a:rPr>
              <a:t>Therapy</a:t>
            </a:r>
            <a:r>
              <a:rPr lang="tr-TR" dirty="0">
                <a:latin typeface="+mn-lt"/>
                <a:cs typeface="Times New Roman" panose="02020603050405020304" pitchFamily="18" charset="0"/>
              </a:rPr>
              <a:t>, 32(3), 382-387, </a:t>
            </a:r>
            <a:r>
              <a:rPr lang="tr-TR" dirty="0" smtClean="0">
                <a:latin typeface="+mn-lt"/>
                <a:cs typeface="Times New Roman" panose="02020603050405020304" pitchFamily="18" charset="0"/>
              </a:rPr>
              <a:t>2019</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a:latin typeface="+mn-lt"/>
                <a:cs typeface="Times New Roman" panose="02020603050405020304" pitchFamily="18" charset="0"/>
              </a:rPr>
              <a:t>, Z. The </a:t>
            </a:r>
            <a:r>
              <a:rPr lang="tr-TR" dirty="0" err="1">
                <a:latin typeface="+mn-lt"/>
                <a:cs typeface="Times New Roman" panose="02020603050405020304" pitchFamily="18" charset="0"/>
              </a:rPr>
              <a:t>relationship</a:t>
            </a:r>
            <a:r>
              <a:rPr lang="tr-TR" dirty="0">
                <a:latin typeface="+mn-lt"/>
                <a:cs typeface="Times New Roman" panose="02020603050405020304" pitchFamily="18" charset="0"/>
              </a:rPr>
              <a:t> of </a:t>
            </a:r>
            <a:r>
              <a:rPr lang="tr-TR" dirty="0" err="1">
                <a:latin typeface="+mn-lt"/>
                <a:cs typeface="Times New Roman" panose="02020603050405020304" pitchFamily="18" charset="0"/>
              </a:rPr>
              <a:t>pain</a:t>
            </a:r>
            <a:r>
              <a:rPr lang="tr-TR" dirty="0">
                <a:latin typeface="+mn-lt"/>
                <a:cs typeface="Times New Roman" panose="02020603050405020304" pitchFamily="18" charset="0"/>
              </a:rPr>
              <a:t> on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upper</a:t>
            </a:r>
            <a:r>
              <a:rPr lang="tr-TR" dirty="0">
                <a:latin typeface="+mn-lt"/>
                <a:cs typeface="Times New Roman" panose="02020603050405020304" pitchFamily="18" charset="0"/>
              </a:rPr>
              <a:t> </a:t>
            </a:r>
            <a:r>
              <a:rPr lang="tr-TR" dirty="0" err="1">
                <a:latin typeface="+mn-lt"/>
                <a:cs typeface="Times New Roman" panose="02020603050405020304" pitchFamily="18" charset="0"/>
              </a:rPr>
              <a:t>extremity</a:t>
            </a:r>
            <a:r>
              <a:rPr lang="tr-TR" dirty="0">
                <a:latin typeface="+mn-lt"/>
                <a:cs typeface="Times New Roman" panose="02020603050405020304" pitchFamily="18" charset="0"/>
              </a:rPr>
              <a:t> </a:t>
            </a:r>
            <a:r>
              <a:rPr lang="tr-TR" dirty="0" err="1">
                <a:latin typeface="+mn-lt"/>
                <a:cs typeface="Times New Roman" panose="02020603050405020304" pitchFamily="18" charset="0"/>
              </a:rPr>
              <a:t>functions</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quality</a:t>
            </a:r>
            <a:r>
              <a:rPr lang="tr-TR" dirty="0">
                <a:latin typeface="+mn-lt"/>
                <a:cs typeface="Times New Roman" panose="02020603050405020304" pitchFamily="18" charset="0"/>
              </a:rPr>
              <a:t> of life in </a:t>
            </a:r>
            <a:r>
              <a:rPr lang="tr-TR" dirty="0" err="1">
                <a:latin typeface="+mn-lt"/>
                <a:cs typeface="Times New Roman" panose="02020603050405020304" pitchFamily="18" charset="0"/>
              </a:rPr>
              <a:t>patients</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carpal</a:t>
            </a:r>
            <a:r>
              <a:rPr lang="tr-TR" dirty="0">
                <a:latin typeface="+mn-lt"/>
                <a:cs typeface="Times New Roman" panose="02020603050405020304" pitchFamily="18" charset="0"/>
              </a:rPr>
              <a:t> </a:t>
            </a:r>
            <a:r>
              <a:rPr lang="tr-TR" dirty="0" err="1">
                <a:latin typeface="+mn-lt"/>
                <a:cs typeface="Times New Roman" panose="02020603050405020304" pitchFamily="18" charset="0"/>
              </a:rPr>
              <a:t>tunnel</a:t>
            </a:r>
            <a:r>
              <a:rPr lang="tr-TR" dirty="0">
                <a:latin typeface="+mn-lt"/>
                <a:cs typeface="Times New Roman" panose="02020603050405020304" pitchFamily="18" charset="0"/>
              </a:rPr>
              <a:t> </a:t>
            </a:r>
            <a:r>
              <a:rPr lang="tr-TR" dirty="0" err="1">
                <a:latin typeface="+mn-lt"/>
                <a:cs typeface="Times New Roman" panose="02020603050405020304" pitchFamily="18" charset="0"/>
              </a:rPr>
              <a:t>syndrome</a:t>
            </a:r>
            <a:r>
              <a:rPr lang="tr-TR" dirty="0">
                <a:latin typeface="+mn-lt"/>
                <a:cs typeface="Times New Roman" panose="02020603050405020304" pitchFamily="18" charset="0"/>
              </a:rPr>
              <a:t>. </a:t>
            </a:r>
            <a:r>
              <a:rPr lang="tr-TR" dirty="0" err="1">
                <a:latin typeface="+mn-lt"/>
                <a:cs typeface="Times New Roman" panose="02020603050405020304" pitchFamily="18" charset="0"/>
              </a:rPr>
              <a:t>Journal</a:t>
            </a:r>
            <a:r>
              <a:rPr lang="tr-TR" dirty="0">
                <a:latin typeface="+mn-lt"/>
                <a:cs typeface="Times New Roman" panose="02020603050405020304" pitchFamily="18" charset="0"/>
              </a:rPr>
              <a:t> of </a:t>
            </a:r>
            <a:r>
              <a:rPr lang="tr-TR" dirty="0" err="1">
                <a:latin typeface="+mn-lt"/>
                <a:cs typeface="Times New Roman" panose="02020603050405020304" pitchFamily="18" charset="0"/>
              </a:rPr>
              <a:t>back</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musculoskeletal</a:t>
            </a:r>
            <a:r>
              <a:rPr lang="tr-TR" dirty="0">
                <a:latin typeface="+mn-lt"/>
                <a:cs typeface="Times New Roman" panose="02020603050405020304" pitchFamily="18" charset="0"/>
              </a:rPr>
              <a:t> </a:t>
            </a:r>
            <a:r>
              <a:rPr lang="tr-TR" dirty="0" err="1">
                <a:latin typeface="+mn-lt"/>
                <a:cs typeface="Times New Roman" panose="02020603050405020304" pitchFamily="18" charset="0"/>
              </a:rPr>
              <a:t>rehabilitation</a:t>
            </a:r>
            <a:r>
              <a:rPr lang="tr-TR" dirty="0">
                <a:latin typeface="+mn-lt"/>
                <a:cs typeface="Times New Roman" panose="02020603050405020304" pitchFamily="18" charset="0"/>
              </a:rPr>
              <a:t>, 32(1), 71-76, </a:t>
            </a:r>
            <a:r>
              <a:rPr lang="tr-TR" dirty="0" smtClean="0">
                <a:latin typeface="+mn-lt"/>
                <a:cs typeface="Times New Roman" panose="02020603050405020304" pitchFamily="18" charset="0"/>
              </a:rPr>
              <a:t>2019.</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a:latin typeface="+mn-lt"/>
                <a:cs typeface="Times New Roman" panose="02020603050405020304" pitchFamily="18" charset="0"/>
              </a:rPr>
              <a:t>, İ. The </a:t>
            </a:r>
            <a:r>
              <a:rPr lang="tr-TR" dirty="0" err="1">
                <a:latin typeface="+mn-lt"/>
                <a:cs typeface="Times New Roman" panose="02020603050405020304" pitchFamily="18" charset="0"/>
              </a:rPr>
              <a:t>acute</a:t>
            </a:r>
            <a:r>
              <a:rPr lang="tr-TR" dirty="0">
                <a:latin typeface="+mn-lt"/>
                <a:cs typeface="Times New Roman" panose="02020603050405020304" pitchFamily="18" charset="0"/>
              </a:rPr>
              <a:t> </a:t>
            </a:r>
            <a:r>
              <a:rPr lang="tr-TR" dirty="0" err="1">
                <a:latin typeface="+mn-lt"/>
                <a:cs typeface="Times New Roman" panose="02020603050405020304" pitchFamily="18" charset="0"/>
              </a:rPr>
              <a:t>effects</a:t>
            </a:r>
            <a:r>
              <a:rPr lang="tr-TR" dirty="0">
                <a:latin typeface="+mn-lt"/>
                <a:cs typeface="Times New Roman" panose="02020603050405020304" pitchFamily="18" charset="0"/>
              </a:rPr>
              <a:t> of </a:t>
            </a:r>
            <a:r>
              <a:rPr lang="tr-TR" dirty="0" err="1">
                <a:latin typeface="+mn-lt"/>
                <a:cs typeface="Times New Roman" panose="02020603050405020304" pitchFamily="18" charset="0"/>
              </a:rPr>
              <a:t>physiotherapy</a:t>
            </a:r>
            <a:r>
              <a:rPr lang="tr-TR" dirty="0">
                <a:latin typeface="+mn-lt"/>
                <a:cs typeface="Times New Roman" panose="02020603050405020304" pitchFamily="18" charset="0"/>
              </a:rPr>
              <a:t> on general </a:t>
            </a:r>
            <a:r>
              <a:rPr lang="tr-TR" dirty="0" err="1">
                <a:latin typeface="+mn-lt"/>
                <a:cs typeface="Times New Roman" panose="02020603050405020304" pitchFamily="18" charset="0"/>
              </a:rPr>
              <a:t>movement</a:t>
            </a:r>
            <a:r>
              <a:rPr lang="tr-TR" dirty="0">
                <a:latin typeface="+mn-lt"/>
                <a:cs typeface="Times New Roman" panose="02020603050405020304" pitchFamily="18" charset="0"/>
              </a:rPr>
              <a:t> </a:t>
            </a:r>
            <a:r>
              <a:rPr lang="tr-TR" dirty="0" err="1">
                <a:latin typeface="+mn-lt"/>
                <a:cs typeface="Times New Roman" panose="02020603050405020304" pitchFamily="18" charset="0"/>
              </a:rPr>
              <a:t>patterns</a:t>
            </a:r>
            <a:r>
              <a:rPr lang="tr-TR" dirty="0">
                <a:latin typeface="+mn-lt"/>
                <a:cs typeface="Times New Roman" panose="02020603050405020304" pitchFamily="18" charset="0"/>
              </a:rPr>
              <a:t> in </a:t>
            </a:r>
            <a:r>
              <a:rPr lang="tr-TR" dirty="0" err="1">
                <a:latin typeface="+mn-lt"/>
                <a:cs typeface="Times New Roman" panose="02020603050405020304" pitchFamily="18" charset="0"/>
              </a:rPr>
              <a:t>preterm</a:t>
            </a:r>
            <a:r>
              <a:rPr lang="tr-TR" dirty="0">
                <a:latin typeface="+mn-lt"/>
                <a:cs typeface="Times New Roman" panose="02020603050405020304" pitchFamily="18" charset="0"/>
              </a:rPr>
              <a:t> </a:t>
            </a:r>
            <a:r>
              <a:rPr lang="tr-TR" dirty="0" err="1">
                <a:latin typeface="+mn-lt"/>
                <a:cs typeface="Times New Roman" panose="02020603050405020304" pitchFamily="18" charset="0"/>
              </a:rPr>
              <a:t>infants</a:t>
            </a:r>
            <a:r>
              <a:rPr lang="tr-TR" dirty="0">
                <a:latin typeface="+mn-lt"/>
                <a:cs typeface="Times New Roman" panose="02020603050405020304" pitchFamily="18" charset="0"/>
              </a:rPr>
              <a:t>: A </a:t>
            </a:r>
            <a:r>
              <a:rPr lang="tr-TR" dirty="0" err="1">
                <a:latin typeface="+mn-lt"/>
                <a:cs typeface="Times New Roman" panose="02020603050405020304" pitchFamily="18" charset="0"/>
              </a:rPr>
              <a:t>single-blind</a:t>
            </a:r>
            <a:r>
              <a:rPr lang="tr-TR" dirty="0">
                <a:latin typeface="+mn-lt"/>
                <a:cs typeface="Times New Roman" panose="02020603050405020304" pitchFamily="18" charset="0"/>
              </a:rPr>
              <a:t> </a:t>
            </a:r>
            <a:r>
              <a:rPr lang="tr-TR" dirty="0" err="1">
                <a:latin typeface="+mn-lt"/>
                <a:cs typeface="Times New Roman" panose="02020603050405020304" pitchFamily="18" charset="0"/>
              </a:rPr>
              <a:t>study</a:t>
            </a:r>
            <a:r>
              <a:rPr lang="tr-TR" dirty="0">
                <a:latin typeface="+mn-lt"/>
                <a:cs typeface="Times New Roman" panose="02020603050405020304" pitchFamily="18" charset="0"/>
              </a:rPr>
              <a:t>. </a:t>
            </a:r>
            <a:r>
              <a:rPr lang="tr-TR" dirty="0" err="1">
                <a:latin typeface="+mn-lt"/>
                <a:cs typeface="Times New Roman" panose="02020603050405020304" pitchFamily="18" charset="0"/>
              </a:rPr>
              <a:t>Early</a:t>
            </a:r>
            <a:r>
              <a:rPr lang="tr-TR" dirty="0">
                <a:latin typeface="+mn-lt"/>
                <a:cs typeface="Times New Roman" panose="02020603050405020304" pitchFamily="18" charset="0"/>
              </a:rPr>
              <a:t> </a:t>
            </a:r>
            <a:r>
              <a:rPr lang="tr-TR" dirty="0" err="1">
                <a:latin typeface="+mn-lt"/>
                <a:cs typeface="Times New Roman" panose="02020603050405020304" pitchFamily="18" charset="0"/>
              </a:rPr>
              <a:t>human</a:t>
            </a:r>
            <a:r>
              <a:rPr lang="tr-TR" dirty="0">
                <a:latin typeface="+mn-lt"/>
                <a:cs typeface="Times New Roman" panose="02020603050405020304" pitchFamily="18" charset="0"/>
              </a:rPr>
              <a:t> </a:t>
            </a:r>
            <a:r>
              <a:rPr lang="tr-TR" dirty="0" err="1">
                <a:latin typeface="+mn-lt"/>
                <a:cs typeface="Times New Roman" panose="02020603050405020304" pitchFamily="18" charset="0"/>
              </a:rPr>
              <a:t>development</a:t>
            </a:r>
            <a:r>
              <a:rPr lang="tr-TR" dirty="0">
                <a:latin typeface="+mn-lt"/>
                <a:cs typeface="Times New Roman" panose="02020603050405020304" pitchFamily="18" charset="0"/>
              </a:rPr>
              <a:t>, 131, 15-20, 2019</a:t>
            </a:r>
            <a:r>
              <a:rPr lang="tr-TR" dirty="0" smtClean="0">
                <a:latin typeface="+mn-lt"/>
                <a:cs typeface="Times New Roman" panose="02020603050405020304" pitchFamily="18" charset="0"/>
              </a:rPr>
              <a:t>.</a:t>
            </a:r>
          </a:p>
          <a:p>
            <a:pPr marL="342900" lvl="0" indent="-342900">
              <a:lnSpc>
                <a:spcPct val="100000"/>
              </a:lnSpc>
              <a:buFont typeface="+mj-lt"/>
              <a:buAutoNum type="arabicPeriod"/>
            </a:pPr>
            <a:endParaRPr lang="tr-TR" dirty="0" smtClean="0">
              <a:latin typeface="Times New Roman" panose="02020603050405020304" pitchFamily="18" charset="0"/>
              <a:cs typeface="Times New Roman" panose="02020603050405020304" pitchFamily="18" charset="0"/>
            </a:endParaRPr>
          </a:p>
          <a:p>
            <a:pPr marL="342900" lvl="0" indent="-342900">
              <a:lnSpc>
                <a:spcPct val="100000"/>
              </a:lnSpc>
              <a:buFont typeface="+mj-lt"/>
              <a:buAutoNum type="arabicPeriod"/>
            </a:pPr>
            <a:endParaRPr lang="tr-TR" sz="1800"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3571718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136478" y="208650"/>
            <a:ext cx="1095793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3600" dirty="0" smtClean="0">
                <a:latin typeface="Calibri" panose="020F0502020204030204" pitchFamily="34" charset="0"/>
              </a:rPr>
              <a:t>  </a:t>
            </a: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    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a:lnSpc>
                <a:spcPct val="100000"/>
              </a:lnSpc>
              <a:buFont typeface="Wingdings" panose="05000000000000000000" pitchFamily="2" charset="2"/>
              <a:buChar char="Ø"/>
            </a:pPr>
            <a:endParaRPr lang="tr-TR" sz="1800" b="1" dirty="0" smtClean="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Diğer Makaleler  / Uluslararası </a:t>
            </a:r>
            <a:r>
              <a:rPr lang="tr-TR" sz="1800" b="1" dirty="0" smtClean="0">
                <a:latin typeface="+mn-lt"/>
                <a:cs typeface="Times New Roman" panose="02020603050405020304" pitchFamily="18" charset="0"/>
              </a:rPr>
              <a:t>Makale (3 Adet)</a:t>
            </a: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342900" indent="-342900" algn="just">
              <a:lnSpc>
                <a:spcPct val="100000"/>
              </a:lnSpc>
              <a:buFont typeface="+mj-lt"/>
              <a:buAutoNum type="arabicPeriod"/>
            </a:pPr>
            <a:r>
              <a:rPr lang="tr-TR" dirty="0" smtClean="0">
                <a:latin typeface="+mn-lt"/>
                <a:cs typeface="Times New Roman" panose="02020603050405020304" pitchFamily="18" charset="0"/>
              </a:rPr>
              <a:t>Çabuk </a:t>
            </a:r>
            <a:r>
              <a:rPr lang="tr-TR" dirty="0">
                <a:latin typeface="+mn-lt"/>
                <a:cs typeface="Times New Roman" panose="02020603050405020304" pitchFamily="18" charset="0"/>
              </a:rPr>
              <a:t>B, </a:t>
            </a:r>
            <a:r>
              <a:rPr lang="tr-TR" b="1" dirty="0">
                <a:latin typeface="+mn-lt"/>
                <a:cs typeface="Times New Roman" panose="02020603050405020304" pitchFamily="18" charset="0"/>
              </a:rPr>
              <a:t>Kostanoğlu A</a:t>
            </a:r>
            <a:r>
              <a:rPr lang="tr-TR" dirty="0">
                <a:latin typeface="+mn-lt"/>
                <a:cs typeface="Times New Roman" panose="02020603050405020304" pitchFamily="18" charset="0"/>
              </a:rPr>
              <a:t>. </a:t>
            </a:r>
            <a:r>
              <a:rPr lang="tr-TR" dirty="0" err="1">
                <a:latin typeface="+mn-lt"/>
                <a:cs typeface="Times New Roman" panose="02020603050405020304" pitchFamily="18" charset="0"/>
              </a:rPr>
              <a:t>Anxiety</a:t>
            </a:r>
            <a:r>
              <a:rPr lang="tr-TR" dirty="0">
                <a:latin typeface="+mn-lt"/>
                <a:cs typeface="Times New Roman" panose="02020603050405020304" pitchFamily="18" charset="0"/>
              </a:rPr>
              <a:t>, </a:t>
            </a:r>
            <a:r>
              <a:rPr lang="tr-TR" dirty="0" err="1">
                <a:latin typeface="+mn-lt"/>
                <a:cs typeface="Times New Roman" panose="02020603050405020304" pitchFamily="18" charset="0"/>
              </a:rPr>
              <a:t>Depression</a:t>
            </a:r>
            <a:r>
              <a:rPr lang="tr-TR" dirty="0">
                <a:latin typeface="+mn-lt"/>
                <a:cs typeface="Times New Roman" panose="02020603050405020304" pitchFamily="18" charset="0"/>
              </a:rPr>
              <a:t> </a:t>
            </a:r>
            <a:r>
              <a:rPr lang="tr-TR" dirty="0" err="1">
                <a:latin typeface="+mn-lt"/>
                <a:cs typeface="Times New Roman" panose="02020603050405020304" pitchFamily="18" charset="0"/>
              </a:rPr>
              <a:t>Stress</a:t>
            </a:r>
            <a:r>
              <a:rPr lang="tr-TR" dirty="0">
                <a:latin typeface="+mn-lt"/>
                <a:cs typeface="Times New Roman" panose="02020603050405020304" pitchFamily="18" charset="0"/>
              </a:rPr>
              <a:t> and </a:t>
            </a:r>
            <a:r>
              <a:rPr lang="tr-TR" dirty="0" err="1">
                <a:latin typeface="+mn-lt"/>
                <a:cs typeface="Times New Roman" panose="02020603050405020304" pitchFamily="18" charset="0"/>
              </a:rPr>
              <a:t>Health</a:t>
            </a:r>
            <a:r>
              <a:rPr lang="tr-TR" dirty="0">
                <a:latin typeface="+mn-lt"/>
                <a:cs typeface="Times New Roman" panose="02020603050405020304" pitchFamily="18" charset="0"/>
              </a:rPr>
              <a:t> Profile in </a:t>
            </a:r>
            <a:r>
              <a:rPr lang="tr-TR" dirty="0" err="1">
                <a:latin typeface="+mn-lt"/>
                <a:cs typeface="Times New Roman" panose="02020603050405020304" pitchFamily="18" charset="0"/>
              </a:rPr>
              <a:t>Mothers</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Children</a:t>
            </a:r>
            <a:r>
              <a:rPr lang="tr-TR" dirty="0">
                <a:latin typeface="+mn-lt"/>
                <a:cs typeface="Times New Roman" panose="02020603050405020304" pitchFamily="18" charset="0"/>
              </a:rPr>
              <a:t> in </a:t>
            </a:r>
            <a:r>
              <a:rPr lang="tr-TR" dirty="0" err="1">
                <a:latin typeface="+mn-lt"/>
                <a:cs typeface="Times New Roman" panose="02020603050405020304" pitchFamily="18" charset="0"/>
              </a:rPr>
              <a:t>the</a:t>
            </a:r>
            <a:r>
              <a:rPr lang="tr-TR" dirty="0">
                <a:latin typeface="+mn-lt"/>
                <a:cs typeface="Times New Roman" panose="02020603050405020304" pitchFamily="18" charset="0"/>
              </a:rPr>
              <a:t> </a:t>
            </a:r>
            <a:r>
              <a:rPr lang="tr-TR" dirty="0" err="1">
                <a:latin typeface="+mn-lt"/>
                <a:cs typeface="Times New Roman" panose="02020603050405020304" pitchFamily="18" charset="0"/>
              </a:rPr>
              <a:t>Pediatric</a:t>
            </a:r>
            <a:r>
              <a:rPr lang="tr-TR" dirty="0">
                <a:latin typeface="+mn-lt"/>
                <a:cs typeface="Times New Roman" panose="02020603050405020304" pitchFamily="18" charset="0"/>
              </a:rPr>
              <a:t> </a:t>
            </a:r>
            <a:r>
              <a:rPr lang="tr-TR" dirty="0" err="1">
                <a:latin typeface="+mn-lt"/>
                <a:cs typeface="Times New Roman" panose="02020603050405020304" pitchFamily="18" charset="0"/>
              </a:rPr>
              <a:t>Intensive</a:t>
            </a:r>
            <a:r>
              <a:rPr lang="tr-TR" dirty="0">
                <a:latin typeface="+mn-lt"/>
                <a:cs typeface="Times New Roman" panose="02020603050405020304" pitchFamily="18" charset="0"/>
              </a:rPr>
              <a:t> </a:t>
            </a:r>
            <a:r>
              <a:rPr lang="tr-TR" dirty="0" err="1">
                <a:latin typeface="+mn-lt"/>
                <a:cs typeface="Times New Roman" panose="02020603050405020304" pitchFamily="18" charset="0"/>
              </a:rPr>
              <a:t>Care</a:t>
            </a:r>
            <a:r>
              <a:rPr lang="tr-TR" dirty="0">
                <a:latin typeface="+mn-lt"/>
                <a:cs typeface="Times New Roman" panose="02020603050405020304" pitchFamily="18" charset="0"/>
              </a:rPr>
              <a:t> </a:t>
            </a:r>
            <a:r>
              <a:rPr lang="tr-TR" dirty="0" err="1">
                <a:latin typeface="+mn-lt"/>
                <a:cs typeface="Times New Roman" panose="02020603050405020304" pitchFamily="18" charset="0"/>
              </a:rPr>
              <a:t>Unit</a:t>
            </a:r>
            <a:r>
              <a:rPr lang="tr-TR" dirty="0">
                <a:latin typeface="+mn-lt"/>
                <a:cs typeface="Times New Roman" panose="02020603050405020304" pitchFamily="18" charset="0"/>
              </a:rPr>
              <a:t>. Bezmialem </a:t>
            </a:r>
            <a:r>
              <a:rPr lang="tr-TR" dirty="0" err="1">
                <a:latin typeface="+mn-lt"/>
                <a:cs typeface="Times New Roman" panose="02020603050405020304" pitchFamily="18" charset="0"/>
              </a:rPr>
              <a:t>Science</a:t>
            </a:r>
            <a:r>
              <a:rPr lang="tr-TR" dirty="0">
                <a:latin typeface="+mn-lt"/>
                <a:cs typeface="Times New Roman" panose="02020603050405020304" pitchFamily="18" charset="0"/>
              </a:rPr>
              <a:t>. Doi:10.14235/bas.galenos.2019.3385.</a:t>
            </a:r>
          </a:p>
          <a:p>
            <a:pPr marL="342900" indent="-342900" algn="just">
              <a:lnSpc>
                <a:spcPct val="100000"/>
              </a:lnSpc>
              <a:buFont typeface="+mj-lt"/>
              <a:buAutoNum type="arabicPeriod"/>
            </a:pPr>
            <a:endParaRPr lang="tr-TR" dirty="0">
              <a:latin typeface="+mn-lt"/>
              <a:cs typeface="Times New Roman" panose="02020603050405020304" pitchFamily="18" charset="0"/>
            </a:endParaRPr>
          </a:p>
          <a:p>
            <a:pPr marL="342900" indent="-342900" algn="just">
              <a:lnSpc>
                <a:spcPct val="100000"/>
              </a:lnSpc>
              <a:buFont typeface="+mj-lt"/>
              <a:buAutoNum type="arabicPeriod"/>
            </a:pPr>
            <a:r>
              <a:rPr lang="tr-TR" b="1" dirty="0" smtClean="0">
                <a:latin typeface="+mn-lt"/>
                <a:cs typeface="Times New Roman" panose="02020603050405020304" pitchFamily="18" charset="0"/>
              </a:rPr>
              <a:t>Kostanoglu </a:t>
            </a:r>
            <a:r>
              <a:rPr lang="tr-TR" b="1" dirty="0">
                <a:latin typeface="+mn-lt"/>
                <a:cs typeface="Times New Roman" panose="02020603050405020304" pitchFamily="18" charset="0"/>
              </a:rPr>
              <a:t>A</a:t>
            </a:r>
            <a:r>
              <a:rPr lang="tr-TR" dirty="0">
                <a:latin typeface="+mn-lt"/>
                <a:cs typeface="Times New Roman" panose="02020603050405020304" pitchFamily="18" charset="0"/>
              </a:rPr>
              <a:t>. Meme Kanseri ile İlişkili Üst Ekstremite </a:t>
            </a:r>
            <a:r>
              <a:rPr lang="tr-TR" dirty="0" err="1">
                <a:latin typeface="+mn-lt"/>
                <a:cs typeface="Times New Roman" panose="02020603050405020304" pitchFamily="18" charset="0"/>
              </a:rPr>
              <a:t>Lenfödemi</a:t>
            </a:r>
            <a:r>
              <a:rPr lang="tr-TR" dirty="0">
                <a:latin typeface="+mn-lt"/>
                <a:cs typeface="Times New Roman" panose="02020603050405020304" pitchFamily="18" charset="0"/>
              </a:rPr>
              <a:t> Olan Hastalarda Lenfödemin Şiddetinin ve Cerrahinin Tipinin Yaşam Kalitesine Etkisi. Sağlık Bilimleri ve Meslekleri Dergisi; 6 (3), 454-460. doi:10.5152/hsp.2019.500029.</a:t>
            </a:r>
          </a:p>
          <a:p>
            <a:pPr marL="342900" indent="-342900" algn="just">
              <a:lnSpc>
                <a:spcPct val="100000"/>
              </a:lnSpc>
              <a:buFont typeface="+mj-lt"/>
              <a:buAutoNum type="arabicPeriod"/>
            </a:pPr>
            <a:endParaRPr lang="tr-TR" dirty="0">
              <a:latin typeface="+mn-lt"/>
              <a:cs typeface="Times New Roman" panose="02020603050405020304" pitchFamily="18" charset="0"/>
            </a:endParaRPr>
          </a:p>
          <a:p>
            <a:pPr marL="342900" indent="-342900" algn="just">
              <a:lnSpc>
                <a:spcPct val="100000"/>
              </a:lnSpc>
              <a:buFont typeface="+mj-lt"/>
              <a:buAutoNum type="arabicPeriod"/>
            </a:pPr>
            <a:r>
              <a:rPr lang="tr-TR" dirty="0" err="1" smtClean="0">
                <a:latin typeface="+mn-lt"/>
                <a:cs typeface="Times New Roman" panose="02020603050405020304" pitchFamily="18" charset="0"/>
              </a:rPr>
              <a:t>Külekci</a:t>
            </a:r>
            <a:r>
              <a:rPr lang="tr-TR" dirty="0" smtClean="0">
                <a:latin typeface="+mn-lt"/>
                <a:cs typeface="Times New Roman" panose="02020603050405020304" pitchFamily="18" charset="0"/>
              </a:rPr>
              <a:t> </a:t>
            </a:r>
            <a:r>
              <a:rPr lang="tr-TR" dirty="0">
                <a:latin typeface="+mn-lt"/>
                <a:cs typeface="Times New Roman" panose="02020603050405020304" pitchFamily="18" charset="0"/>
              </a:rPr>
              <a:t>M, </a:t>
            </a:r>
            <a:r>
              <a:rPr lang="tr-TR" b="1" dirty="0">
                <a:latin typeface="+mn-lt"/>
                <a:cs typeface="Times New Roman" panose="02020603050405020304" pitchFamily="18" charset="0"/>
              </a:rPr>
              <a:t>Kostanoğlu A</a:t>
            </a:r>
            <a:r>
              <a:rPr lang="tr-TR" dirty="0">
                <a:latin typeface="+mn-lt"/>
                <a:cs typeface="Times New Roman" panose="02020603050405020304" pitchFamily="18" charset="0"/>
              </a:rPr>
              <a:t>. </a:t>
            </a:r>
            <a:r>
              <a:rPr lang="tr-TR" dirty="0" err="1">
                <a:latin typeface="+mn-lt"/>
                <a:cs typeface="Times New Roman" panose="02020603050405020304" pitchFamily="18" charset="0"/>
              </a:rPr>
              <a:t>Postmenopozal</a:t>
            </a:r>
            <a:r>
              <a:rPr lang="tr-TR" dirty="0">
                <a:latin typeface="+mn-lt"/>
                <a:cs typeface="Times New Roman" panose="02020603050405020304" pitchFamily="18" charset="0"/>
              </a:rPr>
              <a:t> dönemde olan ve olmayan kadınların yorgunluk düzeyi ve sağlık profili. Genel Tip Dergisi, 29 (3).106-112</a:t>
            </a:r>
            <a:r>
              <a:rPr lang="tr-TR" dirty="0" smtClean="0">
                <a:latin typeface="+mn-lt"/>
                <a:cs typeface="Times New Roman" panose="02020603050405020304" pitchFamily="18" charset="0"/>
              </a:rPr>
              <a:t>./2019</a:t>
            </a:r>
            <a:endParaRPr lang="tr-TR" dirty="0">
              <a:latin typeface="+mn-lt"/>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50</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4745823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   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ea typeface="SimHei" panose="02010609060101010101" pitchFamily="49" charset="-122"/>
                <a:cs typeface="Times New Roman" panose="02020603050405020304" pitchFamily="18" charset="0"/>
              </a:rPr>
              <a:t>2019 / 09-12 Yılı </a:t>
            </a:r>
            <a:r>
              <a:rPr lang="tr-TR" sz="1800" b="1" dirty="0" smtClean="0">
                <a:latin typeface="+mn-lt"/>
                <a:ea typeface="SimHei" panose="02010609060101010101" pitchFamily="49" charset="-122"/>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ea typeface="SimHei" panose="02010609060101010101" pitchFamily="49" charset="-122"/>
                <a:cs typeface="Times New Roman" panose="02020603050405020304" pitchFamily="18" charset="0"/>
              </a:rPr>
              <a:t>Kitap Bölümü</a:t>
            </a:r>
          </a:p>
          <a:p>
            <a:pPr lvl="2">
              <a:lnSpc>
                <a:spcPct val="100000"/>
              </a:lnSpc>
              <a:buFont typeface="Wingdings" panose="05000000000000000000" pitchFamily="2" charset="2"/>
              <a:buChar char="ü"/>
            </a:pPr>
            <a:r>
              <a:rPr lang="tr-TR" sz="1800" b="1" dirty="0" smtClean="0">
                <a:latin typeface="+mn-lt"/>
                <a:ea typeface="SimHei" panose="02010609060101010101" pitchFamily="49" charset="-122"/>
                <a:cs typeface="Times New Roman" panose="02020603050405020304" pitchFamily="18" charset="0"/>
              </a:rPr>
              <a:t>Ulusal </a:t>
            </a:r>
            <a:r>
              <a:rPr lang="tr-TR" sz="1800" b="1" dirty="0">
                <a:latin typeface="+mn-lt"/>
                <a:ea typeface="SimHei" panose="02010609060101010101" pitchFamily="49" charset="-122"/>
                <a:cs typeface="Times New Roman" panose="02020603050405020304" pitchFamily="18" charset="0"/>
              </a:rPr>
              <a:t>Kitap Bölümü </a:t>
            </a:r>
            <a:r>
              <a:rPr lang="tr-TR" sz="1800" b="1" dirty="0" smtClean="0">
                <a:latin typeface="+mn-lt"/>
                <a:ea typeface="SimHei" panose="02010609060101010101" pitchFamily="49" charset="-122"/>
                <a:cs typeface="Times New Roman" panose="02020603050405020304" pitchFamily="18" charset="0"/>
              </a:rPr>
              <a:t>(4 Adet)</a:t>
            </a:r>
          </a:p>
          <a:p>
            <a:pPr lvl="1">
              <a:lnSpc>
                <a:spcPct val="100000"/>
              </a:lnSpc>
              <a:buFont typeface="Wingdings" panose="05000000000000000000" pitchFamily="2" charset="2"/>
              <a:buChar char="ü"/>
            </a:pPr>
            <a:endParaRPr lang="tr-TR" sz="1600" b="1" dirty="0" smtClean="0">
              <a:latin typeface="Times New Roman" panose="02020603050405020304" pitchFamily="18" charset="0"/>
              <a:cs typeface="Times New Roman" panose="02020603050405020304" pitchFamily="18" charset="0"/>
            </a:endParaRPr>
          </a:p>
          <a:p>
            <a:pPr algn="just">
              <a:lnSpc>
                <a:spcPct val="100000"/>
              </a:lnSpc>
              <a:buFont typeface="+mj-lt"/>
              <a:buAutoNum type="arabicPeriod"/>
            </a:pPr>
            <a:r>
              <a:rPr lang="tr-TR" b="1" dirty="0" smtClean="0">
                <a:latin typeface="+mn-lt"/>
                <a:cs typeface="Times New Roman" panose="02020603050405020304" pitchFamily="18" charset="0"/>
              </a:rPr>
              <a:t>Doç</a:t>
            </a:r>
            <a:r>
              <a:rPr lang="tr-TR" b="1" dirty="0">
                <a:latin typeface="+mn-lt"/>
                <a:cs typeface="Times New Roman" panose="02020603050405020304" pitchFamily="18" charset="0"/>
              </a:rPr>
              <a:t>. Dr. Semiramis </a:t>
            </a:r>
            <a:r>
              <a:rPr lang="tr-TR" b="1" dirty="0" smtClean="0">
                <a:latin typeface="+mn-lt"/>
                <a:cs typeface="Times New Roman" panose="02020603050405020304" pitchFamily="18" charset="0"/>
              </a:rPr>
              <a:t>Özyılmaz, </a:t>
            </a:r>
            <a:r>
              <a:rPr lang="tr-TR" dirty="0" smtClean="0">
                <a:latin typeface="+mn-lt"/>
                <a:cs typeface="Times New Roman" panose="02020603050405020304" pitchFamily="18" charset="0"/>
              </a:rPr>
              <a:t>Pulmoner Hipertansiyonda Rehabilitasyon. Pulmoner Rehabilitasyon. 20. Bölüm. Ed. Prof. Dr. Hülya </a:t>
            </a:r>
            <a:r>
              <a:rPr lang="tr-TR" dirty="0" err="1" smtClean="0">
                <a:latin typeface="+mn-lt"/>
                <a:cs typeface="Times New Roman" panose="02020603050405020304" pitchFamily="18" charset="0"/>
              </a:rPr>
              <a:t>Harutoğlu</a:t>
            </a:r>
            <a:r>
              <a:rPr lang="tr-TR" dirty="0" smtClean="0">
                <a:latin typeface="+mn-lt"/>
                <a:cs typeface="Times New Roman" panose="02020603050405020304" pitchFamily="18" charset="0"/>
              </a:rPr>
              <a:t>. Hipokrat Kitabevi, Sözkesen Matbaacılık. ISSBN: 978-605-9160-00.0. 2019. Ss:223-230.</a:t>
            </a:r>
          </a:p>
          <a:p>
            <a:pPr algn="just">
              <a:lnSpc>
                <a:spcPct val="100000"/>
              </a:lnSpc>
              <a:buFont typeface="+mj-lt"/>
              <a:buAutoNum type="arabicPeriod"/>
            </a:pPr>
            <a:endParaRPr lang="tr-TR" dirty="0" smtClean="0">
              <a:latin typeface="+mn-lt"/>
              <a:cs typeface="Times New Roman" panose="02020603050405020304" pitchFamily="18" charset="0"/>
            </a:endParaRPr>
          </a:p>
          <a:p>
            <a:pPr algn="just">
              <a:lnSpc>
                <a:spcPct val="100000"/>
              </a:lnSpc>
              <a:buFont typeface="+mj-lt"/>
              <a:buAutoNum type="arabicPeriod"/>
            </a:pPr>
            <a:r>
              <a:rPr lang="tr-TR" b="1" dirty="0">
                <a:latin typeface="+mn-lt"/>
                <a:cs typeface="Times New Roman" panose="02020603050405020304" pitchFamily="18" charset="0"/>
              </a:rPr>
              <a:t>Doç. Dr. Semiramis </a:t>
            </a:r>
            <a:r>
              <a:rPr lang="tr-TR" b="1" dirty="0" smtClean="0">
                <a:latin typeface="+mn-lt"/>
                <a:cs typeface="Times New Roman" panose="02020603050405020304" pitchFamily="18" charset="0"/>
              </a:rPr>
              <a:t>Özyılmaz, </a:t>
            </a:r>
            <a:r>
              <a:rPr lang="tr-TR" dirty="0" err="1" smtClean="0">
                <a:latin typeface="+mn-lt"/>
                <a:cs typeface="Times New Roman" panose="02020603050405020304" pitchFamily="18" charset="0"/>
              </a:rPr>
              <a:t>Nöromuskuler</a:t>
            </a:r>
            <a:r>
              <a:rPr lang="tr-TR" dirty="0" smtClean="0">
                <a:latin typeface="+mn-lt"/>
                <a:cs typeface="Times New Roman" panose="02020603050405020304" pitchFamily="18" charset="0"/>
              </a:rPr>
              <a:t> </a:t>
            </a:r>
            <a:r>
              <a:rPr lang="tr-TR" dirty="0">
                <a:latin typeface="+mn-lt"/>
                <a:cs typeface="Times New Roman" panose="02020603050405020304" pitchFamily="18" charset="0"/>
              </a:rPr>
              <a:t>Hastalıklarda Pulmoner Rehabilitasyon. Pulmoner Rehabilitasyon. 31. Bölüm. Ed. Prof. Dr. Hülya </a:t>
            </a:r>
            <a:r>
              <a:rPr lang="tr-TR" dirty="0" err="1">
                <a:latin typeface="+mn-lt"/>
                <a:cs typeface="Times New Roman" panose="02020603050405020304" pitchFamily="18" charset="0"/>
              </a:rPr>
              <a:t>Harutoğlu</a:t>
            </a:r>
            <a:r>
              <a:rPr lang="tr-TR" dirty="0">
                <a:latin typeface="+mn-lt"/>
                <a:cs typeface="Times New Roman" panose="02020603050405020304" pitchFamily="18" charset="0"/>
              </a:rPr>
              <a:t>. Hipokrat Kitabevi, Sözkesen Matbaacılık. ISSBN: 978-605-9160-00.0. 2019. Ss:324-334</a:t>
            </a:r>
            <a:r>
              <a:rPr lang="tr-TR" dirty="0" smtClean="0">
                <a:latin typeface="+mn-lt"/>
                <a:cs typeface="Times New Roman" panose="02020603050405020304" pitchFamily="18" charset="0"/>
              </a:rPr>
              <a:t>.</a:t>
            </a:r>
          </a:p>
          <a:p>
            <a:pPr algn="just">
              <a:lnSpc>
                <a:spcPct val="100000"/>
              </a:lnSpc>
              <a:buFont typeface="+mj-lt"/>
              <a:buAutoNum type="arabicPeriod"/>
            </a:pPr>
            <a:endParaRPr lang="tr-TR" dirty="0">
              <a:latin typeface="+mn-lt"/>
              <a:cs typeface="Times New Roman" panose="02020603050405020304" pitchFamily="18" charset="0"/>
            </a:endParaRPr>
          </a:p>
          <a:p>
            <a:pPr algn="just">
              <a:lnSpc>
                <a:spcPct val="100000"/>
              </a:lnSpc>
              <a:buFont typeface="+mj-lt"/>
              <a:buAutoNum type="arabicPeriod"/>
            </a:pPr>
            <a:r>
              <a:rPr lang="tr-TR" b="1" dirty="0">
                <a:latin typeface="+mn-lt"/>
                <a:cs typeface="Times New Roman" panose="02020603050405020304" pitchFamily="18" charset="0"/>
              </a:rPr>
              <a:t>Dr. Öğr. Üyesi Alis </a:t>
            </a:r>
            <a:r>
              <a:rPr lang="tr-TR" b="1" dirty="0" smtClean="0">
                <a:latin typeface="+mn-lt"/>
                <a:cs typeface="Times New Roman" panose="02020603050405020304" pitchFamily="18" charset="0"/>
              </a:rPr>
              <a:t>Kostanoğlu, </a:t>
            </a:r>
            <a:r>
              <a:rPr lang="tr-TR" dirty="0" smtClean="0">
                <a:latin typeface="+mn-lt"/>
                <a:cs typeface="Times New Roman" panose="02020603050405020304" pitchFamily="18" charset="0"/>
              </a:rPr>
              <a:t>Astımda </a:t>
            </a:r>
            <a:r>
              <a:rPr lang="tr-TR" dirty="0">
                <a:latin typeface="+mn-lt"/>
                <a:cs typeface="Times New Roman" panose="02020603050405020304" pitchFamily="18" charset="0"/>
              </a:rPr>
              <a:t>Pulmoner Rehabilitasyon. Pulmoner Rehabilitasyon. 31. Bölüm. Ed. Prof. Dr. Hülya </a:t>
            </a:r>
            <a:r>
              <a:rPr lang="tr-TR" dirty="0" err="1">
                <a:latin typeface="+mn-lt"/>
                <a:cs typeface="Times New Roman" panose="02020603050405020304" pitchFamily="18" charset="0"/>
              </a:rPr>
              <a:t>Harutoğlu</a:t>
            </a:r>
            <a:r>
              <a:rPr lang="tr-TR" dirty="0">
                <a:latin typeface="+mn-lt"/>
                <a:cs typeface="Times New Roman" panose="02020603050405020304" pitchFamily="18" charset="0"/>
              </a:rPr>
              <a:t>. Hipokrat Kitabevi, Sözkesen Matbaacılık. ISSBN: 978-605-9160-00.0. 2019. Ss:277-284</a:t>
            </a:r>
            <a:r>
              <a:rPr lang="tr-TR" dirty="0" smtClean="0">
                <a:latin typeface="+mn-lt"/>
                <a:cs typeface="Times New Roman" panose="02020603050405020304" pitchFamily="18" charset="0"/>
              </a:rPr>
              <a:t>.</a:t>
            </a:r>
          </a:p>
          <a:p>
            <a:pPr algn="just">
              <a:lnSpc>
                <a:spcPct val="100000"/>
              </a:lnSpc>
              <a:buFont typeface="+mj-lt"/>
              <a:buAutoNum type="arabicPeriod"/>
            </a:pPr>
            <a:endParaRPr lang="tr-TR" dirty="0">
              <a:latin typeface="+mn-lt"/>
              <a:cs typeface="Times New Roman" panose="02020603050405020304" pitchFamily="18" charset="0"/>
            </a:endParaRPr>
          </a:p>
          <a:p>
            <a:pPr algn="just">
              <a:lnSpc>
                <a:spcPct val="100000"/>
              </a:lnSpc>
              <a:buFont typeface="+mj-lt"/>
              <a:buAutoNum type="arabicPeriod"/>
            </a:pPr>
            <a:r>
              <a:rPr lang="tr-TR" b="1" dirty="0">
                <a:latin typeface="+mn-lt"/>
                <a:cs typeface="Times New Roman" panose="02020603050405020304" pitchFamily="18" charset="0"/>
              </a:rPr>
              <a:t>Dr. Öğr. Üyesi Melih </a:t>
            </a:r>
            <a:r>
              <a:rPr lang="tr-TR" b="1" dirty="0" smtClean="0">
                <a:latin typeface="+mn-lt"/>
                <a:cs typeface="Times New Roman" panose="02020603050405020304" pitchFamily="18" charset="0"/>
              </a:rPr>
              <a:t>Zeren, </a:t>
            </a:r>
            <a:r>
              <a:rPr lang="tr-TR" dirty="0" smtClean="0">
                <a:latin typeface="+mn-lt"/>
                <a:cs typeface="Times New Roman" panose="02020603050405020304" pitchFamily="18" charset="0"/>
              </a:rPr>
              <a:t>Kistik </a:t>
            </a:r>
            <a:r>
              <a:rPr lang="tr-TR" dirty="0">
                <a:latin typeface="+mn-lt"/>
                <a:cs typeface="Times New Roman" panose="02020603050405020304" pitchFamily="18" charset="0"/>
              </a:rPr>
              <a:t>Fibroziste Pulmoner Rehabilitasyon. </a:t>
            </a:r>
            <a:r>
              <a:rPr lang="tr-TR" dirty="0" smtClean="0">
                <a:latin typeface="+mn-lt"/>
                <a:cs typeface="Times New Roman" panose="02020603050405020304" pitchFamily="18" charset="0"/>
              </a:rPr>
              <a:t>Pulmoner </a:t>
            </a:r>
            <a:r>
              <a:rPr lang="tr-TR" dirty="0">
                <a:latin typeface="+mn-lt"/>
                <a:cs typeface="Times New Roman" panose="02020603050405020304" pitchFamily="18" charset="0"/>
              </a:rPr>
              <a:t>Rehabilitasyon. 31. Bölüm. Ed. Prof. Dr. Hülya </a:t>
            </a:r>
            <a:r>
              <a:rPr lang="tr-TR" dirty="0" err="1">
                <a:latin typeface="+mn-lt"/>
                <a:cs typeface="Times New Roman" panose="02020603050405020304" pitchFamily="18" charset="0"/>
              </a:rPr>
              <a:t>Harutoğlu</a:t>
            </a:r>
            <a:r>
              <a:rPr lang="tr-TR" dirty="0">
                <a:latin typeface="+mn-lt"/>
                <a:cs typeface="Times New Roman" panose="02020603050405020304" pitchFamily="18" charset="0"/>
              </a:rPr>
              <a:t>. Hipokrat Kitabevi, Sözkesen Matbaacılık. ISSBN: 978-605-9160-00.0. 2019 Ss:277-284.</a:t>
            </a:r>
          </a:p>
        </p:txBody>
      </p:sp>
      <p:sp>
        <p:nvSpPr>
          <p:cNvPr id="2" name="Slayt Numarası Yer Tutucusu 1"/>
          <p:cNvSpPr>
            <a:spLocks noGrp="1"/>
          </p:cNvSpPr>
          <p:nvPr>
            <p:ph type="sldNum" sz="quarter" idx="12"/>
          </p:nvPr>
        </p:nvSpPr>
        <p:spPr/>
        <p:txBody>
          <a:bodyPr/>
          <a:lstStyle/>
          <a:p>
            <a:fld id="{9B8800FA-460D-414D-AF66-D3BDDAFE8794}" type="slidenum">
              <a:rPr lang="tr-TR" smtClean="0"/>
              <a:t>51</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3111201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 Bölüm</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Gerçekleşen Faaliyetler</a:t>
            </a: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İçi (15 Adet )</a:t>
            </a:r>
          </a:p>
          <a:p>
            <a:pPr lvl="2">
              <a:lnSpc>
                <a:spcPct val="100000"/>
              </a:lnSpc>
              <a:buFont typeface="Wingdings" panose="05000000000000000000" pitchFamily="2" charset="2"/>
              <a:buChar char="ü"/>
            </a:pPr>
            <a:r>
              <a:rPr lang="tr-TR" sz="1800" b="1" dirty="0" smtClean="0">
                <a:latin typeface="+mn-lt"/>
                <a:cs typeface="Times New Roman" panose="02020603050405020304" pitchFamily="18" charset="0"/>
              </a:rPr>
              <a:t>Düzenleme Kurulu Üyeliği</a:t>
            </a:r>
          </a:p>
          <a:p>
            <a:pPr lvl="0" algn="just">
              <a:lnSpc>
                <a:spcPct val="100000"/>
              </a:lnSpc>
              <a:buFont typeface="+mj-lt"/>
              <a:buAutoNum type="arabicPeriod"/>
            </a:pPr>
            <a:r>
              <a:rPr lang="tr-TR" sz="1400" b="1" dirty="0" smtClean="0">
                <a:latin typeface="+mn-lt"/>
                <a:cs typeface="Times New Roman" panose="02020603050405020304" pitchFamily="18" charset="0"/>
              </a:rPr>
              <a:t>Prof</a:t>
            </a:r>
            <a:r>
              <a:rPr lang="tr-TR" sz="1400" b="1" dirty="0">
                <a:latin typeface="+mn-lt"/>
                <a:cs typeface="Times New Roman" panose="02020603050405020304" pitchFamily="18" charset="0"/>
              </a:rPr>
              <a:t>.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Fizyoterapide Kognitif Rehabilitasyon, 01.10.2019, </a:t>
            </a:r>
            <a:r>
              <a:rPr lang="tr-TR" sz="1400" dirty="0" smtClean="0">
                <a:latin typeface="+mn-lt"/>
                <a:cs typeface="Times New Roman" panose="02020603050405020304" pitchFamily="18" charset="0"/>
              </a:rPr>
              <a:t>Düzenleyen</a:t>
            </a:r>
            <a:endParaRPr lang="tr-TR" sz="1400" dirty="0">
              <a:latin typeface="+mn-lt"/>
              <a:cs typeface="Times New Roman" panose="02020603050405020304" pitchFamily="18" charset="0"/>
            </a:endParaRP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Çocuk Göğüs Hastalıklarında Pulmoner Rehabilitasyon,  08.10.2019, </a:t>
            </a:r>
            <a:r>
              <a:rPr lang="tr-TR" sz="1400" dirty="0" smtClean="0">
                <a:latin typeface="+mn-lt"/>
                <a:cs typeface="Times New Roman" panose="02020603050405020304" pitchFamily="18" charset="0"/>
              </a:rPr>
              <a:t>Düzenleyen</a:t>
            </a:r>
            <a:endParaRPr lang="tr-TR" sz="1400" dirty="0">
              <a:latin typeface="+mn-lt"/>
              <a:cs typeface="Times New Roman" panose="02020603050405020304" pitchFamily="18" charset="0"/>
            </a:endParaRP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Teknoloji Yardımlı Egzersiz Kapasitesi Değerlendirme ve Eğitim Sistemleri, 15.10.2019, </a:t>
            </a:r>
            <a:r>
              <a:rPr lang="tr-TR" sz="1400" dirty="0" smtClean="0">
                <a:latin typeface="+mn-lt"/>
                <a:cs typeface="Times New Roman" panose="02020603050405020304" pitchFamily="18" charset="0"/>
              </a:rPr>
              <a:t>Düzenleyen</a:t>
            </a:r>
            <a:endParaRPr lang="tr-TR" sz="1400" dirty="0">
              <a:latin typeface="+mn-lt"/>
              <a:cs typeface="Times New Roman" panose="02020603050405020304" pitchFamily="18" charset="0"/>
            </a:endParaRP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smtClean="0">
                <a:latin typeface="+mn-lt"/>
                <a:cs typeface="Times New Roman" panose="02020603050405020304" pitchFamily="18" charset="0"/>
              </a:rPr>
              <a:t>Fizyoterapi’de</a:t>
            </a:r>
            <a:r>
              <a:rPr lang="tr-TR" sz="1400" dirty="0" smtClean="0">
                <a:latin typeface="+mn-lt"/>
                <a:cs typeface="Times New Roman" panose="02020603050405020304" pitchFamily="18" charset="0"/>
              </a:rPr>
              <a:t> </a:t>
            </a:r>
            <a:r>
              <a:rPr lang="tr-TR" sz="1400" dirty="0">
                <a:latin typeface="+mn-lt"/>
                <a:cs typeface="Times New Roman" panose="02020603050405020304" pitchFamily="18" charset="0"/>
              </a:rPr>
              <a:t>Bir Konu Bir Konuk Toplantısı, Konu: Nöromusküler Hastalıklarda Değerlendirme, 22.10.2019, Düzenleyen.</a:t>
            </a: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Obezitede Bireysel Fizyoterapi Rehabilitasyon Yaklaşımları, 19.11.2019, </a:t>
            </a:r>
            <a:r>
              <a:rPr lang="tr-TR" sz="1400" dirty="0" smtClean="0">
                <a:latin typeface="+mn-lt"/>
                <a:cs typeface="Times New Roman" panose="02020603050405020304" pitchFamily="18" charset="0"/>
              </a:rPr>
              <a:t>Düzenleyen</a:t>
            </a:r>
            <a:endParaRPr lang="tr-TR" sz="1400" dirty="0">
              <a:latin typeface="+mn-lt"/>
              <a:cs typeface="Times New Roman" panose="02020603050405020304" pitchFamily="18" charset="0"/>
            </a:endParaRP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Prematüre Bebeklerde Duyu Bütünlüğü, 26.11.2019, Düzenleyen.</a:t>
            </a: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a:t>
            </a:r>
            <a:r>
              <a:rPr lang="tr-TR" sz="1400" dirty="0" err="1">
                <a:latin typeface="+mn-lt"/>
                <a:cs typeface="Times New Roman" panose="02020603050405020304" pitchFamily="18" charset="0"/>
              </a:rPr>
              <a:t>Lenfödemde</a:t>
            </a:r>
            <a:r>
              <a:rPr lang="tr-TR" sz="1400" dirty="0">
                <a:latin typeface="+mn-lt"/>
                <a:cs typeface="Times New Roman" panose="02020603050405020304" pitchFamily="18" charset="0"/>
              </a:rPr>
              <a:t> Güncel Kompresyon Tedavi Yöntemleri, 03.12.2019, </a:t>
            </a:r>
            <a:r>
              <a:rPr lang="tr-TR" sz="1400" dirty="0" smtClean="0">
                <a:latin typeface="+mn-lt"/>
                <a:cs typeface="Times New Roman" panose="02020603050405020304" pitchFamily="18" charset="0"/>
              </a:rPr>
              <a:t>Düzenleyen</a:t>
            </a:r>
            <a:endParaRPr lang="tr-TR" sz="1400" dirty="0">
              <a:latin typeface="+mn-lt"/>
              <a:cs typeface="Times New Roman" panose="02020603050405020304" pitchFamily="18" charset="0"/>
            </a:endParaRP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Engellilerde Koruyucu Rehabilitasyon ve Rekreasyon, 10.12.2019, </a:t>
            </a:r>
            <a:r>
              <a:rPr lang="tr-TR" sz="1400" dirty="0" smtClean="0">
                <a:latin typeface="+mn-lt"/>
                <a:cs typeface="Times New Roman" panose="02020603050405020304" pitchFamily="18" charset="0"/>
              </a:rPr>
              <a:t>Düzenleyen</a:t>
            </a:r>
            <a:endParaRPr lang="tr-TR" sz="1400" dirty="0">
              <a:latin typeface="+mn-lt"/>
              <a:cs typeface="Times New Roman" panose="02020603050405020304" pitchFamily="18" charset="0"/>
            </a:endParaRPr>
          </a:p>
          <a:p>
            <a:pPr lvl="0" algn="just">
              <a:lnSpc>
                <a:spcPct val="100000"/>
              </a:lnSpc>
              <a:buFont typeface="+mj-lt"/>
              <a:buAutoNum type="arabicPeriod"/>
            </a:pPr>
            <a:r>
              <a:rPr lang="tr-TR" sz="1400" b="1" dirty="0">
                <a:latin typeface="+mn-lt"/>
                <a:cs typeface="Times New Roman" panose="02020603050405020304" pitchFamily="18" charset="0"/>
              </a:rPr>
              <a:t>Prof. Dr. H. Nilgün Gürses</a:t>
            </a:r>
            <a:r>
              <a:rPr lang="tr-TR" sz="1400" dirty="0">
                <a:latin typeface="+mn-lt"/>
                <a:cs typeface="Times New Roman" panose="02020603050405020304" pitchFamily="18" charset="0"/>
              </a:rPr>
              <a:t>, </a:t>
            </a:r>
            <a:r>
              <a:rPr lang="tr-TR" sz="1400" dirty="0" err="1">
                <a:latin typeface="+mn-lt"/>
                <a:cs typeface="Times New Roman" panose="02020603050405020304" pitchFamily="18" charset="0"/>
              </a:rPr>
              <a:t>Fizyoterapi’de</a:t>
            </a:r>
            <a:r>
              <a:rPr lang="tr-TR" sz="1400" dirty="0">
                <a:latin typeface="+mn-lt"/>
                <a:cs typeface="Times New Roman" panose="02020603050405020304" pitchFamily="18" charset="0"/>
              </a:rPr>
              <a:t> Bir Konu Bir Konuk Toplantısı, Konu: Erkek Sağlığında Fizyoterapi Rehabilitasyon, 17.12.2019, Düzenleyen</a:t>
            </a:r>
          </a:p>
          <a:p>
            <a:pPr lvl="0" algn="just">
              <a:lnSpc>
                <a:spcPct val="100000"/>
              </a:lnSpc>
            </a:pPr>
            <a:endParaRPr lang="tr-TR" sz="1400" dirty="0">
              <a:latin typeface="+mn-lt"/>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52</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5925085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60165"/>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a:t>
            </a:r>
            <a:r>
              <a:rPr lang="tr-TR" sz="1800" b="1" dirty="0">
                <a:latin typeface="+mn-lt"/>
                <a:cs typeface="Times New Roman" panose="02020603050405020304" pitchFamily="18" charset="0"/>
              </a:rPr>
              <a:t>İçi </a:t>
            </a:r>
            <a:r>
              <a:rPr lang="tr-TR" sz="1800" b="1" dirty="0" smtClean="0">
                <a:latin typeface="+mn-lt"/>
                <a:cs typeface="Times New Roman" panose="02020603050405020304" pitchFamily="18" charset="0"/>
              </a:rPr>
              <a:t>(15 Adet )</a:t>
            </a:r>
          </a:p>
          <a:p>
            <a:pPr lvl="2">
              <a:lnSpc>
                <a:spcPct val="100000"/>
              </a:lnSpc>
              <a:buFont typeface="Wingdings" panose="05000000000000000000" pitchFamily="2" charset="2"/>
              <a:buChar char="ü"/>
            </a:pPr>
            <a:r>
              <a:rPr lang="tr-TR" sz="1800" b="1" dirty="0">
                <a:latin typeface="+mn-lt"/>
                <a:cs typeface="Times New Roman" panose="02020603050405020304" pitchFamily="18" charset="0"/>
              </a:rPr>
              <a:t>Düzenleme Kurulu Üyeliği</a:t>
            </a: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0" lvl="0" indent="0" algn="just">
              <a:buNone/>
            </a:pPr>
            <a:r>
              <a:rPr lang="tr-TR" b="1" dirty="0" smtClean="0">
                <a:latin typeface="+mn-lt"/>
              </a:rPr>
              <a:t>10</a:t>
            </a:r>
            <a:r>
              <a:rPr lang="tr-TR" b="1" dirty="0" smtClean="0">
                <a:latin typeface="+mn-lt"/>
                <a:cs typeface="Times New Roman" panose="02020603050405020304" pitchFamily="18" charset="0"/>
              </a:rPr>
              <a:t>. Prof. Dr. H. Nilgün Gürses</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Fizyoterapi’de</a:t>
            </a:r>
            <a:r>
              <a:rPr lang="tr-TR" dirty="0" smtClean="0">
                <a:latin typeface="+mn-lt"/>
                <a:cs typeface="Times New Roman" panose="02020603050405020304" pitchFamily="18" charset="0"/>
              </a:rPr>
              <a:t> Bir Konu Bir Konuk Toplantısı, Konu: Kardiyak Rehabilitasyonda </a:t>
            </a:r>
            <a:r>
              <a:rPr lang="tr-TR" dirty="0" err="1" smtClean="0">
                <a:latin typeface="+mn-lt"/>
                <a:cs typeface="Times New Roman" panose="02020603050405020304" pitchFamily="18" charset="0"/>
              </a:rPr>
              <a:t>Sekonder</a:t>
            </a:r>
            <a:r>
              <a:rPr lang="tr-TR" dirty="0" smtClean="0">
                <a:latin typeface="+mn-lt"/>
                <a:cs typeface="Times New Roman" panose="02020603050405020304" pitchFamily="18" charset="0"/>
              </a:rPr>
              <a:t> Koruma, 24.12.2019, Düzenleyen</a:t>
            </a:r>
          </a:p>
          <a:p>
            <a:pPr marL="0" lvl="0" indent="0" algn="just">
              <a:buNone/>
            </a:pPr>
            <a:r>
              <a:rPr lang="tr-TR" b="1" dirty="0" smtClean="0">
                <a:latin typeface="+mn-lt"/>
                <a:cs typeface="Times New Roman" panose="02020603050405020304" pitchFamily="18" charset="0"/>
              </a:rPr>
              <a:t>11. Prof</a:t>
            </a:r>
            <a:r>
              <a:rPr lang="tr-TR" b="1" dirty="0">
                <a:latin typeface="+mn-lt"/>
                <a:cs typeface="Times New Roman" panose="02020603050405020304" pitchFamily="18" charset="0"/>
              </a:rPr>
              <a:t>. Dr. H. Nilgün Gürses</a:t>
            </a:r>
            <a:r>
              <a:rPr lang="tr-TR" dirty="0">
                <a:latin typeface="+mn-lt"/>
                <a:cs typeface="Times New Roman" panose="02020603050405020304" pitchFamily="18" charset="0"/>
              </a:rPr>
              <a: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Toplantısı, Konu: Beyin Tümörlü Çocuklarda Fizyoterapi Rehabilitasyon, 31.12.2019, </a:t>
            </a:r>
            <a:r>
              <a:rPr lang="tr-TR" dirty="0" smtClean="0">
                <a:latin typeface="+mn-lt"/>
                <a:cs typeface="Times New Roman" panose="02020603050405020304" pitchFamily="18" charset="0"/>
              </a:rPr>
              <a:t>Düzenleyen</a:t>
            </a:r>
          </a:p>
          <a:p>
            <a:pPr marL="0" lvl="0" indent="0" algn="just">
              <a:buNone/>
            </a:pPr>
            <a:r>
              <a:rPr lang="tr-TR" b="1" dirty="0" smtClean="0">
                <a:latin typeface="+mn-lt"/>
                <a:cs typeface="Times New Roman" panose="02020603050405020304" pitchFamily="18" charset="0"/>
              </a:rPr>
              <a:t>12. Prof. Dr. H. Nilgün Gürses</a:t>
            </a:r>
            <a:r>
              <a:rPr lang="tr-TR" dirty="0" smtClean="0">
                <a:latin typeface="+mn-lt"/>
                <a:cs typeface="Times New Roman" panose="02020603050405020304" pitchFamily="18" charset="0"/>
              </a:rPr>
              <a:t>, KAGEM toplantısı, 16.12.2019, Düzenleyen</a:t>
            </a:r>
          </a:p>
          <a:p>
            <a:pPr marL="0" lvl="0" indent="0" algn="just">
              <a:buNone/>
            </a:pPr>
            <a:r>
              <a:rPr lang="tr-TR" b="1" dirty="0" smtClean="0">
                <a:latin typeface="+mn-lt"/>
                <a:cs typeface="Times New Roman" panose="02020603050405020304" pitchFamily="18" charset="0"/>
              </a:rPr>
              <a:t>13. Doç. Dr. Semiramis Özyılmaz</a:t>
            </a:r>
            <a:r>
              <a:rPr lang="tr-TR" dirty="0" smtClean="0">
                <a:latin typeface="+mn-lt"/>
                <a:cs typeface="Times New Roman" panose="02020603050405020304" pitchFamily="18" charset="0"/>
              </a:rPr>
              <a:t> KAGEM toplantısı, 16.12.2019, Düzenleyen</a:t>
            </a:r>
          </a:p>
          <a:p>
            <a:pPr marL="0" lvl="0" indent="0" algn="just">
              <a:buNone/>
            </a:pPr>
            <a:r>
              <a:rPr lang="tr-TR" b="1" dirty="0" smtClean="0">
                <a:latin typeface="+mn-lt"/>
                <a:cs typeface="Times New Roman" panose="02020603050405020304" pitchFamily="18" charset="0"/>
              </a:rPr>
              <a:t>14. Doç. Dr. Semiramis Özyılmaz</a:t>
            </a:r>
            <a:r>
              <a:rPr lang="tr-TR" dirty="0" smtClean="0">
                <a:latin typeface="+mn-lt"/>
                <a:cs typeface="Times New Roman" panose="02020603050405020304" pitchFamily="18" charset="0"/>
              </a:rPr>
              <a:t>. “Türkiye’nin Özel Spor Ödülleri”  (BVU Engelli Öğrenci Birim Koordinatörü), 03.12.2019, Düzenleyen</a:t>
            </a:r>
          </a:p>
          <a:p>
            <a:pPr marL="0" lvl="0" indent="0" algn="just">
              <a:buNone/>
            </a:pPr>
            <a:r>
              <a:rPr lang="tr-TR" b="1" dirty="0" smtClean="0">
                <a:latin typeface="+mn-lt"/>
                <a:cs typeface="Times New Roman" panose="02020603050405020304" pitchFamily="18" charset="0"/>
              </a:rPr>
              <a:t>15. Dr. </a:t>
            </a:r>
            <a:r>
              <a:rPr lang="tr-TR" b="1" dirty="0" err="1" smtClean="0">
                <a:latin typeface="+mn-lt"/>
                <a:cs typeface="Times New Roman" panose="02020603050405020304" pitchFamily="18" charset="0"/>
              </a:rPr>
              <a:t>Öğr</a:t>
            </a:r>
            <a:r>
              <a:rPr lang="tr-TR" b="1" dirty="0" smtClean="0">
                <a:latin typeface="+mn-lt"/>
                <a:cs typeface="Times New Roman" panose="02020603050405020304" pitchFamily="18" charset="0"/>
              </a:rPr>
              <a:t>. Üyesi Alis Kostanoğlu</a:t>
            </a:r>
            <a:r>
              <a:rPr lang="tr-TR" dirty="0" smtClean="0">
                <a:latin typeface="+mn-lt"/>
                <a:cs typeface="Times New Roman" panose="02020603050405020304" pitchFamily="18" charset="0"/>
              </a:rPr>
              <a:t>, KAGEM toplantısı, 16.12.2019, Düzenleyen</a:t>
            </a:r>
            <a:endParaRPr lang="tr-TR" b="1" dirty="0" smtClean="0">
              <a:latin typeface="+mn-lt"/>
              <a:cs typeface="Times New Roman" panose="02020603050405020304" pitchFamily="18" charset="0"/>
            </a:endParaRPr>
          </a:p>
          <a:p>
            <a:pPr marL="457200" lvl="1" indent="0">
              <a:lnSpc>
                <a:spcPct val="100000"/>
              </a:lnSpc>
              <a:buNone/>
            </a:pPr>
            <a:endParaRPr lang="tr-TR" sz="12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53</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6420515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İçi  (5 Adet)</a:t>
            </a:r>
            <a:endParaRPr lang="tr-TR" sz="1800" dirty="0" smtClean="0">
              <a:latin typeface="+mn-lt"/>
              <a:cs typeface="Times New Roman" panose="02020603050405020304" pitchFamily="18" charset="0"/>
            </a:endParaRPr>
          </a:p>
          <a:p>
            <a:pPr lvl="2">
              <a:lnSpc>
                <a:spcPct val="100000"/>
              </a:lnSpc>
              <a:buFont typeface="Wingdings" panose="05000000000000000000" pitchFamily="2" charset="2"/>
              <a:buChar char="ü"/>
            </a:pPr>
            <a:r>
              <a:rPr lang="tr-TR" sz="1800" b="1" dirty="0">
                <a:latin typeface="+mn-lt"/>
                <a:cs typeface="Times New Roman" panose="02020603050405020304" pitchFamily="18" charset="0"/>
              </a:rPr>
              <a:t>Konferans Konuşmacısı / Panelist / </a:t>
            </a:r>
            <a:r>
              <a:rPr lang="tr-TR" sz="1800" b="1" dirty="0" smtClean="0">
                <a:latin typeface="+mn-lt"/>
                <a:cs typeface="Times New Roman" panose="02020603050405020304" pitchFamily="18" charset="0"/>
              </a:rPr>
              <a:t>Konuşmacı</a:t>
            </a:r>
          </a:p>
          <a:p>
            <a:pPr lvl="2">
              <a:lnSpc>
                <a:spcPct val="100000"/>
              </a:lnSpc>
              <a:buFont typeface="Wingdings" panose="05000000000000000000" pitchFamily="2" charset="2"/>
              <a:buChar char="ü"/>
            </a:pPr>
            <a:endParaRPr lang="tr-TR" sz="1600" b="1" dirty="0">
              <a:latin typeface="Times New Roman" panose="02020603050405020304" pitchFamily="18" charset="0"/>
              <a:cs typeface="Times New Roman" panose="02020603050405020304" pitchFamily="18" charset="0"/>
            </a:endParaRPr>
          </a:p>
          <a:p>
            <a:pPr marL="342900" indent="-342900" algn="just">
              <a:lnSpc>
                <a:spcPct val="100000"/>
              </a:lnSpc>
              <a:buFont typeface="+mj-lt"/>
              <a:buAutoNum type="arabicPeriod"/>
            </a:pPr>
            <a:r>
              <a:rPr lang="tr-TR" b="1" dirty="0">
                <a:latin typeface="+mn-lt"/>
                <a:cs typeface="Times New Roman" panose="02020603050405020304" pitchFamily="18" charset="0"/>
              </a:rPr>
              <a:t>Doç. Dr. Semiramis Özyılmaz,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Engellilerde Koruyucu Rehabilitasyon ve Rekreasyon, 10.12.2019, Konferans. </a:t>
            </a:r>
          </a:p>
          <a:p>
            <a:pPr marL="34290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Öğr. Üyesi Alis Kostanoğlu,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a:t>
            </a:r>
            <a:r>
              <a:rPr lang="tr-TR" dirty="0" err="1">
                <a:latin typeface="+mn-lt"/>
                <a:cs typeface="Times New Roman" panose="02020603050405020304" pitchFamily="18" charset="0"/>
              </a:rPr>
              <a:t>Lenfödemde</a:t>
            </a:r>
            <a:r>
              <a:rPr lang="tr-TR" dirty="0">
                <a:latin typeface="+mn-lt"/>
                <a:cs typeface="Times New Roman" panose="02020603050405020304" pitchFamily="18" charset="0"/>
              </a:rPr>
              <a:t> Güncel Kompresyon Tedavi Yöntemleri, 03.12.2019, Konferans.</a:t>
            </a:r>
          </a:p>
          <a:p>
            <a:pPr marL="34290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Öğr. Üyesi Melih Zeren,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Çocuk Göğüs Hastalıklarında Pulmoner Rehabilitasyon, 08.10.2019, Konferans.</a:t>
            </a:r>
          </a:p>
          <a:p>
            <a:pPr marL="34290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Öğr. Üyesi Müberra Tanrıverdi,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Beyin Tümörlü Çocuklarda Fizyoterapi Rehabilitasyon, 31.12.2019, Konferans.</a:t>
            </a:r>
          </a:p>
          <a:p>
            <a:pPr marL="342900" indent="-342900" algn="just">
              <a:lnSpc>
                <a:spcPct val="100000"/>
              </a:lnSpc>
              <a:buFont typeface="+mj-lt"/>
              <a:buAutoNum type="arabicPeriod"/>
            </a:pPr>
            <a:r>
              <a:rPr lang="tr-TR" b="1" dirty="0" smtClean="0">
                <a:latin typeface="+mn-lt"/>
                <a:cs typeface="Times New Roman" panose="02020603050405020304" pitchFamily="18" charset="0"/>
              </a:rPr>
              <a:t>Öğr</a:t>
            </a:r>
            <a:r>
              <a:rPr lang="tr-TR" b="1" dirty="0">
                <a:latin typeface="+mn-lt"/>
                <a:cs typeface="Times New Roman" panose="02020603050405020304" pitchFamily="18" charset="0"/>
              </a:rPr>
              <a:t>. Gör. Dr. Elif  Durgut, </a:t>
            </a:r>
            <a:r>
              <a:rPr lang="tr-TR" dirty="0" err="1">
                <a:latin typeface="+mn-lt"/>
                <a:cs typeface="Times New Roman" panose="02020603050405020304" pitchFamily="18" charset="0"/>
              </a:rPr>
              <a:t>Fizyoterapi’de</a:t>
            </a:r>
            <a:r>
              <a:rPr lang="tr-TR" dirty="0">
                <a:latin typeface="+mn-lt"/>
                <a:cs typeface="Times New Roman" panose="02020603050405020304" pitchFamily="18" charset="0"/>
              </a:rPr>
              <a:t> Bir Konu Bir Konuk Toplantıları, Konu: Prematüre Bebeklerde Duyu Bütünlüğü, 26.11.2019, Konferans.</a:t>
            </a:r>
          </a:p>
          <a:p>
            <a:pPr lvl="1">
              <a:lnSpc>
                <a:spcPct val="100000"/>
              </a:lnSpc>
              <a:buFont typeface="Wingdings" panose="05000000000000000000" pitchFamily="2" charset="2"/>
              <a:buChar char="ü"/>
            </a:pPr>
            <a:endParaRPr lang="tr-TR" sz="20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54</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2963271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298030"/>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a:t>
            </a:r>
            <a:r>
              <a:rPr lang="tr-TR" sz="1800" b="1" dirty="0" smtClean="0">
                <a:latin typeface="+mn-lt"/>
                <a:cs typeface="Times New Roman" panose="02020603050405020304" pitchFamily="18" charset="0"/>
              </a:rPr>
              <a:t>Etkinlik Kurum İçi (13 Adet)</a:t>
            </a:r>
          </a:p>
          <a:p>
            <a:pPr lvl="0" algn="just">
              <a:lnSpc>
                <a:spcPct val="100000"/>
              </a:lnSpc>
              <a:buFont typeface="+mj-lt"/>
              <a:buAutoNum type="arabicPeriod"/>
            </a:pPr>
            <a:r>
              <a:rPr lang="tr-TR" b="1" dirty="0" smtClean="0">
                <a:latin typeface="+mn-lt"/>
              </a:rPr>
              <a:t>Fizyoterapi ve Rehabilitasyon Bölümü öğretim üye ve elemanları (16) , </a:t>
            </a:r>
            <a:r>
              <a:rPr lang="tr-TR" dirty="0" smtClean="0">
                <a:latin typeface="+mn-lt"/>
              </a:rPr>
              <a:t> </a:t>
            </a:r>
            <a:r>
              <a:rPr lang="tr-TR" dirty="0" err="1" smtClean="0">
                <a:latin typeface="+mn-lt"/>
              </a:rPr>
              <a:t>Fizyoterapi’de</a:t>
            </a:r>
            <a:r>
              <a:rPr lang="tr-TR" dirty="0" smtClean="0">
                <a:latin typeface="+mn-lt"/>
              </a:rPr>
              <a:t> Bir Konu Bir Konuk Toplantısı, Konu: Fizyoterapide Kognitif Rehabilitasyon, 01.10.2019, Katılımcı. </a:t>
            </a:r>
          </a:p>
          <a:p>
            <a:pPr lvl="0" algn="just">
              <a:lnSpc>
                <a:spcPct val="100000"/>
              </a:lnSpc>
              <a:buFont typeface="+mj-lt"/>
              <a:buAutoNum type="arabicPeriod"/>
            </a:pPr>
            <a:r>
              <a:rPr lang="tr-TR" b="1" dirty="0" smtClean="0">
                <a:latin typeface="+mn-lt"/>
              </a:rPr>
              <a:t>Fizyoterapi </a:t>
            </a:r>
            <a:r>
              <a:rPr lang="tr-TR" b="1" dirty="0">
                <a:latin typeface="+mn-lt"/>
              </a:rPr>
              <a:t>ve Rehabilitasyon Bölümü öğretim üye ve elemanları (16) , </a:t>
            </a:r>
            <a:r>
              <a:rPr lang="tr-TR" dirty="0">
                <a:latin typeface="+mn-lt"/>
              </a:rPr>
              <a:t> </a:t>
            </a:r>
            <a:r>
              <a:rPr lang="tr-TR" dirty="0" err="1">
                <a:latin typeface="+mn-lt"/>
              </a:rPr>
              <a:t>Fizyoterapi’de</a:t>
            </a:r>
            <a:r>
              <a:rPr lang="tr-TR" dirty="0">
                <a:latin typeface="+mn-lt"/>
              </a:rPr>
              <a:t> Bir Konu Bir Konuk Toplantısı, Konu: Çocuk Göğüs Hastalıklarında Pulmoner Rehabilitasyon,  08.10.2019, Katılımcı.</a:t>
            </a:r>
          </a:p>
          <a:p>
            <a:pPr lvl="0" algn="just">
              <a:lnSpc>
                <a:spcPct val="100000"/>
              </a:lnSpc>
              <a:buFont typeface="+mj-lt"/>
              <a:buAutoNum type="arabicPeriod"/>
            </a:pPr>
            <a:r>
              <a:rPr lang="tr-TR" b="1" dirty="0">
                <a:latin typeface="+mn-lt"/>
              </a:rPr>
              <a:t>Fizyoterapi ve Rehabilitasyon Bölümü öğretim üye ve elemanları (16) , </a:t>
            </a:r>
            <a:r>
              <a:rPr lang="tr-TR" dirty="0">
                <a:latin typeface="+mn-lt"/>
              </a:rPr>
              <a:t> </a:t>
            </a:r>
            <a:r>
              <a:rPr lang="tr-TR" dirty="0" err="1">
                <a:latin typeface="+mn-lt"/>
              </a:rPr>
              <a:t>Fizyoterapi’de</a:t>
            </a:r>
            <a:r>
              <a:rPr lang="tr-TR" dirty="0">
                <a:latin typeface="+mn-lt"/>
              </a:rPr>
              <a:t> Bir Konu Bir Konuk Toplantısı, Konu: Teknoloji Yardımlı Egzersiz Kapasitesi Değerlendirme ve Eğitim Sistemleri, 15.10.2019, Katılımcı. </a:t>
            </a:r>
          </a:p>
          <a:p>
            <a:pPr lvl="0" algn="just">
              <a:lnSpc>
                <a:spcPct val="100000"/>
              </a:lnSpc>
              <a:buFont typeface="+mj-lt"/>
              <a:buAutoNum type="arabicPeriod"/>
            </a:pPr>
            <a:r>
              <a:rPr lang="tr-TR" b="1" dirty="0">
                <a:latin typeface="+mn-lt"/>
              </a:rPr>
              <a:t>Fizyoterapi ve Rehabilitasyon Bölümü öğretim üye ve elemanları (16) , </a:t>
            </a:r>
            <a:r>
              <a:rPr lang="tr-TR" dirty="0">
                <a:latin typeface="+mn-lt"/>
              </a:rPr>
              <a:t> </a:t>
            </a:r>
            <a:r>
              <a:rPr lang="tr-TR" dirty="0" err="1">
                <a:latin typeface="+mn-lt"/>
              </a:rPr>
              <a:t>Fizyoterapi’de</a:t>
            </a:r>
            <a:r>
              <a:rPr lang="tr-TR" dirty="0">
                <a:latin typeface="+mn-lt"/>
              </a:rPr>
              <a:t> Bir Konu Bir Konuk Toplantısı, Konu: Nöromusküler Hastalıklarda Değerlendirme, 22.10.2019, Katılımcı.</a:t>
            </a:r>
          </a:p>
          <a:p>
            <a:pPr lvl="0" algn="just">
              <a:lnSpc>
                <a:spcPct val="100000"/>
              </a:lnSpc>
              <a:buFont typeface="+mj-lt"/>
              <a:buAutoNum type="arabicPeriod"/>
            </a:pPr>
            <a:r>
              <a:rPr lang="tr-TR" b="1" dirty="0">
                <a:latin typeface="+mn-lt"/>
              </a:rPr>
              <a:t>Fizyoterapi ve Rehabilitasyon Bölümü öğretim üye ve elemanları (18) , </a:t>
            </a:r>
            <a:r>
              <a:rPr lang="tr-TR" dirty="0">
                <a:latin typeface="+mn-lt"/>
              </a:rPr>
              <a:t> </a:t>
            </a:r>
            <a:r>
              <a:rPr lang="tr-TR" dirty="0" err="1">
                <a:latin typeface="+mn-lt"/>
              </a:rPr>
              <a:t>Fizyoterapi’de</a:t>
            </a:r>
            <a:r>
              <a:rPr lang="tr-TR" dirty="0">
                <a:latin typeface="+mn-lt"/>
              </a:rPr>
              <a:t> Bir Konu Bir Konuk Toplantısı, Konu: Obezitede Bireysel Fizyoterapi Rehabilitasyon Yaklaşımları  , 19.11.2019, Katılımcı.</a:t>
            </a:r>
          </a:p>
          <a:p>
            <a:pPr lvl="0" algn="just">
              <a:lnSpc>
                <a:spcPct val="100000"/>
              </a:lnSpc>
              <a:buFont typeface="+mj-lt"/>
              <a:buAutoNum type="arabicPeriod"/>
            </a:pPr>
            <a:r>
              <a:rPr lang="tr-TR" b="1" dirty="0">
                <a:latin typeface="+mn-lt"/>
              </a:rPr>
              <a:t>Fizyoterapi ve Rehabilitasyon Bölümü öğretim üye ve elemanları (18) , </a:t>
            </a:r>
            <a:r>
              <a:rPr lang="tr-TR" dirty="0">
                <a:latin typeface="+mn-lt"/>
              </a:rPr>
              <a:t> </a:t>
            </a:r>
            <a:r>
              <a:rPr lang="tr-TR" dirty="0" err="1">
                <a:latin typeface="+mn-lt"/>
              </a:rPr>
              <a:t>Fizyoterapi’de</a:t>
            </a:r>
            <a:r>
              <a:rPr lang="tr-TR" dirty="0">
                <a:latin typeface="+mn-lt"/>
              </a:rPr>
              <a:t> Bir Konu Bir Konuk Toplantısı, Konu: Prematüre Bebeklerde Duyu Bütünlüğü, 26.11.2019, Katılımcı. </a:t>
            </a: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55</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9858845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1913" y="208650"/>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420860"/>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Bilimsel </a:t>
            </a:r>
            <a:r>
              <a:rPr lang="tr-TR" sz="1800" b="1" dirty="0">
                <a:latin typeface="+mn-lt"/>
                <a:cs typeface="Times New Roman" panose="02020603050405020304" pitchFamily="18" charset="0"/>
              </a:rPr>
              <a:t>Etkinlik </a:t>
            </a:r>
            <a:r>
              <a:rPr lang="tr-TR" sz="1800" b="1" dirty="0" smtClean="0">
                <a:latin typeface="+mn-lt"/>
                <a:cs typeface="Times New Roman" panose="02020603050405020304" pitchFamily="18" charset="0"/>
              </a:rPr>
              <a:t>Kurum </a:t>
            </a:r>
            <a:r>
              <a:rPr lang="tr-TR" sz="1800" b="1" dirty="0">
                <a:latin typeface="+mn-lt"/>
                <a:cs typeface="Times New Roman" panose="02020603050405020304" pitchFamily="18" charset="0"/>
              </a:rPr>
              <a:t>İçi 13 </a:t>
            </a:r>
            <a:r>
              <a:rPr lang="tr-TR" sz="1800" b="1" dirty="0" smtClean="0">
                <a:latin typeface="+mn-lt"/>
                <a:cs typeface="Times New Roman" panose="02020603050405020304" pitchFamily="18" charset="0"/>
              </a:rPr>
              <a:t>(Adet)</a:t>
            </a:r>
            <a:endParaRPr lang="tr-TR" sz="1800" b="1" dirty="0">
              <a:latin typeface="+mn-lt"/>
              <a:cs typeface="Times New Roman" panose="02020603050405020304" pitchFamily="18" charset="0"/>
            </a:endParaRPr>
          </a:p>
          <a:p>
            <a:pPr marL="0" lvl="0" indent="0" algn="just">
              <a:lnSpc>
                <a:spcPct val="100000"/>
              </a:lnSpc>
              <a:buNone/>
            </a:pPr>
            <a:r>
              <a:rPr lang="tr-TR" sz="1200" b="1" dirty="0" smtClean="0"/>
              <a:t>7</a:t>
            </a:r>
            <a:r>
              <a:rPr lang="tr-TR" b="1" dirty="0" smtClean="0">
                <a:latin typeface="+mn-lt"/>
              </a:rPr>
              <a:t>. Fizyoterapi </a:t>
            </a:r>
            <a:r>
              <a:rPr lang="tr-TR" b="1" dirty="0">
                <a:latin typeface="+mn-lt"/>
              </a:rPr>
              <a:t>ve Rehabilitasyon Bölümü öğretim üye ve elemanları (18) , </a:t>
            </a:r>
            <a:r>
              <a:rPr lang="tr-TR" dirty="0">
                <a:latin typeface="+mn-lt"/>
              </a:rPr>
              <a:t> </a:t>
            </a:r>
            <a:r>
              <a:rPr lang="tr-TR" dirty="0" err="1">
                <a:latin typeface="+mn-lt"/>
              </a:rPr>
              <a:t>Fizyoterapi’de</a:t>
            </a:r>
            <a:r>
              <a:rPr lang="tr-TR" dirty="0">
                <a:latin typeface="+mn-lt"/>
              </a:rPr>
              <a:t> Bir Konu Bir Konuk Toplantısı, Konu: </a:t>
            </a:r>
            <a:r>
              <a:rPr lang="tr-TR" dirty="0" err="1">
                <a:latin typeface="+mn-lt"/>
              </a:rPr>
              <a:t>Lenfödemde</a:t>
            </a:r>
            <a:r>
              <a:rPr lang="tr-TR" dirty="0">
                <a:latin typeface="+mn-lt"/>
              </a:rPr>
              <a:t> Güncel Kompresyon Tedavi Yöntemleri, 03.12.2019, Katılımcı.</a:t>
            </a:r>
          </a:p>
          <a:p>
            <a:pPr marL="0" lvl="0" indent="0" algn="just">
              <a:lnSpc>
                <a:spcPct val="100000"/>
              </a:lnSpc>
              <a:buNone/>
            </a:pPr>
            <a:r>
              <a:rPr lang="tr-TR" b="1" dirty="0" smtClean="0">
                <a:latin typeface="+mn-lt"/>
              </a:rPr>
              <a:t>8. Fizyoterapi </a:t>
            </a:r>
            <a:r>
              <a:rPr lang="tr-TR" b="1" dirty="0">
                <a:latin typeface="+mn-lt"/>
              </a:rPr>
              <a:t>ve Rehabilitasyon Bölümü öğretim üye ve elemanları (18) , </a:t>
            </a:r>
            <a:r>
              <a:rPr lang="tr-TR" dirty="0">
                <a:latin typeface="+mn-lt"/>
              </a:rPr>
              <a:t> </a:t>
            </a:r>
            <a:r>
              <a:rPr lang="tr-TR" dirty="0" err="1">
                <a:latin typeface="+mn-lt"/>
              </a:rPr>
              <a:t>Fizyoterapi’de</a:t>
            </a:r>
            <a:r>
              <a:rPr lang="tr-TR" dirty="0">
                <a:latin typeface="+mn-lt"/>
              </a:rPr>
              <a:t> Bir Konu Bir Konuk Toplantısı, Konu: Engellilerde Koruyucu Rehabilitasyon ve Rekreasyon, 10.12.2019, Katılımcı.</a:t>
            </a:r>
          </a:p>
          <a:p>
            <a:pPr marL="0" lvl="0" indent="0" algn="just">
              <a:lnSpc>
                <a:spcPct val="100000"/>
              </a:lnSpc>
              <a:buNone/>
            </a:pPr>
            <a:r>
              <a:rPr lang="tr-TR" b="1" dirty="0" smtClean="0">
                <a:latin typeface="+mn-lt"/>
              </a:rPr>
              <a:t>9. Fizyoterapi </a:t>
            </a:r>
            <a:r>
              <a:rPr lang="tr-TR" b="1" dirty="0">
                <a:latin typeface="+mn-lt"/>
              </a:rPr>
              <a:t>ve Rehabilitasyon Bölümü öğretim üye ve elemanları (18) , </a:t>
            </a:r>
            <a:r>
              <a:rPr lang="tr-TR" dirty="0">
                <a:latin typeface="+mn-lt"/>
              </a:rPr>
              <a:t> </a:t>
            </a:r>
            <a:r>
              <a:rPr lang="tr-TR" dirty="0" err="1">
                <a:latin typeface="+mn-lt"/>
              </a:rPr>
              <a:t>Fizyoterapi’de</a:t>
            </a:r>
            <a:r>
              <a:rPr lang="tr-TR" dirty="0">
                <a:latin typeface="+mn-lt"/>
              </a:rPr>
              <a:t> Bir Konu Bir Konuk Toplantısı, Konu: Erkek Sağlığında Fizyoterapi Rehabilitasyon, 17.12.2019, Katılımcı.</a:t>
            </a:r>
          </a:p>
          <a:p>
            <a:pPr marL="0" lvl="0" indent="0" algn="just">
              <a:lnSpc>
                <a:spcPct val="100000"/>
              </a:lnSpc>
              <a:buNone/>
            </a:pPr>
            <a:r>
              <a:rPr lang="tr-TR" b="1" dirty="0" smtClean="0">
                <a:latin typeface="+mn-lt"/>
              </a:rPr>
              <a:t>10. Fizyoterapi </a:t>
            </a:r>
            <a:r>
              <a:rPr lang="tr-TR" b="1" dirty="0">
                <a:latin typeface="+mn-lt"/>
              </a:rPr>
              <a:t>ve Rehabilitasyon Bölümü öğretim üye ve elemanları (18) , </a:t>
            </a:r>
            <a:r>
              <a:rPr lang="tr-TR" dirty="0">
                <a:latin typeface="+mn-lt"/>
              </a:rPr>
              <a:t> </a:t>
            </a:r>
            <a:r>
              <a:rPr lang="tr-TR" dirty="0" err="1">
                <a:latin typeface="+mn-lt"/>
              </a:rPr>
              <a:t>Fizyoterapi’de</a:t>
            </a:r>
            <a:r>
              <a:rPr lang="tr-TR" dirty="0">
                <a:latin typeface="+mn-lt"/>
              </a:rPr>
              <a:t> Bir Konu Bir Konuk Toplantısı, Konu: Kardiyak Rehabilitasyonda Sekonder Koruma, 24.12.2019, Katılımcı.</a:t>
            </a:r>
          </a:p>
          <a:p>
            <a:pPr marL="0" lvl="0" indent="0" algn="just">
              <a:lnSpc>
                <a:spcPct val="100000"/>
              </a:lnSpc>
              <a:buNone/>
            </a:pPr>
            <a:r>
              <a:rPr lang="tr-TR" b="1" dirty="0" smtClean="0">
                <a:latin typeface="+mn-lt"/>
              </a:rPr>
              <a:t>11. Fizyoterapi </a:t>
            </a:r>
            <a:r>
              <a:rPr lang="tr-TR" b="1" dirty="0">
                <a:latin typeface="+mn-lt"/>
              </a:rPr>
              <a:t>ve Rehabilitasyon Bölümü öğretim üye ve elemanları (18) , </a:t>
            </a:r>
            <a:r>
              <a:rPr lang="tr-TR" dirty="0">
                <a:latin typeface="+mn-lt"/>
              </a:rPr>
              <a:t> </a:t>
            </a:r>
            <a:r>
              <a:rPr lang="tr-TR" dirty="0" err="1">
                <a:latin typeface="+mn-lt"/>
              </a:rPr>
              <a:t>Fizyoterapi’de</a:t>
            </a:r>
            <a:r>
              <a:rPr lang="tr-TR" dirty="0">
                <a:latin typeface="+mn-lt"/>
              </a:rPr>
              <a:t> Bir Konu Bir Konuk Toplantısı, Konu: Beyin Tümörlü Çocuklarda Fizyoterapi Rehabilitasyon, 31.12.2019, Katılımcı.</a:t>
            </a:r>
          </a:p>
          <a:p>
            <a:pPr marL="0" lvl="0" indent="0" algn="just">
              <a:lnSpc>
                <a:spcPct val="100000"/>
              </a:lnSpc>
              <a:buNone/>
            </a:pPr>
            <a:r>
              <a:rPr lang="tr-TR" b="1" dirty="0" smtClean="0">
                <a:latin typeface="+mn-lt"/>
              </a:rPr>
              <a:t>12. Fizyoterapi </a:t>
            </a:r>
            <a:r>
              <a:rPr lang="tr-TR" b="1" dirty="0">
                <a:latin typeface="+mn-lt"/>
              </a:rPr>
              <a:t>ve Rehabilitasyon Bölümü öğretim üye ve elemanları (18) </a:t>
            </a:r>
            <a:r>
              <a:rPr lang="tr-TR" dirty="0">
                <a:latin typeface="+mn-lt"/>
              </a:rPr>
              <a:t>KAGEM toplantısı, 16.12.2019,  Katılımcı</a:t>
            </a:r>
            <a:r>
              <a:rPr lang="tr-TR" dirty="0" smtClean="0">
                <a:latin typeface="+mn-lt"/>
              </a:rPr>
              <a:t>.</a:t>
            </a:r>
          </a:p>
          <a:p>
            <a:pPr marL="0" indent="0" algn="just">
              <a:lnSpc>
                <a:spcPct val="100000"/>
              </a:lnSpc>
              <a:buNone/>
            </a:pPr>
            <a:r>
              <a:rPr lang="tr-TR" b="1" dirty="0">
                <a:latin typeface="+mn-lt"/>
              </a:rPr>
              <a:t>13. Doç. Dr. Semiramis Özyılmaz, </a:t>
            </a:r>
            <a:r>
              <a:rPr lang="tr-TR" dirty="0" smtClean="0">
                <a:latin typeface="+mn-lt"/>
              </a:rPr>
              <a:t>“</a:t>
            </a:r>
            <a:r>
              <a:rPr lang="tr-TR" dirty="0">
                <a:latin typeface="+mn-lt"/>
              </a:rPr>
              <a:t>Türkiye’nin Özel Spor Ödülleri”  (BVU Engelli Öğrenci Birim Koordinatörü), </a:t>
            </a:r>
            <a:r>
              <a:rPr lang="tr-TR" dirty="0" smtClean="0">
                <a:latin typeface="+mn-lt"/>
              </a:rPr>
              <a:t>03.12.19, Katılımcı</a:t>
            </a:r>
            <a:endParaRPr lang="tr-TR" dirty="0">
              <a:latin typeface="+mn-lt"/>
            </a:endParaRPr>
          </a:p>
          <a:p>
            <a:pPr marL="0" indent="0">
              <a:lnSpc>
                <a:spcPct val="150000"/>
              </a:lnSpc>
              <a:buNone/>
            </a:pPr>
            <a:endParaRPr lang="tr-TR" dirty="0">
              <a:latin typeface="+mn-lt"/>
            </a:endParaRPr>
          </a:p>
          <a:p>
            <a:pPr marL="0" lvl="0" indent="0">
              <a:lnSpc>
                <a:spcPct val="150000"/>
              </a:lnSpc>
              <a:buNone/>
            </a:pPr>
            <a:endParaRPr lang="tr-TR" sz="1400" dirty="0" smtClean="0"/>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56</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8107216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1913" y="208650"/>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31457"/>
            <a:ext cx="11429088" cy="5352867"/>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 (4 Adet)</a:t>
            </a:r>
          </a:p>
          <a:p>
            <a:pPr marL="457200" lvl="1" indent="0">
              <a:lnSpc>
                <a:spcPct val="100000"/>
              </a:lnSpc>
              <a:buNone/>
            </a:pPr>
            <a:r>
              <a:rPr lang="tr-TR" sz="1800" b="1" dirty="0" smtClean="0">
                <a:latin typeface="Times New Roman" panose="02020603050405020304" pitchFamily="18" charset="0"/>
                <a:cs typeface="Times New Roman" panose="02020603050405020304" pitchFamily="18" charset="0"/>
              </a:rPr>
              <a:t> </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Kongre Bilimsel Kurulu Üyeliği Sayısı</a:t>
            </a:r>
          </a:p>
          <a:p>
            <a:pPr marL="800100" lvl="1" indent="-342900">
              <a:lnSpc>
                <a:spcPct val="150000"/>
              </a:lnSpc>
              <a:buFont typeface="+mj-lt"/>
              <a:buAutoNum type="arabicPeriod"/>
            </a:pPr>
            <a:r>
              <a:rPr lang="tr-TR" sz="1600" b="1" dirty="0" smtClean="0">
                <a:latin typeface="+mn-lt"/>
                <a:cs typeface="Times New Roman" panose="02020603050405020304" pitchFamily="18" charset="0"/>
              </a:rPr>
              <a:t>Dr. Öğr. Üyesi Alis Kostanoğlu</a:t>
            </a:r>
            <a:r>
              <a:rPr lang="tr-TR" sz="1600" dirty="0">
                <a:latin typeface="+mn-lt"/>
                <a:cs typeface="Times New Roman" panose="02020603050405020304" pitchFamily="18" charset="0"/>
              </a:rPr>
              <a:t>, </a:t>
            </a:r>
            <a:r>
              <a:rPr lang="tr-TR" sz="1600" dirty="0" smtClean="0">
                <a:latin typeface="+mn-lt"/>
                <a:cs typeface="Times New Roman" panose="02020603050405020304" pitchFamily="18" charset="0"/>
              </a:rPr>
              <a:t>TÜSAD </a:t>
            </a:r>
            <a:r>
              <a:rPr lang="tr-TR" sz="1600" dirty="0">
                <a:latin typeface="+mn-lt"/>
                <a:cs typeface="Times New Roman" panose="02020603050405020304" pitchFamily="18" charset="0"/>
              </a:rPr>
              <a:t>41. Ulusal Kongresi, Solunum</a:t>
            </a:r>
            <a:r>
              <a:rPr lang="tr-TR" sz="1600" dirty="0" smtClean="0">
                <a:latin typeface="+mn-lt"/>
                <a:cs typeface="Times New Roman" panose="02020603050405020304" pitchFamily="18" charset="0"/>
              </a:rPr>
              <a:t> 2019,</a:t>
            </a:r>
            <a:r>
              <a:rPr lang="tr-TR" sz="1600" dirty="0">
                <a:latin typeface="+mn-lt"/>
                <a:cs typeface="Times New Roman" panose="02020603050405020304" pitchFamily="18" charset="0"/>
              </a:rPr>
              <a:t> </a:t>
            </a:r>
            <a:r>
              <a:rPr lang="tr-TR" sz="1600" dirty="0" smtClean="0">
                <a:latin typeface="+mn-lt"/>
                <a:cs typeface="Times New Roman" panose="02020603050405020304" pitchFamily="18" charset="0"/>
              </a:rPr>
              <a:t>26-29 </a:t>
            </a:r>
            <a:r>
              <a:rPr lang="tr-TR" sz="1600" dirty="0">
                <a:latin typeface="+mn-lt"/>
                <a:cs typeface="Times New Roman" panose="02020603050405020304" pitchFamily="18" charset="0"/>
              </a:rPr>
              <a:t>Ekim 2019</a:t>
            </a:r>
            <a:r>
              <a:rPr lang="tr-TR" sz="1600" dirty="0" smtClean="0">
                <a:latin typeface="+mn-lt"/>
                <a:cs typeface="Times New Roman" panose="02020603050405020304" pitchFamily="18" charset="0"/>
              </a:rPr>
              <a:t>, </a:t>
            </a:r>
            <a:r>
              <a:rPr lang="tr-TR" sz="1600" dirty="0">
                <a:latin typeface="+mn-lt"/>
                <a:cs typeface="Times New Roman" panose="02020603050405020304" pitchFamily="18" charset="0"/>
              </a:rPr>
              <a:t>Kongre Bilimsel Kurulu </a:t>
            </a:r>
            <a:r>
              <a:rPr lang="tr-TR" sz="1600" dirty="0" smtClean="0">
                <a:latin typeface="+mn-lt"/>
                <a:cs typeface="Times New Roman" panose="02020603050405020304" pitchFamily="18" charset="0"/>
              </a:rPr>
              <a:t>Üyeliği</a:t>
            </a:r>
          </a:p>
          <a:p>
            <a:pPr marL="457200" lvl="1" indent="0">
              <a:lnSpc>
                <a:spcPct val="100000"/>
              </a:lnSpc>
              <a:buNone/>
            </a:pPr>
            <a:endParaRPr lang="tr-TR" sz="1800" b="1" dirty="0">
              <a:solidFill>
                <a:prstClr val="black"/>
              </a:solidFill>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Oturum Başkanlığı Sayısı</a:t>
            </a: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800100" lvl="1" indent="-342900">
              <a:lnSpc>
                <a:spcPct val="150000"/>
              </a:lnSpc>
              <a:buFont typeface="+mj-lt"/>
              <a:buAutoNum type="arabicPeriod" startAt="2"/>
            </a:pPr>
            <a:r>
              <a:rPr lang="tr-TR" sz="1600" b="1" dirty="0">
                <a:latin typeface="+mn-lt"/>
                <a:cs typeface="Times New Roman" panose="02020603050405020304" pitchFamily="18" charset="0"/>
              </a:rPr>
              <a:t>Prof. Dr. H. Nilgün Gürses, </a:t>
            </a:r>
            <a:r>
              <a:rPr lang="tr-TR" sz="1600" dirty="0">
                <a:latin typeface="+mn-lt"/>
                <a:cs typeface="Times New Roman" panose="02020603050405020304" pitchFamily="18" charset="0"/>
              </a:rPr>
              <a:t>TÜSAD 41. Ulusal Kongresi, Solunum 2019. Mini Konferans Muğla. 29 Ekim </a:t>
            </a:r>
            <a:r>
              <a:rPr lang="tr-TR" sz="1600" dirty="0" smtClean="0">
                <a:latin typeface="+mn-lt"/>
                <a:cs typeface="Times New Roman" panose="02020603050405020304" pitchFamily="18" charset="0"/>
              </a:rPr>
              <a:t>2019</a:t>
            </a:r>
            <a:endParaRPr lang="tr-TR" sz="1600" dirty="0">
              <a:latin typeface="+mn-lt"/>
              <a:cs typeface="Times New Roman" panose="02020603050405020304" pitchFamily="18" charset="0"/>
            </a:endParaRPr>
          </a:p>
          <a:p>
            <a:pPr marL="800100" lvl="1" indent="-342900">
              <a:lnSpc>
                <a:spcPct val="150000"/>
              </a:lnSpc>
              <a:buFont typeface="+mj-lt"/>
              <a:buAutoNum type="arabicPeriod" startAt="2"/>
            </a:pPr>
            <a:r>
              <a:rPr lang="tr-TR" sz="1600" b="1" dirty="0">
                <a:latin typeface="+mn-lt"/>
                <a:cs typeface="Times New Roman" panose="02020603050405020304" pitchFamily="18" charset="0"/>
              </a:rPr>
              <a:t>Doç. Dr. Semiramis Özyılmaz</a:t>
            </a:r>
            <a:r>
              <a:rPr lang="tr-TR" sz="1600" dirty="0">
                <a:latin typeface="+mn-lt"/>
                <a:cs typeface="Times New Roman" panose="02020603050405020304" pitchFamily="18" charset="0"/>
              </a:rPr>
              <a:t>, TÜSAD 41. Ulusal Kongresi, Solunum 2019. Sözlü Sunum Oturumu,  Muğla. 27 Ekim </a:t>
            </a:r>
            <a:r>
              <a:rPr lang="tr-TR" sz="1600" dirty="0" smtClean="0">
                <a:latin typeface="+mn-lt"/>
                <a:cs typeface="Times New Roman" panose="02020603050405020304" pitchFamily="18" charset="0"/>
              </a:rPr>
              <a:t>2019</a:t>
            </a:r>
            <a:endParaRPr lang="tr-TR" sz="1600" dirty="0">
              <a:latin typeface="+mn-lt"/>
              <a:cs typeface="Times New Roman" panose="02020603050405020304" pitchFamily="18" charset="0"/>
            </a:endParaRPr>
          </a:p>
          <a:p>
            <a:pPr marL="800100" lvl="1" indent="-342900">
              <a:lnSpc>
                <a:spcPct val="150000"/>
              </a:lnSpc>
              <a:buFont typeface="+mj-lt"/>
              <a:buAutoNum type="arabicPeriod" startAt="2"/>
            </a:pPr>
            <a:r>
              <a:rPr lang="tr-TR" sz="1600" b="1" dirty="0">
                <a:latin typeface="+mn-lt"/>
                <a:cs typeface="Times New Roman" panose="02020603050405020304" pitchFamily="18" charset="0"/>
              </a:rPr>
              <a:t>Dr. Öğr. Üyesi Alis Kostanoğlu</a:t>
            </a:r>
            <a:r>
              <a:rPr lang="tr-TR" sz="1600" dirty="0">
                <a:latin typeface="+mn-lt"/>
                <a:cs typeface="Times New Roman" panose="02020603050405020304" pitchFamily="18" charset="0"/>
              </a:rPr>
              <a:t>, TÜSAD 41. Ulusal Kongresi, Solunum 2019. Sözlü Sunum Oturumu,  Muğla. 28 Ekim </a:t>
            </a:r>
            <a:r>
              <a:rPr lang="tr-TR" sz="1600" dirty="0" smtClean="0">
                <a:latin typeface="+mn-lt"/>
                <a:cs typeface="Times New Roman" panose="02020603050405020304" pitchFamily="18" charset="0"/>
              </a:rPr>
              <a:t>2019</a:t>
            </a:r>
            <a:endParaRPr lang="tr-TR" sz="1600" dirty="0">
              <a:latin typeface="+mn-lt"/>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57</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9414812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1913" y="208650"/>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a:latin typeface="+mn-lt"/>
              </a:rPr>
              <a:t/>
            </a:r>
            <a:br>
              <a:rPr lang="tr-TR" sz="2000" dirty="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1"/>
            <a:ext cx="11377264" cy="5369343"/>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r>
              <a:rPr lang="tr-TR" sz="1800" b="1" dirty="0">
                <a:latin typeface="+mn-lt"/>
                <a:cs typeface="Times New Roman" panose="02020603050405020304" pitchFamily="18" charset="0"/>
              </a:rPr>
              <a:t> </a:t>
            </a:r>
            <a:r>
              <a:rPr lang="tr-TR" sz="1800" b="1" dirty="0" smtClean="0">
                <a:latin typeface="+mn-lt"/>
                <a:cs typeface="Times New Roman" panose="02020603050405020304" pitchFamily="18" charset="0"/>
              </a:rPr>
              <a:t>(3 Adet )</a:t>
            </a:r>
          </a:p>
          <a:p>
            <a:pPr lvl="2">
              <a:lnSpc>
                <a:spcPct val="100000"/>
              </a:lnSpc>
              <a:buFont typeface="Wingdings" panose="05000000000000000000" pitchFamily="2" charset="2"/>
              <a:buChar char="ü"/>
            </a:pPr>
            <a:r>
              <a:rPr lang="tr-TR" sz="1800" b="1" dirty="0">
                <a:latin typeface="+mn-lt"/>
                <a:cs typeface="Times New Roman" panose="02020603050405020304" pitchFamily="18" charset="0"/>
              </a:rPr>
              <a:t>Konferans Konuşmacısı / Panelist / </a:t>
            </a:r>
            <a:r>
              <a:rPr lang="tr-TR" sz="1800" b="1" dirty="0" smtClean="0">
                <a:latin typeface="+mn-lt"/>
                <a:cs typeface="Times New Roman" panose="02020603050405020304" pitchFamily="18" charset="0"/>
              </a:rPr>
              <a:t>Konuşmacı</a:t>
            </a: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800100" lvl="1" indent="-342900" algn="just">
              <a:lnSpc>
                <a:spcPct val="100000"/>
              </a:lnSpc>
              <a:buAutoNum type="arabicPeriod"/>
            </a:pPr>
            <a:r>
              <a:rPr lang="tr-TR" sz="1600" b="1" dirty="0" smtClean="0">
                <a:latin typeface="+mn-lt"/>
                <a:cs typeface="Times New Roman" panose="02020603050405020304" pitchFamily="18" charset="0"/>
              </a:rPr>
              <a:t>Prof</a:t>
            </a:r>
            <a:r>
              <a:rPr lang="tr-TR" sz="1600" b="1" dirty="0">
                <a:latin typeface="+mn-lt"/>
                <a:cs typeface="Times New Roman" panose="02020603050405020304" pitchFamily="18" charset="0"/>
              </a:rPr>
              <a:t>. Dr. H. Nilgün </a:t>
            </a:r>
            <a:r>
              <a:rPr lang="tr-TR" sz="1600" b="1" dirty="0" smtClean="0">
                <a:latin typeface="+mn-lt"/>
                <a:cs typeface="Times New Roman" panose="02020603050405020304" pitchFamily="18" charset="0"/>
              </a:rPr>
              <a:t>Gürses, </a:t>
            </a:r>
            <a:r>
              <a:rPr lang="tr-TR" sz="1600" dirty="0">
                <a:latin typeface="+mn-lt"/>
                <a:cs typeface="Times New Roman" panose="02020603050405020304" pitchFamily="18" charset="0"/>
              </a:rPr>
              <a:t>TÜSAD 41. Ulusal Kongresi, Solunum 2019. 26-29 Ekim 2019, Muğla, Kistik </a:t>
            </a:r>
            <a:r>
              <a:rPr lang="tr-TR" sz="1600" dirty="0" err="1">
                <a:latin typeface="+mn-lt"/>
                <a:cs typeface="Times New Roman" panose="02020603050405020304" pitchFamily="18" charset="0"/>
              </a:rPr>
              <a:t>Fibrozis'de</a:t>
            </a:r>
            <a:r>
              <a:rPr lang="tr-TR" sz="1600" dirty="0">
                <a:latin typeface="+mn-lt"/>
                <a:cs typeface="Times New Roman" panose="02020603050405020304" pitchFamily="18" charset="0"/>
              </a:rPr>
              <a:t> Pulmoner Rehabilitasyon. İnteraktif Olgu Oturumu. Olgularla Pulmoner Rehabilitasyon. </a:t>
            </a:r>
            <a:r>
              <a:rPr lang="tr-TR" sz="1600" dirty="0" smtClean="0">
                <a:latin typeface="+mn-lt"/>
                <a:cs typeface="Times New Roman" panose="02020603050405020304" pitchFamily="18" charset="0"/>
              </a:rPr>
              <a:t>Konferans</a:t>
            </a:r>
          </a:p>
          <a:p>
            <a:pPr marL="800100" lvl="1" indent="-342900" algn="just">
              <a:lnSpc>
                <a:spcPct val="100000"/>
              </a:lnSpc>
              <a:buAutoNum type="arabicPeriod"/>
            </a:pPr>
            <a:endParaRPr lang="tr-TR" sz="1600" dirty="0">
              <a:latin typeface="+mn-lt"/>
              <a:cs typeface="Times New Roman" panose="02020603050405020304" pitchFamily="18" charset="0"/>
            </a:endParaRPr>
          </a:p>
          <a:p>
            <a:pPr marL="800100" lvl="1" indent="-342900" algn="just">
              <a:lnSpc>
                <a:spcPct val="100000"/>
              </a:lnSpc>
              <a:buAutoNum type="arabicPeriod" startAt="2"/>
            </a:pPr>
            <a:r>
              <a:rPr lang="tr-TR" sz="1600" b="1" dirty="0" smtClean="0">
                <a:latin typeface="+mn-lt"/>
                <a:cs typeface="Times New Roman" panose="02020603050405020304" pitchFamily="18" charset="0"/>
              </a:rPr>
              <a:t>Doç</a:t>
            </a:r>
            <a:r>
              <a:rPr lang="tr-TR" sz="1600" b="1" dirty="0">
                <a:latin typeface="+mn-lt"/>
                <a:cs typeface="Times New Roman" panose="02020603050405020304" pitchFamily="18" charset="0"/>
              </a:rPr>
              <a:t>. Dr. Semiramis Özyılmaz, </a:t>
            </a:r>
            <a:r>
              <a:rPr lang="tr-TR" sz="1600" dirty="0">
                <a:latin typeface="+mn-lt"/>
                <a:cs typeface="Times New Roman" panose="02020603050405020304" pitchFamily="18" charset="0"/>
              </a:rPr>
              <a:t>TÜSAD 41. Ulusal Kongresi, Solunum 2019. 26-29 Ekim 2019, Muğla,  Kanserde Pulmoner Rehabilitasyon. İnteraktif Olgu Oturumu. Olgularla Pulmoner Rehabilitasyon. </a:t>
            </a:r>
            <a:r>
              <a:rPr lang="tr-TR" sz="1600" dirty="0" smtClean="0">
                <a:latin typeface="+mn-lt"/>
                <a:cs typeface="Times New Roman" panose="02020603050405020304" pitchFamily="18" charset="0"/>
              </a:rPr>
              <a:t>Konferans</a:t>
            </a:r>
          </a:p>
          <a:p>
            <a:pPr marL="800100" lvl="1" indent="-342900" algn="just">
              <a:lnSpc>
                <a:spcPct val="100000"/>
              </a:lnSpc>
              <a:buAutoNum type="arabicPeriod" startAt="2"/>
            </a:pPr>
            <a:endParaRPr lang="tr-TR" sz="1600" dirty="0">
              <a:latin typeface="+mn-lt"/>
              <a:cs typeface="Times New Roman" panose="02020603050405020304" pitchFamily="18" charset="0"/>
            </a:endParaRPr>
          </a:p>
          <a:p>
            <a:pPr marL="457200" lvl="1" indent="0" algn="just">
              <a:lnSpc>
                <a:spcPct val="100000"/>
              </a:lnSpc>
              <a:buNone/>
            </a:pPr>
            <a:r>
              <a:rPr lang="tr-TR" sz="1600" b="1" dirty="0" smtClean="0">
                <a:latin typeface="+mn-lt"/>
                <a:cs typeface="Times New Roman" panose="02020603050405020304" pitchFamily="18" charset="0"/>
              </a:rPr>
              <a:t>3.  Dr</a:t>
            </a:r>
            <a:r>
              <a:rPr lang="tr-TR" sz="1600" b="1" dirty="0">
                <a:latin typeface="+mn-lt"/>
                <a:cs typeface="Times New Roman" panose="02020603050405020304" pitchFamily="18" charset="0"/>
              </a:rPr>
              <a:t>. Öğr. Üyesi Alis Kostanoğlu, </a:t>
            </a:r>
            <a:r>
              <a:rPr lang="tr-TR" sz="1600" dirty="0">
                <a:latin typeface="+mn-lt"/>
                <a:cs typeface="Times New Roman" panose="02020603050405020304" pitchFamily="18" charset="0"/>
              </a:rPr>
              <a:t>TÜSAD 41. Ulusal Kongresi, Solunum 2019. 26-29 Ekim 2019, Muğla, Postoperatif Hastada </a:t>
            </a:r>
            <a:r>
              <a:rPr lang="tr-TR" sz="1600" dirty="0" smtClean="0">
                <a:latin typeface="+mn-lt"/>
                <a:cs typeface="Times New Roman" panose="02020603050405020304" pitchFamily="18" charset="0"/>
              </a:rPr>
              <a:t>    </a:t>
            </a:r>
            <a:br>
              <a:rPr lang="tr-TR" sz="1600" dirty="0" smtClean="0">
                <a:latin typeface="+mn-lt"/>
                <a:cs typeface="Times New Roman" panose="02020603050405020304" pitchFamily="18" charset="0"/>
              </a:rPr>
            </a:br>
            <a:r>
              <a:rPr lang="tr-TR" sz="1600" dirty="0" smtClean="0">
                <a:latin typeface="+mn-lt"/>
                <a:cs typeface="Times New Roman" panose="02020603050405020304" pitchFamily="18" charset="0"/>
              </a:rPr>
              <a:t>       </a:t>
            </a:r>
            <a:r>
              <a:rPr lang="tr-TR" sz="1600" dirty="0" err="1" smtClean="0">
                <a:latin typeface="+mn-lt"/>
                <a:cs typeface="Times New Roman" panose="02020603050405020304" pitchFamily="18" charset="0"/>
              </a:rPr>
              <a:t>Pulmoner</a:t>
            </a:r>
            <a:r>
              <a:rPr lang="tr-TR" sz="1600" dirty="0" smtClean="0">
                <a:latin typeface="+mn-lt"/>
                <a:cs typeface="Times New Roman" panose="02020603050405020304" pitchFamily="18" charset="0"/>
              </a:rPr>
              <a:t> </a:t>
            </a:r>
            <a:r>
              <a:rPr lang="tr-TR" sz="1600" dirty="0">
                <a:latin typeface="+mn-lt"/>
                <a:cs typeface="Times New Roman" panose="02020603050405020304" pitchFamily="18" charset="0"/>
              </a:rPr>
              <a:t>Rehabilitasyon. İnteraktif Olgu Oturumu. Olgularla Pulmoner Rehabilitasyon. </a:t>
            </a:r>
            <a:r>
              <a:rPr lang="tr-TR" sz="1600" dirty="0" smtClean="0">
                <a:latin typeface="+mn-lt"/>
                <a:cs typeface="Times New Roman" panose="02020603050405020304" pitchFamily="18" charset="0"/>
              </a:rPr>
              <a:t>Konferans</a:t>
            </a:r>
            <a:endParaRPr lang="tr-TR" sz="1600"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600" b="1" dirty="0">
              <a:latin typeface="+mn-lt"/>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58</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9190560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6411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Dışı</a:t>
            </a:r>
            <a:r>
              <a:rPr lang="tr-TR" sz="1800" b="1" dirty="0">
                <a:latin typeface="+mn-lt"/>
                <a:cs typeface="Times New Roman" panose="02020603050405020304" pitchFamily="18" charset="0"/>
              </a:rPr>
              <a:t> </a:t>
            </a:r>
            <a:r>
              <a:rPr lang="tr-TR" sz="1800" b="1" dirty="0" smtClean="0">
                <a:latin typeface="+mn-lt"/>
                <a:cs typeface="Times New Roman" panose="02020603050405020304" pitchFamily="18" charset="0"/>
              </a:rPr>
              <a:t>(9 Adet )</a:t>
            </a:r>
            <a:endParaRPr lang="tr-TR" sz="1800" b="1" dirty="0">
              <a:latin typeface="+mn-lt"/>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800100" lvl="1" indent="-342900">
              <a:lnSpc>
                <a:spcPct val="150000"/>
              </a:lnSpc>
              <a:buFont typeface="+mj-lt"/>
              <a:buAutoNum type="arabicPeriod"/>
            </a:pPr>
            <a:r>
              <a:rPr lang="tr-TR" sz="1600" b="1" dirty="0">
                <a:latin typeface="+mn-lt"/>
                <a:cs typeface="Times New Roman" panose="02020603050405020304" pitchFamily="18" charset="0"/>
              </a:rPr>
              <a:t>Prof. Dr. H. Nilgün Gürses, Doç. Dr. Semiramis Özyılmaz</a:t>
            </a:r>
            <a:r>
              <a:rPr lang="tr-TR" sz="1600" b="1" dirty="0" smtClean="0">
                <a:latin typeface="+mn-lt"/>
                <a:cs typeface="Times New Roman" panose="02020603050405020304" pitchFamily="18" charset="0"/>
              </a:rPr>
              <a:t>, </a:t>
            </a:r>
            <a:r>
              <a:rPr lang="tr-TR" sz="1600" b="1" dirty="0">
                <a:latin typeface="+mn-lt"/>
                <a:cs typeface="Times New Roman" panose="02020603050405020304" pitchFamily="18" charset="0"/>
              </a:rPr>
              <a:t>Dr. Öğr. Üyesi Alis Kostanoğlu</a:t>
            </a:r>
            <a:r>
              <a:rPr lang="tr-TR" sz="1600" b="1" dirty="0" smtClean="0">
                <a:latin typeface="+mn-lt"/>
                <a:cs typeface="Times New Roman" panose="02020603050405020304" pitchFamily="18" charset="0"/>
              </a:rPr>
              <a:t>, </a:t>
            </a:r>
            <a:r>
              <a:rPr lang="tr-TR" sz="1600" b="1" dirty="0">
                <a:latin typeface="+mn-lt"/>
                <a:cs typeface="Times New Roman" panose="02020603050405020304" pitchFamily="18" charset="0"/>
              </a:rPr>
              <a:t>Dr. Öğr. Üyesi Melih Zeren</a:t>
            </a:r>
            <a:r>
              <a:rPr lang="tr-TR" sz="1600" b="1" dirty="0" smtClean="0">
                <a:latin typeface="+mn-lt"/>
                <a:cs typeface="Times New Roman" panose="02020603050405020304" pitchFamily="18" charset="0"/>
              </a:rPr>
              <a:t>, </a:t>
            </a:r>
            <a:r>
              <a:rPr lang="tr-TR" sz="1600" b="1" dirty="0">
                <a:latin typeface="+mn-lt"/>
                <a:cs typeface="Times New Roman" panose="02020603050405020304" pitchFamily="18" charset="0"/>
              </a:rPr>
              <a:t>Dr. Öğr. Üyesi Hilal Denizoğlu Külli,</a:t>
            </a:r>
            <a:r>
              <a:rPr lang="tr-TR" sz="1600" dirty="0" smtClean="0">
                <a:latin typeface="+mn-lt"/>
                <a:cs typeface="Times New Roman" panose="02020603050405020304" pitchFamily="18" charset="0"/>
              </a:rPr>
              <a:t> </a:t>
            </a:r>
            <a:r>
              <a:rPr lang="tr-TR" sz="1600" b="1" dirty="0">
                <a:latin typeface="+mn-lt"/>
                <a:cs typeface="Times New Roman" panose="02020603050405020304" pitchFamily="18" charset="0"/>
              </a:rPr>
              <a:t>Arş. Gör. Meltem Kaya, Arş. Gör. Hikmet </a:t>
            </a:r>
            <a:r>
              <a:rPr lang="tr-TR" sz="1600" b="1" dirty="0" smtClean="0">
                <a:latin typeface="+mn-lt"/>
                <a:cs typeface="Times New Roman" panose="02020603050405020304" pitchFamily="18" charset="0"/>
              </a:rPr>
              <a:t>Uçgun, </a:t>
            </a:r>
            <a:r>
              <a:rPr lang="tr-TR" sz="1600" dirty="0" smtClean="0">
                <a:latin typeface="+mn-lt"/>
                <a:cs typeface="Times New Roman" panose="02020603050405020304" pitchFamily="18" charset="0"/>
              </a:rPr>
              <a:t>TÜSAD </a:t>
            </a:r>
            <a:r>
              <a:rPr lang="tr-TR" sz="1600" dirty="0">
                <a:latin typeface="+mn-lt"/>
                <a:cs typeface="Times New Roman" panose="02020603050405020304" pitchFamily="18" charset="0"/>
              </a:rPr>
              <a:t>41. Ulusal Kongresi, Solunum 2019. 26-29 Ekim 2019, Muğla, Dinleyici</a:t>
            </a:r>
          </a:p>
          <a:p>
            <a:pPr marL="800100" lvl="1" indent="-342900">
              <a:lnSpc>
                <a:spcPct val="150000"/>
              </a:lnSpc>
              <a:buFont typeface="+mj-lt"/>
              <a:buAutoNum type="arabicPeriod"/>
            </a:pPr>
            <a:r>
              <a:rPr lang="tr-TR" sz="1600" b="1" dirty="0" smtClean="0">
                <a:latin typeface="+mn-lt"/>
                <a:cs typeface="Times New Roman" panose="02020603050405020304" pitchFamily="18" charset="0"/>
              </a:rPr>
              <a:t>Dr</a:t>
            </a:r>
            <a:r>
              <a:rPr lang="tr-TR" sz="1600" b="1" dirty="0">
                <a:latin typeface="+mn-lt"/>
                <a:cs typeface="Times New Roman" panose="02020603050405020304" pitchFamily="18" charset="0"/>
              </a:rPr>
              <a:t>. Öğr. Üyesi Melih Zeren, Dr. Öğr. Üyesi Hilal Denizoğlu Külli, Arş. Gör. Meltem Kaya</a:t>
            </a:r>
            <a:r>
              <a:rPr lang="tr-TR" sz="1600" b="1" dirty="0" smtClean="0">
                <a:latin typeface="+mn-lt"/>
                <a:cs typeface="Times New Roman" panose="02020603050405020304" pitchFamily="18" charset="0"/>
              </a:rPr>
              <a:t>, </a:t>
            </a:r>
            <a:r>
              <a:rPr lang="tr-TR" sz="1600" b="1" dirty="0">
                <a:latin typeface="+mn-lt"/>
                <a:cs typeface="Times New Roman" panose="02020603050405020304" pitchFamily="18" charset="0"/>
              </a:rPr>
              <a:t>Arş. Gör. Hikmet Uçgun</a:t>
            </a:r>
            <a:r>
              <a:rPr lang="tr-TR" sz="1600" b="1" dirty="0" smtClean="0">
                <a:latin typeface="+mn-lt"/>
                <a:cs typeface="Times New Roman" panose="02020603050405020304" pitchFamily="18" charset="0"/>
              </a:rPr>
              <a:t> </a:t>
            </a:r>
            <a:r>
              <a:rPr lang="tr-TR" sz="1600" dirty="0" smtClean="0">
                <a:latin typeface="+mn-lt"/>
                <a:cs typeface="Times New Roman" panose="02020603050405020304" pitchFamily="18" charset="0"/>
              </a:rPr>
              <a:t>TÜSAD </a:t>
            </a:r>
            <a:r>
              <a:rPr lang="tr-TR" sz="1600" dirty="0">
                <a:latin typeface="+mn-lt"/>
                <a:cs typeface="Times New Roman" panose="02020603050405020304" pitchFamily="18" charset="0"/>
              </a:rPr>
              <a:t>41. Ulusal Kongresi, Solunum 2019. 26-29 Ekim 2019, Muğla, </a:t>
            </a:r>
            <a:r>
              <a:rPr lang="tr-TR" sz="1600" dirty="0" err="1">
                <a:latin typeface="+mn-lt"/>
                <a:cs typeface="Times New Roman" panose="02020603050405020304" pitchFamily="18" charset="0"/>
              </a:rPr>
              <a:t>Noninvazivden</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İnvazive</a:t>
            </a:r>
            <a:r>
              <a:rPr lang="tr-TR" sz="1600" dirty="0">
                <a:latin typeface="+mn-lt"/>
                <a:cs typeface="Times New Roman" panose="02020603050405020304" pitchFamily="18" charset="0"/>
              </a:rPr>
              <a:t> Mekanik Ventilasyon Kursu, Katılımcı.</a:t>
            </a:r>
          </a:p>
          <a:p>
            <a:pPr marL="800100" lvl="1" indent="-342900">
              <a:lnSpc>
                <a:spcPct val="150000"/>
              </a:lnSpc>
              <a:buFont typeface="+mj-lt"/>
              <a:buAutoNum type="arabicPeriod"/>
            </a:pPr>
            <a:r>
              <a:rPr lang="tr-TR" sz="1600" b="1" dirty="0" smtClean="0">
                <a:latin typeface="+mn-lt"/>
                <a:cs typeface="Times New Roman" panose="02020603050405020304" pitchFamily="18" charset="0"/>
              </a:rPr>
              <a:t>Dr</a:t>
            </a:r>
            <a:r>
              <a:rPr lang="tr-TR" sz="1600" b="1" dirty="0">
                <a:latin typeface="+mn-lt"/>
                <a:cs typeface="Times New Roman" panose="02020603050405020304" pitchFamily="18" charset="0"/>
              </a:rPr>
              <a:t>. Öğr. Üyesi Müberra Tanrıverdi,  </a:t>
            </a:r>
            <a:r>
              <a:rPr lang="tr-TR" sz="1600" dirty="0">
                <a:latin typeface="+mn-lt"/>
                <a:cs typeface="Times New Roman" panose="02020603050405020304" pitchFamily="18" charset="0"/>
              </a:rPr>
              <a:t>5. Pediatrik Rehabilitasyon Kongresi, Hacettepe Üniversitesi Kültür Merkezi, 21-23 Kasım 2019. Dinleyici.</a:t>
            </a:r>
          </a:p>
          <a:p>
            <a:pPr marL="800100" lvl="1" indent="-342900">
              <a:lnSpc>
                <a:spcPct val="150000"/>
              </a:lnSpc>
              <a:buFont typeface="+mj-lt"/>
              <a:buAutoNum type="arabicPeriod"/>
            </a:pPr>
            <a:r>
              <a:rPr lang="tr-TR" sz="1600" b="1" dirty="0">
                <a:latin typeface="+mn-lt"/>
                <a:cs typeface="Times New Roman" panose="02020603050405020304" pitchFamily="18" charset="0"/>
              </a:rPr>
              <a:t>Öğr. Gör. Deniz Tuncer, </a:t>
            </a:r>
            <a:r>
              <a:rPr lang="tr-TR" sz="1600" dirty="0">
                <a:latin typeface="+mn-lt"/>
                <a:cs typeface="Times New Roman" panose="02020603050405020304" pitchFamily="18" charset="0"/>
              </a:rPr>
              <a:t>Türkiye Spastik Çocuklar Vakfı Konferans Salonu, 14-15 Ekim 2019, İstanbul, “</a:t>
            </a:r>
            <a:r>
              <a:rPr lang="tr-TR" sz="1600" dirty="0" err="1">
                <a:latin typeface="+mn-lt"/>
                <a:cs typeface="Times New Roman" panose="02020603050405020304" pitchFamily="18" charset="0"/>
              </a:rPr>
              <a:t>VETforEI</a:t>
            </a:r>
            <a:r>
              <a:rPr lang="tr-TR" sz="1600" dirty="0">
                <a:latin typeface="+mn-lt"/>
                <a:cs typeface="Times New Roman" panose="02020603050405020304" pitchFamily="18" charset="0"/>
              </a:rPr>
              <a:t> - Fizyoterapistlere Yönelik Oyun Temelli ve Aile Merkezli Erken Müdahale Yaklaşımı” Projesi (Pilot eğitimi)”. </a:t>
            </a:r>
            <a:r>
              <a:rPr lang="tr-TR" sz="1600" dirty="0" smtClean="0">
                <a:latin typeface="+mn-lt"/>
                <a:cs typeface="Times New Roman" panose="02020603050405020304" pitchFamily="18" charset="0"/>
              </a:rPr>
              <a:t>Dinleyici</a:t>
            </a:r>
            <a:endParaRPr lang="tr-TR" sz="1600" b="1" dirty="0" smtClean="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59</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844255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Makale SCI</a:t>
            </a:r>
            <a:r>
              <a:rPr lang="tr-TR" sz="1800" b="1" dirty="0">
                <a:latin typeface="+mn-lt"/>
                <a:cs typeface="Times New Roman" panose="02020603050405020304" pitchFamily="18" charset="0"/>
              </a:rPr>
              <a:t>, SSCI, AHCI ve </a:t>
            </a:r>
            <a:r>
              <a:rPr lang="tr-TR" sz="1800" b="1" dirty="0" smtClean="0">
                <a:latin typeface="+mn-lt"/>
                <a:cs typeface="Times New Roman" panose="02020603050405020304" pitchFamily="18" charset="0"/>
              </a:rPr>
              <a:t>ESCI (7 </a:t>
            </a:r>
            <a:r>
              <a:rPr lang="tr-TR" sz="1800" b="1" dirty="0">
                <a:latin typeface="+mn-lt"/>
                <a:cs typeface="Times New Roman" panose="02020603050405020304" pitchFamily="18" charset="0"/>
              </a:rPr>
              <a:t>Adet</a:t>
            </a:r>
            <a:r>
              <a:rPr lang="tr-TR" sz="1800" b="1" dirty="0" smtClean="0">
                <a:latin typeface="+mn-lt"/>
                <a:cs typeface="Times New Roman" panose="02020603050405020304" pitchFamily="18" charset="0"/>
              </a:rPr>
              <a:t>)</a:t>
            </a:r>
          </a:p>
          <a:p>
            <a:pPr>
              <a:lnSpc>
                <a:spcPct val="150000"/>
              </a:lnSpc>
            </a:pPr>
            <a:endParaRPr lang="tr-TR" sz="1800" dirty="0">
              <a:latin typeface="Times New Roman" panose="02020603050405020304" pitchFamily="18" charset="0"/>
              <a:cs typeface="Times New Roman" panose="02020603050405020304" pitchFamily="18" charset="0"/>
            </a:endParaRPr>
          </a:p>
          <a:p>
            <a:pPr marL="342900" lvl="0" indent="-342900" algn="just">
              <a:lnSpc>
                <a:spcPct val="150000"/>
              </a:lnSpc>
              <a:buFont typeface="+mj-lt"/>
              <a:buAutoNum type="arabicPeriod" startAt="6"/>
            </a:pPr>
            <a:r>
              <a:rPr lang="tr-TR" b="1" dirty="0" smtClean="0">
                <a:latin typeface="+mn-lt"/>
                <a:cs typeface="Times New Roman" panose="02020603050405020304" pitchFamily="18" charset="0"/>
              </a:rPr>
              <a:t>Dr. </a:t>
            </a:r>
            <a:r>
              <a:rPr lang="tr-TR" b="1" dirty="0" err="1" smtClean="0">
                <a:latin typeface="+mn-lt"/>
                <a:cs typeface="Times New Roman" panose="02020603050405020304" pitchFamily="18" charset="0"/>
              </a:rPr>
              <a:t>Öğr</a:t>
            </a:r>
            <a:r>
              <a:rPr lang="tr-TR" b="1" dirty="0" smtClean="0">
                <a:latin typeface="+mn-lt"/>
                <a:cs typeface="Times New Roman" panose="02020603050405020304" pitchFamily="18" charset="0"/>
              </a:rPr>
              <a:t>. Üyesi Hilal Denizoğlu Külli, </a:t>
            </a:r>
            <a:r>
              <a:rPr lang="tr-TR" dirty="0" err="1" smtClean="0">
                <a:latin typeface="+mn-lt"/>
                <a:cs typeface="Times New Roman" panose="02020603050405020304" pitchFamily="18" charset="0"/>
              </a:rPr>
              <a:t>Influence</a:t>
            </a:r>
            <a:r>
              <a:rPr lang="tr-TR" dirty="0" smtClean="0">
                <a:latin typeface="+mn-lt"/>
                <a:cs typeface="Times New Roman" panose="02020603050405020304" pitchFamily="18" charset="0"/>
              </a:rPr>
              <a:t> of </a:t>
            </a:r>
            <a:r>
              <a:rPr lang="tr-TR" dirty="0" err="1" smtClean="0">
                <a:latin typeface="+mn-lt"/>
                <a:cs typeface="Times New Roman" panose="02020603050405020304" pitchFamily="18" charset="0"/>
              </a:rPr>
              <a:t>quadriceps</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angle</a:t>
            </a:r>
            <a:r>
              <a:rPr lang="tr-TR" dirty="0" smtClean="0">
                <a:latin typeface="+mn-lt"/>
                <a:cs typeface="Times New Roman" panose="02020603050405020304" pitchFamily="18" charset="0"/>
              </a:rPr>
              <a:t> on </a:t>
            </a:r>
            <a:r>
              <a:rPr lang="tr-TR" dirty="0" err="1" smtClean="0">
                <a:latin typeface="+mn-lt"/>
                <a:cs typeface="Times New Roman" panose="02020603050405020304" pitchFamily="18" charset="0"/>
              </a:rPr>
              <a:t>static</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and</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dynamic</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balance</a:t>
            </a:r>
            <a:r>
              <a:rPr lang="tr-TR" dirty="0" smtClean="0">
                <a:latin typeface="+mn-lt"/>
                <a:cs typeface="Times New Roman" panose="02020603050405020304" pitchFamily="18" charset="0"/>
              </a:rPr>
              <a:t> in </a:t>
            </a:r>
            <a:r>
              <a:rPr lang="tr-TR" dirty="0" err="1" smtClean="0">
                <a:latin typeface="+mn-lt"/>
                <a:cs typeface="Times New Roman" panose="02020603050405020304" pitchFamily="18" charset="0"/>
              </a:rPr>
              <a:t>young</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adults</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Journal</a:t>
            </a:r>
            <a:r>
              <a:rPr lang="tr-TR" dirty="0" smtClean="0">
                <a:latin typeface="+mn-lt"/>
                <a:cs typeface="Times New Roman" panose="02020603050405020304" pitchFamily="18" charset="0"/>
              </a:rPr>
              <a:t> of </a:t>
            </a:r>
            <a:r>
              <a:rPr lang="tr-TR" dirty="0" err="1" smtClean="0">
                <a:latin typeface="+mn-lt"/>
                <a:cs typeface="Times New Roman" panose="02020603050405020304" pitchFamily="18" charset="0"/>
              </a:rPr>
              <a:t>Back</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and</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Musculoskeletal</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Rehabilitation</a:t>
            </a:r>
            <a:r>
              <a:rPr lang="tr-TR" dirty="0" smtClean="0">
                <a:latin typeface="+mn-lt"/>
                <a:cs typeface="Times New Roman" panose="02020603050405020304" pitchFamily="18" charset="0"/>
              </a:rPr>
              <a:t>, 2019 Mar. (</a:t>
            </a:r>
            <a:r>
              <a:rPr lang="tr-TR" dirty="0" err="1" smtClean="0">
                <a:latin typeface="+mn-lt"/>
                <a:cs typeface="Times New Roman" panose="02020603050405020304" pitchFamily="18" charset="0"/>
              </a:rPr>
              <a:t>Preprint</a:t>
            </a:r>
            <a:r>
              <a:rPr lang="tr-TR" dirty="0" smtClean="0">
                <a:latin typeface="+mn-lt"/>
                <a:cs typeface="Times New Roman" panose="02020603050405020304" pitchFamily="18" charset="0"/>
              </a:rPr>
              <a:t>), 1-6. DOI: 10.3233/BMR-181332. (SCI-EXPANDED; </a:t>
            </a:r>
            <a:r>
              <a:rPr lang="tr-TR" dirty="0" err="1" smtClean="0">
                <a:latin typeface="+mn-lt"/>
                <a:cs typeface="Times New Roman" panose="02020603050405020304" pitchFamily="18" charset="0"/>
              </a:rPr>
              <a:t>impact</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factor</a:t>
            </a:r>
            <a:r>
              <a:rPr lang="tr-TR" dirty="0" smtClean="0">
                <a:latin typeface="+mn-lt"/>
                <a:cs typeface="Times New Roman" panose="02020603050405020304" pitchFamily="18" charset="0"/>
              </a:rPr>
              <a:t>; 0,814)</a:t>
            </a:r>
          </a:p>
          <a:p>
            <a:pPr marL="342900" lvl="0" indent="-342900" algn="just">
              <a:lnSpc>
                <a:spcPct val="150000"/>
              </a:lnSpc>
              <a:buFont typeface="+mj-lt"/>
              <a:buAutoNum type="arabicPeriod" startAt="6"/>
            </a:pPr>
            <a:r>
              <a:rPr lang="tr-TR" b="1" dirty="0" smtClean="0">
                <a:latin typeface="+mn-lt"/>
                <a:cs typeface="Times New Roman" panose="02020603050405020304" pitchFamily="18" charset="0"/>
              </a:rPr>
              <a:t>Dr. </a:t>
            </a:r>
            <a:r>
              <a:rPr lang="tr-TR" b="1" dirty="0" err="1" smtClean="0">
                <a:latin typeface="+mn-lt"/>
                <a:cs typeface="Times New Roman" panose="02020603050405020304" pitchFamily="18" charset="0"/>
              </a:rPr>
              <a:t>Öğr</a:t>
            </a:r>
            <a:r>
              <a:rPr lang="tr-TR" b="1" dirty="0" smtClean="0">
                <a:latin typeface="+mn-lt"/>
                <a:cs typeface="Times New Roman" panose="02020603050405020304" pitchFamily="18" charset="0"/>
              </a:rPr>
              <a:t>. Üyesi Hilal Denizoğlu Külli,</a:t>
            </a:r>
            <a:r>
              <a:rPr lang="tr-TR" dirty="0" smtClean="0">
                <a:latin typeface="+mn-lt"/>
                <a:cs typeface="Times New Roman" panose="02020603050405020304" pitchFamily="18" charset="0"/>
              </a:rPr>
              <a:t> Force </a:t>
            </a:r>
            <a:r>
              <a:rPr lang="tr-TR" dirty="0" err="1" smtClean="0">
                <a:latin typeface="+mn-lt"/>
                <a:cs typeface="Times New Roman" panose="02020603050405020304" pitchFamily="18" charset="0"/>
              </a:rPr>
              <a:t>irradiation</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effect</a:t>
            </a:r>
            <a:r>
              <a:rPr lang="tr-TR" dirty="0" smtClean="0">
                <a:latin typeface="+mn-lt"/>
                <a:cs typeface="Times New Roman" panose="02020603050405020304" pitchFamily="18" charset="0"/>
              </a:rPr>
              <a:t> of </a:t>
            </a:r>
            <a:r>
              <a:rPr lang="tr-TR" dirty="0" err="1" smtClean="0">
                <a:latin typeface="+mn-lt"/>
                <a:cs typeface="Times New Roman" panose="02020603050405020304" pitchFamily="18" charset="0"/>
              </a:rPr>
              <a:t>kinesiotaping</a:t>
            </a:r>
            <a:r>
              <a:rPr lang="tr-TR" dirty="0" smtClean="0">
                <a:latin typeface="+mn-lt"/>
                <a:cs typeface="Times New Roman" panose="02020603050405020304" pitchFamily="18" charset="0"/>
              </a:rPr>
              <a:t> on </a:t>
            </a:r>
            <a:r>
              <a:rPr lang="tr-TR" dirty="0" err="1" smtClean="0">
                <a:latin typeface="+mn-lt"/>
                <a:cs typeface="Times New Roman" panose="02020603050405020304" pitchFamily="18" charset="0"/>
              </a:rPr>
              <a:t>contralateral</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muscle</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activation</a:t>
            </a:r>
            <a:r>
              <a:rPr lang="tr-TR" dirty="0" smtClean="0">
                <a:latin typeface="+mn-lt"/>
                <a:cs typeface="Times New Roman" panose="02020603050405020304" pitchFamily="18" charset="0"/>
              </a:rPr>
              <a:t>. Human </a:t>
            </a:r>
            <a:r>
              <a:rPr lang="tr-TR" dirty="0" err="1" smtClean="0">
                <a:latin typeface="+mn-lt"/>
                <a:cs typeface="Times New Roman" panose="02020603050405020304" pitchFamily="18" charset="0"/>
              </a:rPr>
              <a:t>Movement</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Science</a:t>
            </a:r>
            <a:r>
              <a:rPr lang="tr-TR" dirty="0" smtClean="0">
                <a:latin typeface="+mn-lt"/>
                <a:cs typeface="Times New Roman" panose="02020603050405020304" pitchFamily="18" charset="0"/>
              </a:rPr>
              <a:t>, 2019 </a:t>
            </a:r>
            <a:r>
              <a:rPr lang="tr-TR" dirty="0" err="1" smtClean="0">
                <a:latin typeface="+mn-lt"/>
                <a:cs typeface="Times New Roman" panose="02020603050405020304" pitchFamily="18" charset="0"/>
              </a:rPr>
              <a:t>Aug</a:t>
            </a:r>
            <a:r>
              <a:rPr lang="tr-TR" dirty="0" smtClean="0">
                <a:latin typeface="+mn-lt"/>
                <a:cs typeface="Times New Roman" panose="02020603050405020304" pitchFamily="18" charset="0"/>
              </a:rPr>
              <a:t>; 66, 310-317. DOI:10.1016/j.humov.2019.05.011. (SCI; </a:t>
            </a:r>
            <a:r>
              <a:rPr lang="tr-TR" dirty="0" err="1" smtClean="0">
                <a:latin typeface="+mn-lt"/>
                <a:cs typeface="Times New Roman" panose="02020603050405020304" pitchFamily="18" charset="0"/>
              </a:rPr>
              <a:t>impact</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factor</a:t>
            </a:r>
            <a:r>
              <a:rPr lang="tr-TR" dirty="0" smtClean="0">
                <a:latin typeface="+mn-lt"/>
                <a:cs typeface="Times New Roman" panose="02020603050405020304" pitchFamily="18" charset="0"/>
              </a:rPr>
              <a:t>: 1,928)  </a:t>
            </a:r>
          </a:p>
          <a:p>
            <a:pPr lvl="1">
              <a:lnSpc>
                <a:spcPct val="100000"/>
              </a:lnSpc>
              <a:buFont typeface="Wingdings" panose="05000000000000000000" pitchFamily="2" charset="2"/>
              <a:buChar char="ü"/>
            </a:pPr>
            <a:endParaRPr lang="tr-TR" sz="1600" b="1"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6</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2937609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1913" y="208650"/>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6411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Bilimsel Etkinlik </a:t>
            </a:r>
            <a:r>
              <a:rPr lang="tr-TR" sz="1800" b="1" dirty="0" smtClean="0">
                <a:latin typeface="+mn-lt"/>
                <a:cs typeface="Times New Roman" panose="02020603050405020304" pitchFamily="18" charset="0"/>
              </a:rPr>
              <a:t>Kurum </a:t>
            </a:r>
            <a:r>
              <a:rPr lang="tr-TR" sz="1800" b="1" dirty="0">
                <a:latin typeface="+mn-lt"/>
                <a:cs typeface="Times New Roman" panose="02020603050405020304" pitchFamily="18" charset="0"/>
              </a:rPr>
              <a:t>Dışı </a:t>
            </a:r>
            <a:r>
              <a:rPr lang="tr-TR" sz="1800" b="1" dirty="0" smtClean="0">
                <a:latin typeface="+mn-lt"/>
                <a:cs typeface="Times New Roman" panose="02020603050405020304" pitchFamily="18" charset="0"/>
              </a:rPr>
              <a:t>(9 </a:t>
            </a:r>
            <a:r>
              <a:rPr lang="tr-TR" sz="1800" b="1" dirty="0">
                <a:latin typeface="+mn-lt"/>
                <a:cs typeface="Times New Roman" panose="02020603050405020304" pitchFamily="18" charset="0"/>
              </a:rPr>
              <a:t>Adet )</a:t>
            </a: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800100" lvl="1" indent="-342900">
              <a:lnSpc>
                <a:spcPct val="150000"/>
              </a:lnSpc>
              <a:buFont typeface="+mj-lt"/>
              <a:buAutoNum type="arabicPeriod" startAt="5"/>
            </a:pPr>
            <a:r>
              <a:rPr lang="tr-TR" sz="1600" b="1" dirty="0" smtClean="0">
                <a:latin typeface="+mn-lt"/>
                <a:cs typeface="Times New Roman" panose="02020603050405020304" pitchFamily="18" charset="0"/>
              </a:rPr>
              <a:t>Öğr</a:t>
            </a:r>
            <a:r>
              <a:rPr lang="tr-TR" sz="1600" b="1" dirty="0">
                <a:latin typeface="+mn-lt"/>
                <a:cs typeface="Times New Roman" panose="02020603050405020304" pitchFamily="18" charset="0"/>
              </a:rPr>
              <a:t>. Gör. Deniz Tuncer. </a:t>
            </a:r>
            <a:r>
              <a:rPr lang="tr-TR" sz="1600" dirty="0">
                <a:latin typeface="+mn-lt"/>
                <a:cs typeface="Times New Roman" panose="02020603050405020304" pitchFamily="18" charset="0"/>
              </a:rPr>
              <a:t>11th </a:t>
            </a:r>
            <a:r>
              <a:rPr lang="tr-TR" sz="1600" dirty="0" err="1">
                <a:latin typeface="+mn-lt"/>
                <a:cs typeface="Times New Roman" panose="02020603050405020304" pitchFamily="18" charset="0"/>
              </a:rPr>
              <a:t>Excellence</a:t>
            </a:r>
            <a:r>
              <a:rPr lang="tr-TR" sz="1600" dirty="0">
                <a:latin typeface="+mn-lt"/>
                <a:cs typeface="Times New Roman" panose="02020603050405020304" pitchFamily="18" charset="0"/>
              </a:rPr>
              <a:t> in </a:t>
            </a:r>
            <a:r>
              <a:rPr lang="tr-TR" sz="1600" dirty="0" err="1">
                <a:latin typeface="+mn-lt"/>
                <a:cs typeface="Times New Roman" panose="02020603050405020304" pitchFamily="18" charset="0"/>
              </a:rPr>
              <a:t>Pediatrics</a:t>
            </a:r>
            <a:r>
              <a:rPr lang="tr-TR" sz="1600" dirty="0">
                <a:latin typeface="+mn-lt"/>
                <a:cs typeface="Times New Roman" panose="02020603050405020304" pitchFamily="18" charset="0"/>
              </a:rPr>
              <a:t> Conference 2019, 5-8 </a:t>
            </a:r>
            <a:r>
              <a:rPr lang="tr-TR" sz="1600" dirty="0" err="1">
                <a:latin typeface="+mn-lt"/>
                <a:cs typeface="Times New Roman" panose="02020603050405020304" pitchFamily="18" charset="0"/>
              </a:rPr>
              <a:t>December</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Copenhagen</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Denmark</a:t>
            </a:r>
            <a:r>
              <a:rPr lang="tr-TR" sz="1600" dirty="0">
                <a:latin typeface="+mn-lt"/>
                <a:cs typeface="Times New Roman" panose="02020603050405020304" pitchFamily="18" charset="0"/>
              </a:rPr>
              <a:t>. (</a:t>
            </a:r>
            <a:r>
              <a:rPr lang="tr-TR" sz="1600" dirty="0" smtClean="0">
                <a:latin typeface="+mn-lt"/>
                <a:cs typeface="Times New Roman" panose="02020603050405020304" pitchFamily="18" charset="0"/>
              </a:rPr>
              <a:t>Dinleyici)</a:t>
            </a:r>
          </a:p>
          <a:p>
            <a:pPr marL="800100" lvl="1" indent="-342900">
              <a:lnSpc>
                <a:spcPct val="150000"/>
              </a:lnSpc>
              <a:buFont typeface="+mj-lt"/>
              <a:buAutoNum type="arabicPeriod" startAt="5"/>
            </a:pPr>
            <a:r>
              <a:rPr lang="tr-TR" sz="1600" b="1" dirty="0" smtClean="0">
                <a:latin typeface="+mn-lt"/>
                <a:cs typeface="Times New Roman" panose="02020603050405020304" pitchFamily="18" charset="0"/>
              </a:rPr>
              <a:t>Arş</a:t>
            </a:r>
            <a:r>
              <a:rPr lang="tr-TR" sz="1600" b="1" dirty="0">
                <a:latin typeface="+mn-lt"/>
                <a:cs typeface="Times New Roman" panose="02020603050405020304" pitchFamily="18" charset="0"/>
              </a:rPr>
              <a:t>. Gör. Hikmet Uçgun </a:t>
            </a:r>
            <a:r>
              <a:rPr lang="tr-TR" sz="1600" dirty="0">
                <a:latin typeface="+mn-lt"/>
                <a:cs typeface="Times New Roman" panose="02020603050405020304" pitchFamily="18" charset="0"/>
              </a:rPr>
              <a:t>ERS International Congress 2019, 28/09/2019-02/10/2019, Madrid, </a:t>
            </a:r>
            <a:r>
              <a:rPr lang="tr-TR" sz="1600" dirty="0" err="1">
                <a:latin typeface="+mn-lt"/>
                <a:cs typeface="Times New Roman" panose="02020603050405020304" pitchFamily="18" charset="0"/>
              </a:rPr>
              <a:t>Spain</a:t>
            </a:r>
            <a:r>
              <a:rPr lang="tr-TR" sz="1600" dirty="0">
                <a:latin typeface="+mn-lt"/>
                <a:cs typeface="Times New Roman" panose="02020603050405020304" pitchFamily="18" charset="0"/>
              </a:rPr>
              <a:t>, </a:t>
            </a:r>
            <a:r>
              <a:rPr lang="tr-TR" sz="1600" dirty="0" smtClean="0">
                <a:latin typeface="+mn-lt"/>
                <a:cs typeface="Times New Roman" panose="02020603050405020304" pitchFamily="18" charset="0"/>
              </a:rPr>
              <a:t>Dinleyici.</a:t>
            </a:r>
            <a:endParaRPr lang="tr-TR" sz="1600" dirty="0">
              <a:latin typeface="+mn-lt"/>
              <a:cs typeface="Times New Roman" panose="02020603050405020304" pitchFamily="18" charset="0"/>
            </a:endParaRPr>
          </a:p>
          <a:p>
            <a:pPr marL="800100" lvl="1" indent="-342900">
              <a:lnSpc>
                <a:spcPct val="150000"/>
              </a:lnSpc>
              <a:buFont typeface="+mj-lt"/>
              <a:buAutoNum type="arabicPeriod" startAt="5"/>
            </a:pPr>
            <a:r>
              <a:rPr lang="tr-TR" sz="1600" b="1" dirty="0" smtClean="0">
                <a:latin typeface="+mn-lt"/>
                <a:cs typeface="Times New Roman" panose="02020603050405020304" pitchFamily="18" charset="0"/>
              </a:rPr>
              <a:t>Arş</a:t>
            </a:r>
            <a:r>
              <a:rPr lang="tr-TR" sz="1600" b="1" dirty="0">
                <a:latin typeface="+mn-lt"/>
                <a:cs typeface="Times New Roman" panose="02020603050405020304" pitchFamily="18" charset="0"/>
              </a:rPr>
              <a:t>. Gör. Hikmet Uçgun </a:t>
            </a:r>
            <a:r>
              <a:rPr lang="tr-TR" sz="1600" dirty="0">
                <a:latin typeface="+mn-lt"/>
                <a:cs typeface="Times New Roman" panose="02020603050405020304" pitchFamily="18" charset="0"/>
              </a:rPr>
              <a:t>4. Çocuk Göğüs Hastalıkları Kongresi 09-11 Ekim 2019, İstanbul, </a:t>
            </a:r>
            <a:r>
              <a:rPr lang="tr-TR" sz="1600" dirty="0" smtClean="0">
                <a:latin typeface="+mn-lt"/>
                <a:cs typeface="Times New Roman" panose="02020603050405020304" pitchFamily="18" charset="0"/>
              </a:rPr>
              <a:t>Dinleyici</a:t>
            </a:r>
          </a:p>
          <a:p>
            <a:pPr marL="800100" lvl="1" indent="-342900">
              <a:lnSpc>
                <a:spcPct val="150000"/>
              </a:lnSpc>
              <a:buFont typeface="+mj-lt"/>
              <a:buAutoNum type="arabicPeriod" startAt="5"/>
            </a:pPr>
            <a:r>
              <a:rPr lang="tr-TR" sz="1600" b="1" dirty="0" smtClean="0">
                <a:latin typeface="+mn-lt"/>
                <a:cs typeface="Times New Roman" panose="02020603050405020304" pitchFamily="18" charset="0"/>
              </a:rPr>
              <a:t>Arş</a:t>
            </a:r>
            <a:r>
              <a:rPr lang="tr-TR" sz="1600" b="1" dirty="0">
                <a:latin typeface="+mn-lt"/>
                <a:cs typeface="Times New Roman" panose="02020603050405020304" pitchFamily="18" charset="0"/>
              </a:rPr>
              <a:t>. Gör. Hikmet Uçgun </a:t>
            </a:r>
            <a:r>
              <a:rPr lang="tr-TR" sz="1600" dirty="0">
                <a:latin typeface="+mn-lt"/>
                <a:cs typeface="Times New Roman" panose="02020603050405020304" pitchFamily="18" charset="0"/>
              </a:rPr>
              <a:t>4. Çocuk Göğüs Hastalıkları Kongresi 09-11 Ekim 2019, İstanbul, Çocuk Göğüs Hastalıklarında Temel Radyoloji Kursu, </a:t>
            </a:r>
            <a:r>
              <a:rPr lang="tr-TR" sz="1600" dirty="0" smtClean="0">
                <a:latin typeface="+mn-lt"/>
                <a:cs typeface="Times New Roman" panose="02020603050405020304" pitchFamily="18" charset="0"/>
              </a:rPr>
              <a:t>Katılımcı.</a:t>
            </a:r>
          </a:p>
          <a:p>
            <a:pPr marL="800100" lvl="1" indent="-342900">
              <a:lnSpc>
                <a:spcPct val="150000"/>
              </a:lnSpc>
              <a:buFont typeface="+mj-lt"/>
              <a:buAutoNum type="arabicPeriod" startAt="5"/>
            </a:pPr>
            <a:r>
              <a:rPr lang="tr-TR" sz="1600" b="1" dirty="0" smtClean="0">
                <a:latin typeface="+mn-lt"/>
                <a:cs typeface="Times New Roman" panose="02020603050405020304" pitchFamily="18" charset="0"/>
              </a:rPr>
              <a:t>Arş</a:t>
            </a:r>
            <a:r>
              <a:rPr lang="tr-TR" sz="1600" b="1" dirty="0">
                <a:latin typeface="+mn-lt"/>
                <a:cs typeface="Times New Roman" panose="02020603050405020304" pitchFamily="18" charset="0"/>
              </a:rPr>
              <a:t>. Gör. Hikmet Uçgun </a:t>
            </a:r>
            <a:r>
              <a:rPr lang="tr-TR" sz="1600" dirty="0">
                <a:latin typeface="+mn-lt"/>
                <a:cs typeface="Times New Roman" panose="02020603050405020304" pitchFamily="18" charset="0"/>
              </a:rPr>
              <a:t>4. Çocuk Göğüs Hastalıkları Kongresi 09-11 Ekim 2019, İstanbul, Çocukluk Çağında Astım Kursu, Katılımcı. </a:t>
            </a:r>
            <a:endParaRPr lang="tr-TR" sz="1600" b="1" dirty="0">
              <a:latin typeface="+mn-lt"/>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60</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946077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rPr>
              <a:t> </a:t>
            </a:r>
            <a:r>
              <a:rPr lang="tr-TR" sz="2000" dirty="0">
                <a:latin typeface="+mn-lt"/>
                <a:cs typeface="Times New Roman" panose="02020603050405020304" pitchFamily="18" charset="0"/>
              </a:rPr>
              <a:t>II.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Uluslararası Sözlü Bildiri Sayısı: (2 Adet)</a:t>
            </a: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lvl="1">
              <a:lnSpc>
                <a:spcPct val="150000"/>
              </a:lnSpc>
              <a:buFont typeface="+mj-lt"/>
              <a:buAutoNum type="arabicPeriod"/>
            </a:pPr>
            <a:r>
              <a:rPr lang="tr-TR" sz="1600" b="1" dirty="0" smtClean="0">
                <a:latin typeface="+mn-lt"/>
                <a:cs typeface="Times New Roman" panose="02020603050405020304" pitchFamily="18" charset="0"/>
              </a:rPr>
              <a:t>Tuncer </a:t>
            </a:r>
            <a:r>
              <a:rPr lang="tr-TR" sz="1600" b="1" dirty="0">
                <a:latin typeface="+mn-lt"/>
                <a:cs typeface="Times New Roman" panose="02020603050405020304" pitchFamily="18" charset="0"/>
              </a:rPr>
              <a:t>D</a:t>
            </a:r>
            <a:r>
              <a:rPr lang="tr-TR" sz="1600" dirty="0">
                <a:latin typeface="+mn-lt"/>
                <a:cs typeface="Times New Roman" panose="02020603050405020304" pitchFamily="18" charset="0"/>
              </a:rPr>
              <a:t>,</a:t>
            </a:r>
            <a:r>
              <a:rPr lang="tr-TR" sz="1600" b="1" dirty="0">
                <a:latin typeface="+mn-lt"/>
                <a:cs typeface="Times New Roman" panose="02020603050405020304" pitchFamily="18" charset="0"/>
              </a:rPr>
              <a:t> </a:t>
            </a:r>
            <a:r>
              <a:rPr lang="tr-TR" sz="1600" b="1" dirty="0" err="1">
                <a:latin typeface="+mn-lt"/>
                <a:cs typeface="Times New Roman" panose="02020603050405020304" pitchFamily="18" charset="0"/>
              </a:rPr>
              <a:t>Gurses</a:t>
            </a:r>
            <a:r>
              <a:rPr lang="tr-TR" sz="1600" b="1" dirty="0">
                <a:latin typeface="+mn-lt"/>
                <a:cs typeface="Times New Roman" panose="02020603050405020304" pitchFamily="18" charset="0"/>
              </a:rPr>
              <a:t> HN. </a:t>
            </a:r>
            <a:r>
              <a:rPr lang="tr-TR" sz="1600" dirty="0">
                <a:latin typeface="+mn-lt"/>
                <a:cs typeface="Times New Roman" panose="02020603050405020304" pitchFamily="18" charset="0"/>
              </a:rPr>
              <a:t>The </a:t>
            </a:r>
            <a:r>
              <a:rPr lang="tr-TR" sz="1600" dirty="0" err="1">
                <a:latin typeface="+mn-lt"/>
                <a:cs typeface="Times New Roman" panose="02020603050405020304" pitchFamily="18" charset="0"/>
              </a:rPr>
              <a:t>Effects</a:t>
            </a:r>
            <a:r>
              <a:rPr lang="tr-TR" sz="1600" dirty="0">
                <a:latin typeface="+mn-lt"/>
                <a:cs typeface="Times New Roman" panose="02020603050405020304" pitchFamily="18" charset="0"/>
              </a:rPr>
              <a:t> of </a:t>
            </a:r>
            <a:r>
              <a:rPr lang="tr-TR" sz="1600" dirty="0" err="1">
                <a:latin typeface="+mn-lt"/>
                <a:cs typeface="Times New Roman" panose="02020603050405020304" pitchFamily="18" charset="0"/>
              </a:rPr>
              <a:t>Exercise</a:t>
            </a:r>
            <a:r>
              <a:rPr lang="tr-TR" sz="1600" dirty="0">
                <a:latin typeface="+mn-lt"/>
                <a:cs typeface="Times New Roman" panose="02020603050405020304" pitchFamily="18" charset="0"/>
              </a:rPr>
              <a:t> Training on </a:t>
            </a:r>
            <a:r>
              <a:rPr lang="tr-TR" sz="1600" dirty="0" err="1">
                <a:latin typeface="+mn-lt"/>
                <a:cs typeface="Times New Roman" panose="02020603050405020304" pitchFamily="18" charset="0"/>
              </a:rPr>
              <a:t>Pulmonary</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Function</a:t>
            </a:r>
            <a:r>
              <a:rPr lang="tr-TR" sz="1600" dirty="0">
                <a:latin typeface="+mn-lt"/>
                <a:cs typeface="Times New Roman" panose="02020603050405020304" pitchFamily="18" charset="0"/>
              </a:rPr>
              <a:t>, Respiratory Muscle </a:t>
            </a:r>
            <a:r>
              <a:rPr lang="tr-TR" sz="1600" dirty="0" err="1">
                <a:latin typeface="+mn-lt"/>
                <a:cs typeface="Times New Roman" panose="02020603050405020304" pitchFamily="18" charset="0"/>
              </a:rPr>
              <a:t>Strength</a:t>
            </a:r>
            <a:r>
              <a:rPr lang="tr-TR" sz="1600" dirty="0">
                <a:latin typeface="+mn-lt"/>
                <a:cs typeface="Times New Roman" panose="02020603050405020304" pitchFamily="18" charset="0"/>
              </a:rPr>
              <a:t> and </a:t>
            </a:r>
            <a:r>
              <a:rPr lang="tr-TR" sz="1600" dirty="0" err="1">
                <a:latin typeface="+mn-lt"/>
                <a:cs typeface="Times New Roman" panose="02020603050405020304" pitchFamily="18" charset="0"/>
              </a:rPr>
              <a:t>Functional</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Capacity</a:t>
            </a:r>
            <a:r>
              <a:rPr lang="tr-TR" sz="1600" dirty="0">
                <a:latin typeface="+mn-lt"/>
                <a:cs typeface="Times New Roman" panose="02020603050405020304" pitchFamily="18" charset="0"/>
              </a:rPr>
              <a:t> in a Case </a:t>
            </a:r>
            <a:r>
              <a:rPr lang="tr-TR" sz="1600" dirty="0" err="1">
                <a:latin typeface="+mn-lt"/>
                <a:cs typeface="Times New Roman" panose="02020603050405020304" pitchFamily="18" charset="0"/>
              </a:rPr>
              <a:t>with</a:t>
            </a:r>
            <a:r>
              <a:rPr lang="tr-TR" sz="1600" dirty="0">
                <a:latin typeface="+mn-lt"/>
                <a:cs typeface="Times New Roman" panose="02020603050405020304" pitchFamily="18" charset="0"/>
              </a:rPr>
              <a:t> Brown-</a:t>
            </a:r>
            <a:r>
              <a:rPr lang="tr-TR" sz="1600" dirty="0" err="1">
                <a:latin typeface="+mn-lt"/>
                <a:cs typeface="Times New Roman" panose="02020603050405020304" pitchFamily="18" charset="0"/>
              </a:rPr>
              <a:t>Vialetto</a:t>
            </a:r>
            <a:r>
              <a:rPr lang="tr-TR" sz="1600" dirty="0">
                <a:latin typeface="+mn-lt"/>
                <a:cs typeface="Times New Roman" panose="02020603050405020304" pitchFamily="18" charset="0"/>
              </a:rPr>
              <a:t>-Van </a:t>
            </a:r>
            <a:r>
              <a:rPr lang="tr-TR" sz="1600" dirty="0" err="1">
                <a:latin typeface="+mn-lt"/>
                <a:cs typeface="Times New Roman" panose="02020603050405020304" pitchFamily="18" charset="0"/>
              </a:rPr>
              <a:t>Laere</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Syndrome</a:t>
            </a:r>
            <a:r>
              <a:rPr lang="tr-TR" sz="1600" dirty="0">
                <a:latin typeface="+mn-lt"/>
                <a:cs typeface="Times New Roman" panose="02020603050405020304" pitchFamily="18" charset="0"/>
              </a:rPr>
              <a:t>. 11th </a:t>
            </a:r>
            <a:r>
              <a:rPr lang="tr-TR" sz="1600" dirty="0" err="1">
                <a:latin typeface="+mn-lt"/>
                <a:cs typeface="Times New Roman" panose="02020603050405020304" pitchFamily="18" charset="0"/>
              </a:rPr>
              <a:t>Excellence</a:t>
            </a:r>
            <a:r>
              <a:rPr lang="tr-TR" sz="1600" dirty="0">
                <a:latin typeface="+mn-lt"/>
                <a:cs typeface="Times New Roman" panose="02020603050405020304" pitchFamily="18" charset="0"/>
              </a:rPr>
              <a:t> in </a:t>
            </a:r>
            <a:r>
              <a:rPr lang="tr-TR" sz="1600" dirty="0" err="1">
                <a:latin typeface="+mn-lt"/>
                <a:cs typeface="Times New Roman" panose="02020603050405020304" pitchFamily="18" charset="0"/>
              </a:rPr>
              <a:t>Pediatrics</a:t>
            </a:r>
            <a:r>
              <a:rPr lang="tr-TR" sz="1600" dirty="0">
                <a:latin typeface="+mn-lt"/>
                <a:cs typeface="Times New Roman" panose="02020603050405020304" pitchFamily="18" charset="0"/>
              </a:rPr>
              <a:t> Conference 2019, 5-8 </a:t>
            </a:r>
            <a:r>
              <a:rPr lang="tr-TR" sz="1600" dirty="0" err="1">
                <a:latin typeface="+mn-lt"/>
                <a:cs typeface="Times New Roman" panose="02020603050405020304" pitchFamily="18" charset="0"/>
              </a:rPr>
              <a:t>December</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Copenhagen</a:t>
            </a:r>
            <a:r>
              <a:rPr lang="tr-TR" sz="1600" dirty="0">
                <a:latin typeface="+mn-lt"/>
                <a:cs typeface="Times New Roman" panose="02020603050405020304" pitchFamily="18" charset="0"/>
              </a:rPr>
              <a:t>, </a:t>
            </a:r>
            <a:r>
              <a:rPr lang="tr-TR" sz="1600" dirty="0" err="1" smtClean="0">
                <a:latin typeface="+mn-lt"/>
                <a:cs typeface="Times New Roman" panose="02020603050405020304" pitchFamily="18" charset="0"/>
              </a:rPr>
              <a:t>Denmark</a:t>
            </a:r>
            <a:r>
              <a:rPr lang="tr-TR" sz="1600" dirty="0" smtClean="0">
                <a:latin typeface="+mn-lt"/>
                <a:cs typeface="Times New Roman" panose="02020603050405020304" pitchFamily="18" charset="0"/>
              </a:rPr>
              <a:t>.</a:t>
            </a:r>
          </a:p>
          <a:p>
            <a:pPr lvl="1">
              <a:lnSpc>
                <a:spcPct val="150000"/>
              </a:lnSpc>
              <a:buFont typeface="+mj-lt"/>
              <a:buAutoNum type="arabicPeriod"/>
            </a:pPr>
            <a:endParaRPr lang="tr-TR" sz="1600" dirty="0" smtClean="0">
              <a:latin typeface="+mn-lt"/>
              <a:cs typeface="Times New Roman" panose="02020603050405020304" pitchFamily="18" charset="0"/>
            </a:endParaRPr>
          </a:p>
          <a:p>
            <a:pPr lvl="1">
              <a:lnSpc>
                <a:spcPct val="150000"/>
              </a:lnSpc>
              <a:buFont typeface="+mj-lt"/>
              <a:buAutoNum type="arabicPeriod"/>
            </a:pPr>
            <a:r>
              <a:rPr lang="tr-TR" sz="1600" dirty="0" smtClean="0">
                <a:latin typeface="+mn-lt"/>
                <a:cs typeface="Times New Roman" panose="02020603050405020304" pitchFamily="18" charset="0"/>
              </a:rPr>
              <a:t>Saka </a:t>
            </a:r>
            <a:r>
              <a:rPr lang="tr-TR" sz="1600" dirty="0">
                <a:latin typeface="+mn-lt"/>
                <a:cs typeface="Times New Roman" panose="02020603050405020304" pitchFamily="18" charset="0"/>
              </a:rPr>
              <a:t>S, Tunalı N, Cansu F,</a:t>
            </a:r>
            <a:r>
              <a:rPr lang="tr-TR" sz="1600" b="1" dirty="0">
                <a:latin typeface="+mn-lt"/>
                <a:cs typeface="Times New Roman" panose="02020603050405020304" pitchFamily="18" charset="0"/>
              </a:rPr>
              <a:t> Tuncer D</a:t>
            </a:r>
            <a:r>
              <a:rPr lang="tr-TR" sz="1600" dirty="0">
                <a:latin typeface="+mn-lt"/>
                <a:cs typeface="Times New Roman" panose="02020603050405020304" pitchFamily="18" charset="0"/>
              </a:rPr>
              <a:t>.</a:t>
            </a:r>
            <a:r>
              <a:rPr lang="tr-TR" sz="1600" b="1" dirty="0">
                <a:latin typeface="+mn-lt"/>
                <a:cs typeface="Times New Roman" panose="02020603050405020304" pitchFamily="18" charset="0"/>
              </a:rPr>
              <a:t> </a:t>
            </a:r>
            <a:r>
              <a:rPr lang="tr-TR" sz="1600" dirty="0">
                <a:latin typeface="+mn-lt"/>
                <a:cs typeface="Times New Roman" panose="02020603050405020304" pitchFamily="18" charset="0"/>
              </a:rPr>
              <a:t>The </a:t>
            </a:r>
            <a:r>
              <a:rPr lang="tr-TR" sz="1600" dirty="0" err="1">
                <a:latin typeface="+mn-lt"/>
                <a:cs typeface="Times New Roman" panose="02020603050405020304" pitchFamily="18" charset="0"/>
              </a:rPr>
              <a:t>Effect</a:t>
            </a:r>
            <a:r>
              <a:rPr lang="tr-TR" sz="1600" dirty="0">
                <a:latin typeface="+mn-lt"/>
                <a:cs typeface="Times New Roman" panose="02020603050405020304" pitchFamily="18" charset="0"/>
              </a:rPr>
              <a:t> of </a:t>
            </a:r>
            <a:r>
              <a:rPr lang="tr-TR" sz="1600" dirty="0" err="1">
                <a:latin typeface="+mn-lt"/>
                <a:cs typeface="Times New Roman" panose="02020603050405020304" pitchFamily="18" charset="0"/>
              </a:rPr>
              <a:t>Physical</a:t>
            </a:r>
            <a:r>
              <a:rPr lang="tr-TR" sz="1600" dirty="0">
                <a:latin typeface="+mn-lt"/>
                <a:cs typeface="Times New Roman" panose="02020603050405020304" pitchFamily="18" charset="0"/>
              </a:rPr>
              <a:t> Activity on </a:t>
            </a:r>
            <a:r>
              <a:rPr lang="tr-TR" sz="1600" dirty="0" err="1">
                <a:latin typeface="+mn-lt"/>
                <a:cs typeface="Times New Roman" panose="02020603050405020304" pitchFamily="18" charset="0"/>
              </a:rPr>
              <a:t>Sleep</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Habits</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Among</a:t>
            </a:r>
            <a:r>
              <a:rPr lang="tr-TR" sz="1600" dirty="0">
                <a:latin typeface="+mn-lt"/>
                <a:cs typeface="Times New Roman" panose="02020603050405020304" pitchFamily="18" charset="0"/>
              </a:rPr>
              <a:t> Preschool-</a:t>
            </a:r>
            <a:r>
              <a:rPr lang="tr-TR" sz="1600" dirty="0" err="1">
                <a:latin typeface="+mn-lt"/>
                <a:cs typeface="Times New Roman" panose="02020603050405020304" pitchFamily="18" charset="0"/>
              </a:rPr>
              <a:t>age</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Children</a:t>
            </a:r>
            <a:r>
              <a:rPr lang="tr-TR" sz="1600" dirty="0">
                <a:latin typeface="+mn-lt"/>
                <a:cs typeface="Times New Roman" panose="02020603050405020304" pitchFamily="18" charset="0"/>
              </a:rPr>
              <a:t>. 11th </a:t>
            </a:r>
            <a:r>
              <a:rPr lang="tr-TR" sz="1600" dirty="0" err="1">
                <a:latin typeface="+mn-lt"/>
                <a:cs typeface="Times New Roman" panose="02020603050405020304" pitchFamily="18" charset="0"/>
              </a:rPr>
              <a:t>Excellence</a:t>
            </a:r>
            <a:r>
              <a:rPr lang="tr-TR" sz="1600" dirty="0">
                <a:latin typeface="+mn-lt"/>
                <a:cs typeface="Times New Roman" panose="02020603050405020304" pitchFamily="18" charset="0"/>
              </a:rPr>
              <a:t> in </a:t>
            </a:r>
            <a:r>
              <a:rPr lang="tr-TR" sz="1600" dirty="0" err="1">
                <a:latin typeface="+mn-lt"/>
                <a:cs typeface="Times New Roman" panose="02020603050405020304" pitchFamily="18" charset="0"/>
              </a:rPr>
              <a:t>Pediatrics</a:t>
            </a:r>
            <a:r>
              <a:rPr lang="tr-TR" sz="1600" dirty="0">
                <a:latin typeface="+mn-lt"/>
                <a:cs typeface="Times New Roman" panose="02020603050405020304" pitchFamily="18" charset="0"/>
              </a:rPr>
              <a:t> Conference 2019, 5-8 </a:t>
            </a:r>
            <a:r>
              <a:rPr lang="tr-TR" sz="1600" dirty="0" err="1">
                <a:latin typeface="+mn-lt"/>
                <a:cs typeface="Times New Roman" panose="02020603050405020304" pitchFamily="18" charset="0"/>
              </a:rPr>
              <a:t>December</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Copenhagen</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Denmark</a:t>
            </a:r>
            <a:r>
              <a:rPr lang="tr-TR" sz="1600" dirty="0">
                <a:latin typeface="+mn-lt"/>
                <a:cs typeface="Times New Roman" panose="02020603050405020304" pitchFamily="18" charset="0"/>
              </a:rPr>
              <a:t>.</a:t>
            </a:r>
          </a:p>
          <a:p>
            <a:pPr marL="457200" lvl="1" indent="0">
              <a:lnSpc>
                <a:spcPct val="100000"/>
              </a:lnSpc>
              <a:buNone/>
            </a:pPr>
            <a:endParaRPr lang="tr-TR" sz="1600" b="1" dirty="0">
              <a:latin typeface="+mn-lt"/>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61</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9571127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86366" y="208650"/>
            <a:ext cx="10708051"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136479" y="1089122"/>
            <a:ext cx="11709778"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Ulusal Sözlü Bildiri Sayısı: (7 Adet)</a:t>
            </a:r>
            <a:endParaRPr lang="tr-TR" sz="1800" b="1" dirty="0">
              <a:latin typeface="+mn-lt"/>
              <a:cs typeface="Times New Roman" panose="02020603050405020304" pitchFamily="18" charset="0"/>
            </a:endParaRPr>
          </a:p>
          <a:p>
            <a:pPr marL="457200" lvl="1" indent="0">
              <a:lnSpc>
                <a:spcPct val="100000"/>
              </a:lnSpc>
              <a:buNone/>
            </a:pPr>
            <a:r>
              <a:rPr lang="tr-TR" sz="1800" b="1" dirty="0" smtClean="0">
                <a:latin typeface="Times New Roman" panose="02020603050405020304" pitchFamily="18" charset="0"/>
                <a:cs typeface="Times New Roman" panose="02020603050405020304" pitchFamily="18" charset="0"/>
              </a:rPr>
              <a:t> </a:t>
            </a:r>
          </a:p>
          <a:p>
            <a:pPr lvl="1" algn="just">
              <a:lnSpc>
                <a:spcPct val="150000"/>
              </a:lnSpc>
              <a:buFont typeface="+mj-lt"/>
              <a:buAutoNum type="arabicPeriod"/>
            </a:pPr>
            <a:r>
              <a:rPr lang="tr-TR" sz="1600" b="1" dirty="0" smtClean="0">
                <a:latin typeface="+mn-lt"/>
                <a:cs typeface="Times New Roman" panose="02020603050405020304" pitchFamily="18" charset="0"/>
              </a:rPr>
              <a:t>Uçgun H, Zeren M, Denizoğlu Külli H</a:t>
            </a:r>
            <a:r>
              <a:rPr lang="tr-TR" sz="1600" dirty="0" smtClean="0">
                <a:latin typeface="+mn-lt"/>
                <a:cs typeface="Times New Roman" panose="02020603050405020304" pitchFamily="18" charset="0"/>
              </a:rPr>
              <a:t>, Çakır E, </a:t>
            </a:r>
            <a:r>
              <a:rPr lang="tr-TR" sz="1600" b="1" dirty="0" smtClean="0">
                <a:latin typeface="+mn-lt"/>
                <a:cs typeface="Times New Roman" panose="02020603050405020304" pitchFamily="18" charset="0"/>
              </a:rPr>
              <a:t>Gürses HN.</a:t>
            </a:r>
            <a:r>
              <a:rPr lang="tr-TR" sz="1600" dirty="0" smtClean="0">
                <a:latin typeface="+mn-lt"/>
                <a:cs typeface="Times New Roman" panose="02020603050405020304" pitchFamily="18" charset="0"/>
              </a:rPr>
              <a:t> Kistik Fibrozis Dışı Bronşektazili Çocuk Hastalarda Fonksiyonel Kapasitenin Sağlıklı Popülasyon Referans Değerleri İle Karşılaştırılması, Çocuk Göğüs Hastalıkları 4. Kongresi, 9-11 Ekim 2019, İstanbul/Türkiye </a:t>
            </a:r>
          </a:p>
          <a:p>
            <a:pPr lvl="1" algn="just">
              <a:lnSpc>
                <a:spcPct val="150000"/>
              </a:lnSpc>
              <a:buFont typeface="+mj-lt"/>
              <a:buAutoNum type="arabicPeriod"/>
            </a:pPr>
            <a:r>
              <a:rPr lang="tr-TR" sz="1600" b="1" dirty="0" smtClean="0">
                <a:latin typeface="+mn-lt"/>
                <a:cs typeface="Times New Roman" panose="02020603050405020304" pitchFamily="18" charset="0"/>
              </a:rPr>
              <a:t>Zeren </a:t>
            </a:r>
            <a:r>
              <a:rPr lang="tr-TR" sz="1600" b="1" dirty="0">
                <a:latin typeface="+mn-lt"/>
                <a:cs typeface="Times New Roman" panose="02020603050405020304" pitchFamily="18" charset="0"/>
              </a:rPr>
              <a:t>M., Gürses HN., Külli Denizoğlu H., Kaya M., Uçgun H</a:t>
            </a:r>
            <a:r>
              <a:rPr lang="tr-TR" sz="1600" dirty="0">
                <a:latin typeface="+mn-lt"/>
                <a:cs typeface="Times New Roman" panose="02020603050405020304" pitchFamily="18" charset="0"/>
              </a:rPr>
              <a:t>. Çakır E. “Kistik Fibrozisli Çocuk Hastalarda Fonksiyonel Kapasitenin Belirleyicilerinin Araştırılması Ve Sağlıklı Popülasyon Referans Değerleri İle Karşılaştırılması” TÜSAD 41. Uluslararası Katılımlı Ulusal Kongresi SOLUNUM 2019, 26-29 Ekim 2019, Muğla Türkiye</a:t>
            </a:r>
            <a:r>
              <a:rPr lang="tr-TR" sz="1600" dirty="0" smtClean="0">
                <a:latin typeface="+mn-lt"/>
                <a:cs typeface="Times New Roman" panose="02020603050405020304" pitchFamily="18" charset="0"/>
              </a:rPr>
              <a:t>.</a:t>
            </a:r>
            <a:endParaRPr lang="tr-TR" sz="1600" dirty="0">
              <a:latin typeface="+mn-lt"/>
              <a:cs typeface="Times New Roman" panose="02020603050405020304" pitchFamily="18" charset="0"/>
            </a:endParaRPr>
          </a:p>
          <a:p>
            <a:pPr lvl="1" algn="just">
              <a:lnSpc>
                <a:spcPct val="150000"/>
              </a:lnSpc>
              <a:buFont typeface="+mj-lt"/>
              <a:buAutoNum type="arabicPeriod"/>
            </a:pPr>
            <a:r>
              <a:rPr lang="tr-TR" sz="1600" b="1" dirty="0">
                <a:latin typeface="+mn-lt"/>
                <a:cs typeface="Times New Roman" panose="02020603050405020304" pitchFamily="18" charset="0"/>
              </a:rPr>
              <a:t>Külli Denizoğlu H., Zeren M., Kaya M., Uçgun H</a:t>
            </a:r>
            <a:r>
              <a:rPr lang="tr-TR" sz="1600" dirty="0">
                <a:latin typeface="+mn-lt"/>
                <a:cs typeface="Times New Roman" panose="02020603050405020304" pitchFamily="18" charset="0"/>
              </a:rPr>
              <a:t>., Okyaltırık F., </a:t>
            </a:r>
            <a:r>
              <a:rPr lang="tr-TR" sz="1600" b="1" dirty="0">
                <a:latin typeface="+mn-lt"/>
                <a:cs typeface="Times New Roman" panose="02020603050405020304" pitchFamily="18" charset="0"/>
              </a:rPr>
              <a:t>Gürses HN.</a:t>
            </a:r>
            <a:r>
              <a:rPr lang="tr-TR" sz="1600" dirty="0">
                <a:latin typeface="+mn-lt"/>
                <a:cs typeface="Times New Roman" panose="02020603050405020304" pitchFamily="18" charset="0"/>
              </a:rPr>
              <a:t> “Akut Alevlenmeyle Servise Yatırılan Genç KOAH Hastalarında İki Farklı Solunum Rehabilitasyonu Programının Hemodinamik Yanıtlar Ve Taburculuk Süresi Üzerine Etkisi” TÜSAD 41. Uluslararası Katılımlı Ulusal Kongresi SOLUNUM 2019, 26-29 Ekim 2019, Muğla Türkiye</a:t>
            </a:r>
            <a:r>
              <a:rPr lang="tr-TR" sz="1600" dirty="0" smtClean="0">
                <a:latin typeface="+mn-lt"/>
                <a:cs typeface="Times New Roman" panose="02020603050405020304" pitchFamily="18" charset="0"/>
              </a:rPr>
              <a:t>.</a:t>
            </a:r>
            <a:endParaRPr lang="tr-TR" sz="1600" dirty="0">
              <a:latin typeface="+mn-lt"/>
              <a:cs typeface="Times New Roman" panose="02020603050405020304" pitchFamily="18" charset="0"/>
            </a:endParaRPr>
          </a:p>
          <a:p>
            <a:pPr lvl="1" algn="just">
              <a:lnSpc>
                <a:spcPct val="150000"/>
              </a:lnSpc>
              <a:buFont typeface="+mj-lt"/>
              <a:buAutoNum type="arabicPeriod"/>
            </a:pPr>
            <a:r>
              <a:rPr lang="tr-TR" sz="1600" b="1" dirty="0">
                <a:latin typeface="+mn-lt"/>
                <a:cs typeface="Times New Roman" panose="02020603050405020304" pitchFamily="18" charset="0"/>
              </a:rPr>
              <a:t>Uçgun H., Gürses HN., Zeren M., Külli Denizoğlu H., Kaya M</a:t>
            </a:r>
            <a:r>
              <a:rPr lang="tr-TR" sz="1600" dirty="0">
                <a:latin typeface="+mn-lt"/>
                <a:cs typeface="Times New Roman" panose="02020603050405020304" pitchFamily="18" charset="0"/>
              </a:rPr>
              <a:t>., Çakır E. “</a:t>
            </a:r>
            <a:r>
              <a:rPr lang="tr-TR" sz="1600" dirty="0" err="1">
                <a:latin typeface="+mn-lt"/>
                <a:cs typeface="Times New Roman" panose="02020603050405020304" pitchFamily="18" charset="0"/>
              </a:rPr>
              <a:t>Etyolojisi</a:t>
            </a:r>
            <a:r>
              <a:rPr lang="tr-TR" sz="1600" dirty="0">
                <a:latin typeface="+mn-lt"/>
                <a:cs typeface="Times New Roman" panose="02020603050405020304" pitchFamily="18" charset="0"/>
              </a:rPr>
              <a:t> Farklı Olan Bronşektazili Çocuklarda Fonksiyonel Kapasite ve Solunum Fonksiyonlarının Karşılaştırılması” TÜSAD 41. Uluslararası Katılımlı Ulusal Kongresi SOLUNUM 2019, 26-29 Ekim 2019, Muğla Türkiye</a:t>
            </a:r>
            <a:r>
              <a:rPr lang="tr-TR" sz="1600" dirty="0" smtClean="0">
                <a:latin typeface="+mn-lt"/>
                <a:cs typeface="Times New Roman" panose="02020603050405020304" pitchFamily="18" charset="0"/>
              </a:rPr>
              <a:t>.</a:t>
            </a:r>
            <a:endParaRPr lang="tr-TR" sz="1600" dirty="0">
              <a:latin typeface="+mn-lt"/>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62</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0207668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43928" y="208650"/>
            <a:ext cx="10850489"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pPr algn="ct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Ulusal Sözlü Bildiri Sayısı: (7 Adet)</a:t>
            </a: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marL="800100" lvl="1" indent="-342900" algn="just">
              <a:lnSpc>
                <a:spcPct val="150000"/>
              </a:lnSpc>
              <a:buFont typeface="+mj-lt"/>
              <a:buAutoNum type="arabicPeriod" startAt="5"/>
            </a:pPr>
            <a:r>
              <a:rPr lang="tr-TR" sz="1600" b="1" dirty="0">
                <a:latin typeface="+mn-lt"/>
                <a:cs typeface="Times New Roman" panose="02020603050405020304" pitchFamily="18" charset="0"/>
              </a:rPr>
              <a:t>Kaya M., Külli Denizoğlu H., Uçgun H., Zeren M., Özyılmaz S., Kostanoğlu A</a:t>
            </a:r>
            <a:r>
              <a:rPr lang="tr-TR" sz="1600" dirty="0">
                <a:latin typeface="+mn-lt"/>
                <a:cs typeface="Times New Roman" panose="02020603050405020304" pitchFamily="18" charset="0"/>
              </a:rPr>
              <a:t>., Okyaltırık F., </a:t>
            </a:r>
            <a:r>
              <a:rPr lang="tr-TR" sz="1600" b="1" dirty="0">
                <a:latin typeface="+mn-lt"/>
                <a:cs typeface="Times New Roman" panose="02020603050405020304" pitchFamily="18" charset="0"/>
              </a:rPr>
              <a:t>Gürses HN</a:t>
            </a:r>
            <a:r>
              <a:rPr lang="tr-TR" sz="1600" dirty="0">
                <a:latin typeface="+mn-lt"/>
                <a:cs typeface="Times New Roman" panose="02020603050405020304" pitchFamily="18" charset="0"/>
              </a:rPr>
              <a:t>. “Pnömoni Tanısı ile Yatarak Tedavi Gören Hastalarda Fizyoterapi Seansındaki Hemodinamik Değişimlerin Yaş Gruplarına Göre İncelenmesi” TÜSAD 41. Uluslararası Katılımlı Ulusal Kongresi SOLUNUM 2019, 26-29 Ekim 2019, Muğla Türkiye. </a:t>
            </a:r>
          </a:p>
          <a:p>
            <a:pPr marL="800100" lvl="1" indent="-342900" algn="just">
              <a:lnSpc>
                <a:spcPct val="150000"/>
              </a:lnSpc>
              <a:buFont typeface="+mj-lt"/>
              <a:buAutoNum type="arabicPeriod" startAt="5"/>
            </a:pPr>
            <a:r>
              <a:rPr lang="tr-TR" sz="1600" dirty="0">
                <a:latin typeface="+mn-lt"/>
                <a:cs typeface="Times New Roman" panose="02020603050405020304" pitchFamily="18" charset="0"/>
              </a:rPr>
              <a:t>Saka S, </a:t>
            </a:r>
            <a:r>
              <a:rPr lang="tr-TR" sz="1600" b="1" dirty="0" err="1">
                <a:latin typeface="+mn-lt"/>
                <a:cs typeface="Times New Roman" panose="02020603050405020304" pitchFamily="18" charset="0"/>
              </a:rPr>
              <a:t>Gurses</a:t>
            </a:r>
            <a:r>
              <a:rPr lang="tr-TR" sz="1600" b="1" dirty="0">
                <a:latin typeface="+mn-lt"/>
                <a:cs typeface="Times New Roman" panose="02020603050405020304" pitchFamily="18" charset="0"/>
              </a:rPr>
              <a:t> HN</a:t>
            </a:r>
            <a:r>
              <a:rPr lang="tr-TR" sz="1600" dirty="0">
                <a:latin typeface="+mn-lt"/>
                <a:cs typeface="Times New Roman" panose="02020603050405020304" pitchFamily="18" charset="0"/>
              </a:rPr>
              <a:t>, Bayram M. Kronik Obstrüktif Akciğer Hastalığında İnspiratuar Kas Eğitiminin Dispne Nedeniyle Hareket Korkusuna Etkisinin Değerlendirilmesi. TÜSAD 41. Uluslararası Katılımlı Ulusal Kongresi SOLUNUM 2019, 26-29 Ekim 2019, Muğla Türkiye</a:t>
            </a:r>
            <a:r>
              <a:rPr lang="tr-TR" sz="1600" dirty="0" smtClean="0">
                <a:latin typeface="+mn-lt"/>
                <a:cs typeface="Times New Roman" panose="02020603050405020304" pitchFamily="18" charset="0"/>
              </a:rPr>
              <a:t>.</a:t>
            </a:r>
          </a:p>
          <a:p>
            <a:pPr marL="800100" lvl="1" indent="-342900" algn="just">
              <a:lnSpc>
                <a:spcPct val="150000"/>
              </a:lnSpc>
              <a:buFont typeface="+mj-lt"/>
              <a:buAutoNum type="arabicPeriod" startAt="5"/>
            </a:pPr>
            <a:r>
              <a:rPr lang="tr-TR" sz="1600" dirty="0" smtClean="0">
                <a:latin typeface="+mn-lt"/>
                <a:cs typeface="Times New Roman" panose="02020603050405020304" pitchFamily="18" charset="0"/>
              </a:rPr>
              <a:t>Günel-Yel </a:t>
            </a:r>
            <a:r>
              <a:rPr lang="tr-TR" sz="1600" dirty="0">
                <a:latin typeface="+mn-lt"/>
                <a:cs typeface="Times New Roman" panose="02020603050405020304" pitchFamily="18" charset="0"/>
              </a:rPr>
              <a:t>R, </a:t>
            </a:r>
            <a:r>
              <a:rPr lang="tr-TR" sz="1600" b="1" dirty="0">
                <a:latin typeface="+mn-lt"/>
                <a:cs typeface="Times New Roman" panose="02020603050405020304" pitchFamily="18" charset="0"/>
              </a:rPr>
              <a:t>Kostanoğlu A.</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Mental</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Retardasyonu</a:t>
            </a:r>
            <a:r>
              <a:rPr lang="tr-TR" sz="1600" dirty="0">
                <a:latin typeface="+mn-lt"/>
                <a:cs typeface="Times New Roman" panose="02020603050405020304" pitchFamily="18" charset="0"/>
              </a:rPr>
              <a:t> Olan Çocuklarda Postürün Fonksiyonel </a:t>
            </a:r>
            <a:r>
              <a:rPr lang="tr-TR" sz="1600" dirty="0" err="1">
                <a:latin typeface="+mn-lt"/>
                <a:cs typeface="Times New Roman" panose="02020603050405020304" pitchFamily="18" charset="0"/>
              </a:rPr>
              <a:t>Mobiliteye</a:t>
            </a:r>
            <a:r>
              <a:rPr lang="tr-TR" sz="1600" dirty="0">
                <a:latin typeface="+mn-lt"/>
                <a:cs typeface="Times New Roman" panose="02020603050405020304" pitchFamily="18" charset="0"/>
              </a:rPr>
              <a:t> Etkisi. 5. Pediatrik </a:t>
            </a:r>
            <a:r>
              <a:rPr lang="tr-TR" sz="1600" dirty="0" err="1">
                <a:latin typeface="+mn-lt"/>
                <a:cs typeface="Times New Roman" panose="02020603050405020304" pitchFamily="18" charset="0"/>
              </a:rPr>
              <a:t>Rehablitasyon</a:t>
            </a:r>
            <a:r>
              <a:rPr lang="tr-TR" sz="1600" dirty="0">
                <a:latin typeface="+mn-lt"/>
                <a:cs typeface="Times New Roman" panose="02020603050405020304" pitchFamily="18" charset="0"/>
              </a:rPr>
              <a:t> Kongresi. 21-23 Kasım 2019, Hacettepe Kültür Merkezi, </a:t>
            </a:r>
            <a:r>
              <a:rPr lang="tr-TR" sz="1600" dirty="0" smtClean="0">
                <a:latin typeface="+mn-lt"/>
                <a:cs typeface="Times New Roman" panose="02020603050405020304" pitchFamily="18" charset="0"/>
              </a:rPr>
              <a:t>Ankara, </a:t>
            </a:r>
            <a:r>
              <a:rPr lang="tr-TR" sz="1600" dirty="0">
                <a:latin typeface="+mn-lt"/>
                <a:cs typeface="Times New Roman" panose="02020603050405020304" pitchFamily="18" charset="0"/>
              </a:rPr>
              <a:t>Türkiye. </a:t>
            </a:r>
          </a:p>
          <a:p>
            <a:pPr marL="0" lvl="0" indent="0" algn="just">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63</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0650206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47730" y="208650"/>
            <a:ext cx="10746687"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rPr>
              <a:t>   </a:t>
            </a:r>
            <a:br>
              <a:rPr lang="tr-TR" sz="2000" dirty="0" smtClean="0">
                <a:latin typeface="+mn-lt"/>
              </a:rPr>
            </a:br>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a:p>
            <a:endParaRPr lang="tr-TR" sz="2000"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Uluslararası Poster Sayısı: (1 Adet )</a:t>
            </a:r>
            <a:endParaRPr lang="tr-TR" sz="1800" b="1" dirty="0">
              <a:latin typeface="+mn-lt"/>
              <a:cs typeface="Times New Roman" panose="02020603050405020304" pitchFamily="18" charset="0"/>
            </a:endParaRP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lvl="1">
              <a:buFont typeface="+mj-lt"/>
              <a:buAutoNum type="arabicPeriod"/>
            </a:pPr>
            <a:r>
              <a:rPr lang="tr-TR" sz="1600" b="1" dirty="0" err="1" smtClean="0">
                <a:latin typeface="+mn-lt"/>
                <a:cs typeface="Times New Roman" panose="02020603050405020304" pitchFamily="18" charset="0"/>
              </a:rPr>
              <a:t>Gurses</a:t>
            </a:r>
            <a:r>
              <a:rPr lang="tr-TR" sz="1600" b="1" dirty="0" smtClean="0">
                <a:latin typeface="+mn-lt"/>
                <a:cs typeface="Times New Roman" panose="02020603050405020304" pitchFamily="18" charset="0"/>
              </a:rPr>
              <a:t> </a:t>
            </a:r>
            <a:r>
              <a:rPr lang="tr-TR" sz="1600" b="1" dirty="0">
                <a:latin typeface="+mn-lt"/>
                <a:cs typeface="Times New Roman" panose="02020603050405020304" pitchFamily="18" charset="0"/>
              </a:rPr>
              <a:t>H. N,  </a:t>
            </a:r>
            <a:r>
              <a:rPr lang="tr-TR" sz="1600" dirty="0">
                <a:latin typeface="+mn-lt"/>
                <a:cs typeface="Times New Roman" panose="02020603050405020304" pitchFamily="18" charset="0"/>
              </a:rPr>
              <a:t>Saka S, </a:t>
            </a:r>
            <a:r>
              <a:rPr lang="tr-TR" sz="1600" b="1" dirty="0">
                <a:latin typeface="+mn-lt"/>
                <a:cs typeface="Times New Roman" panose="02020603050405020304" pitchFamily="18" charset="0"/>
              </a:rPr>
              <a:t>Ucgun H</a:t>
            </a:r>
            <a:r>
              <a:rPr lang="tr-TR" sz="1600" dirty="0">
                <a:latin typeface="+mn-lt"/>
                <a:cs typeface="Times New Roman" panose="02020603050405020304" pitchFamily="18" charset="0"/>
              </a:rPr>
              <a:t>, Zeren M, Bayram M; </a:t>
            </a:r>
            <a:r>
              <a:rPr lang="tr-TR" sz="1600" dirty="0" err="1">
                <a:latin typeface="+mn-lt"/>
                <a:cs typeface="Times New Roman" panose="02020603050405020304" pitchFamily="18" charset="0"/>
              </a:rPr>
              <a:t>Obstacle</a:t>
            </a:r>
            <a:r>
              <a:rPr lang="tr-TR" sz="1600" dirty="0">
                <a:latin typeface="+mn-lt"/>
                <a:cs typeface="Times New Roman" panose="02020603050405020304" pitchFamily="18" charset="0"/>
              </a:rPr>
              <a:t> of </a:t>
            </a:r>
            <a:r>
              <a:rPr lang="tr-TR" sz="1600" dirty="0" err="1">
                <a:latin typeface="+mn-lt"/>
                <a:cs typeface="Times New Roman" panose="02020603050405020304" pitchFamily="18" charset="0"/>
              </a:rPr>
              <a:t>Physical</a:t>
            </a:r>
            <a:r>
              <a:rPr lang="tr-TR" sz="1600" dirty="0">
                <a:latin typeface="+mn-lt"/>
                <a:cs typeface="Times New Roman" panose="02020603050405020304" pitchFamily="18" charset="0"/>
              </a:rPr>
              <a:t> Activity and </a:t>
            </a:r>
            <a:r>
              <a:rPr lang="tr-TR" sz="1600" dirty="0" err="1">
                <a:latin typeface="+mn-lt"/>
                <a:cs typeface="Times New Roman" panose="02020603050405020304" pitchFamily="18" charset="0"/>
              </a:rPr>
              <a:t>Activities</a:t>
            </a:r>
            <a:r>
              <a:rPr lang="tr-TR" sz="1600" dirty="0">
                <a:latin typeface="+mn-lt"/>
                <a:cs typeface="Times New Roman" panose="02020603050405020304" pitchFamily="18" charset="0"/>
              </a:rPr>
              <a:t> of Daily </a:t>
            </a:r>
            <a:r>
              <a:rPr lang="tr-TR" sz="1600" dirty="0" err="1">
                <a:latin typeface="+mn-lt"/>
                <a:cs typeface="Times New Roman" panose="02020603050405020304" pitchFamily="18" charset="0"/>
              </a:rPr>
              <a:t>Living</a:t>
            </a:r>
            <a:r>
              <a:rPr lang="tr-TR" sz="1600" dirty="0">
                <a:latin typeface="+mn-lt"/>
                <a:cs typeface="Times New Roman" panose="02020603050405020304" pitchFamily="18" charset="0"/>
              </a:rPr>
              <a:t> in </a:t>
            </a:r>
            <a:r>
              <a:rPr lang="tr-TR" sz="1600" dirty="0" err="1">
                <a:latin typeface="+mn-lt"/>
                <a:cs typeface="Times New Roman" panose="02020603050405020304" pitchFamily="18" charset="0"/>
              </a:rPr>
              <a:t>Patients</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with</a:t>
            </a:r>
            <a:r>
              <a:rPr lang="tr-TR" sz="1600" dirty="0">
                <a:latin typeface="+mn-lt"/>
                <a:cs typeface="Times New Roman" panose="02020603050405020304" pitchFamily="18" charset="0"/>
              </a:rPr>
              <a:t> COPD: </a:t>
            </a:r>
            <a:r>
              <a:rPr lang="tr-TR" sz="1600" dirty="0" err="1">
                <a:latin typeface="+mn-lt"/>
                <a:cs typeface="Times New Roman" panose="02020603050405020304" pitchFamily="18" charset="0"/>
              </a:rPr>
              <a:t>Dyspnea</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Related</a:t>
            </a:r>
            <a:r>
              <a:rPr lang="tr-TR" sz="1600" dirty="0">
                <a:latin typeface="+mn-lt"/>
                <a:cs typeface="Times New Roman" panose="02020603050405020304" pitchFamily="18" charset="0"/>
              </a:rPr>
              <a:t> Kinesiophobia; ERS International Congress 2019, Madrid, </a:t>
            </a:r>
            <a:r>
              <a:rPr lang="tr-TR" sz="1600" dirty="0" err="1">
                <a:latin typeface="+mn-lt"/>
                <a:cs typeface="Times New Roman" panose="02020603050405020304" pitchFamily="18" charset="0"/>
              </a:rPr>
              <a:t>Spain</a:t>
            </a:r>
            <a:r>
              <a:rPr lang="tr-TR" sz="1600" dirty="0">
                <a:latin typeface="+mn-lt"/>
                <a:cs typeface="Times New Roman" panose="02020603050405020304" pitchFamily="18" charset="0"/>
              </a:rPr>
              <a:t>, 28/09/2019-02/10/2019</a:t>
            </a:r>
            <a:r>
              <a:rPr lang="tr-TR" sz="1600" dirty="0" smtClean="0">
                <a:latin typeface="+mn-lt"/>
                <a:cs typeface="Times New Roman" panose="02020603050405020304" pitchFamily="18" charset="0"/>
              </a:rPr>
              <a:t>.</a:t>
            </a:r>
          </a:p>
          <a:p>
            <a:pPr marL="457200" lvl="1" indent="0">
              <a:buNone/>
            </a:pPr>
            <a:endParaRPr lang="tr-TR" sz="1600" dirty="0" smtClean="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Ulusal </a:t>
            </a:r>
            <a:r>
              <a:rPr lang="tr-TR" sz="1800" b="1" dirty="0">
                <a:latin typeface="+mn-lt"/>
                <a:cs typeface="Times New Roman" panose="02020603050405020304" pitchFamily="18" charset="0"/>
              </a:rPr>
              <a:t>Poster Sayısı: </a:t>
            </a:r>
            <a:r>
              <a:rPr lang="tr-TR" sz="1800" b="1" dirty="0" smtClean="0">
                <a:latin typeface="+mn-lt"/>
                <a:cs typeface="Times New Roman" panose="02020603050405020304" pitchFamily="18" charset="0"/>
              </a:rPr>
              <a:t>(1 Adet)</a:t>
            </a:r>
            <a:endParaRPr lang="tr-TR" sz="1800" b="1" dirty="0">
              <a:latin typeface="+mn-lt"/>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lvl="1">
              <a:buFont typeface="+mj-lt"/>
              <a:buAutoNum type="arabicPeriod"/>
            </a:pPr>
            <a:r>
              <a:rPr lang="tr-TR" sz="1600" b="1" dirty="0">
                <a:latin typeface="+mn-lt"/>
                <a:cs typeface="Times New Roman" panose="02020603050405020304" pitchFamily="18" charset="0"/>
              </a:rPr>
              <a:t>Kepenek-Varol B, Gürses HN, </a:t>
            </a:r>
            <a:r>
              <a:rPr lang="tr-TR" sz="1600" b="1" dirty="0" err="1">
                <a:latin typeface="+mn-lt"/>
                <a:cs typeface="Times New Roman" panose="02020603050405020304" pitchFamily="18" charset="0"/>
              </a:rPr>
              <a:t>İçağasıoğlu</a:t>
            </a:r>
            <a:r>
              <a:rPr lang="tr-TR" sz="1600" b="1" dirty="0">
                <a:latin typeface="+mn-lt"/>
                <a:cs typeface="Times New Roman" panose="02020603050405020304" pitchFamily="18" charset="0"/>
              </a:rPr>
              <a:t> DF. </a:t>
            </a:r>
            <a:r>
              <a:rPr lang="tr-TR" sz="1600" b="1" dirty="0" err="1">
                <a:latin typeface="+mn-lt"/>
                <a:cs typeface="Times New Roman" panose="02020603050405020304" pitchFamily="18" charset="0"/>
              </a:rPr>
              <a:t>Hemiplejik</a:t>
            </a:r>
            <a:r>
              <a:rPr lang="tr-TR" sz="1600" b="1" dirty="0">
                <a:latin typeface="+mn-lt"/>
                <a:cs typeface="Times New Roman" panose="02020603050405020304" pitchFamily="18" charset="0"/>
              </a:rPr>
              <a:t> </a:t>
            </a:r>
            <a:r>
              <a:rPr lang="tr-TR" sz="1600" b="1" dirty="0" err="1">
                <a:latin typeface="+mn-lt"/>
                <a:cs typeface="Times New Roman" panose="02020603050405020304" pitchFamily="18" charset="0"/>
              </a:rPr>
              <a:t>Serebral</a:t>
            </a:r>
            <a:r>
              <a:rPr lang="tr-TR" sz="1600" b="1" dirty="0">
                <a:latin typeface="+mn-lt"/>
                <a:cs typeface="Times New Roman" panose="02020603050405020304" pitchFamily="18" charset="0"/>
              </a:rPr>
              <a:t> </a:t>
            </a:r>
            <a:r>
              <a:rPr lang="tr-TR" sz="1600" b="1" dirty="0" err="1">
                <a:latin typeface="+mn-lt"/>
                <a:cs typeface="Times New Roman" panose="02020603050405020304" pitchFamily="18" charset="0"/>
              </a:rPr>
              <a:t>Palsili</a:t>
            </a:r>
            <a:r>
              <a:rPr lang="tr-TR" sz="1600" b="1" dirty="0">
                <a:latin typeface="+mn-lt"/>
                <a:cs typeface="Times New Roman" panose="02020603050405020304" pitchFamily="18" charset="0"/>
              </a:rPr>
              <a:t> Çocuklarda Solunum Kas Kuvvetinin İncelenmesi ve Sağlıklı </a:t>
            </a:r>
            <a:r>
              <a:rPr lang="tr-TR" sz="1600" b="1" dirty="0" err="1">
                <a:latin typeface="+mn-lt"/>
                <a:cs typeface="Times New Roman" panose="02020603050405020304" pitchFamily="18" charset="0"/>
              </a:rPr>
              <a:t>Polulasyonla</a:t>
            </a:r>
            <a:r>
              <a:rPr lang="tr-TR" sz="1600" b="1" dirty="0">
                <a:latin typeface="+mn-lt"/>
                <a:cs typeface="Times New Roman" panose="02020603050405020304" pitchFamily="18" charset="0"/>
              </a:rPr>
              <a:t> Karşılaştırılması. 5. Pediatrik Rehabilitasyon Kongresi, Hacettepe Üniversitesi Kültür Merkezi, 21-23 Kasım 2019.</a:t>
            </a:r>
          </a:p>
          <a:p>
            <a:pPr marL="457200" lvl="1" indent="0">
              <a:buNone/>
            </a:pPr>
            <a:endParaRPr lang="tr-TR" dirty="0" smtClean="0">
              <a:latin typeface="Times New Roman" panose="02020603050405020304" pitchFamily="18" charset="0"/>
              <a:cs typeface="Times New Roman" panose="02020603050405020304" pitchFamily="18" charset="0"/>
            </a:endParaRPr>
          </a:p>
          <a:p>
            <a:pPr lvl="1">
              <a:buFont typeface="+mj-lt"/>
              <a:buAutoNum type="arabicPeriod"/>
            </a:pPr>
            <a:endParaRPr lang="tr-TR" dirty="0">
              <a:latin typeface="Times New Roman" panose="02020603050405020304" pitchFamily="18" charset="0"/>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64</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4447981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3639" y="192174"/>
            <a:ext cx="10630778"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 Bölüm</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Gerçekleşen Faaliyetler</a:t>
            </a: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43928" y="1089122"/>
            <a:ext cx="11377264" cy="5311678"/>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Jüri Üyelikleri Sayısı: (6 Adet)</a:t>
            </a: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nvPr>
        </p:nvGraphicFramePr>
        <p:xfrm>
          <a:off x="578817" y="2166551"/>
          <a:ext cx="10515600" cy="1128003"/>
        </p:xfrm>
        <a:graphic>
          <a:graphicData uri="http://schemas.openxmlformats.org/drawingml/2006/table">
            <a:tbl>
              <a:tblPr>
                <a:tableStyleId>{5C22544A-7EE6-4342-B048-85BDC9FD1C3A}</a:tableStyleId>
              </a:tblPr>
              <a:tblGrid>
                <a:gridCol w="2297474"/>
                <a:gridCol w="1428159"/>
                <a:gridCol w="1241878"/>
                <a:gridCol w="620939"/>
                <a:gridCol w="1294657"/>
                <a:gridCol w="1241878"/>
                <a:gridCol w="807221"/>
                <a:gridCol w="810325"/>
                <a:gridCol w="773069"/>
              </a:tblGrid>
              <a:tr h="745787">
                <a:tc>
                  <a:txBody>
                    <a:bodyPr/>
                    <a:lstStyle/>
                    <a:p>
                      <a:pPr algn="l" fontAlgn="ctr"/>
                      <a:r>
                        <a:rPr lang="tr-TR" sz="1200" b="1" u="none" strike="noStrike" dirty="0">
                          <a:effectLst/>
                        </a:rPr>
                        <a:t>BÖLÜMLER</a:t>
                      </a:r>
                      <a:endParaRPr lang="tr-T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200" b="1" u="none" strike="noStrike" dirty="0">
                          <a:effectLst/>
                        </a:rPr>
                        <a:t>Profesörlük kadro jüriliği</a:t>
                      </a:r>
                      <a:endParaRPr lang="tr-T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200" b="1" u="none" strike="noStrike" dirty="0">
                          <a:effectLst/>
                        </a:rPr>
                        <a:t>Doçentlik sözlü sınav jüriliği</a:t>
                      </a:r>
                      <a:endParaRPr lang="tr-T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err="1">
                          <a:effectLst/>
                        </a:rPr>
                        <a:t>Dç</a:t>
                      </a:r>
                      <a:r>
                        <a:rPr lang="tr-TR" sz="1100" b="1" u="none" strike="noStrike" dirty="0">
                          <a:effectLst/>
                        </a:rPr>
                        <a:t>. Sınav Jüri</a:t>
                      </a:r>
                      <a:endParaRPr lang="tr-TR"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a:effectLst/>
                        </a:rPr>
                        <a:t>Dr. Öğretim Üyeliği Kadro Jüri Üyeliği</a:t>
                      </a:r>
                      <a:endParaRPr lang="tr-TR"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a:effectLst/>
                        </a:rPr>
                        <a:t>Öğretim görevlisi sınav jüriliği</a:t>
                      </a:r>
                      <a:endParaRPr lang="tr-TR"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a:effectLst/>
                        </a:rPr>
                        <a:t>Doktora yeterlilik jüri</a:t>
                      </a:r>
                      <a:endParaRPr lang="tr-TR"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a:effectLst/>
                        </a:rPr>
                        <a:t>Doktora Tez Savunma Jüri</a:t>
                      </a:r>
                      <a:endParaRPr lang="tr-TR"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tr-TR" sz="1100" b="1" u="none" strike="noStrike" dirty="0">
                          <a:effectLst/>
                        </a:rPr>
                        <a:t>Yüksek Lisans Tez Savunma Jüri</a:t>
                      </a:r>
                      <a:endParaRPr lang="tr-TR" sz="1100" b="1" i="0" u="none" strike="noStrike" dirty="0">
                        <a:solidFill>
                          <a:srgbClr val="000000"/>
                        </a:solidFill>
                        <a:effectLst/>
                        <a:latin typeface="Calibri" panose="020F0502020204030204" pitchFamily="34" charset="0"/>
                      </a:endParaRPr>
                    </a:p>
                  </a:txBody>
                  <a:tcPr marL="0" marR="0" marT="0" marB="0" anchor="ctr"/>
                </a:tc>
              </a:tr>
              <a:tr h="186447">
                <a:tc>
                  <a:txBody>
                    <a:bodyPr/>
                    <a:lstStyle/>
                    <a:p>
                      <a:pPr algn="l" fontAlgn="b"/>
                      <a:r>
                        <a:rPr lang="tr-TR" sz="1100" u="none" strike="noStrike" dirty="0">
                          <a:effectLst/>
                        </a:rPr>
                        <a:t>Fizyoterapi ve Rehabilitasyon Bölümü</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dirty="0" smtClean="0">
                          <a:effectLst/>
                        </a:rPr>
                        <a:t>0</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u="none" strike="noStrike" dirty="0" smtClean="0">
                          <a:effectLst/>
                        </a:rPr>
                        <a:t>0</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0" i="0" u="none" strike="noStrike" dirty="0">
                          <a:solidFill>
                            <a:schemeClr val="dk1"/>
                          </a:solidFill>
                          <a:effectLst/>
                          <a:latin typeface="+mn-lt"/>
                        </a:rPr>
                        <a:t>0</a:t>
                      </a:r>
                      <a:endParaRPr lang="tr-T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0" i="0" u="none" strike="noStrike" dirty="0">
                          <a:solidFill>
                            <a:schemeClr val="dk1"/>
                          </a:solidFill>
                          <a:effectLst/>
                          <a:latin typeface="+mn-lt"/>
                        </a:rPr>
                        <a:t>2</a:t>
                      </a:r>
                      <a:endParaRPr lang="tr-T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0" i="0" u="none" strike="noStrike" dirty="0">
                          <a:solidFill>
                            <a:schemeClr val="dk1"/>
                          </a:solidFill>
                          <a:effectLst/>
                          <a:latin typeface="+mn-lt"/>
                        </a:rPr>
                        <a:t>0</a:t>
                      </a:r>
                      <a:endParaRPr lang="tr-T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0" i="0" u="none" strike="noStrike" dirty="0" smtClean="0">
                          <a:solidFill>
                            <a:schemeClr val="dk1"/>
                          </a:solidFill>
                          <a:effectLst/>
                          <a:latin typeface="+mn-lt"/>
                        </a:rPr>
                        <a:t>2</a:t>
                      </a:r>
                      <a:endParaRPr lang="tr-T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0" i="0" u="none" strike="noStrike" dirty="0">
                          <a:solidFill>
                            <a:schemeClr val="dk1"/>
                          </a:solidFill>
                          <a:effectLst/>
                          <a:latin typeface="+mn-lt"/>
                        </a:rPr>
                        <a:t>0</a:t>
                      </a:r>
                      <a:endParaRPr lang="tr-T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0" i="0" u="none" strike="noStrike" dirty="0" smtClean="0">
                          <a:solidFill>
                            <a:schemeClr val="dk1"/>
                          </a:solidFill>
                          <a:effectLst/>
                          <a:latin typeface="+mn-lt"/>
                        </a:rPr>
                        <a:t>2</a:t>
                      </a:r>
                      <a:endParaRPr lang="tr-TR" sz="1100" b="0" i="0" u="none" strike="noStrike" dirty="0">
                        <a:solidFill>
                          <a:srgbClr val="000000"/>
                        </a:solidFill>
                        <a:effectLst/>
                        <a:latin typeface="Calibri" panose="020F0502020204030204" pitchFamily="34" charset="0"/>
                      </a:endParaRPr>
                    </a:p>
                  </a:txBody>
                  <a:tcPr marL="0" marR="0" marT="0" marB="0" anchor="b"/>
                </a:tc>
              </a:tr>
              <a:tr h="195769">
                <a:tc gridSpan="7">
                  <a:txBody>
                    <a:bodyPr/>
                    <a:lstStyle/>
                    <a:p>
                      <a:pPr algn="ctr" fontAlgn="b"/>
                      <a:r>
                        <a:rPr lang="tr-TR" sz="1100" b="1" u="none" strike="noStrike" dirty="0">
                          <a:effectLst/>
                        </a:rPr>
                        <a:t>Toplam</a:t>
                      </a:r>
                      <a:endParaRPr lang="tr-TR" sz="1100" b="1" i="0" u="none" strike="noStrike" dirty="0">
                        <a:solidFill>
                          <a:srgbClr val="000000"/>
                        </a:solidFill>
                        <a:effectLst/>
                        <a:latin typeface="Calibri" panose="020F0502020204030204" pitchFamily="34" charset="0"/>
                      </a:endParaRPr>
                    </a:p>
                  </a:txBody>
                  <a:tcPr marL="0" marR="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1100" b="1" u="none" strike="noStrike" dirty="0">
                          <a:effectLst/>
                        </a:rPr>
                        <a:t> </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1" i="0" u="none" strike="noStrike" dirty="0" smtClean="0">
                          <a:solidFill>
                            <a:schemeClr val="dk1"/>
                          </a:solidFill>
                          <a:effectLst/>
                          <a:latin typeface="+mn-lt"/>
                        </a:rPr>
                        <a:t>6</a:t>
                      </a:r>
                      <a:endParaRPr lang="tr-TR" sz="1100" b="1" i="0" u="none" strike="noStrike" dirty="0">
                        <a:solidFill>
                          <a:srgbClr val="000000"/>
                        </a:solidFill>
                        <a:effectLst/>
                        <a:latin typeface="Calibri" panose="020F0502020204030204" pitchFamily="34" charset="0"/>
                      </a:endParaRPr>
                    </a:p>
                  </a:txBody>
                  <a:tcPr marL="0" marR="0" marT="0" marB="0" anchor="b"/>
                </a:tc>
              </a:tr>
            </a:tbl>
          </a:graphicData>
        </a:graphic>
      </p:graphicFrame>
      <p:graphicFrame>
        <p:nvGraphicFramePr>
          <p:cNvPr id="3" name="Tablo 2"/>
          <p:cNvGraphicFramePr>
            <a:graphicFrameLocks noGrp="1"/>
          </p:cNvGraphicFramePr>
          <p:nvPr>
            <p:extLst/>
          </p:nvPr>
        </p:nvGraphicFramePr>
        <p:xfrm>
          <a:off x="3177746" y="3756968"/>
          <a:ext cx="5029200" cy="1047750"/>
        </p:xfrm>
        <a:graphic>
          <a:graphicData uri="http://schemas.openxmlformats.org/drawingml/2006/table">
            <a:tbl>
              <a:tblPr>
                <a:tableStyleId>{5C22544A-7EE6-4342-B048-85BDC9FD1C3A}</a:tableStyleId>
              </a:tblPr>
              <a:tblGrid>
                <a:gridCol w="3569621"/>
                <a:gridCol w="1459579"/>
              </a:tblGrid>
              <a:tr h="219075">
                <a:tc>
                  <a:txBody>
                    <a:bodyPr/>
                    <a:lstStyle/>
                    <a:p>
                      <a:pPr algn="ctr" rtl="0" fontAlgn="ctr"/>
                      <a:r>
                        <a:rPr lang="tr-TR" sz="1300" b="1" u="none" strike="noStrike" dirty="0">
                          <a:effectLst/>
                        </a:rPr>
                        <a:t>Akademisyen Jüri Dağılımı</a:t>
                      </a:r>
                      <a:endParaRPr lang="tr-TR" sz="1300" b="1" i="0" u="none" strike="noStrike" dirty="0">
                        <a:solidFill>
                          <a:srgbClr val="FF0000"/>
                        </a:solidFill>
                        <a:effectLst/>
                        <a:latin typeface="Times New Roman" panose="02020603050405020304" pitchFamily="18" charset="0"/>
                      </a:endParaRPr>
                    </a:p>
                  </a:txBody>
                  <a:tcPr marL="0" marR="0" marT="0" marB="0" anchor="ctr"/>
                </a:tc>
                <a:tc>
                  <a:txBody>
                    <a:bodyPr/>
                    <a:lstStyle/>
                    <a:p>
                      <a:pPr algn="ctr" rtl="0" fontAlgn="ctr"/>
                      <a:r>
                        <a:rPr lang="tr-TR" sz="1300" b="1" u="none" strike="noStrike" dirty="0">
                          <a:effectLst/>
                        </a:rPr>
                        <a:t>Jüri Sayısı</a:t>
                      </a:r>
                      <a:endParaRPr lang="tr-TR" sz="1300" b="1" i="0" u="none" strike="noStrike" dirty="0">
                        <a:solidFill>
                          <a:srgbClr val="FF0000"/>
                        </a:solidFill>
                        <a:effectLst/>
                        <a:latin typeface="Times New Roman" panose="02020603050405020304" pitchFamily="18" charset="0"/>
                      </a:endParaRPr>
                    </a:p>
                  </a:txBody>
                  <a:tcPr marL="0" marR="0" marT="0" marB="0" anchor="ctr"/>
                </a:tc>
              </a:tr>
              <a:tr h="209550">
                <a:tc>
                  <a:txBody>
                    <a:bodyPr/>
                    <a:lstStyle/>
                    <a:p>
                      <a:pPr algn="l" rtl="0" fontAlgn="ctr"/>
                      <a:r>
                        <a:rPr lang="tr-TR" sz="1300" u="none" strike="noStrike">
                          <a:effectLst/>
                        </a:rPr>
                        <a:t>Prof. Dr. H. Nilgün Gürses</a:t>
                      </a:r>
                      <a:endParaRPr lang="tr-TR" sz="1300" b="0" i="0" u="none" strike="noStrike">
                        <a:solidFill>
                          <a:srgbClr val="000000"/>
                        </a:solidFill>
                        <a:effectLst/>
                        <a:latin typeface="Times New Roman" panose="02020603050405020304" pitchFamily="18" charset="0"/>
                      </a:endParaRPr>
                    </a:p>
                  </a:txBody>
                  <a:tcPr marL="0" marR="0" marT="0" marB="0" anchor="ctr"/>
                </a:tc>
                <a:tc>
                  <a:txBody>
                    <a:bodyPr/>
                    <a:lstStyle/>
                    <a:p>
                      <a:pPr algn="ctr" rtl="0" fontAlgn="ctr"/>
                      <a:r>
                        <a:rPr lang="tr-TR" sz="1300" b="0" i="0" u="none" strike="noStrike" dirty="0" smtClean="0">
                          <a:solidFill>
                            <a:schemeClr val="dk1"/>
                          </a:solidFill>
                          <a:effectLst/>
                          <a:latin typeface="+mn-lt"/>
                        </a:rPr>
                        <a:t>2</a:t>
                      </a:r>
                      <a:endParaRPr lang="tr-TR" sz="1300" b="0" i="0" u="none" strike="noStrike" dirty="0">
                        <a:solidFill>
                          <a:srgbClr val="000000"/>
                        </a:solidFill>
                        <a:effectLst/>
                        <a:latin typeface="Times New Roman" panose="02020603050405020304" pitchFamily="18" charset="0"/>
                      </a:endParaRPr>
                    </a:p>
                  </a:txBody>
                  <a:tcPr marL="0" marR="0" marT="0" marB="0" anchor="ctr"/>
                </a:tc>
              </a:tr>
              <a:tr h="209550">
                <a:tc>
                  <a:txBody>
                    <a:bodyPr/>
                    <a:lstStyle/>
                    <a:p>
                      <a:pPr algn="l" rtl="0" fontAlgn="ctr"/>
                      <a:r>
                        <a:rPr lang="tr-TR" sz="1300" u="none" strike="noStrike">
                          <a:effectLst/>
                        </a:rPr>
                        <a:t>Doç. Dr. Semiramis Özyılmaz</a:t>
                      </a:r>
                      <a:endParaRPr lang="tr-TR" sz="1300" b="0" i="0" u="none" strike="noStrike">
                        <a:solidFill>
                          <a:srgbClr val="000000"/>
                        </a:solidFill>
                        <a:effectLst/>
                        <a:latin typeface="Times New Roman" panose="02020603050405020304" pitchFamily="18" charset="0"/>
                      </a:endParaRPr>
                    </a:p>
                  </a:txBody>
                  <a:tcPr marL="0" marR="0" marT="0" marB="0" anchor="ctr"/>
                </a:tc>
                <a:tc>
                  <a:txBody>
                    <a:bodyPr/>
                    <a:lstStyle/>
                    <a:p>
                      <a:pPr algn="ctr" rtl="0" fontAlgn="ctr"/>
                      <a:r>
                        <a:rPr lang="tr-TR" sz="1300" b="0" i="0" u="none" strike="noStrike" dirty="0" smtClean="0">
                          <a:solidFill>
                            <a:schemeClr val="dk1"/>
                          </a:solidFill>
                          <a:effectLst/>
                          <a:latin typeface="+mn-lt"/>
                        </a:rPr>
                        <a:t>3</a:t>
                      </a:r>
                      <a:endParaRPr lang="tr-TR" sz="1300" b="0" i="0" u="none" strike="noStrike" dirty="0">
                        <a:solidFill>
                          <a:srgbClr val="000000"/>
                        </a:solidFill>
                        <a:effectLst/>
                        <a:latin typeface="Times New Roman" panose="02020603050405020304" pitchFamily="18" charset="0"/>
                      </a:endParaRPr>
                    </a:p>
                  </a:txBody>
                  <a:tcPr marL="0" marR="0" marT="0" marB="0" anchor="ctr"/>
                </a:tc>
              </a:tr>
              <a:tr h="209550">
                <a:tc>
                  <a:txBody>
                    <a:bodyPr/>
                    <a:lstStyle/>
                    <a:p>
                      <a:pPr algn="l" rtl="0" fontAlgn="ctr"/>
                      <a:r>
                        <a:rPr lang="fi-FI" sz="1300" u="none" strike="noStrike">
                          <a:effectLst/>
                        </a:rPr>
                        <a:t>Dr. Öğr. Üyesi Alis Kostanoğlu</a:t>
                      </a:r>
                      <a:endParaRPr lang="fi-FI" sz="1300" b="0" i="0" u="none" strike="noStrike">
                        <a:solidFill>
                          <a:srgbClr val="000000"/>
                        </a:solidFill>
                        <a:effectLst/>
                        <a:latin typeface="Times New Roman" panose="02020603050405020304" pitchFamily="18" charset="0"/>
                      </a:endParaRPr>
                    </a:p>
                  </a:txBody>
                  <a:tcPr marL="0" marR="0" marT="0" marB="0" anchor="ctr"/>
                </a:tc>
                <a:tc>
                  <a:txBody>
                    <a:bodyPr/>
                    <a:lstStyle/>
                    <a:p>
                      <a:pPr algn="ctr" rtl="0" fontAlgn="ctr"/>
                      <a:r>
                        <a:rPr lang="tr-TR" sz="1300" b="0" i="0" u="none" strike="noStrike" dirty="0">
                          <a:solidFill>
                            <a:schemeClr val="dk1"/>
                          </a:solidFill>
                          <a:effectLst/>
                          <a:latin typeface="+mn-lt"/>
                        </a:rPr>
                        <a:t>1</a:t>
                      </a:r>
                      <a:endParaRPr lang="tr-TR" sz="1300" b="0" i="0" u="none" strike="noStrike" dirty="0">
                        <a:solidFill>
                          <a:srgbClr val="000000"/>
                        </a:solidFill>
                        <a:effectLst/>
                        <a:latin typeface="Times New Roman" panose="02020603050405020304" pitchFamily="18" charset="0"/>
                      </a:endParaRPr>
                    </a:p>
                  </a:txBody>
                  <a:tcPr marL="0" marR="0" marT="0" marB="0" anchor="ctr"/>
                </a:tc>
              </a:tr>
              <a:tr h="200025">
                <a:tc>
                  <a:txBody>
                    <a:bodyPr/>
                    <a:lstStyle/>
                    <a:p>
                      <a:pPr algn="r" fontAlgn="b"/>
                      <a:r>
                        <a:rPr lang="tr-TR" sz="1100" b="1" u="none" strike="noStrike" dirty="0">
                          <a:effectLst/>
                        </a:rPr>
                        <a:t>Toplam</a:t>
                      </a:r>
                      <a:endParaRPr lang="tr-TR"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100" b="1" i="0" u="none" strike="noStrike" dirty="0" smtClean="0">
                          <a:solidFill>
                            <a:schemeClr val="dk1"/>
                          </a:solidFill>
                          <a:effectLst/>
                          <a:latin typeface="+mn-lt"/>
                        </a:rPr>
                        <a:t>6</a:t>
                      </a:r>
                      <a:endParaRPr lang="tr-TR" sz="1100" b="1"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5" name="Slayt Numarası Yer Tutucusu 4"/>
          <p:cNvSpPr>
            <a:spLocks noGrp="1"/>
          </p:cNvSpPr>
          <p:nvPr>
            <p:ph type="sldNum" sz="quarter" idx="12"/>
          </p:nvPr>
        </p:nvSpPr>
        <p:spPr/>
        <p:txBody>
          <a:bodyPr/>
          <a:lstStyle/>
          <a:p>
            <a:fld id="{9B8800FA-460D-414D-AF66-D3BDDAFE8794}" type="slidenum">
              <a:rPr lang="tr-TR" smtClean="0"/>
              <a:t>65</a:t>
            </a:fld>
            <a:endParaRPr lang="tr-TR" dirty="0"/>
          </a:p>
        </p:txBody>
      </p:sp>
      <p:sp>
        <p:nvSpPr>
          <p:cNvPr id="6" name="Altbilgi Yer Tutucusu 5"/>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0890307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61913" y="208650"/>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Gerçekleşen Faaliyetler</a:t>
            </a:r>
          </a:p>
        </p:txBody>
      </p:sp>
      <p:sp>
        <p:nvSpPr>
          <p:cNvPr id="7" name="İçerik Yer Tutucusu 2"/>
          <p:cNvSpPr>
            <a:spLocks noGrp="1"/>
          </p:cNvSpPr>
          <p:nvPr>
            <p:ph idx="1"/>
          </p:nvPr>
        </p:nvSpPr>
        <p:spPr>
          <a:xfrm>
            <a:off x="243928" y="1089122"/>
            <a:ext cx="11377264" cy="5311678"/>
          </a:xfrm>
        </p:spPr>
        <p:txBody>
          <a:bodyPr>
            <a:noAutofit/>
          </a:bodyPr>
          <a:lstStyle/>
          <a:p>
            <a:pPr>
              <a:lnSpc>
                <a:spcPct val="100000"/>
              </a:lnSpc>
              <a:buFont typeface="Wingdings" panose="05000000000000000000" pitchFamily="2" charset="2"/>
              <a:buChar char="Ø"/>
            </a:pPr>
            <a:r>
              <a:rPr lang="tr-TR" sz="1800" b="1" dirty="0">
                <a:latin typeface="+mn-lt"/>
                <a:cs typeface="Times New Roman" panose="02020603050405020304" pitchFamily="18" charset="0"/>
              </a:rPr>
              <a:t>2019 / 09-12 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smtClean="0">
                <a:latin typeface="+mn-lt"/>
                <a:cs typeface="Times New Roman" panose="02020603050405020304" pitchFamily="18" charset="0"/>
              </a:rPr>
              <a:t>Sosyal Etkinlik Sayısı: (2 Adet)</a:t>
            </a:r>
            <a:endParaRPr lang="tr-TR" sz="1800" b="1" dirty="0">
              <a:latin typeface="+mn-lt"/>
              <a:cs typeface="Times New Roman" panose="02020603050405020304" pitchFamily="18" charset="0"/>
            </a:endParaRP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a:p>
            <a:pPr lvl="1" algn="just">
              <a:buFont typeface="+mj-lt"/>
              <a:buAutoNum type="arabicPeriod"/>
            </a:pPr>
            <a:r>
              <a:rPr lang="tr-TR" sz="1600" b="1" dirty="0" smtClean="0">
                <a:latin typeface="+mn-lt"/>
                <a:cs typeface="Times New Roman" panose="02020603050405020304" pitchFamily="18" charset="0"/>
              </a:rPr>
              <a:t>Fizyoterapi </a:t>
            </a:r>
            <a:r>
              <a:rPr lang="tr-TR" sz="1600" b="1" dirty="0">
                <a:latin typeface="+mn-lt"/>
                <a:cs typeface="Times New Roman" panose="02020603050405020304" pitchFamily="18" charset="0"/>
              </a:rPr>
              <a:t>ve Rehabilitasyon Bölümü öğretim üye ve elemanları (12) </a:t>
            </a:r>
            <a:r>
              <a:rPr lang="tr-TR" sz="1600" dirty="0">
                <a:latin typeface="+mn-lt"/>
                <a:cs typeface="Times New Roman" panose="02020603050405020304" pitchFamily="18" charset="0"/>
              </a:rPr>
              <a:t>19 Kasım 2019 “Beyaz Önlük Giydirme </a:t>
            </a:r>
            <a:r>
              <a:rPr lang="tr-TR" sz="1600" dirty="0" smtClean="0">
                <a:latin typeface="+mn-lt"/>
                <a:cs typeface="Times New Roman" panose="02020603050405020304" pitchFamily="18" charset="0"/>
              </a:rPr>
              <a:t>Töreni” </a:t>
            </a:r>
            <a:r>
              <a:rPr lang="tr-TR" sz="1600" dirty="0" err="1" smtClean="0">
                <a:latin typeface="+mn-lt"/>
                <a:cs typeface="Times New Roman" panose="02020603050405020304" pitchFamily="18" charset="0"/>
              </a:rPr>
              <a:t>Eric</a:t>
            </a:r>
            <a:r>
              <a:rPr lang="tr-TR" sz="1600" dirty="0" smtClean="0">
                <a:latin typeface="+mn-lt"/>
                <a:cs typeface="Times New Roman" panose="02020603050405020304" pitchFamily="18" charset="0"/>
              </a:rPr>
              <a:t> </a:t>
            </a:r>
            <a:r>
              <a:rPr lang="tr-TR" sz="1600" dirty="0">
                <a:latin typeface="+mn-lt"/>
                <a:cs typeface="Times New Roman" panose="02020603050405020304" pitchFamily="18" charset="0"/>
              </a:rPr>
              <a:t>Frank Konferans </a:t>
            </a:r>
            <a:r>
              <a:rPr lang="tr-TR" sz="1600" dirty="0" smtClean="0">
                <a:latin typeface="+mn-lt"/>
                <a:cs typeface="Times New Roman" panose="02020603050405020304" pitchFamily="18" charset="0"/>
              </a:rPr>
              <a:t>Salonu, Katılımcı</a:t>
            </a:r>
            <a:endParaRPr lang="tr-TR" sz="1600" dirty="0">
              <a:latin typeface="+mn-lt"/>
              <a:cs typeface="Times New Roman" panose="02020603050405020304" pitchFamily="18" charset="0"/>
            </a:endParaRPr>
          </a:p>
          <a:p>
            <a:pPr lvl="1" algn="just">
              <a:buFont typeface="+mj-lt"/>
              <a:buAutoNum type="arabicPeriod"/>
            </a:pPr>
            <a:endParaRPr lang="tr-TR" sz="1600" dirty="0">
              <a:latin typeface="+mn-lt"/>
              <a:cs typeface="Times New Roman" panose="02020603050405020304" pitchFamily="18" charset="0"/>
            </a:endParaRPr>
          </a:p>
          <a:p>
            <a:pPr lvl="1" algn="just">
              <a:buFont typeface="+mj-lt"/>
              <a:buAutoNum type="arabicPeriod"/>
            </a:pPr>
            <a:r>
              <a:rPr lang="tr-TR" sz="1600" b="1" dirty="0" smtClean="0">
                <a:latin typeface="+mn-lt"/>
                <a:cs typeface="Times New Roman" panose="02020603050405020304" pitchFamily="18" charset="0"/>
              </a:rPr>
              <a:t>Arş</a:t>
            </a:r>
            <a:r>
              <a:rPr lang="tr-TR" sz="1600" b="1" dirty="0">
                <a:latin typeface="+mn-lt"/>
                <a:cs typeface="Times New Roman" panose="02020603050405020304" pitchFamily="18" charset="0"/>
              </a:rPr>
              <a:t>. Gör. Hikmet Uçgun</a:t>
            </a:r>
            <a:r>
              <a:rPr lang="tr-TR" sz="1600" dirty="0">
                <a:latin typeface="+mn-lt"/>
                <a:cs typeface="Times New Roman" panose="02020603050405020304" pitchFamily="18" charset="0"/>
              </a:rPr>
              <a:t>. “Yeşilden Karaya Kahve Demleme-Workshop” 6 Aralık 2019, Bezmialem Vakıf Üniversitesi Vatan </a:t>
            </a:r>
            <a:r>
              <a:rPr lang="tr-TR" sz="1600" dirty="0" smtClean="0">
                <a:latin typeface="+mn-lt"/>
                <a:cs typeface="Times New Roman" panose="02020603050405020304" pitchFamily="18" charset="0"/>
              </a:rPr>
              <a:t>Yerleşkesi, Katılımcı</a:t>
            </a:r>
            <a:endParaRPr lang="tr-TR" sz="1600" dirty="0">
              <a:latin typeface="+mn-lt"/>
              <a:cs typeface="Times New Roman" panose="02020603050405020304" pitchFamily="18" charset="0"/>
            </a:endParaRPr>
          </a:p>
          <a:p>
            <a:pPr marL="457200" lvl="1" indent="0" algn="just">
              <a:lnSpc>
                <a:spcPct val="100000"/>
              </a:lnSpc>
              <a:buNone/>
            </a:pPr>
            <a:endParaRPr lang="tr-TR" sz="1600" b="1" dirty="0" smtClean="0">
              <a:latin typeface="+mn-lt"/>
              <a:cs typeface="Times New Roman" panose="02020603050405020304" pitchFamily="18" charset="0"/>
            </a:endParaRPr>
          </a:p>
          <a:p>
            <a:pPr marL="0" lvl="0" indent="0">
              <a:buNone/>
            </a:pPr>
            <a:endParaRPr lang="tr-TR" sz="1200" dirty="0" smtClean="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a:p>
            <a:pPr marL="457200" lvl="1" indent="0">
              <a:lnSpc>
                <a:spcPct val="100000"/>
              </a:lnSpc>
              <a:buNone/>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66</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9404246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339364" y="152231"/>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a:latin typeface="+mn-lt"/>
                <a:cs typeface="Times New Roman" panose="02020603050405020304" pitchFamily="18" charset="0"/>
              </a:rPr>
              <a:t>II.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2020 Yılı İş Planı</a:t>
            </a:r>
          </a:p>
        </p:txBody>
      </p:sp>
      <p:sp>
        <p:nvSpPr>
          <p:cNvPr id="8" name="Dikdörtgen 7"/>
          <p:cNvSpPr/>
          <p:nvPr/>
        </p:nvSpPr>
        <p:spPr>
          <a:xfrm>
            <a:off x="84840" y="996648"/>
            <a:ext cx="11384437" cy="369332"/>
          </a:xfrm>
          <a:prstGeom prst="rect">
            <a:avLst/>
          </a:prstGeom>
        </p:spPr>
        <p:txBody>
          <a:bodyPr wrap="square">
            <a:spAutoFit/>
          </a:bodyPr>
          <a:lstStyle/>
          <a:p>
            <a:pPr marL="285750" indent="-285750">
              <a:buFont typeface="Wingdings" panose="05000000000000000000" pitchFamily="2" charset="2"/>
              <a:buChar char="ü"/>
            </a:pPr>
            <a:r>
              <a:rPr lang="tr-TR" b="1" dirty="0" smtClean="0">
                <a:ea typeface="Calibri" panose="020F0502020204030204" pitchFamily="34" charset="0"/>
              </a:rPr>
              <a:t>2019 </a:t>
            </a:r>
            <a:r>
              <a:rPr lang="tr-TR" b="1" dirty="0"/>
              <a:t> </a:t>
            </a:r>
            <a:r>
              <a:rPr lang="tr-TR" b="1" dirty="0" smtClean="0"/>
              <a:t>İdari </a:t>
            </a:r>
            <a:r>
              <a:rPr lang="tr-TR" b="1" dirty="0"/>
              <a:t>Faaliyetler Kapsamında Planlanan Hedefler ve </a:t>
            </a:r>
            <a:r>
              <a:rPr lang="tr-TR" b="1" dirty="0" smtClean="0"/>
              <a:t>Gerekçeleri</a:t>
            </a:r>
            <a:endParaRPr lang="tr-TR" sz="1600" dirty="0"/>
          </a:p>
        </p:txBody>
      </p:sp>
      <p:sp>
        <p:nvSpPr>
          <p:cNvPr id="2" name="Dikdörtgen 1"/>
          <p:cNvSpPr/>
          <p:nvPr/>
        </p:nvSpPr>
        <p:spPr>
          <a:xfrm>
            <a:off x="250956" y="1450803"/>
            <a:ext cx="11576116" cy="4708981"/>
          </a:xfrm>
          <a:prstGeom prst="rect">
            <a:avLst/>
          </a:prstGeom>
        </p:spPr>
        <p:txBody>
          <a:bodyPr wrap="square">
            <a:spAutoFit/>
          </a:bodyPr>
          <a:lstStyle/>
          <a:p>
            <a:pPr marL="285750" lvl="0" indent="-285750">
              <a:buFont typeface="Wingdings" panose="05000000000000000000" pitchFamily="2" charset="2"/>
              <a:buChar char="Ø"/>
            </a:pPr>
            <a:r>
              <a:rPr lang="tr-TR" b="1" dirty="0">
                <a:cs typeface="Times New Roman" panose="02020603050405020304" pitchFamily="18" charset="0"/>
              </a:rPr>
              <a:t>Fizyoterapi ve Rehabilitasyon Bölümü için</a:t>
            </a:r>
            <a:r>
              <a:rPr lang="tr-TR" b="1" dirty="0" smtClean="0">
                <a:cs typeface="Times New Roman" panose="02020603050405020304" pitchFamily="18" charset="0"/>
              </a:rPr>
              <a:t>;</a:t>
            </a:r>
          </a:p>
          <a:p>
            <a:pPr lvl="0"/>
            <a:endParaRPr lang="tr-TR" b="1" dirty="0">
              <a:cs typeface="Times New Roman" panose="02020603050405020304" pitchFamily="18" charset="0"/>
            </a:endParaRPr>
          </a:p>
          <a:p>
            <a:pPr marL="285750" lvl="0" indent="-285750" algn="just">
              <a:lnSpc>
                <a:spcPct val="150000"/>
              </a:lnSpc>
              <a:buFont typeface="Arial" panose="020B0604020202020204" pitchFamily="34" charset="0"/>
              <a:buChar char="•"/>
            </a:pPr>
            <a:r>
              <a:rPr lang="tr-TR" sz="1600" dirty="0"/>
              <a:t>Doktoralarını bitiren öğretim görevlilerinin kriterleri tamamlayarak öğretim üyeliğine yükselmeleri ve gerekli kadroların talep edilmesi</a:t>
            </a:r>
          </a:p>
          <a:p>
            <a:pPr marL="285750" lvl="0" indent="-285750" algn="just">
              <a:lnSpc>
                <a:spcPct val="150000"/>
              </a:lnSpc>
              <a:buFont typeface="Arial" panose="020B0604020202020204" pitchFamily="34" charset="0"/>
              <a:buChar char="•"/>
            </a:pPr>
            <a:r>
              <a:rPr lang="tr-TR" sz="1600" dirty="0"/>
              <a:t>Yeni anabilim dallarının ve yeni doktora programlarının açılması için gerekli kadroların sağlanması</a:t>
            </a:r>
          </a:p>
          <a:p>
            <a:pPr marL="285750" lvl="0" indent="-285750" algn="just">
              <a:lnSpc>
                <a:spcPct val="150000"/>
              </a:lnSpc>
              <a:buFont typeface="Arial" panose="020B0604020202020204" pitchFamily="34" charset="0"/>
              <a:buChar char="•"/>
            </a:pPr>
            <a:r>
              <a:rPr lang="tr-TR" sz="1600" dirty="0"/>
              <a:t>Bölümümüzün kurumsal iletişim direktörlüğü ve öğretim üyeleri eşliğinde lise öğrencilerine tanıtım faaliyetlerine katılması</a:t>
            </a:r>
          </a:p>
          <a:p>
            <a:pPr marL="285750" lvl="0" indent="-285750" algn="just">
              <a:lnSpc>
                <a:spcPct val="150000"/>
              </a:lnSpc>
              <a:buFont typeface="Arial" panose="020B0604020202020204" pitchFamily="34" charset="0"/>
              <a:buChar char="•"/>
            </a:pPr>
            <a:r>
              <a:rPr lang="tr-TR" sz="1600" dirty="0"/>
              <a:t>Üniversite tercih günleri kapsamında Lütfi Kırdar Kongre Merkezi’nde yapılan tanıtım günlerine bölüm başkanları ve öğretim üyesi düzeyinde </a:t>
            </a:r>
            <a:r>
              <a:rPr lang="tr-TR" sz="1600" dirty="0" err="1"/>
              <a:t>katılınması</a:t>
            </a:r>
            <a:r>
              <a:rPr lang="tr-TR" sz="1600" dirty="0"/>
              <a:t>.</a:t>
            </a:r>
          </a:p>
          <a:p>
            <a:pPr marL="285750" lvl="0" indent="-285750" algn="just">
              <a:lnSpc>
                <a:spcPct val="150000"/>
              </a:lnSpc>
              <a:buFont typeface="Arial" panose="020B0604020202020204" pitchFamily="34" charset="0"/>
              <a:buChar char="•"/>
            </a:pPr>
            <a:endParaRPr lang="tr-TR" sz="1600" dirty="0"/>
          </a:p>
          <a:p>
            <a:pPr marL="285750" lvl="0" indent="-285750" algn="just">
              <a:lnSpc>
                <a:spcPct val="150000"/>
              </a:lnSpc>
              <a:buFont typeface="Arial" panose="020B0604020202020204" pitchFamily="34" charset="0"/>
              <a:buChar char="•"/>
            </a:pPr>
            <a:r>
              <a:rPr lang="tr-TR" sz="1600" dirty="0"/>
              <a:t>Bölümümüz 5 yıllık stratejik plan faaliyetlerinin sürdürülebilirliğinin sağlanması ve hedeflere ulaşarak eğitimde standart </a:t>
            </a:r>
            <a:r>
              <a:rPr lang="tr-TR" sz="1600" dirty="0" smtClean="0"/>
              <a:t>sağlanması</a:t>
            </a:r>
          </a:p>
          <a:p>
            <a:pPr lvl="0" algn="just">
              <a:lnSpc>
                <a:spcPct val="150000"/>
              </a:lnSpc>
            </a:pPr>
            <a:endParaRPr lang="tr-TR" sz="1600" dirty="0"/>
          </a:p>
          <a:p>
            <a:pPr algn="just">
              <a:lnSpc>
                <a:spcPct val="150000"/>
              </a:lnSpc>
            </a:pPr>
            <a:r>
              <a:rPr lang="tr-TR" sz="1600" b="1" dirty="0"/>
              <a:t>Gerekçesi; </a:t>
            </a:r>
            <a:r>
              <a:rPr lang="tr-TR" sz="1600" dirty="0"/>
              <a:t>Bölümümüz eğitim-öğretiminin kesintisiz ilerleyebilmesini sağlamak, doluluk oranlarının en üst düzeyde olabilmesini sağlamak, bölümümüzün daha iyi tanıtılması, bölümümüz eğitiminin kalitesinin arttırılması ve mezuniyet sonrası eğitimin geliştirilmesi</a:t>
            </a:r>
          </a:p>
          <a:p>
            <a:pPr marL="285750" lvl="0" indent="-285750">
              <a:lnSpc>
                <a:spcPct val="150000"/>
              </a:lnSpc>
              <a:buFont typeface="Wingdings" panose="05000000000000000000" pitchFamily="2" charset="2"/>
              <a:buChar char="ü"/>
            </a:pPr>
            <a:endParaRPr lang="tr-TR" sz="1600" dirty="0">
              <a:cs typeface="Times New Roman" panose="02020603050405020304" pitchFamily="18" charset="0"/>
            </a:endParaRPr>
          </a:p>
        </p:txBody>
      </p:sp>
      <p:sp>
        <p:nvSpPr>
          <p:cNvPr id="3" name="Slayt Numarası Yer Tutucusu 2"/>
          <p:cNvSpPr>
            <a:spLocks noGrp="1"/>
          </p:cNvSpPr>
          <p:nvPr>
            <p:ph type="sldNum" sz="quarter" idx="12"/>
          </p:nvPr>
        </p:nvSpPr>
        <p:spPr/>
        <p:txBody>
          <a:bodyPr/>
          <a:lstStyle/>
          <a:p>
            <a:fld id="{9B8800FA-460D-414D-AF66-D3BDDAFE8794}" type="slidenum">
              <a:rPr lang="tr-TR" smtClean="0"/>
              <a:t>67</a:t>
            </a:fld>
            <a:endParaRPr lang="tr-TR" dirty="0"/>
          </a:p>
        </p:txBody>
      </p:sp>
      <p:sp>
        <p:nvSpPr>
          <p:cNvPr id="4" name="Altbilgi Yer Tutucusu 3"/>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07500964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329937" y="161658"/>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 Bölüm</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2020 Yılı İş Planı</a:t>
            </a:r>
            <a:endParaRPr lang="tr-TR" sz="2000" dirty="0">
              <a:latin typeface="+mn-lt"/>
              <a:cs typeface="Times New Roman" panose="02020603050405020304" pitchFamily="18" charset="0"/>
            </a:endParaRPr>
          </a:p>
        </p:txBody>
      </p:sp>
      <p:sp>
        <p:nvSpPr>
          <p:cNvPr id="8" name="Dikdörtgen 7"/>
          <p:cNvSpPr/>
          <p:nvPr/>
        </p:nvSpPr>
        <p:spPr>
          <a:xfrm>
            <a:off x="84840" y="996648"/>
            <a:ext cx="11384437" cy="369332"/>
          </a:xfrm>
          <a:prstGeom prst="rect">
            <a:avLst/>
          </a:prstGeom>
        </p:spPr>
        <p:txBody>
          <a:bodyPr wrap="square">
            <a:spAutoFit/>
          </a:bodyPr>
          <a:lstStyle/>
          <a:p>
            <a:pPr marL="285750" indent="-285750">
              <a:buFont typeface="Wingdings" panose="05000000000000000000" pitchFamily="2" charset="2"/>
              <a:buChar char="ü"/>
            </a:pPr>
            <a:r>
              <a:rPr lang="tr-TR" b="1" dirty="0">
                <a:cs typeface="Times New Roman" panose="02020603050405020304" pitchFamily="18" charset="0"/>
              </a:rPr>
              <a:t>Eğitim-Öğretim Hizmetleri Kapsamında Planlanan Hedefler ve </a:t>
            </a:r>
            <a:r>
              <a:rPr lang="tr-TR" b="1" dirty="0" smtClean="0">
                <a:cs typeface="Times New Roman" panose="02020603050405020304" pitchFamily="18" charset="0"/>
              </a:rPr>
              <a:t>Gerekçeleri</a:t>
            </a:r>
            <a:endParaRPr lang="tr-TR" dirty="0">
              <a:cs typeface="Times New Roman" panose="02020603050405020304" pitchFamily="18" charset="0"/>
            </a:endParaRPr>
          </a:p>
        </p:txBody>
      </p:sp>
      <p:sp>
        <p:nvSpPr>
          <p:cNvPr id="3" name="Dikdörtgen 2"/>
          <p:cNvSpPr/>
          <p:nvPr/>
        </p:nvSpPr>
        <p:spPr>
          <a:xfrm>
            <a:off x="493335" y="1514261"/>
            <a:ext cx="11698665" cy="338554"/>
          </a:xfrm>
          <a:prstGeom prst="rect">
            <a:avLst/>
          </a:prstGeom>
        </p:spPr>
        <p:txBody>
          <a:bodyPr wrap="square">
            <a:spAutoFit/>
          </a:bodyPr>
          <a:lstStyle/>
          <a:p>
            <a:pPr marL="285750" lvl="0" indent="-285750">
              <a:buFont typeface="Wingdings" panose="05000000000000000000" pitchFamily="2" charset="2"/>
              <a:buChar char="ü"/>
            </a:pPr>
            <a:endParaRPr lang="tr-TR" sz="1600" dirty="0">
              <a:cs typeface="Times New Roman" panose="02020603050405020304" pitchFamily="18" charset="0"/>
            </a:endParaRPr>
          </a:p>
        </p:txBody>
      </p:sp>
      <p:sp>
        <p:nvSpPr>
          <p:cNvPr id="2" name="Dikdörtgen 1"/>
          <p:cNvSpPr/>
          <p:nvPr/>
        </p:nvSpPr>
        <p:spPr>
          <a:xfrm>
            <a:off x="181232" y="1365980"/>
            <a:ext cx="11829536" cy="4905958"/>
          </a:xfrm>
          <a:prstGeom prst="rect">
            <a:avLst/>
          </a:prstGeom>
        </p:spPr>
        <p:txBody>
          <a:bodyPr wrap="square">
            <a:spAutoFit/>
          </a:bodyPr>
          <a:lstStyle/>
          <a:p>
            <a:pPr marL="342900" indent="-342900" algn="just">
              <a:lnSpc>
                <a:spcPct val="115000"/>
              </a:lnSpc>
              <a:buFont typeface="Wingdings" panose="05000000000000000000" pitchFamily="2" charset="2"/>
              <a:buChar char="Ø"/>
            </a:pPr>
            <a:r>
              <a:rPr lang="tr-TR" b="1" dirty="0">
                <a:cs typeface="Times New Roman" panose="02020603050405020304" pitchFamily="18" charset="0"/>
              </a:rPr>
              <a:t>Fizyoterapi ve Rehabilitasyon Bölümü için</a:t>
            </a:r>
            <a:r>
              <a:rPr lang="tr-TR" b="1" dirty="0" smtClean="0">
                <a:cs typeface="Times New Roman" panose="02020603050405020304" pitchFamily="18" charset="0"/>
              </a:rPr>
              <a:t>;</a:t>
            </a:r>
            <a:endParaRPr lang="tr-TR" dirty="0" smtClean="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tr-TR" sz="1600" dirty="0" smtClean="0">
                <a:ea typeface="Calibri" panose="020F0502020204030204" pitchFamily="34" charset="0"/>
                <a:cs typeface="Times New Roman" panose="02020603050405020304" pitchFamily="18" charset="0"/>
              </a:rPr>
              <a:t>2019-2020 </a:t>
            </a:r>
            <a:r>
              <a:rPr lang="tr-TR" sz="1600" dirty="0">
                <a:ea typeface="Calibri" panose="020F0502020204030204" pitchFamily="34" charset="0"/>
                <a:cs typeface="Times New Roman" panose="02020603050405020304" pitchFamily="18" charset="0"/>
              </a:rPr>
              <a:t>eğitim-öğretim yılı lisans, yüksek lisans ve doktora eğitiminin sürdürülmesi</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2019-2020 Eğitim-Öğretim yılları lisans, yüksek lisans ve doktora öğrencileri için ara, mazeret, final ve bütünleme sınavlarının yapılması.</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Eğitim ve Araştırma Laboratuvarı faaliyetlerinin sürdürülmesi</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Yüksek lisans ve Doktora tezlerinin sürdürülmesi</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Öğrenci ve hastalarımız için Eğitim Araştırma Laboratuvarları’nda sosyal ve eğitici faaliyetlerin sürdürülmesi</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Üniversitemizde vakıf üniversiteleri içinde ilk</a:t>
            </a:r>
            <a:r>
              <a:rPr lang="tr-TR" sz="1600" i="1" dirty="0">
                <a:ea typeface="Calibri" panose="020F0502020204030204" pitchFamily="34" charset="0"/>
                <a:cs typeface="Times New Roman" panose="02020603050405020304" pitchFamily="18" charset="0"/>
              </a:rPr>
              <a:t> “</a:t>
            </a:r>
            <a:r>
              <a:rPr lang="tr-TR" sz="1600" dirty="0">
                <a:ea typeface="Calibri" panose="020F0502020204030204" pitchFamily="34" charset="0"/>
                <a:cs typeface="Times New Roman" panose="02020603050405020304" pitchFamily="18" charset="0"/>
              </a:rPr>
              <a:t>Fizyoterapi Rehabilitasyon </a:t>
            </a:r>
            <a:r>
              <a:rPr lang="tr-TR" sz="1600" dirty="0" err="1">
                <a:ea typeface="Calibri" panose="020F0502020204030204" pitchFamily="34" charset="0"/>
                <a:cs typeface="Times New Roman" panose="02020603050405020304" pitchFamily="18" charset="0"/>
              </a:rPr>
              <a:t>Fakültesi”ni</a:t>
            </a:r>
            <a:r>
              <a:rPr lang="tr-TR" sz="1600" dirty="0">
                <a:ea typeface="Calibri" panose="020F0502020204030204" pitchFamily="34" charset="0"/>
                <a:cs typeface="Times New Roman" panose="02020603050405020304" pitchFamily="18" charset="0"/>
              </a:rPr>
              <a:t> kurmak. Bu fakülte kapsamında; Fizyoterapi Rehabilitasyon ile ilgili ana bilim dallarını açmak. </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Kendi öğretim üyelerimizi yetiştirmeye devam etmek (Şu an 4 öğretim görevlimiz ve 3 araştırma görevlimiz doktoralarını ve 2 araştırma görevlimiz yüksek lisansını yapmaktadır)</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2019-2020 eğitim-öğretim yılı ders planlarının gözden geçirilerek revize edilmesi. </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2019-2020 eğitim-öğretim yılı ders görevlendirmelerinin gözden geçirilerek revize edilmesi ve görevlendirmelerin yapılması. </a:t>
            </a:r>
          </a:p>
          <a:p>
            <a:pPr marL="342900" lvl="0" indent="-342900" algn="just">
              <a:lnSpc>
                <a:spcPct val="115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Bölümümüz öğrencilerinin etkinliklere, ulusal ve uluslararası öğrenci kongresi ve sempozyumlara katılımlarının teşvik edilmesi ve desteklenmesi. </a:t>
            </a:r>
          </a:p>
          <a:p>
            <a:pPr marL="228600" algn="just">
              <a:lnSpc>
                <a:spcPct val="115000"/>
              </a:lnSpc>
              <a:spcAft>
                <a:spcPts val="0"/>
              </a:spcAft>
            </a:pPr>
            <a:r>
              <a:rPr lang="tr-TR" sz="1600" dirty="0">
                <a:ea typeface="Calibri" panose="020F0502020204030204" pitchFamily="34" charset="0"/>
                <a:cs typeface="Times New Roman" panose="02020603050405020304" pitchFamily="18" charset="0"/>
              </a:rPr>
              <a:t> </a:t>
            </a:r>
          </a:p>
          <a:p>
            <a:pPr marL="457200" algn="just">
              <a:lnSpc>
                <a:spcPct val="115000"/>
              </a:lnSpc>
              <a:spcAft>
                <a:spcPts val="800"/>
              </a:spcAft>
            </a:pPr>
            <a:r>
              <a:rPr lang="tr-TR" sz="1600" b="1" dirty="0">
                <a:ea typeface="Calibri" panose="020F0502020204030204" pitchFamily="34" charset="0"/>
                <a:cs typeface="Times New Roman" panose="02020603050405020304" pitchFamily="18" charset="0"/>
              </a:rPr>
              <a:t>Gerekçe; </a:t>
            </a:r>
            <a:r>
              <a:rPr lang="tr-TR" sz="1600" dirty="0">
                <a:ea typeface="Calibri" panose="020F0502020204030204" pitchFamily="34" charset="0"/>
                <a:cs typeface="Times New Roman" panose="02020603050405020304" pitchFamily="18" charset="0"/>
              </a:rPr>
              <a:t>Eğitim-öğretimde kalitenin artırılması, eğitim kadromuzun güçlendirilmesi, öğrenci memnuniyeti ile birlikte aidiyet duygusunun geliştirilmesi, bireysel sorumluluk ve topluma yararlı birey olma bilincinin artırılması hedeflenmektedir</a:t>
            </a:r>
            <a:endParaRPr lang="tr-TR" sz="1600" dirty="0">
              <a:effectLst/>
              <a:ea typeface="Calibri" panose="020F0502020204030204" pitchFamily="34"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9B8800FA-460D-414D-AF66-D3BDDAFE8794}" type="slidenum">
              <a:rPr lang="tr-TR" smtClean="0"/>
              <a:t>68</a:t>
            </a:fld>
            <a:endParaRPr lang="tr-TR" dirty="0"/>
          </a:p>
        </p:txBody>
      </p:sp>
      <p:sp>
        <p:nvSpPr>
          <p:cNvPr id="5" name="Altbilgi Yer Tutucusu 4"/>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6918467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329937" y="161658"/>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a:latin typeface="+mn-lt"/>
                <a:cs typeface="Times New Roman" panose="02020603050405020304" pitchFamily="18" charset="0"/>
              </a:rPr>
              <a:t>II.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2020 Yılı İş Planı</a:t>
            </a:r>
          </a:p>
        </p:txBody>
      </p:sp>
      <p:sp>
        <p:nvSpPr>
          <p:cNvPr id="8" name="Dikdörtgen 7"/>
          <p:cNvSpPr/>
          <p:nvPr/>
        </p:nvSpPr>
        <p:spPr>
          <a:xfrm>
            <a:off x="84840" y="996648"/>
            <a:ext cx="11384437" cy="646331"/>
          </a:xfrm>
          <a:prstGeom prst="rect">
            <a:avLst/>
          </a:prstGeom>
        </p:spPr>
        <p:txBody>
          <a:bodyPr wrap="square">
            <a:spAutoFit/>
          </a:bodyPr>
          <a:lstStyle/>
          <a:p>
            <a:pPr marL="285750" indent="-285750">
              <a:buFont typeface="Wingdings" panose="05000000000000000000" pitchFamily="2" charset="2"/>
              <a:buChar char="ü"/>
            </a:pPr>
            <a:r>
              <a:rPr lang="tr-TR" dirty="0"/>
              <a:t> </a:t>
            </a:r>
            <a:r>
              <a:rPr lang="tr-TR" b="1" dirty="0" smtClean="0"/>
              <a:t>Akademik </a:t>
            </a:r>
            <a:r>
              <a:rPr lang="tr-TR" b="1" dirty="0"/>
              <a:t>Faaliyetler Kapsamında Planlanan Hedefler ve </a:t>
            </a:r>
            <a:r>
              <a:rPr lang="tr-TR" b="1" dirty="0" smtClean="0"/>
              <a:t>Gerekçeleri</a:t>
            </a:r>
            <a:endParaRPr lang="tr-TR" dirty="0"/>
          </a:p>
          <a:p>
            <a:pPr>
              <a:buFont typeface="Wingdings" panose="05000000000000000000" pitchFamily="2" charset="2"/>
              <a:buChar char="Ø"/>
            </a:pPr>
            <a:endParaRPr lang="tr-TR" dirty="0">
              <a:cs typeface="Times New Roman" panose="02020603050405020304" pitchFamily="18" charset="0"/>
            </a:endParaRPr>
          </a:p>
        </p:txBody>
      </p:sp>
      <p:sp>
        <p:nvSpPr>
          <p:cNvPr id="3" name="Dikdörtgen 2"/>
          <p:cNvSpPr/>
          <p:nvPr/>
        </p:nvSpPr>
        <p:spPr>
          <a:xfrm>
            <a:off x="493335" y="1514261"/>
            <a:ext cx="11698665" cy="338554"/>
          </a:xfrm>
          <a:prstGeom prst="rect">
            <a:avLst/>
          </a:prstGeom>
        </p:spPr>
        <p:txBody>
          <a:bodyPr wrap="square">
            <a:spAutoFit/>
          </a:bodyPr>
          <a:lstStyle/>
          <a:p>
            <a:pPr marL="285750" lvl="0" indent="-285750">
              <a:buFont typeface="Wingdings" panose="05000000000000000000" pitchFamily="2" charset="2"/>
              <a:buChar char="ü"/>
            </a:pPr>
            <a:endParaRPr lang="tr-TR" sz="1600" dirty="0">
              <a:cs typeface="Times New Roman" panose="02020603050405020304" pitchFamily="18" charset="0"/>
            </a:endParaRPr>
          </a:p>
        </p:txBody>
      </p:sp>
      <p:sp>
        <p:nvSpPr>
          <p:cNvPr id="2" name="Dikdörtgen 1"/>
          <p:cNvSpPr/>
          <p:nvPr/>
        </p:nvSpPr>
        <p:spPr>
          <a:xfrm>
            <a:off x="181232" y="1365980"/>
            <a:ext cx="11829536" cy="729430"/>
          </a:xfrm>
          <a:prstGeom prst="rect">
            <a:avLst/>
          </a:prstGeom>
        </p:spPr>
        <p:txBody>
          <a:bodyPr wrap="square">
            <a:spAutoFit/>
          </a:bodyPr>
          <a:lstStyle/>
          <a:p>
            <a:pPr marL="342900" indent="-342900" algn="just">
              <a:lnSpc>
                <a:spcPct val="115000"/>
              </a:lnSpc>
              <a:buFont typeface="Wingdings" panose="05000000000000000000" pitchFamily="2" charset="2"/>
              <a:buChar char="Ø"/>
            </a:pPr>
            <a:r>
              <a:rPr lang="tr-TR" b="1" dirty="0">
                <a:cs typeface="Times New Roman" panose="02020603050405020304" pitchFamily="18" charset="0"/>
              </a:rPr>
              <a:t>Fizyoterapi ve Rehabilitasyon Bölümü için</a:t>
            </a:r>
            <a:r>
              <a:rPr lang="tr-TR" b="1" dirty="0" smtClean="0">
                <a:cs typeface="Times New Roman" panose="02020603050405020304" pitchFamily="18" charset="0"/>
              </a:rPr>
              <a:t>;</a:t>
            </a:r>
          </a:p>
          <a:p>
            <a:pPr marL="342900" indent="-342900" algn="just">
              <a:lnSpc>
                <a:spcPct val="115000"/>
              </a:lnSpc>
              <a:buFont typeface="Wingdings" panose="05000000000000000000" pitchFamily="2" charset="2"/>
              <a:buChar char="Ø"/>
            </a:pPr>
            <a:endParaRPr lang="tr-TR" b="1" dirty="0">
              <a:ea typeface="Calibri" panose="020F0502020204030204" pitchFamily="34" charset="0"/>
              <a:cs typeface="Times New Roman" panose="02020603050405020304" pitchFamily="18" charset="0"/>
            </a:endParaRPr>
          </a:p>
        </p:txBody>
      </p:sp>
      <p:sp>
        <p:nvSpPr>
          <p:cNvPr id="4" name="Dikdörtgen 3"/>
          <p:cNvSpPr/>
          <p:nvPr/>
        </p:nvSpPr>
        <p:spPr>
          <a:xfrm>
            <a:off x="329937" y="1852815"/>
            <a:ext cx="11499598" cy="4116768"/>
          </a:xfrm>
          <a:prstGeom prst="rect">
            <a:avLst/>
          </a:prstGeom>
        </p:spPr>
        <p:txBody>
          <a:bodyPr wrap="square">
            <a:spAutoFit/>
          </a:bodyPr>
          <a:lstStyle/>
          <a:p>
            <a:pPr marL="342900" lvl="0" indent="-342900" algn="just">
              <a:lnSpc>
                <a:spcPct val="150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Bölümümüzün akreditasyon hazırlıklarının yapılması</a:t>
            </a:r>
          </a:p>
          <a:p>
            <a:pPr marL="342900" lvl="0" indent="-342900" algn="just">
              <a:lnSpc>
                <a:spcPct val="150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Mezuniyet sonrası eğitim kapsamında projelerin sürdürülmesi ve yayına dönüştürülmesi</a:t>
            </a:r>
          </a:p>
          <a:p>
            <a:pPr marL="342900" lvl="0" indent="-342900" algn="just">
              <a:lnSpc>
                <a:spcPct val="150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İkincisi gerçekleştirilmiş olan “Öğrenci Kongresi” </a:t>
            </a:r>
            <a:r>
              <a:rPr lang="tr-TR" sz="1600" dirty="0" err="1">
                <a:ea typeface="Calibri" panose="020F0502020204030204" pitchFamily="34" charset="0"/>
                <a:cs typeface="Times New Roman" panose="02020603050405020304" pitchFamily="18" charset="0"/>
              </a:rPr>
              <a:t>nin</a:t>
            </a:r>
            <a:r>
              <a:rPr lang="tr-TR" sz="1600" dirty="0">
                <a:ea typeface="Calibri" panose="020F0502020204030204" pitchFamily="34" charset="0"/>
                <a:cs typeface="Times New Roman" panose="02020603050405020304" pitchFamily="18" charset="0"/>
              </a:rPr>
              <a:t> her yıl devam ettirilmesi</a:t>
            </a:r>
          </a:p>
          <a:p>
            <a:pPr marL="342900" lvl="0" indent="-342900" algn="just">
              <a:lnSpc>
                <a:spcPct val="150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Eğitim ve Araştırma Laboratuvarlarında yeni proje ve araştırmalar yapmak ve bunları ulusal, uluslararası yayına dönüştürmek.</a:t>
            </a:r>
          </a:p>
          <a:p>
            <a:pPr marL="342900" lvl="0" indent="-342900" algn="just">
              <a:lnSpc>
                <a:spcPct val="150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Bilim alanımızla ilgili kitap yazmak</a:t>
            </a:r>
          </a:p>
          <a:p>
            <a:pPr marL="342900" lvl="0" indent="-342900" algn="just">
              <a:lnSpc>
                <a:spcPct val="150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Bilim alanımızla ilgili kitap tercüme edilmesi</a:t>
            </a:r>
          </a:p>
          <a:p>
            <a:pPr marL="342900" lvl="0" indent="-342900" algn="just">
              <a:lnSpc>
                <a:spcPct val="150000"/>
              </a:lnSpc>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Toplum sağlığını destekleyen kurum ve kuruluşlarla, İBB, ilçe belediyeler, meslek ve hasta dernekleri ile halka ve engellilere yönelik ortak etkinlik ve projelere devam etmek</a:t>
            </a:r>
          </a:p>
          <a:p>
            <a:pPr marL="457200" algn="just">
              <a:lnSpc>
                <a:spcPct val="150000"/>
              </a:lnSpc>
              <a:spcAft>
                <a:spcPts val="0"/>
              </a:spcAft>
            </a:pPr>
            <a:r>
              <a:rPr lang="tr-TR" sz="1600" dirty="0">
                <a:ea typeface="Calibri" panose="020F0502020204030204" pitchFamily="34" charset="0"/>
                <a:cs typeface="Times New Roman" panose="02020603050405020304" pitchFamily="18" charset="0"/>
              </a:rPr>
              <a:t> </a:t>
            </a:r>
          </a:p>
          <a:p>
            <a:pPr marL="457200" algn="just">
              <a:lnSpc>
                <a:spcPct val="150000"/>
              </a:lnSpc>
              <a:spcAft>
                <a:spcPts val="800"/>
              </a:spcAft>
            </a:pPr>
            <a:r>
              <a:rPr lang="tr-TR" sz="1600" b="1" dirty="0">
                <a:ea typeface="Calibri" panose="020F0502020204030204" pitchFamily="34" charset="0"/>
                <a:cs typeface="Times New Roman" panose="02020603050405020304" pitchFamily="18" charset="0"/>
              </a:rPr>
              <a:t>Gerekçe; </a:t>
            </a:r>
            <a:r>
              <a:rPr lang="tr-TR" sz="1600" dirty="0">
                <a:ea typeface="Calibri" panose="020F0502020204030204" pitchFamily="34" charset="0"/>
                <a:cs typeface="Times New Roman" panose="02020603050405020304" pitchFamily="18" charset="0"/>
              </a:rPr>
              <a:t>Bölümümüz akademik standartlarının ve hizmet kalitesinin, akademisyen eğitimi, akademik kariyer ve gelişime katkının arttırılması, Üniversite-STK işbirliğini güçlendirmek ve bölüm öğrencilerine araştırma örnekleri oluşturmak </a:t>
            </a:r>
            <a:endParaRPr lang="tr-TR" sz="1600" dirty="0">
              <a:effectLst/>
              <a:ea typeface="Calibri" panose="020F0502020204030204" pitchFamily="34"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9B8800FA-460D-414D-AF66-D3BDDAFE8794}" type="slidenum">
              <a:rPr lang="tr-TR" smtClean="0"/>
              <a:t>69</a:t>
            </a:fld>
            <a:endParaRPr lang="tr-TR" dirty="0"/>
          </a:p>
        </p:txBody>
      </p:sp>
      <p:sp>
        <p:nvSpPr>
          <p:cNvPr id="6" name="Altbilgi Yer Tutucusu 5"/>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138014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08650"/>
            <a:ext cx="10739575"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Diğer Makaleler  / Uluslararası Makaleler </a:t>
            </a:r>
            <a:r>
              <a:rPr lang="tr-TR" sz="1800" b="1" dirty="0" smtClean="0">
                <a:latin typeface="+mn-lt"/>
                <a:cs typeface="Times New Roman" panose="02020603050405020304" pitchFamily="18" charset="0"/>
              </a:rPr>
              <a:t>(4 Adet)</a:t>
            </a:r>
          </a:p>
          <a:p>
            <a:pPr marL="457200" lvl="1" indent="0">
              <a:lnSpc>
                <a:spcPct val="100000"/>
              </a:lnSpc>
              <a:buNone/>
            </a:pPr>
            <a:endParaRPr lang="tr-TR" sz="1800" b="1" dirty="0" smtClean="0">
              <a:latin typeface="Times New Roman" panose="02020603050405020304" pitchFamily="18" charset="0"/>
              <a:cs typeface="Times New Roman" panose="02020603050405020304" pitchFamily="18" charset="0"/>
            </a:endParaRPr>
          </a:p>
          <a:p>
            <a:pPr marL="342900" lvl="1" indent="-342900" algn="just">
              <a:lnSpc>
                <a:spcPct val="100000"/>
              </a:lnSpc>
              <a:spcBef>
                <a:spcPts val="1000"/>
              </a:spcBef>
              <a:buFont typeface="+mj-lt"/>
              <a:buAutoNum type="arabicPeriod"/>
            </a:pPr>
            <a:r>
              <a:rPr lang="tr-TR" sz="1600" b="1" dirty="0">
                <a:latin typeface="+mn-lt"/>
                <a:cs typeface="Times New Roman" panose="02020603050405020304" pitchFamily="18" charset="0"/>
              </a:rPr>
              <a:t>Dr. </a:t>
            </a:r>
            <a:r>
              <a:rPr lang="tr-TR" sz="1600" b="1" dirty="0" err="1">
                <a:latin typeface="+mn-lt"/>
                <a:cs typeface="Times New Roman" panose="02020603050405020304" pitchFamily="18" charset="0"/>
              </a:rPr>
              <a:t>Öğr</a:t>
            </a:r>
            <a:r>
              <a:rPr lang="tr-TR" sz="1600" b="1" dirty="0">
                <a:latin typeface="+mn-lt"/>
                <a:cs typeface="Times New Roman" panose="02020603050405020304" pitchFamily="18" charset="0"/>
              </a:rPr>
              <a:t>. Üyesi Alis </a:t>
            </a:r>
            <a:r>
              <a:rPr lang="tr-TR" sz="1600" b="1" dirty="0" smtClean="0">
                <a:latin typeface="+mn-lt"/>
                <a:cs typeface="Times New Roman" panose="02020603050405020304" pitchFamily="18" charset="0"/>
              </a:rPr>
              <a:t>Kostanoğlu,  Arş. Gör. Meltem Kaya, Arş. Gör. Hikmet </a:t>
            </a:r>
            <a:r>
              <a:rPr lang="tr-TR" sz="1600" b="1" dirty="0" err="1" smtClean="0">
                <a:latin typeface="+mn-lt"/>
                <a:cs typeface="Times New Roman" panose="02020603050405020304" pitchFamily="18" charset="0"/>
              </a:rPr>
              <a:t>Uçgun</a:t>
            </a:r>
            <a:r>
              <a:rPr lang="tr-TR" sz="1600" b="1" dirty="0" smtClean="0">
                <a:latin typeface="+mn-lt"/>
                <a:cs typeface="Times New Roman" panose="02020603050405020304" pitchFamily="18" charset="0"/>
              </a:rPr>
              <a:t>, </a:t>
            </a:r>
            <a:r>
              <a:rPr lang="tr-TR" sz="1600" dirty="0" smtClean="0">
                <a:latin typeface="+mn-lt"/>
                <a:cs typeface="Times New Roman" panose="02020603050405020304" pitchFamily="18" charset="0"/>
              </a:rPr>
              <a:t>The </a:t>
            </a:r>
            <a:r>
              <a:rPr lang="tr-TR" sz="1600" dirty="0" err="1">
                <a:latin typeface="+mn-lt"/>
                <a:cs typeface="Times New Roman" panose="02020603050405020304" pitchFamily="18" charset="0"/>
              </a:rPr>
              <a:t>Effect</a:t>
            </a:r>
            <a:r>
              <a:rPr lang="tr-TR" sz="1600" dirty="0">
                <a:latin typeface="+mn-lt"/>
                <a:cs typeface="Times New Roman" panose="02020603050405020304" pitchFamily="18" charset="0"/>
              </a:rPr>
              <a:t> of </a:t>
            </a:r>
            <a:r>
              <a:rPr lang="tr-TR" sz="1600" dirty="0" err="1">
                <a:latin typeface="+mn-lt"/>
                <a:cs typeface="Times New Roman" panose="02020603050405020304" pitchFamily="18" charset="0"/>
              </a:rPr>
              <a:t>Lower</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Limb</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Lymphedema</a:t>
            </a:r>
            <a:r>
              <a:rPr lang="tr-TR" sz="1600" dirty="0">
                <a:latin typeface="+mn-lt"/>
                <a:cs typeface="Times New Roman" panose="02020603050405020304" pitchFamily="18" charset="0"/>
              </a:rPr>
              <a:t> on </a:t>
            </a:r>
            <a:r>
              <a:rPr lang="tr-TR" sz="1600" dirty="0" err="1">
                <a:latin typeface="+mn-lt"/>
                <a:cs typeface="Times New Roman" panose="02020603050405020304" pitchFamily="18" charset="0"/>
              </a:rPr>
              <a:t>Postural</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Stabilization</a:t>
            </a:r>
            <a:r>
              <a:rPr lang="tr-TR" sz="1600" dirty="0">
                <a:latin typeface="+mn-lt"/>
                <a:cs typeface="Times New Roman" panose="02020603050405020304" pitchFamily="18" charset="0"/>
              </a:rPr>
              <a:t>. The European </a:t>
            </a:r>
            <a:r>
              <a:rPr lang="tr-TR" sz="1600" dirty="0" err="1">
                <a:latin typeface="+mn-lt"/>
                <a:cs typeface="Times New Roman" panose="02020603050405020304" pitchFamily="18" charset="0"/>
              </a:rPr>
              <a:t>Journal</a:t>
            </a:r>
            <a:r>
              <a:rPr lang="tr-TR" sz="1600" dirty="0">
                <a:latin typeface="+mn-lt"/>
                <a:cs typeface="Times New Roman" panose="02020603050405020304" pitchFamily="18" charset="0"/>
              </a:rPr>
              <a:t> of Lymphology and </a:t>
            </a:r>
            <a:r>
              <a:rPr lang="tr-TR" sz="1600" dirty="0" err="1">
                <a:latin typeface="+mn-lt"/>
                <a:cs typeface="Times New Roman" panose="02020603050405020304" pitchFamily="18" charset="0"/>
              </a:rPr>
              <a:t>Related</a:t>
            </a:r>
            <a:r>
              <a:rPr lang="tr-TR" sz="1600" dirty="0">
                <a:latin typeface="+mn-lt"/>
                <a:cs typeface="Times New Roman" panose="02020603050405020304" pitchFamily="18" charset="0"/>
              </a:rPr>
              <a:t> </a:t>
            </a:r>
            <a:r>
              <a:rPr lang="tr-TR" sz="1600" dirty="0" err="1">
                <a:latin typeface="+mn-lt"/>
                <a:cs typeface="Times New Roman" panose="02020603050405020304" pitchFamily="18" charset="0"/>
              </a:rPr>
              <a:t>Problems</a:t>
            </a:r>
            <a:r>
              <a:rPr lang="tr-TR" sz="1600" dirty="0">
                <a:latin typeface="+mn-lt"/>
                <a:cs typeface="Times New Roman" panose="02020603050405020304" pitchFamily="18" charset="0"/>
              </a:rPr>
              <a:t> , no.78, ss.27-31, Nisan 2019</a:t>
            </a:r>
            <a:r>
              <a:rPr lang="tr-TR" sz="1600" dirty="0" smtClean="0">
                <a:latin typeface="+mn-lt"/>
                <a:cs typeface="Times New Roman" panose="02020603050405020304" pitchFamily="18" charset="0"/>
              </a:rPr>
              <a:t>.</a:t>
            </a:r>
          </a:p>
          <a:p>
            <a:pPr marL="342900" lvl="0" indent="-34290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a:t>
            </a:r>
            <a:r>
              <a:rPr lang="tr-TR" b="1" dirty="0" smtClean="0">
                <a:latin typeface="+mn-lt"/>
                <a:cs typeface="Times New Roman" panose="02020603050405020304" pitchFamily="18" charset="0"/>
              </a:rPr>
              <a:t>Tanrıverdi, </a:t>
            </a:r>
            <a:r>
              <a:rPr lang="tr-TR" dirty="0" smtClean="0">
                <a:latin typeface="+mn-lt"/>
                <a:cs typeface="Times New Roman" panose="02020603050405020304" pitchFamily="18" charset="0"/>
              </a:rPr>
              <a:t>Is </a:t>
            </a:r>
            <a:r>
              <a:rPr lang="tr-TR" dirty="0" err="1">
                <a:latin typeface="+mn-lt"/>
                <a:cs typeface="Times New Roman" panose="02020603050405020304" pitchFamily="18" charset="0"/>
              </a:rPr>
              <a:t>active</a:t>
            </a:r>
            <a:r>
              <a:rPr lang="tr-TR" dirty="0">
                <a:latin typeface="+mn-lt"/>
                <a:cs typeface="Times New Roman" panose="02020603050405020304" pitchFamily="18" charset="0"/>
              </a:rPr>
              <a:t> </a:t>
            </a:r>
            <a:r>
              <a:rPr lang="tr-TR" dirty="0" err="1">
                <a:latin typeface="+mn-lt"/>
                <a:cs typeface="Times New Roman" panose="02020603050405020304" pitchFamily="18" charset="0"/>
              </a:rPr>
              <a:t>rowing</a:t>
            </a:r>
            <a:r>
              <a:rPr lang="tr-TR" dirty="0">
                <a:latin typeface="+mn-lt"/>
                <a:cs typeface="Times New Roman" panose="02020603050405020304" pitchFamily="18" charset="0"/>
              </a:rPr>
              <a:t> time </a:t>
            </a:r>
            <a:r>
              <a:rPr lang="tr-TR" dirty="0" err="1">
                <a:latin typeface="+mn-lt"/>
                <a:cs typeface="Times New Roman" panose="02020603050405020304" pitchFamily="18" charset="0"/>
              </a:rPr>
              <a:t>associated</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lateral</a:t>
            </a:r>
            <a:r>
              <a:rPr lang="tr-TR" dirty="0">
                <a:latin typeface="+mn-lt"/>
                <a:cs typeface="Times New Roman" panose="02020603050405020304" pitchFamily="18" charset="0"/>
              </a:rPr>
              <a:t> </a:t>
            </a:r>
            <a:r>
              <a:rPr lang="tr-TR" dirty="0" err="1">
                <a:latin typeface="+mn-lt"/>
                <a:cs typeface="Times New Roman" panose="02020603050405020304" pitchFamily="18" charset="0"/>
              </a:rPr>
              <a:t>epicondylitis</a:t>
            </a:r>
            <a:r>
              <a:rPr lang="tr-TR" dirty="0">
                <a:latin typeface="+mn-lt"/>
                <a:cs typeface="Times New Roman" panose="02020603050405020304" pitchFamily="18" charset="0"/>
              </a:rPr>
              <a:t> </a:t>
            </a:r>
            <a:r>
              <a:rPr lang="tr-TR" dirty="0" err="1">
                <a:latin typeface="+mn-lt"/>
                <a:cs typeface="Times New Roman" panose="02020603050405020304" pitchFamily="18" charset="0"/>
              </a:rPr>
              <a:t>symptoms</a:t>
            </a:r>
            <a:r>
              <a:rPr lang="tr-TR" dirty="0">
                <a:latin typeface="+mn-lt"/>
                <a:cs typeface="Times New Roman" panose="02020603050405020304" pitchFamily="18" charset="0"/>
              </a:rPr>
              <a:t> in </a:t>
            </a:r>
            <a:r>
              <a:rPr lang="tr-TR" dirty="0" err="1">
                <a:latin typeface="+mn-lt"/>
                <a:cs typeface="Times New Roman" panose="02020603050405020304" pitchFamily="18" charset="0"/>
              </a:rPr>
              <a:t>rowers</a:t>
            </a:r>
            <a:r>
              <a:rPr lang="tr-TR" dirty="0">
                <a:latin typeface="+mn-lt"/>
                <a:cs typeface="Times New Roman" panose="02020603050405020304" pitchFamily="18" charset="0"/>
              </a:rPr>
              <a:t>. </a:t>
            </a:r>
            <a:r>
              <a:rPr lang="tr-TR" dirty="0" err="1">
                <a:latin typeface="+mn-lt"/>
                <a:cs typeface="Times New Roman" panose="02020603050405020304" pitchFamily="18" charset="0"/>
              </a:rPr>
              <a:t>Journal</a:t>
            </a:r>
            <a:r>
              <a:rPr lang="tr-TR" dirty="0">
                <a:latin typeface="+mn-lt"/>
                <a:cs typeface="Times New Roman" panose="02020603050405020304" pitchFamily="18" charset="0"/>
              </a:rPr>
              <a:t> of </a:t>
            </a:r>
            <a:r>
              <a:rPr lang="tr-TR" dirty="0" err="1">
                <a:latin typeface="+mn-lt"/>
                <a:cs typeface="Times New Roman" panose="02020603050405020304" pitchFamily="18" charset="0"/>
              </a:rPr>
              <a:t>Exercise</a:t>
            </a:r>
            <a:r>
              <a:rPr lang="tr-TR" dirty="0">
                <a:latin typeface="+mn-lt"/>
                <a:cs typeface="Times New Roman" panose="02020603050405020304" pitchFamily="18" charset="0"/>
              </a:rPr>
              <a:t> </a:t>
            </a:r>
            <a:r>
              <a:rPr lang="tr-TR" dirty="0" err="1">
                <a:latin typeface="+mn-lt"/>
                <a:cs typeface="Times New Roman" panose="02020603050405020304" pitchFamily="18" charset="0"/>
              </a:rPr>
              <a:t>Therapy</a:t>
            </a:r>
            <a:r>
              <a:rPr lang="tr-TR" dirty="0">
                <a:latin typeface="+mn-lt"/>
                <a:cs typeface="Times New Roman" panose="02020603050405020304" pitchFamily="18" charset="0"/>
              </a:rPr>
              <a:t>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Rehabilitation</a:t>
            </a:r>
            <a:r>
              <a:rPr lang="tr-TR" dirty="0">
                <a:latin typeface="+mn-lt"/>
                <a:cs typeface="Times New Roman" panose="02020603050405020304" pitchFamily="18" charset="0"/>
              </a:rPr>
              <a:t>, 49-54, 2019.</a:t>
            </a:r>
          </a:p>
          <a:p>
            <a:pPr marL="342900" lvl="0" indent="-34290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Tanrıverdi</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Relationship</a:t>
            </a:r>
            <a:r>
              <a:rPr lang="tr-TR" dirty="0">
                <a:latin typeface="+mn-lt"/>
                <a:cs typeface="Times New Roman" panose="02020603050405020304" pitchFamily="18" charset="0"/>
              </a:rPr>
              <a:t> </a:t>
            </a:r>
            <a:r>
              <a:rPr lang="tr-TR" dirty="0" err="1">
                <a:latin typeface="+mn-lt"/>
                <a:cs typeface="Times New Roman" panose="02020603050405020304" pitchFamily="18" charset="0"/>
              </a:rPr>
              <a:t>Between</a:t>
            </a:r>
            <a:r>
              <a:rPr lang="tr-TR" dirty="0">
                <a:latin typeface="+mn-lt"/>
                <a:cs typeface="Times New Roman" panose="02020603050405020304" pitchFamily="18" charset="0"/>
              </a:rPr>
              <a:t> </a:t>
            </a:r>
            <a:r>
              <a:rPr lang="tr-TR" dirty="0" err="1">
                <a:latin typeface="+mn-lt"/>
                <a:cs typeface="Times New Roman" panose="02020603050405020304" pitchFamily="18" charset="0"/>
              </a:rPr>
              <a:t>Physical</a:t>
            </a:r>
            <a:r>
              <a:rPr lang="tr-TR" dirty="0">
                <a:latin typeface="+mn-lt"/>
                <a:cs typeface="Times New Roman" panose="02020603050405020304" pitchFamily="18" charset="0"/>
              </a:rPr>
              <a:t> Activity </a:t>
            </a:r>
            <a:r>
              <a:rPr lang="tr-TR" dirty="0" err="1">
                <a:latin typeface="+mn-lt"/>
                <a:cs typeface="Times New Roman" panose="02020603050405020304" pitchFamily="18" charset="0"/>
              </a:rPr>
              <a:t>and</a:t>
            </a:r>
            <a:r>
              <a:rPr lang="tr-TR" dirty="0">
                <a:latin typeface="+mn-lt"/>
                <a:cs typeface="Times New Roman" panose="02020603050405020304" pitchFamily="18" charset="0"/>
              </a:rPr>
              <a:t> </a:t>
            </a:r>
            <a:r>
              <a:rPr lang="tr-TR" dirty="0" err="1">
                <a:latin typeface="+mn-lt"/>
                <a:cs typeface="Times New Roman" panose="02020603050405020304" pitchFamily="18" charset="0"/>
              </a:rPr>
              <a:t>Healthy</a:t>
            </a:r>
            <a:r>
              <a:rPr lang="tr-TR" dirty="0">
                <a:latin typeface="+mn-lt"/>
                <a:cs typeface="Times New Roman" panose="02020603050405020304" pitchFamily="18" charset="0"/>
              </a:rPr>
              <a:t> </a:t>
            </a:r>
            <a:r>
              <a:rPr lang="tr-TR" dirty="0" err="1">
                <a:latin typeface="+mn-lt"/>
                <a:cs typeface="Times New Roman" panose="02020603050405020304" pitchFamily="18" charset="0"/>
              </a:rPr>
              <a:t>Lifestyle</a:t>
            </a:r>
            <a:r>
              <a:rPr lang="tr-TR" dirty="0">
                <a:latin typeface="+mn-lt"/>
                <a:cs typeface="Times New Roman" panose="02020603050405020304" pitchFamily="18" charset="0"/>
              </a:rPr>
              <a:t> </a:t>
            </a:r>
            <a:r>
              <a:rPr lang="tr-TR" dirty="0" err="1">
                <a:latin typeface="+mn-lt"/>
                <a:cs typeface="Times New Roman" panose="02020603050405020304" pitchFamily="18" charset="0"/>
              </a:rPr>
              <a:t>Behaviors</a:t>
            </a:r>
            <a:r>
              <a:rPr lang="tr-TR" dirty="0">
                <a:latin typeface="+mn-lt"/>
                <a:cs typeface="Times New Roman" panose="02020603050405020304" pitchFamily="18" charset="0"/>
              </a:rPr>
              <a:t> in </a:t>
            </a:r>
            <a:r>
              <a:rPr lang="tr-TR" dirty="0" err="1">
                <a:latin typeface="+mn-lt"/>
                <a:cs typeface="Times New Roman" panose="02020603050405020304" pitchFamily="18" charset="0"/>
              </a:rPr>
              <a:t>College</a:t>
            </a:r>
            <a:r>
              <a:rPr lang="tr-TR" dirty="0">
                <a:latin typeface="+mn-lt"/>
                <a:cs typeface="Times New Roman" panose="02020603050405020304" pitchFamily="18" charset="0"/>
              </a:rPr>
              <a:t> </a:t>
            </a:r>
            <a:r>
              <a:rPr lang="tr-TR" dirty="0" err="1">
                <a:latin typeface="+mn-lt"/>
                <a:cs typeface="Times New Roman" panose="02020603050405020304" pitchFamily="18" charset="0"/>
              </a:rPr>
              <a:t>Students</a:t>
            </a:r>
            <a:r>
              <a:rPr lang="tr-TR" dirty="0">
                <a:latin typeface="+mn-lt"/>
                <a:cs typeface="Times New Roman" panose="02020603050405020304" pitchFamily="18" charset="0"/>
              </a:rPr>
              <a:t>. </a:t>
            </a:r>
            <a:r>
              <a:rPr lang="tr-TR" dirty="0" err="1">
                <a:latin typeface="+mn-lt"/>
                <a:cs typeface="Times New Roman" panose="02020603050405020304" pitchFamily="18" charset="0"/>
              </a:rPr>
              <a:t>Journal</a:t>
            </a:r>
            <a:r>
              <a:rPr lang="tr-TR" dirty="0">
                <a:latin typeface="+mn-lt"/>
                <a:cs typeface="Times New Roman" panose="02020603050405020304" pitchFamily="18" charset="0"/>
              </a:rPr>
              <a:t> of Basic and Clinical </a:t>
            </a:r>
            <a:r>
              <a:rPr lang="tr-TR" dirty="0" err="1">
                <a:latin typeface="+mn-lt"/>
                <a:cs typeface="Times New Roman" panose="02020603050405020304" pitchFamily="18" charset="0"/>
              </a:rPr>
              <a:t>Health</a:t>
            </a:r>
            <a:r>
              <a:rPr lang="tr-TR" dirty="0">
                <a:latin typeface="+mn-lt"/>
                <a:cs typeface="Times New Roman" panose="02020603050405020304" pitchFamily="18" charset="0"/>
              </a:rPr>
              <a:t> Sciences, 3(2), 58-63, </a:t>
            </a:r>
            <a:r>
              <a:rPr lang="tr-TR" dirty="0" smtClean="0">
                <a:latin typeface="+mn-lt"/>
                <a:cs typeface="Times New Roman" panose="02020603050405020304" pitchFamily="18" charset="0"/>
              </a:rPr>
              <a:t>2019.</a:t>
            </a:r>
          </a:p>
          <a:p>
            <a:pPr marL="342900" lvl="0" indent="-342900" algn="just">
              <a:lnSpc>
                <a:spcPct val="100000"/>
              </a:lnSpc>
              <a:buFont typeface="+mj-lt"/>
              <a:buAutoNum type="arabicPeriod"/>
            </a:pPr>
            <a:r>
              <a:rPr lang="tr-TR" b="1" dirty="0" smtClean="0">
                <a:latin typeface="+mn-lt"/>
                <a:cs typeface="Times New Roman" panose="02020603050405020304" pitchFamily="18" charset="0"/>
              </a:rPr>
              <a:t>Dr</a:t>
            </a:r>
            <a:r>
              <a:rPr lang="tr-TR" b="1" dirty="0">
                <a:latin typeface="+mn-lt"/>
                <a:cs typeface="Times New Roman" panose="02020603050405020304" pitchFamily="18" charset="0"/>
              </a:rPr>
              <a:t>.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a:t>
            </a:r>
            <a:r>
              <a:rPr lang="tr-TR" b="1" dirty="0" smtClean="0">
                <a:latin typeface="+mn-lt"/>
                <a:cs typeface="Times New Roman" panose="02020603050405020304" pitchFamily="18" charset="0"/>
              </a:rPr>
              <a:t>Tanrıverdi, </a:t>
            </a:r>
            <a:r>
              <a:rPr lang="tr-TR" dirty="0" err="1" smtClean="0">
                <a:latin typeface="+mn-lt"/>
                <a:cs typeface="Times New Roman" panose="02020603050405020304" pitchFamily="18" charset="0"/>
              </a:rPr>
              <a:t>Laktasyon</a:t>
            </a:r>
            <a:r>
              <a:rPr lang="tr-TR" dirty="0" smtClean="0">
                <a:latin typeface="+mn-lt"/>
                <a:cs typeface="Times New Roman" panose="02020603050405020304" pitchFamily="18" charset="0"/>
              </a:rPr>
              <a:t> </a:t>
            </a:r>
            <a:r>
              <a:rPr lang="tr-TR" dirty="0">
                <a:latin typeface="+mn-lt"/>
                <a:cs typeface="Times New Roman" panose="02020603050405020304" pitchFamily="18" charset="0"/>
              </a:rPr>
              <a:t>Dönemindeki Kadınların Bel ve Boyun Ağrı Seviyelerinin İncelenmesi. Celal Bayar Üniversitesi Sağlık Bilimleri Enstitüsü Dergisi, 5(4), 187-191, 2018.</a:t>
            </a:r>
          </a:p>
          <a:p>
            <a:pPr marL="342900" lvl="0" indent="-342900" algn="just">
              <a:lnSpc>
                <a:spcPct val="100000"/>
              </a:lnSpc>
              <a:buFont typeface="+mj-lt"/>
              <a:buAutoNum type="arabicPeriod"/>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Müberra </a:t>
            </a:r>
            <a:r>
              <a:rPr lang="tr-TR" b="1" dirty="0" smtClean="0">
                <a:latin typeface="+mn-lt"/>
                <a:cs typeface="Times New Roman" panose="02020603050405020304" pitchFamily="18" charset="0"/>
              </a:rPr>
              <a:t>Tanrıverdi, </a:t>
            </a:r>
            <a:r>
              <a:rPr lang="tr-TR" dirty="0" err="1" smtClean="0">
                <a:latin typeface="+mn-lt"/>
                <a:cs typeface="Times New Roman" panose="02020603050405020304" pitchFamily="18" charset="0"/>
              </a:rPr>
              <a:t>InteR-Observer</a:t>
            </a:r>
            <a:r>
              <a:rPr lang="tr-TR" dirty="0" smtClean="0">
                <a:latin typeface="+mn-lt"/>
                <a:cs typeface="Times New Roman" panose="02020603050405020304" pitchFamily="18" charset="0"/>
              </a:rPr>
              <a:t> </a:t>
            </a:r>
            <a:r>
              <a:rPr lang="tr-TR" dirty="0" err="1">
                <a:latin typeface="+mn-lt"/>
                <a:cs typeface="Times New Roman" panose="02020603050405020304" pitchFamily="18" charset="0"/>
              </a:rPr>
              <a:t>Reliability</a:t>
            </a:r>
            <a:r>
              <a:rPr lang="tr-TR" dirty="0">
                <a:latin typeface="+mn-lt"/>
                <a:cs typeface="Times New Roman" panose="02020603050405020304" pitchFamily="18" charset="0"/>
              </a:rPr>
              <a:t> Of </a:t>
            </a:r>
            <a:r>
              <a:rPr lang="tr-TR" dirty="0" err="1">
                <a:latin typeface="+mn-lt"/>
                <a:cs typeface="Times New Roman" panose="02020603050405020304" pitchFamily="18" charset="0"/>
              </a:rPr>
              <a:t>Brachial</a:t>
            </a:r>
            <a:r>
              <a:rPr lang="tr-TR" dirty="0">
                <a:latin typeface="+mn-lt"/>
                <a:cs typeface="Times New Roman" panose="02020603050405020304" pitchFamily="18" charset="0"/>
              </a:rPr>
              <a:t> </a:t>
            </a:r>
            <a:r>
              <a:rPr lang="tr-TR" dirty="0" err="1">
                <a:latin typeface="+mn-lt"/>
                <a:cs typeface="Times New Roman" panose="02020603050405020304" pitchFamily="18" charset="0"/>
              </a:rPr>
              <a:t>Plexus</a:t>
            </a:r>
            <a:r>
              <a:rPr lang="tr-TR" dirty="0">
                <a:latin typeface="+mn-lt"/>
                <a:cs typeface="Times New Roman" panose="02020603050405020304" pitchFamily="18" charset="0"/>
              </a:rPr>
              <a:t> </a:t>
            </a:r>
            <a:r>
              <a:rPr lang="tr-TR" dirty="0" err="1">
                <a:latin typeface="+mn-lt"/>
                <a:cs typeface="Times New Roman" panose="02020603050405020304" pitchFamily="18" charset="0"/>
              </a:rPr>
              <a:t>Outcome</a:t>
            </a:r>
            <a:r>
              <a:rPr lang="tr-TR" dirty="0">
                <a:latin typeface="+mn-lt"/>
                <a:cs typeface="Times New Roman" panose="02020603050405020304" pitchFamily="18" charset="0"/>
              </a:rPr>
              <a:t> </a:t>
            </a:r>
            <a:r>
              <a:rPr lang="tr-TR" dirty="0" err="1">
                <a:latin typeface="+mn-lt"/>
                <a:cs typeface="Times New Roman" panose="02020603050405020304" pitchFamily="18" charset="0"/>
              </a:rPr>
              <a:t>Measure</a:t>
            </a:r>
            <a:r>
              <a:rPr lang="tr-TR" dirty="0">
                <a:latin typeface="+mn-lt"/>
                <a:cs typeface="Times New Roman" panose="02020603050405020304" pitchFamily="18" charset="0"/>
              </a:rPr>
              <a:t> İn </a:t>
            </a:r>
            <a:r>
              <a:rPr lang="tr-TR" dirty="0" err="1">
                <a:latin typeface="+mn-lt"/>
                <a:cs typeface="Times New Roman" panose="02020603050405020304" pitchFamily="18" charset="0"/>
              </a:rPr>
              <a:t>Children</a:t>
            </a:r>
            <a:r>
              <a:rPr lang="tr-TR" dirty="0">
                <a:latin typeface="+mn-lt"/>
                <a:cs typeface="Times New Roman" panose="02020603050405020304" pitchFamily="18" charset="0"/>
              </a:rPr>
              <a:t> </a:t>
            </a:r>
            <a:r>
              <a:rPr lang="tr-TR" dirty="0" err="1">
                <a:latin typeface="+mn-lt"/>
                <a:cs typeface="Times New Roman" panose="02020603050405020304" pitchFamily="18" charset="0"/>
              </a:rPr>
              <a:t>With</a:t>
            </a:r>
            <a:r>
              <a:rPr lang="tr-TR" dirty="0">
                <a:latin typeface="+mn-lt"/>
                <a:cs typeface="Times New Roman" panose="02020603050405020304" pitchFamily="18" charset="0"/>
              </a:rPr>
              <a:t> </a:t>
            </a:r>
            <a:r>
              <a:rPr lang="tr-TR" dirty="0" err="1">
                <a:latin typeface="+mn-lt"/>
                <a:cs typeface="Times New Roman" panose="02020603050405020304" pitchFamily="18" charset="0"/>
              </a:rPr>
              <a:t>Brachial</a:t>
            </a:r>
            <a:r>
              <a:rPr lang="tr-TR" dirty="0">
                <a:latin typeface="+mn-lt"/>
                <a:cs typeface="Times New Roman" panose="02020603050405020304" pitchFamily="18" charset="0"/>
              </a:rPr>
              <a:t> </a:t>
            </a:r>
            <a:r>
              <a:rPr lang="tr-TR" dirty="0" err="1">
                <a:latin typeface="+mn-lt"/>
                <a:cs typeface="Times New Roman" panose="02020603050405020304" pitchFamily="18" charset="0"/>
              </a:rPr>
              <a:t>Plexus</a:t>
            </a:r>
            <a:r>
              <a:rPr lang="tr-TR" dirty="0">
                <a:latin typeface="+mn-lt"/>
                <a:cs typeface="Times New Roman" panose="02020603050405020304" pitchFamily="18" charset="0"/>
              </a:rPr>
              <a:t> </a:t>
            </a:r>
            <a:r>
              <a:rPr lang="tr-TR" dirty="0" err="1">
                <a:latin typeface="+mn-lt"/>
                <a:cs typeface="Times New Roman" panose="02020603050405020304" pitchFamily="18" charset="0"/>
              </a:rPr>
              <a:t>Palsy</a:t>
            </a:r>
            <a:r>
              <a:rPr lang="tr-TR" dirty="0">
                <a:latin typeface="+mn-lt"/>
                <a:cs typeface="Times New Roman" panose="02020603050405020304" pitchFamily="18" charset="0"/>
              </a:rPr>
              <a:t>. </a:t>
            </a:r>
            <a:r>
              <a:rPr lang="tr-TR" dirty="0" err="1">
                <a:latin typeface="+mn-lt"/>
                <a:cs typeface="Times New Roman" panose="02020603050405020304" pitchFamily="18" charset="0"/>
              </a:rPr>
              <a:t>Selcuk</a:t>
            </a:r>
            <a:r>
              <a:rPr lang="tr-TR" dirty="0">
                <a:latin typeface="+mn-lt"/>
                <a:cs typeface="Times New Roman" panose="02020603050405020304" pitchFamily="18" charset="0"/>
              </a:rPr>
              <a:t> Medical </a:t>
            </a:r>
            <a:r>
              <a:rPr lang="tr-TR" dirty="0" err="1">
                <a:latin typeface="+mn-lt"/>
                <a:cs typeface="Times New Roman" panose="02020603050405020304" pitchFamily="18" charset="0"/>
              </a:rPr>
              <a:t>Journal</a:t>
            </a:r>
            <a:r>
              <a:rPr lang="tr-TR" dirty="0">
                <a:latin typeface="+mn-lt"/>
                <a:cs typeface="Times New Roman" panose="02020603050405020304" pitchFamily="18" charset="0"/>
              </a:rPr>
              <a:t>, 35(3): 165-168. 2019.</a:t>
            </a:r>
          </a:p>
          <a:p>
            <a:pPr lvl="0">
              <a:lnSpc>
                <a:spcPct val="100000"/>
              </a:lnSpc>
            </a:pPr>
            <a:endParaRPr lang="tr-TR" dirty="0">
              <a:latin typeface="+mn-lt"/>
              <a:cs typeface="Times New Roman" panose="02020603050405020304" pitchFamily="18" charset="0"/>
            </a:endParaRPr>
          </a:p>
          <a:p>
            <a:pPr marL="0" lvl="1" indent="0">
              <a:lnSpc>
                <a:spcPct val="100000"/>
              </a:lnSpc>
              <a:spcBef>
                <a:spcPts val="1000"/>
              </a:spcBef>
              <a:buNone/>
            </a:pPr>
            <a:endParaRPr lang="tr-TR" sz="1800" dirty="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ü"/>
            </a:pPr>
            <a:endParaRPr lang="tr-TR" sz="1800" b="1"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7</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8393692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329937" y="161658"/>
            <a:ext cx="10632504"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a:latin typeface="+mn-lt"/>
                <a:cs typeface="Times New Roman" panose="02020603050405020304" pitchFamily="18" charset="0"/>
              </a:rPr>
              <a:t>II. Bölüm</a:t>
            </a:r>
            <a:br>
              <a:rPr lang="tr-TR" sz="2000" dirty="0">
                <a:latin typeface="+mn-lt"/>
                <a:cs typeface="Times New Roman" panose="02020603050405020304" pitchFamily="18" charset="0"/>
              </a:rPr>
            </a:br>
            <a:r>
              <a:rPr lang="tr-TR" sz="2000" dirty="0">
                <a:latin typeface="+mn-lt"/>
                <a:cs typeface="Times New Roman" panose="02020603050405020304" pitchFamily="18" charset="0"/>
              </a:rPr>
              <a:t>2020 Yılı İş Planı</a:t>
            </a:r>
          </a:p>
        </p:txBody>
      </p:sp>
      <p:sp>
        <p:nvSpPr>
          <p:cNvPr id="8" name="Dikdörtgen 7"/>
          <p:cNvSpPr/>
          <p:nvPr/>
        </p:nvSpPr>
        <p:spPr>
          <a:xfrm>
            <a:off x="84840" y="996648"/>
            <a:ext cx="11384437" cy="646331"/>
          </a:xfrm>
          <a:prstGeom prst="rect">
            <a:avLst/>
          </a:prstGeom>
        </p:spPr>
        <p:txBody>
          <a:bodyPr wrap="square">
            <a:spAutoFit/>
          </a:bodyPr>
          <a:lstStyle/>
          <a:p>
            <a:pPr marL="285750" lvl="0" indent="-285750">
              <a:buFont typeface="Wingdings" panose="05000000000000000000" pitchFamily="2" charset="2"/>
              <a:buChar char="ü"/>
            </a:pPr>
            <a:r>
              <a:rPr lang="tr-TR" b="1" dirty="0"/>
              <a:t>Araştırma ve Geliştirme Kapsamda Planlanan Hedefler ve </a:t>
            </a:r>
            <a:r>
              <a:rPr lang="tr-TR" b="1" dirty="0" smtClean="0"/>
              <a:t>Gerekçeleri</a:t>
            </a:r>
            <a:endParaRPr lang="tr-TR" dirty="0"/>
          </a:p>
          <a:p>
            <a:pPr>
              <a:buFont typeface="Wingdings" panose="05000000000000000000" pitchFamily="2" charset="2"/>
              <a:buChar char="Ø"/>
            </a:pPr>
            <a:endParaRPr lang="tr-TR" dirty="0">
              <a:cs typeface="Times New Roman" panose="02020603050405020304" pitchFamily="18" charset="0"/>
            </a:endParaRPr>
          </a:p>
        </p:txBody>
      </p:sp>
      <p:sp>
        <p:nvSpPr>
          <p:cNvPr id="3" name="Dikdörtgen 2"/>
          <p:cNvSpPr/>
          <p:nvPr/>
        </p:nvSpPr>
        <p:spPr>
          <a:xfrm>
            <a:off x="493335" y="1514261"/>
            <a:ext cx="11698665" cy="338554"/>
          </a:xfrm>
          <a:prstGeom prst="rect">
            <a:avLst/>
          </a:prstGeom>
        </p:spPr>
        <p:txBody>
          <a:bodyPr wrap="square">
            <a:spAutoFit/>
          </a:bodyPr>
          <a:lstStyle/>
          <a:p>
            <a:pPr marL="285750" lvl="0" indent="-285750">
              <a:buFont typeface="Wingdings" panose="05000000000000000000" pitchFamily="2" charset="2"/>
              <a:buChar char="ü"/>
            </a:pPr>
            <a:endParaRPr lang="tr-TR" sz="1600" dirty="0">
              <a:cs typeface="Times New Roman" panose="02020603050405020304" pitchFamily="18" charset="0"/>
            </a:endParaRPr>
          </a:p>
        </p:txBody>
      </p:sp>
      <p:sp>
        <p:nvSpPr>
          <p:cNvPr id="2" name="Dikdörtgen 1"/>
          <p:cNvSpPr/>
          <p:nvPr/>
        </p:nvSpPr>
        <p:spPr>
          <a:xfrm>
            <a:off x="181232" y="1365980"/>
            <a:ext cx="11829536" cy="729430"/>
          </a:xfrm>
          <a:prstGeom prst="rect">
            <a:avLst/>
          </a:prstGeom>
        </p:spPr>
        <p:txBody>
          <a:bodyPr wrap="square">
            <a:spAutoFit/>
          </a:bodyPr>
          <a:lstStyle/>
          <a:p>
            <a:pPr marL="342900" indent="-342900" algn="just">
              <a:lnSpc>
                <a:spcPct val="115000"/>
              </a:lnSpc>
              <a:buFont typeface="Wingdings" panose="05000000000000000000" pitchFamily="2" charset="2"/>
              <a:buChar char="Ø"/>
            </a:pPr>
            <a:r>
              <a:rPr lang="tr-TR" b="1" dirty="0">
                <a:cs typeface="Times New Roman" panose="02020603050405020304" pitchFamily="18" charset="0"/>
              </a:rPr>
              <a:t>Fizyoterapi ve Rehabilitasyon Bölümü için</a:t>
            </a:r>
            <a:r>
              <a:rPr lang="tr-TR" b="1" dirty="0" smtClean="0">
                <a:cs typeface="Times New Roman" panose="02020603050405020304" pitchFamily="18" charset="0"/>
              </a:rPr>
              <a:t>;</a:t>
            </a:r>
          </a:p>
          <a:p>
            <a:pPr marL="342900" indent="-342900" algn="just">
              <a:lnSpc>
                <a:spcPct val="115000"/>
              </a:lnSpc>
              <a:buFont typeface="Wingdings" panose="05000000000000000000" pitchFamily="2" charset="2"/>
              <a:buChar char="Ø"/>
            </a:pPr>
            <a:endParaRPr lang="tr-TR" b="1" dirty="0">
              <a:solidFill>
                <a:srgbClr val="FF0000"/>
              </a:solidFill>
              <a:ea typeface="Calibri" panose="020F0502020204030204" pitchFamily="34" charset="0"/>
              <a:cs typeface="Times New Roman" panose="02020603050405020304" pitchFamily="18" charset="0"/>
            </a:endParaRPr>
          </a:p>
        </p:txBody>
      </p:sp>
      <p:sp>
        <p:nvSpPr>
          <p:cNvPr id="5" name="Dikdörtgen 4"/>
          <p:cNvSpPr/>
          <p:nvPr/>
        </p:nvSpPr>
        <p:spPr>
          <a:xfrm>
            <a:off x="427899" y="1852815"/>
            <a:ext cx="11829536" cy="4842864"/>
          </a:xfrm>
          <a:prstGeom prst="rect">
            <a:avLst/>
          </a:prstGeom>
        </p:spPr>
        <p:txBody>
          <a:bodyPr wrap="square">
            <a:spAutoFit/>
          </a:bodyPr>
          <a:lstStyle/>
          <a:p>
            <a:pPr marL="342900" lvl="0" indent="-342900">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Bölümümüz akademisyenleri tarafından Fizyoterapi ve Rehabilitasyon bilim alanıyla ilgili etik kurula sunulmak üzere yeni projeler planlamak</a:t>
            </a:r>
          </a:p>
          <a:p>
            <a:pPr marL="228600">
              <a:spcAft>
                <a:spcPts val="0"/>
              </a:spcAft>
            </a:pPr>
            <a:r>
              <a:rPr lang="tr-TR" sz="1600" dirty="0">
                <a:ea typeface="Calibri" panose="020F0502020204030204" pitchFamily="34" charset="0"/>
                <a:cs typeface="Times New Roman" panose="02020603050405020304" pitchFamily="18" charset="0"/>
              </a:rPr>
              <a:t> </a:t>
            </a:r>
          </a:p>
          <a:p>
            <a:pPr marL="342900" lvl="0" indent="-342900">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Bölümümüzde Eğitim ve Araştırma Laboratuvarlarında yapılmış projeleri, SCI ve SCI-E kapsamındaki ulusal ve uluslararası dergilerde yayınlayarak yayın sayısını arttırmayı sağlamak</a:t>
            </a:r>
          </a:p>
          <a:p>
            <a:pPr marL="457200">
              <a:spcAft>
                <a:spcPts val="0"/>
              </a:spcAft>
            </a:pPr>
            <a:r>
              <a:rPr lang="tr-TR" sz="1600" dirty="0">
                <a:ea typeface="Calibri" panose="020F0502020204030204" pitchFamily="34" charset="0"/>
                <a:cs typeface="Times New Roman" panose="02020603050405020304" pitchFamily="18" charset="0"/>
              </a:rPr>
              <a:t> </a:t>
            </a:r>
          </a:p>
          <a:p>
            <a:pPr marL="342900" lvl="0" indent="-342900">
              <a:spcAft>
                <a:spcPts val="0"/>
              </a:spcAft>
              <a:buFont typeface="Arial" panose="020B0604020202020204" pitchFamily="34" charset="0"/>
              <a:buChar char="•"/>
            </a:pPr>
            <a:r>
              <a:rPr lang="tr-TR" sz="1600" dirty="0" err="1">
                <a:ea typeface="Calibri" panose="020F0502020204030204" pitchFamily="34" charset="0"/>
                <a:cs typeface="Times New Roman" panose="02020603050405020304" pitchFamily="18" charset="0"/>
              </a:rPr>
              <a:t>Kardiyopulmoner</a:t>
            </a:r>
            <a:r>
              <a:rPr lang="tr-TR" sz="1600" dirty="0">
                <a:ea typeface="Calibri" panose="020F0502020204030204" pitchFamily="34" charset="0"/>
                <a:cs typeface="Times New Roman" panose="02020603050405020304" pitchFamily="18" charset="0"/>
              </a:rPr>
              <a:t> Fizyoterapi ve Rehabilitasyon Doktora ve Fizyoterapi ve Rehabilitasyon Yüksek Lisans programları kapsamında tez projeleri planlamak</a:t>
            </a:r>
          </a:p>
          <a:p>
            <a:pPr marL="228600">
              <a:spcAft>
                <a:spcPts val="0"/>
              </a:spcAft>
            </a:pPr>
            <a:r>
              <a:rPr lang="tr-TR" sz="1600" dirty="0">
                <a:ea typeface="Calibri" panose="020F0502020204030204" pitchFamily="34" charset="0"/>
                <a:cs typeface="Times New Roman" panose="02020603050405020304" pitchFamily="18" charset="0"/>
              </a:rPr>
              <a:t> </a:t>
            </a:r>
          </a:p>
          <a:p>
            <a:pPr marL="342900" lvl="0" indent="-342900">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Fizyoterapi ve Rehabilitasyon Bölümü’ndeki farklı çalışma alanlarını ön plana çıkaracak faaliyetler planlamayı sürdürmek</a:t>
            </a:r>
          </a:p>
          <a:p>
            <a:pPr marL="228600">
              <a:spcAft>
                <a:spcPts val="0"/>
              </a:spcAft>
            </a:pPr>
            <a:r>
              <a:rPr lang="tr-TR" sz="1600" dirty="0">
                <a:ea typeface="Calibri" panose="020F0502020204030204" pitchFamily="34" charset="0"/>
                <a:cs typeface="Times New Roman" panose="02020603050405020304" pitchFamily="18" charset="0"/>
              </a:rPr>
              <a:t> </a:t>
            </a:r>
          </a:p>
          <a:p>
            <a:pPr marL="342900" lvl="0" indent="-342900">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Fizyoterapi ve Rehabilitasyon bilim alanında yeni teknik </a:t>
            </a:r>
            <a:r>
              <a:rPr lang="tr-TR" sz="1600" dirty="0" err="1">
                <a:ea typeface="Calibri" panose="020F0502020204030204" pitchFamily="34" charset="0"/>
                <a:cs typeface="Times New Roman" panose="02020603050405020304" pitchFamily="18" charset="0"/>
              </a:rPr>
              <a:t>metodlara</a:t>
            </a:r>
            <a:r>
              <a:rPr lang="tr-TR" sz="1600" dirty="0">
                <a:ea typeface="Calibri" panose="020F0502020204030204" pitchFamily="34" charset="0"/>
                <a:cs typeface="Times New Roman" panose="02020603050405020304" pitchFamily="18" charset="0"/>
              </a:rPr>
              <a:t> yönelik eğitim ve araştırmalar yapmak ve projeler planlamak</a:t>
            </a:r>
          </a:p>
          <a:p>
            <a:pPr marL="228600">
              <a:spcAft>
                <a:spcPts val="0"/>
              </a:spcAft>
            </a:pPr>
            <a:r>
              <a:rPr lang="tr-TR" sz="1600" dirty="0">
                <a:ea typeface="Calibri" panose="020F0502020204030204" pitchFamily="34" charset="0"/>
                <a:cs typeface="Times New Roman" panose="02020603050405020304" pitchFamily="18" charset="0"/>
              </a:rPr>
              <a:t> </a:t>
            </a:r>
          </a:p>
          <a:p>
            <a:pPr marL="342900" lvl="0" indent="-342900" algn="just">
              <a:spcAft>
                <a:spcPts val="0"/>
              </a:spcAft>
              <a:buFont typeface="Arial" panose="020B0604020202020204" pitchFamily="34" charset="0"/>
              <a:buChar char="•"/>
            </a:pPr>
            <a:r>
              <a:rPr lang="tr-TR" sz="1600" dirty="0">
                <a:ea typeface="Calibri" panose="020F0502020204030204" pitchFamily="34" charset="0"/>
                <a:cs typeface="Times New Roman" panose="02020603050405020304" pitchFamily="18" charset="0"/>
              </a:rPr>
              <a:t>Toplum sağlığını ilgilendiren Fizyoterapi ve Rehabilitasyon alanında; sağlıklı ve engelli kişilerde  koruyucu, sağlığı geliştirici ve </a:t>
            </a:r>
            <a:r>
              <a:rPr lang="tr-TR" sz="1600" dirty="0" err="1">
                <a:ea typeface="Calibri" panose="020F0502020204030204" pitchFamily="34" charset="0"/>
                <a:cs typeface="Times New Roman" panose="02020603050405020304" pitchFamily="18" charset="0"/>
              </a:rPr>
              <a:t>rekreasyonel</a:t>
            </a:r>
            <a:r>
              <a:rPr lang="tr-TR" sz="1600" dirty="0">
                <a:ea typeface="Calibri" panose="020F0502020204030204" pitchFamily="34" charset="0"/>
                <a:cs typeface="Times New Roman" panose="02020603050405020304" pitchFamily="18" charset="0"/>
              </a:rPr>
              <a:t> aktivitelere yönelik üretilen projeleri sürdürmek ve öğrencilerin rol almasını sağlamak</a:t>
            </a:r>
          </a:p>
          <a:p>
            <a:pPr marL="228600" algn="just">
              <a:spcAft>
                <a:spcPts val="0"/>
              </a:spcAft>
            </a:pPr>
            <a:r>
              <a:rPr lang="tr-TR" sz="1600" dirty="0">
                <a:ea typeface="Calibri" panose="020F0502020204030204" pitchFamily="34" charset="0"/>
                <a:cs typeface="Times New Roman" panose="02020603050405020304" pitchFamily="18" charset="0"/>
              </a:rPr>
              <a:t> </a:t>
            </a:r>
          </a:p>
          <a:p>
            <a:pPr marL="228600" algn="just">
              <a:spcAft>
                <a:spcPts val="0"/>
              </a:spcAft>
            </a:pPr>
            <a:r>
              <a:rPr lang="tr-TR" sz="1600" b="1" dirty="0">
                <a:ea typeface="Calibri" panose="020F0502020204030204" pitchFamily="34" charset="0"/>
                <a:cs typeface="Times New Roman" panose="02020603050405020304" pitchFamily="18" charset="0"/>
              </a:rPr>
              <a:t>Gerekçe; </a:t>
            </a:r>
            <a:r>
              <a:rPr lang="tr-TR" sz="1600" dirty="0">
                <a:ea typeface="Calibri" panose="020F0502020204030204" pitchFamily="34" charset="0"/>
                <a:cs typeface="Times New Roman" panose="02020603050405020304" pitchFamily="18" charset="0"/>
              </a:rPr>
              <a:t>Bölümümüz akademik kadrosunun bilgi donanımını güçlendirmek ve akademik faaliyetlerinin arttırılmasını sağlamak, toplumda bölümün tanınırlığını ve farkındalığını arttırmak ve toplum yararına çalışmalar yapılmasını sağlamak</a:t>
            </a:r>
          </a:p>
          <a:p>
            <a:pPr marL="228600" algn="just">
              <a:lnSpc>
                <a:spcPct val="115000"/>
              </a:lnSpc>
              <a:spcAft>
                <a:spcPts val="0"/>
              </a:spcAft>
            </a:pPr>
            <a:r>
              <a:rPr lang="tr-TR" sz="1600" dirty="0">
                <a:ea typeface="Calibri" panose="020F0502020204030204" pitchFamily="34" charset="0"/>
                <a:cs typeface="Times New Roman" panose="02020603050405020304" pitchFamily="18" charset="0"/>
              </a:rPr>
              <a:t> </a:t>
            </a:r>
            <a:endParaRPr lang="tr-TR" sz="1600" dirty="0">
              <a:effectLst/>
              <a:ea typeface="Calibri" panose="020F0502020204030204" pitchFamily="34"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9B8800FA-460D-414D-AF66-D3BDDAFE8794}" type="slidenum">
              <a:rPr lang="tr-TR" smtClean="0"/>
              <a:t>70</a:t>
            </a:fld>
            <a:endParaRPr lang="tr-TR" dirty="0"/>
          </a:p>
        </p:txBody>
      </p:sp>
      <p:sp>
        <p:nvSpPr>
          <p:cNvPr id="6" name="Altbilgi Yer Tutucusu 5"/>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25584127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TEŞEKKÜRLER</a:t>
            </a:r>
            <a:endParaRPr lang="tr-TR" dirty="0"/>
          </a:p>
        </p:txBody>
      </p:sp>
    </p:spTree>
    <p:extLst>
      <p:ext uri="{BB962C8B-B14F-4D97-AF65-F5344CB8AC3E}">
        <p14:creationId xmlns:p14="http://schemas.microsoft.com/office/powerpoint/2010/main" val="141741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54842" y="249593"/>
            <a:ext cx="10628661"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a:t>
            </a:r>
            <a:r>
              <a:rPr lang="tr-TR" sz="2000" dirty="0">
                <a:latin typeface="+mn-lt"/>
                <a:cs typeface="Times New Roman" panose="02020603050405020304" pitchFamily="18" charset="0"/>
              </a:rPr>
              <a:t>. Bölüm</a:t>
            </a:r>
            <a:br>
              <a:rPr lang="tr-TR" sz="2000" dirty="0">
                <a:latin typeface="+mn-lt"/>
                <a:cs typeface="Times New Roman" panose="02020603050405020304" pitchFamily="18" charset="0"/>
              </a:rPr>
            </a:br>
            <a:r>
              <a:rPr lang="tr-TR" sz="2000" dirty="0" smtClean="0">
                <a:latin typeface="+mn-lt"/>
                <a:cs typeface="Times New Roman" panose="02020603050405020304" pitchFamily="18" charset="0"/>
              </a:rPr>
              <a:t>Gerçekleşen </a:t>
            </a:r>
            <a:r>
              <a:rPr lang="tr-TR" sz="2000" dirty="0">
                <a:latin typeface="+mn-lt"/>
                <a:cs typeface="Times New Roman" panose="02020603050405020304" pitchFamily="18" charset="0"/>
              </a:rPr>
              <a:t>Faaliyetler</a:t>
            </a:r>
          </a:p>
        </p:txBody>
      </p:sp>
      <p:sp>
        <p:nvSpPr>
          <p:cNvPr id="7" name="İçerik Yer Tutucusu 2"/>
          <p:cNvSpPr>
            <a:spLocks noGrp="1"/>
          </p:cNvSpPr>
          <p:nvPr>
            <p:ph idx="1"/>
          </p:nvPr>
        </p:nvSpPr>
        <p:spPr>
          <a:xfrm>
            <a:off x="243928" y="1089122"/>
            <a:ext cx="11377264"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Kitap Bölümü </a:t>
            </a:r>
            <a:r>
              <a:rPr lang="tr-TR" sz="1800" b="1" dirty="0" smtClean="0">
                <a:latin typeface="+mn-lt"/>
                <a:cs typeface="Times New Roman" panose="02020603050405020304" pitchFamily="18" charset="0"/>
              </a:rPr>
              <a:t>(4 Adet )</a:t>
            </a:r>
          </a:p>
          <a:p>
            <a:pPr marL="457200" lvl="1" indent="0">
              <a:lnSpc>
                <a:spcPct val="100000"/>
              </a:lnSpc>
              <a:buNone/>
            </a:pPr>
            <a:endParaRPr lang="tr-TR" sz="1800" b="1" dirty="0" smtClean="0">
              <a:latin typeface="+mn-lt"/>
              <a:cs typeface="Times New Roman" panose="02020603050405020304" pitchFamily="18" charset="0"/>
            </a:endParaRPr>
          </a:p>
          <a:p>
            <a:pPr lvl="1">
              <a:lnSpc>
                <a:spcPct val="100000"/>
              </a:lnSpc>
              <a:buFont typeface="Wingdings" panose="05000000000000000000" pitchFamily="2" charset="2"/>
              <a:buChar char="ü"/>
            </a:pPr>
            <a:r>
              <a:rPr lang="tr-TR" sz="1800" b="1" dirty="0">
                <a:latin typeface="+mn-lt"/>
              </a:rPr>
              <a:t>Uluslararası Kitap </a:t>
            </a:r>
            <a:r>
              <a:rPr lang="tr-TR" sz="1800" b="1" dirty="0" smtClean="0">
                <a:latin typeface="+mn-lt"/>
              </a:rPr>
              <a:t>Bölümü</a:t>
            </a:r>
            <a:endParaRPr lang="tr-TR" sz="1800" b="1" dirty="0" smtClean="0">
              <a:latin typeface="+mn-lt"/>
              <a:cs typeface="Times New Roman" panose="02020603050405020304" pitchFamily="18" charset="0"/>
            </a:endParaRPr>
          </a:p>
          <a:p>
            <a:pPr marL="342900" lvl="0" indent="-342900" algn="just">
              <a:buFont typeface="+mj-lt"/>
              <a:buAutoNum type="arabicPeriod"/>
            </a:pPr>
            <a:r>
              <a:rPr lang="tr-TR" b="1" dirty="0" smtClean="0">
                <a:latin typeface="+mn-lt"/>
                <a:cs typeface="Times New Roman" panose="02020603050405020304" pitchFamily="18" charset="0"/>
              </a:rPr>
              <a:t>Dr. </a:t>
            </a:r>
            <a:r>
              <a:rPr lang="tr-TR" b="1" dirty="0" err="1" smtClean="0">
                <a:latin typeface="+mn-lt"/>
                <a:cs typeface="Times New Roman" panose="02020603050405020304" pitchFamily="18" charset="0"/>
              </a:rPr>
              <a:t>Öğr</a:t>
            </a:r>
            <a:r>
              <a:rPr lang="tr-TR" b="1" dirty="0" smtClean="0">
                <a:latin typeface="+mn-lt"/>
                <a:cs typeface="Times New Roman" panose="02020603050405020304" pitchFamily="18" charset="0"/>
              </a:rPr>
              <a:t>. Üyesi Alis Kostanoğlu, </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Pulmonary</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Rehabilitation</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After</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Thoracic</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Surgery</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Academician</a:t>
            </a:r>
            <a:r>
              <a:rPr lang="tr-TR" dirty="0" smtClean="0">
                <a:latin typeface="+mn-lt"/>
                <a:cs typeface="Times New Roman" panose="02020603050405020304" pitchFamily="18" charset="0"/>
              </a:rPr>
              <a:t> Publisher </a:t>
            </a:r>
            <a:r>
              <a:rPr lang="tr-TR" dirty="0" err="1" smtClean="0">
                <a:latin typeface="+mn-lt"/>
                <a:cs typeface="Times New Roman" panose="02020603050405020304" pitchFamily="18" charset="0"/>
              </a:rPr>
              <a:t>Scientific</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Researcers</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Book-Health</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Sciences</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Surcical</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Sciences</a:t>
            </a:r>
            <a:r>
              <a:rPr lang="tr-TR" dirty="0" smtClean="0">
                <a:latin typeface="+mn-lt"/>
                <a:cs typeface="Times New Roman" panose="02020603050405020304" pitchFamily="18" charset="0"/>
              </a:rPr>
              <a:t>, </a:t>
            </a:r>
            <a:r>
              <a:rPr lang="tr-TR" dirty="0" err="1" smtClean="0">
                <a:latin typeface="+mn-lt"/>
                <a:cs typeface="Times New Roman" panose="02020603050405020304" pitchFamily="18" charset="0"/>
              </a:rPr>
              <a:t>Alabaz</a:t>
            </a:r>
            <a:r>
              <a:rPr lang="tr-TR" dirty="0" smtClean="0">
                <a:latin typeface="+mn-lt"/>
                <a:cs typeface="Times New Roman" panose="02020603050405020304" pitchFamily="18" charset="0"/>
              </a:rPr>
              <a:t> Ömer. </a:t>
            </a:r>
            <a:r>
              <a:rPr lang="tr-TR" dirty="0" err="1" smtClean="0">
                <a:latin typeface="+mn-lt"/>
                <a:cs typeface="Times New Roman" panose="02020603050405020304" pitchFamily="18" charset="0"/>
              </a:rPr>
              <a:t>Academician</a:t>
            </a:r>
            <a:r>
              <a:rPr lang="tr-TR" dirty="0" smtClean="0">
                <a:latin typeface="+mn-lt"/>
                <a:cs typeface="Times New Roman" panose="02020603050405020304" pitchFamily="18" charset="0"/>
              </a:rPr>
              <a:t> Publishing House </a:t>
            </a:r>
            <a:r>
              <a:rPr lang="tr-TR" dirty="0" err="1" smtClean="0">
                <a:latin typeface="+mn-lt"/>
                <a:cs typeface="Times New Roman" panose="02020603050405020304" pitchFamily="18" charset="0"/>
              </a:rPr>
              <a:t>Inc</a:t>
            </a:r>
            <a:r>
              <a:rPr lang="tr-TR" dirty="0" smtClean="0">
                <a:latin typeface="+mn-lt"/>
                <a:cs typeface="Times New Roman" panose="02020603050405020304" pitchFamily="18" charset="0"/>
              </a:rPr>
              <a:t>., 2018, </a:t>
            </a:r>
            <a:r>
              <a:rPr lang="tr-TR" dirty="0" err="1" smtClean="0">
                <a:latin typeface="+mn-lt"/>
                <a:cs typeface="Times New Roman" panose="02020603050405020304" pitchFamily="18" charset="0"/>
              </a:rPr>
              <a:t>ss</a:t>
            </a:r>
            <a:r>
              <a:rPr lang="tr-TR" dirty="0" smtClean="0">
                <a:latin typeface="+mn-lt"/>
                <a:cs typeface="Times New Roman" panose="02020603050405020304" pitchFamily="18" charset="0"/>
              </a:rPr>
              <a:t> 168.</a:t>
            </a:r>
          </a:p>
          <a:p>
            <a:pPr lvl="1" algn="just">
              <a:lnSpc>
                <a:spcPct val="100000"/>
              </a:lnSpc>
              <a:buFont typeface="Wingdings" panose="05000000000000000000" pitchFamily="2" charset="2"/>
              <a:buChar char="ü"/>
            </a:pPr>
            <a:r>
              <a:rPr lang="tr-TR" sz="1600" b="1" dirty="0" smtClean="0">
                <a:latin typeface="+mn-lt"/>
                <a:cs typeface="Times New Roman" panose="02020603050405020304" pitchFamily="18" charset="0"/>
              </a:rPr>
              <a:t>Ulusal </a:t>
            </a:r>
            <a:r>
              <a:rPr lang="tr-TR" sz="1600" b="1" dirty="0">
                <a:latin typeface="+mn-lt"/>
                <a:cs typeface="Times New Roman" panose="02020603050405020304" pitchFamily="18" charset="0"/>
              </a:rPr>
              <a:t>Kitap </a:t>
            </a:r>
            <a:r>
              <a:rPr lang="tr-TR" sz="1600" b="1" dirty="0" smtClean="0">
                <a:latin typeface="+mn-lt"/>
                <a:cs typeface="Times New Roman" panose="02020603050405020304" pitchFamily="18" charset="0"/>
              </a:rPr>
              <a:t>Bölümü</a:t>
            </a:r>
            <a:endParaRPr lang="tr-TR" sz="1600" b="1" dirty="0">
              <a:latin typeface="+mn-lt"/>
              <a:cs typeface="Times New Roman" panose="02020603050405020304" pitchFamily="18" charset="0"/>
            </a:endParaRPr>
          </a:p>
          <a:p>
            <a:pPr marL="342900" lvl="0" indent="-342900" algn="just">
              <a:buFont typeface="+mj-lt"/>
              <a:buAutoNum type="arabicPeriod" startAt="2"/>
            </a:pPr>
            <a:r>
              <a:rPr lang="tr-TR" b="1" dirty="0" smtClean="0">
                <a:latin typeface="+mn-lt"/>
                <a:cs typeface="Times New Roman" panose="02020603050405020304" pitchFamily="18" charset="0"/>
              </a:rPr>
              <a:t>Doç</a:t>
            </a:r>
            <a:r>
              <a:rPr lang="tr-TR" b="1" dirty="0">
                <a:latin typeface="+mn-lt"/>
                <a:cs typeface="Times New Roman" panose="02020603050405020304" pitchFamily="18" charset="0"/>
              </a:rPr>
              <a:t>. Dr. Semiramis Özyılmaz</a:t>
            </a:r>
            <a:r>
              <a:rPr lang="tr-TR" dirty="0">
                <a:latin typeface="+mn-lt"/>
                <a:cs typeface="Times New Roman" panose="02020603050405020304" pitchFamily="18" charset="0"/>
              </a:rPr>
              <a:t>. Hipertansiyon ve Kronik Böbrek Hastalıklarında Fiziksel Aktivite ve Egzersiz. Sağlık Bakanlığı “Erişkin için Kronik Hastalıklarda Fiziksel Aktivite Rehberi”, Bölüm 3, 33-48, Ankara, 2018.</a:t>
            </a:r>
          </a:p>
          <a:p>
            <a:pPr marL="342900" lvl="0" indent="-342900" algn="just">
              <a:buFont typeface="+mj-lt"/>
              <a:buAutoNum type="arabicPeriod" startAt="2"/>
            </a:pPr>
            <a:r>
              <a:rPr lang="tr-TR" b="1" dirty="0">
                <a:latin typeface="+mn-lt"/>
                <a:cs typeface="Times New Roman" panose="02020603050405020304" pitchFamily="18" charset="0"/>
              </a:rPr>
              <a:t>Doç. Dr. Semiramis Özyılmaz.</a:t>
            </a:r>
            <a:r>
              <a:rPr lang="tr-TR" dirty="0">
                <a:latin typeface="+mn-lt"/>
                <a:cs typeface="Times New Roman" panose="02020603050405020304" pitchFamily="18" charset="0"/>
              </a:rPr>
              <a:t> Kronik </a:t>
            </a:r>
            <a:r>
              <a:rPr lang="tr-TR" dirty="0" err="1">
                <a:latin typeface="+mn-lt"/>
                <a:cs typeface="Times New Roman" panose="02020603050405020304" pitchFamily="18" charset="0"/>
              </a:rPr>
              <a:t>Kardiyovasküler</a:t>
            </a:r>
            <a:r>
              <a:rPr lang="tr-TR" dirty="0">
                <a:latin typeface="+mn-lt"/>
                <a:cs typeface="Times New Roman" panose="02020603050405020304" pitchFamily="18" charset="0"/>
              </a:rPr>
              <a:t> Hastalıklarda Fiziksel Aktivite ve Egzersiz. Sağlık Bakanlığı “Erişkin için Kronik Hastalıklarda Fiziksel Aktivite Rehberi”, Bölüm 4, 49-72. Ankara, 2018.</a:t>
            </a:r>
          </a:p>
          <a:p>
            <a:pPr marL="342900" lvl="0" indent="-342900" algn="just">
              <a:buFont typeface="+mj-lt"/>
              <a:buAutoNum type="arabicPeriod" startAt="2"/>
            </a:pPr>
            <a:r>
              <a:rPr lang="tr-TR" b="1" dirty="0">
                <a:latin typeface="+mn-lt"/>
                <a:cs typeface="Times New Roman" panose="02020603050405020304" pitchFamily="18" charset="0"/>
              </a:rPr>
              <a:t>Dr. </a:t>
            </a:r>
            <a:r>
              <a:rPr lang="tr-TR" b="1" dirty="0" err="1">
                <a:latin typeface="+mn-lt"/>
                <a:cs typeface="Times New Roman" panose="02020603050405020304" pitchFamily="18" charset="0"/>
              </a:rPr>
              <a:t>Öğr</a:t>
            </a:r>
            <a:r>
              <a:rPr lang="tr-TR" b="1" dirty="0">
                <a:latin typeface="+mn-lt"/>
                <a:cs typeface="Times New Roman" panose="02020603050405020304" pitchFamily="18" charset="0"/>
              </a:rPr>
              <a:t>. Üyesi Alis Kostanoğlu. </a:t>
            </a:r>
            <a:r>
              <a:rPr lang="tr-TR" dirty="0">
                <a:latin typeface="+mn-lt"/>
                <a:cs typeface="Times New Roman" panose="02020603050405020304" pitchFamily="18" charset="0"/>
              </a:rPr>
              <a:t>“Teknoloji Destekli </a:t>
            </a:r>
            <a:r>
              <a:rPr lang="tr-TR" dirty="0" err="1">
                <a:latin typeface="+mn-lt"/>
                <a:cs typeface="Times New Roman" panose="02020603050405020304" pitchFamily="18" charset="0"/>
              </a:rPr>
              <a:t>Pulmoner</a:t>
            </a:r>
            <a:r>
              <a:rPr lang="tr-TR" dirty="0">
                <a:latin typeface="+mn-lt"/>
                <a:cs typeface="Times New Roman" panose="02020603050405020304" pitchFamily="18" charset="0"/>
              </a:rPr>
              <a:t> Rehabilitasyon” Rehabilitasyonda Teknoloji 2019. </a:t>
            </a:r>
            <a:r>
              <a:rPr lang="tr-TR" dirty="0" err="1">
                <a:latin typeface="+mn-lt"/>
                <a:cs typeface="Times New Roman" panose="02020603050405020304" pitchFamily="18" charset="0"/>
              </a:rPr>
              <a:t>Ed.Ela</a:t>
            </a:r>
            <a:r>
              <a:rPr lang="tr-TR" dirty="0">
                <a:latin typeface="+mn-lt"/>
                <a:cs typeface="Times New Roman" panose="02020603050405020304" pitchFamily="18" charset="0"/>
              </a:rPr>
              <a:t> Tarakçı, Devrim Tarakçı. İstanbul Tıp Kitabevi, 2019. Ss:273-278.</a:t>
            </a:r>
          </a:p>
          <a:p>
            <a:pPr lvl="1">
              <a:lnSpc>
                <a:spcPct val="100000"/>
              </a:lnSpc>
              <a:buFont typeface="Wingdings" panose="05000000000000000000" pitchFamily="2" charset="2"/>
              <a:buChar char="ü"/>
            </a:pPr>
            <a:endParaRPr lang="tr-TR" sz="18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8</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1840720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95785" y="208650"/>
            <a:ext cx="10698632" cy="4180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bg1"/>
                </a:solidFill>
                <a:latin typeface="Century Gothic" panose="020B0502020202020204" pitchFamily="34" charset="0"/>
                <a:ea typeface="+mj-ea"/>
                <a:cs typeface="+mj-cs"/>
              </a:defRPr>
            </a:lvl1pPr>
          </a:lstStyle>
          <a:p>
            <a:r>
              <a:rPr lang="tr-TR" sz="2000" dirty="0" smtClean="0">
                <a:latin typeface="+mn-lt"/>
                <a:cs typeface="Times New Roman" panose="02020603050405020304" pitchFamily="18" charset="0"/>
              </a:rPr>
              <a:t>II. Bölüm</a:t>
            </a:r>
            <a:br>
              <a:rPr lang="tr-TR" sz="2000" dirty="0" smtClean="0">
                <a:latin typeface="+mn-lt"/>
                <a:cs typeface="Times New Roman" panose="02020603050405020304" pitchFamily="18" charset="0"/>
              </a:rPr>
            </a:br>
            <a:r>
              <a:rPr lang="tr-TR" sz="2000" dirty="0" smtClean="0">
                <a:latin typeface="+mn-lt"/>
                <a:cs typeface="Times New Roman" panose="02020603050405020304" pitchFamily="18" charset="0"/>
              </a:rPr>
              <a:t>Gerçekleşen Faaliyetler</a:t>
            </a:r>
            <a:endParaRPr lang="tr-TR" sz="2000" dirty="0">
              <a:latin typeface="+mn-lt"/>
              <a:cs typeface="Times New Roman" panose="02020603050405020304" pitchFamily="18" charset="0"/>
            </a:endParaRPr>
          </a:p>
        </p:txBody>
      </p:sp>
      <p:sp>
        <p:nvSpPr>
          <p:cNvPr id="7" name="İçerik Yer Tutucusu 2"/>
          <p:cNvSpPr>
            <a:spLocks noGrp="1"/>
          </p:cNvSpPr>
          <p:nvPr>
            <p:ph idx="1"/>
          </p:nvPr>
        </p:nvSpPr>
        <p:spPr>
          <a:xfrm>
            <a:off x="286603" y="1089122"/>
            <a:ext cx="11549081" cy="5180892"/>
          </a:xfrm>
        </p:spPr>
        <p:txBody>
          <a:bodyPr>
            <a:noAutofit/>
          </a:bodyPr>
          <a:lstStyle/>
          <a:p>
            <a:pPr>
              <a:lnSpc>
                <a:spcPct val="100000"/>
              </a:lnSpc>
              <a:buFont typeface="Wingdings" panose="05000000000000000000" pitchFamily="2" charset="2"/>
              <a:buChar char="Ø"/>
            </a:pPr>
            <a:r>
              <a:rPr lang="tr-TR" sz="1800" b="1" dirty="0" smtClean="0">
                <a:latin typeface="+mn-lt"/>
                <a:cs typeface="Times New Roman" panose="02020603050405020304" pitchFamily="18" charset="0"/>
              </a:rPr>
              <a:t>2018-2019 </a:t>
            </a:r>
            <a:r>
              <a:rPr lang="tr-TR" sz="1800" b="1" dirty="0">
                <a:latin typeface="+mn-lt"/>
                <a:cs typeface="Times New Roman" panose="02020603050405020304" pitchFamily="18" charset="0"/>
              </a:rPr>
              <a:t>Yılı </a:t>
            </a:r>
            <a:r>
              <a:rPr lang="tr-TR" sz="1800" b="1" dirty="0" smtClean="0">
                <a:latin typeface="+mn-lt"/>
                <a:cs typeface="Times New Roman" panose="02020603050405020304" pitchFamily="18" charset="0"/>
              </a:rPr>
              <a:t>Gerçekleşen Fizyoterapi ve Rehabilitasyon Bölümü Faaliyetleri</a:t>
            </a:r>
          </a:p>
          <a:p>
            <a:pPr lvl="1">
              <a:lnSpc>
                <a:spcPct val="100000"/>
              </a:lnSpc>
              <a:buFont typeface="Wingdings" panose="05000000000000000000" pitchFamily="2" charset="2"/>
              <a:buChar char="ü"/>
            </a:pPr>
            <a:r>
              <a:rPr lang="tr-TR" sz="1800" b="1" dirty="0">
                <a:latin typeface="+mn-lt"/>
                <a:cs typeface="Times New Roman" panose="02020603050405020304" pitchFamily="18" charset="0"/>
              </a:rPr>
              <a:t>Broşürler </a:t>
            </a:r>
            <a:r>
              <a:rPr lang="tr-TR" sz="1800" b="1" dirty="0" smtClean="0">
                <a:latin typeface="+mn-lt"/>
                <a:cs typeface="Times New Roman" panose="02020603050405020304" pitchFamily="18" charset="0"/>
              </a:rPr>
              <a:t>(1 Adet)</a:t>
            </a:r>
            <a:endParaRPr lang="tr-TR" sz="1800" b="1" dirty="0">
              <a:latin typeface="+mn-lt"/>
              <a:cs typeface="Times New Roman" panose="02020603050405020304" pitchFamily="18" charset="0"/>
            </a:endParaRPr>
          </a:p>
          <a:p>
            <a:pPr marL="457200" lvl="1" indent="0">
              <a:lnSpc>
                <a:spcPct val="100000"/>
              </a:lnSpc>
              <a:buNone/>
            </a:pPr>
            <a:endParaRPr lang="tr-TR" sz="1800" b="1" dirty="0">
              <a:latin typeface="+mn-lt"/>
              <a:cs typeface="Times New Roman" panose="02020603050405020304" pitchFamily="18" charset="0"/>
            </a:endParaRPr>
          </a:p>
          <a:p>
            <a:pPr marL="457200" indent="-457200">
              <a:lnSpc>
                <a:spcPct val="100000"/>
              </a:lnSpc>
              <a:buFont typeface="+mj-lt"/>
              <a:buAutoNum type="arabicPeriod"/>
            </a:pPr>
            <a:r>
              <a:rPr lang="tr-TR" b="1" dirty="0" smtClean="0">
                <a:latin typeface="+mn-lt"/>
                <a:cs typeface="Times New Roman" panose="02020603050405020304" pitchFamily="18" charset="0"/>
              </a:rPr>
              <a:t>Sağlıklı Bir Yaşam İçin Fiziksel Aktivite Önerileri</a:t>
            </a:r>
          </a:p>
          <a:p>
            <a:pPr marL="0" lvl="0" indent="0">
              <a:lnSpc>
                <a:spcPct val="100000"/>
              </a:lnSpc>
              <a:buNone/>
            </a:pPr>
            <a:r>
              <a:rPr lang="tr-TR" dirty="0" smtClean="0">
                <a:latin typeface="+mn-lt"/>
                <a:cs typeface="Times New Roman" panose="02020603050405020304" pitchFamily="18" charset="0"/>
              </a:rPr>
              <a:t>Bezmialem </a:t>
            </a:r>
            <a:r>
              <a:rPr lang="tr-TR" dirty="0">
                <a:latin typeface="+mn-lt"/>
                <a:cs typeface="Times New Roman" panose="02020603050405020304" pitchFamily="18" charset="0"/>
              </a:rPr>
              <a:t>Vakıf Üniversitesi Tıp Fakültesi Sosyal Sorumluluk Haftası kapsamında yapılan çadır etkinliği, </a:t>
            </a:r>
            <a:r>
              <a:rPr lang="tr-TR" dirty="0" smtClean="0">
                <a:latin typeface="+mn-lt"/>
                <a:cs typeface="Times New Roman" panose="02020603050405020304" pitchFamily="18" charset="0"/>
              </a:rPr>
              <a:t>     1-5 </a:t>
            </a:r>
            <a:r>
              <a:rPr lang="tr-TR" dirty="0">
                <a:latin typeface="+mn-lt"/>
                <a:cs typeface="Times New Roman" panose="02020603050405020304" pitchFamily="18" charset="0"/>
              </a:rPr>
              <a:t>Nisan 2019</a:t>
            </a:r>
            <a:endParaRPr lang="tr-TR" b="1" dirty="0" smtClean="0">
              <a:latin typeface="+mn-lt"/>
              <a:cs typeface="Times New Roman" panose="02020603050405020304" pitchFamily="18" charset="0"/>
            </a:endParaRPr>
          </a:p>
          <a:p>
            <a:pPr marL="857250" lvl="1" indent="-400050">
              <a:lnSpc>
                <a:spcPct val="100000"/>
              </a:lnSpc>
              <a:buFont typeface="+mj-lt"/>
              <a:buAutoNum type="romanLcPeriod"/>
            </a:pPr>
            <a:r>
              <a:rPr lang="tr-TR" sz="1600" b="1" dirty="0" smtClean="0">
                <a:latin typeface="+mn-lt"/>
                <a:cs typeface="Times New Roman" panose="02020603050405020304" pitchFamily="18" charset="0"/>
              </a:rPr>
              <a:t>Prof</a:t>
            </a:r>
            <a:r>
              <a:rPr lang="tr-TR" sz="1600" b="1" dirty="0">
                <a:latin typeface="+mn-lt"/>
                <a:cs typeface="Times New Roman" panose="02020603050405020304" pitchFamily="18" charset="0"/>
              </a:rPr>
              <a:t>. Dr. H. Nilgün </a:t>
            </a:r>
            <a:r>
              <a:rPr lang="tr-TR" sz="1600" b="1" dirty="0" smtClean="0">
                <a:latin typeface="+mn-lt"/>
                <a:cs typeface="Times New Roman" panose="02020603050405020304" pitchFamily="18" charset="0"/>
              </a:rPr>
              <a:t>GÜRSES</a:t>
            </a:r>
          </a:p>
          <a:p>
            <a:pPr marL="857250" lvl="1" indent="-400050">
              <a:lnSpc>
                <a:spcPct val="100000"/>
              </a:lnSpc>
              <a:buFont typeface="+mj-lt"/>
              <a:buAutoNum type="romanLcPeriod"/>
            </a:pPr>
            <a:r>
              <a:rPr lang="tr-TR" sz="1600" b="1" dirty="0" smtClean="0">
                <a:latin typeface="+mn-lt"/>
                <a:cs typeface="Times New Roman" panose="02020603050405020304" pitchFamily="18" charset="0"/>
              </a:rPr>
              <a:t>Dr</a:t>
            </a:r>
            <a:r>
              <a:rPr lang="tr-TR" sz="1600" b="1" dirty="0">
                <a:latin typeface="+mn-lt"/>
                <a:cs typeface="Times New Roman" panose="02020603050405020304" pitchFamily="18" charset="0"/>
              </a:rPr>
              <a:t>. </a:t>
            </a:r>
            <a:r>
              <a:rPr lang="tr-TR" sz="1600" b="1" dirty="0" err="1">
                <a:latin typeface="+mn-lt"/>
                <a:cs typeface="Times New Roman" panose="02020603050405020304" pitchFamily="18" charset="0"/>
              </a:rPr>
              <a:t>Öğr</a:t>
            </a:r>
            <a:r>
              <a:rPr lang="tr-TR" sz="1600" b="1" dirty="0">
                <a:latin typeface="+mn-lt"/>
                <a:cs typeface="Times New Roman" panose="02020603050405020304" pitchFamily="18" charset="0"/>
              </a:rPr>
              <a:t>. Üyesi Melih </a:t>
            </a:r>
            <a:r>
              <a:rPr lang="tr-TR" sz="1600" b="1" dirty="0" smtClean="0">
                <a:latin typeface="+mn-lt"/>
                <a:cs typeface="Times New Roman" panose="02020603050405020304" pitchFamily="18" charset="0"/>
              </a:rPr>
              <a:t>ZEREN</a:t>
            </a:r>
          </a:p>
          <a:p>
            <a:pPr marL="857250" lvl="1" indent="-400050">
              <a:lnSpc>
                <a:spcPct val="100000"/>
              </a:lnSpc>
              <a:buFont typeface="+mj-lt"/>
              <a:buAutoNum type="romanLcPeriod"/>
            </a:pPr>
            <a:r>
              <a:rPr lang="tr-TR" sz="1600" b="1" dirty="0" smtClean="0">
                <a:latin typeface="+mn-lt"/>
                <a:cs typeface="Times New Roman" panose="02020603050405020304" pitchFamily="18" charset="0"/>
              </a:rPr>
              <a:t>Öğr</a:t>
            </a:r>
            <a:r>
              <a:rPr lang="tr-TR" sz="1600" b="1" dirty="0">
                <a:latin typeface="+mn-lt"/>
                <a:cs typeface="Times New Roman" panose="02020603050405020304" pitchFamily="18" charset="0"/>
              </a:rPr>
              <a:t>. Gör. Dr. Hilal DENİZOĞLU </a:t>
            </a:r>
            <a:r>
              <a:rPr lang="tr-TR" sz="1600" b="1" dirty="0" smtClean="0">
                <a:latin typeface="+mn-lt"/>
                <a:cs typeface="Times New Roman" panose="02020603050405020304" pitchFamily="18" charset="0"/>
              </a:rPr>
              <a:t>KÜLLİ</a:t>
            </a:r>
          </a:p>
          <a:p>
            <a:pPr marL="857250" lvl="1" indent="-400050">
              <a:lnSpc>
                <a:spcPct val="100000"/>
              </a:lnSpc>
              <a:buFont typeface="+mj-lt"/>
              <a:buAutoNum type="romanLcPeriod"/>
            </a:pPr>
            <a:r>
              <a:rPr lang="tr-TR" sz="1600" b="1" dirty="0" smtClean="0">
                <a:latin typeface="+mn-lt"/>
                <a:cs typeface="Times New Roman" panose="02020603050405020304" pitchFamily="18" charset="0"/>
              </a:rPr>
              <a:t>Arş</a:t>
            </a:r>
            <a:r>
              <a:rPr lang="tr-TR" sz="1600" b="1" dirty="0">
                <a:latin typeface="+mn-lt"/>
                <a:cs typeface="Times New Roman" panose="02020603050405020304" pitchFamily="18" charset="0"/>
              </a:rPr>
              <a:t>. Gör. Hikmet </a:t>
            </a:r>
            <a:r>
              <a:rPr lang="tr-TR" sz="1600" b="1" dirty="0" smtClean="0">
                <a:latin typeface="+mn-lt"/>
                <a:cs typeface="Times New Roman" panose="02020603050405020304" pitchFamily="18" charset="0"/>
              </a:rPr>
              <a:t>UÇGUN</a:t>
            </a:r>
            <a:endParaRPr lang="tr-TR" sz="1600" dirty="0">
              <a:latin typeface="+mn-lt"/>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9B8800FA-460D-414D-AF66-D3BDDAFE8794}" type="slidenum">
              <a:rPr lang="tr-TR" smtClean="0"/>
              <a:t>9</a:t>
            </a:fld>
            <a:endParaRPr lang="tr-TR" dirty="0"/>
          </a:p>
        </p:txBody>
      </p:sp>
      <p:sp>
        <p:nvSpPr>
          <p:cNvPr id="3" name="Altbilgi Yer Tutucusu 2"/>
          <p:cNvSpPr>
            <a:spLocks noGrp="1"/>
          </p:cNvSpPr>
          <p:nvPr>
            <p:ph type="ftr" sz="quarter" idx="11"/>
          </p:nvPr>
        </p:nvSpPr>
        <p:spPr/>
        <p:txBody>
          <a:bodyPr/>
          <a:lstStyle/>
          <a:p>
            <a:r>
              <a:rPr lang="tr-TR" smtClean="0"/>
              <a:t>10.01.2020</a:t>
            </a:r>
            <a:endParaRPr lang="tr-TR" dirty="0"/>
          </a:p>
        </p:txBody>
      </p:sp>
    </p:spTree>
    <p:extLst>
      <p:ext uri="{BB962C8B-B14F-4D97-AF65-F5344CB8AC3E}">
        <p14:creationId xmlns:p14="http://schemas.microsoft.com/office/powerpoint/2010/main" val="3626959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Şabl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unu1" id="{BE426C10-2E12-4351-8072-9B9B83F15859}" vid="{E21B6F3E-04B5-45F8-8FAC-7B897B32660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wic_System_Copyright xmlns="http://schemas.microsoft.com/sharepoint/v3/fields" xsi:nil="true"/>
    <ImageCreateDate xmlns="666FC3FA-8CEE-4489-8740-C720E01EE5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Görüntü" ma:contentTypeID="0x0101009148F5A04DDD49CBA7127AADA5FB792B00AADE34325A8B49CDA8BB4DB53328F214009B22355DB2F4CD41AC52EA35392E7D16" ma:contentTypeVersion="1" ma:contentTypeDescription="Resim yükleyin." ma:contentTypeScope="" ma:versionID="f166dc16acb8e999294cd76767410575">
  <xsd:schema xmlns:xsd="http://www.w3.org/2001/XMLSchema" xmlns:xs="http://www.w3.org/2001/XMLSchema" xmlns:p="http://schemas.microsoft.com/office/2006/metadata/properties" xmlns:ns1="http://schemas.microsoft.com/sharepoint/v3" xmlns:ns2="666FC3FA-8CEE-4489-8740-C720E01EE5CC" xmlns:ns3="http://schemas.microsoft.com/sharepoint/v3/fields" targetNamespace="http://schemas.microsoft.com/office/2006/metadata/properties" ma:root="true" ma:fieldsID="e84fdfd472bfa6514f7592f25d3b5bb1" ns1:_="" ns2:_="" ns3:_="">
    <xsd:import namespace="http://schemas.microsoft.com/sharepoint/v3"/>
    <xsd:import namespace="666FC3FA-8CEE-4489-8740-C720E01EE5CC"/>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Yolu" ma:hidden="true" ma:list="Docs" ma:internalName="FileRef" ma:readOnly="true" ma:showField="FullUrl">
      <xsd:simpleType>
        <xsd:restriction base="dms:Lookup"/>
      </xsd:simpleType>
    </xsd:element>
    <xsd:element name="File_x0020_Type" ma:index="9" nillable="true" ma:displayName="Dosya Türü" ma:hidden="true" ma:internalName="File_x0020_Type" ma:readOnly="true">
      <xsd:simpleType>
        <xsd:restriction base="dms:Text"/>
      </xsd:simpleType>
    </xsd:element>
    <xsd:element name="HTML_x0020_File_x0020_Type" ma:index="10" nillable="true" ma:displayName="HTML Dosya Türü" ma:hidden="true" ma:internalName="HTML_x0020_File_x0020_Type" ma:readOnly="true">
      <xsd:simpleType>
        <xsd:restriction base="dms:Text"/>
      </xsd:simpleType>
    </xsd:element>
    <xsd:element name="FSObjType" ma:index="11" nillable="true" ma:displayName="Öğe Türü" ma:hidden="true" ma:list="Docs" ma:internalName="FSObjType" ma:readOnly="true" ma:showField="FSType">
      <xsd:simpleType>
        <xsd:restriction base="dms:Lookup"/>
      </xsd:simpleType>
    </xsd:element>
    <xsd:element name="PublishingStartDate" ma:index="27" nillable="true" ma:displayName="Zamanlama Başlangıç Tarihi" ma:description="" ma:hidden="true" ma:internalName="PublishingStartDate">
      <xsd:simpleType>
        <xsd:restriction base="dms:Unknown"/>
      </xsd:simpleType>
    </xsd:element>
    <xsd:element name="PublishingExpirationDate" ma:index="28" nillable="true" ma:displayName="Zamanlama Bitiş Tarihi"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6FC3FA-8CEE-4489-8740-C720E01EE5CC" elementFormDefault="qualified">
    <xsd:import namespace="http://schemas.microsoft.com/office/2006/documentManagement/types"/>
    <xsd:import namespace="http://schemas.microsoft.com/office/infopath/2007/PartnerControls"/>
    <xsd:element name="ThumbnailExists" ma:index="18" nillable="true" ma:displayName="Küçük Resim Var" ma:default="FALSE" ma:hidden="true" ma:internalName="ThumbnailExists" ma:readOnly="true">
      <xsd:simpleType>
        <xsd:restriction base="dms:Boolean"/>
      </xsd:simpleType>
    </xsd:element>
    <xsd:element name="PreviewExists" ma:index="19" nillable="true" ma:displayName="Önizleme Var" ma:default="FALSE" ma:hidden="true" ma:internalName="PreviewExists" ma:readOnly="true">
      <xsd:simpleType>
        <xsd:restriction base="dms:Boolean"/>
      </xsd:simpleType>
    </xsd:element>
    <xsd:element name="ImageWidth" ma:index="20" nillable="true" ma:displayName="Genişlik" ma:internalName="ImageWidth" ma:readOnly="true">
      <xsd:simpleType>
        <xsd:restriction base="dms:Unknown"/>
      </xsd:simpleType>
    </xsd:element>
    <xsd:element name="ImageHeight" ma:index="22" nillable="true" ma:displayName="Yükseklik" ma:internalName="ImageHeight" ma:readOnly="true">
      <xsd:simpleType>
        <xsd:restriction base="dms:Unknown"/>
      </xsd:simpleType>
    </xsd:element>
    <xsd:element name="ImageCreateDate" ma:index="25" nillable="true" ma:displayName="Resmin Çekildiği Tarih"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Telif Hakkı"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Yazar"/>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ma:index="23" ma:displayName="Açıklamalar"/>
        <xsd:element name="keywords" minOccurs="0" maxOccurs="1" type="xsd:string" ma:index="14" ma:displayName="Anahtar Sözcükler"/>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79F139-AAD3-4DD5-ADA6-EE02F3B5F21A}"/>
</file>

<file path=customXml/itemProps2.xml><?xml version="1.0" encoding="utf-8"?>
<ds:datastoreItem xmlns:ds="http://schemas.openxmlformats.org/officeDocument/2006/customXml" ds:itemID="{AAFD107F-7D0E-4DC8-AE12-CE8C9DCC3057}"/>
</file>

<file path=customXml/itemProps3.xml><?xml version="1.0" encoding="utf-8"?>
<ds:datastoreItem xmlns:ds="http://schemas.openxmlformats.org/officeDocument/2006/customXml" ds:itemID="{AB56261D-F86D-447E-A45D-C23C0C3C2EF8}"/>
</file>

<file path=docProps/app.xml><?xml version="1.0" encoding="utf-8"?>
<Properties xmlns="http://schemas.openxmlformats.org/officeDocument/2006/extended-properties" xmlns:vt="http://schemas.openxmlformats.org/officeDocument/2006/docPropsVTypes">
  <Template>Powepoint Sunum Şablonu_Üniversite_2018</Template>
  <TotalTime>4864</TotalTime>
  <Words>11944</Words>
  <Application>Microsoft Office PowerPoint</Application>
  <PresentationFormat>Özel</PresentationFormat>
  <Paragraphs>1620</Paragraphs>
  <Slides>71</Slides>
  <Notes>1</Notes>
  <HiddenSlides>0</HiddenSlides>
  <MMClips>0</MMClips>
  <ScaleCrop>false</ScaleCrop>
  <HeadingPairs>
    <vt:vector size="4" baseType="variant">
      <vt:variant>
        <vt:lpstr>Tema</vt:lpstr>
      </vt:variant>
      <vt:variant>
        <vt:i4>1</vt:i4>
      </vt:variant>
      <vt:variant>
        <vt:lpstr>Slayt Başlıkları</vt:lpstr>
      </vt:variant>
      <vt:variant>
        <vt:i4>71</vt:i4>
      </vt:variant>
    </vt:vector>
  </HeadingPairs>
  <TitlesOfParts>
    <vt:vector size="72" baseType="lpstr">
      <vt:lpstr>Şablon</vt:lpstr>
      <vt:lpstr>2019 YILI SAĞLIK BİLİMLERİ FAKÜLTESİ FİZYOTERAPİ VE REHABİLİTASYON BÖLÜMÜ  FAALİYET SUNUMU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Muhammed Mustafa Orak</dc:creator>
  <cp:keywords/>
  <dc:description/>
  <cp:lastModifiedBy>Deniz Tuncer</cp:lastModifiedBy>
  <cp:revision>661</cp:revision>
  <cp:lastPrinted>2019-12-31T09:01:59Z</cp:lastPrinted>
  <dcterms:created xsi:type="dcterms:W3CDTF">2018-12-27T11:10:08Z</dcterms:created>
  <dcterms:modified xsi:type="dcterms:W3CDTF">2020-06-17T20:03:45Z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0x0101009148F5A04DDD49CBA7127AADA5FB792B00AADE34325A8B49CDA8BB4DB53328F214009B22355DB2F4CD41AC52EA35392E7D16</vt:lpwstr>
  </property>
</Properties>
</file>