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1" r:id="rId4"/>
    <p:sldId id="262" r:id="rId5"/>
    <p:sldId id="263" r:id="rId6"/>
    <p:sldId id="293" r:id="rId7"/>
    <p:sldId id="265" r:id="rId8"/>
    <p:sldId id="264" r:id="rId9"/>
    <p:sldId id="270" r:id="rId10"/>
    <p:sldId id="278" r:id="rId11"/>
    <p:sldId id="271" r:id="rId12"/>
    <p:sldId id="272" r:id="rId13"/>
    <p:sldId id="274" r:id="rId14"/>
    <p:sldId id="292" r:id="rId15"/>
    <p:sldId id="277" r:id="rId16"/>
    <p:sldId id="276" r:id="rId17"/>
    <p:sldId id="294" r:id="rId18"/>
    <p:sldId id="295" r:id="rId19"/>
    <p:sldId id="275" r:id="rId20"/>
    <p:sldId id="296" r:id="rId21"/>
    <p:sldId id="280" r:id="rId22"/>
    <p:sldId id="281" r:id="rId23"/>
    <p:sldId id="282" r:id="rId24"/>
    <p:sldId id="283" r:id="rId25"/>
    <p:sldId id="284" r:id="rId26"/>
    <p:sldId id="285" r:id="rId27"/>
    <p:sldId id="286" r:id="rId28"/>
    <p:sldId id="289" r:id="rId29"/>
    <p:sldId id="297" r:id="rId30"/>
    <p:sldId id="298" r:id="rId31"/>
    <p:sldId id="287" r:id="rId32"/>
    <p:sldId id="299" r:id="rId33"/>
    <p:sldId id="300" r:id="rId34"/>
    <p:sldId id="260" r:id="rId3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DB9BFF-D5F3-429F-90F7-A7FE04F1DC63}" v="29" dt="2021-06-14T07:23:01.847"/>
  </p1510:revLst>
</p1510:revInfo>
</file>

<file path=ppt/tableStyles.xml><?xml version="1.0" encoding="utf-8"?>
<a:tblStyleLst xmlns:a="http://schemas.openxmlformats.org/drawingml/2006/main" def="{5C22544A-7EE6-4342-B048-85BDC9FD1C3A}">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249" autoAdjust="0"/>
  </p:normalViewPr>
  <p:slideViewPr>
    <p:cSldViewPr snapToGrid="0">
      <p:cViewPr varScale="1">
        <p:scale>
          <a:sx n="69" d="100"/>
          <a:sy n="69" d="100"/>
        </p:scale>
        <p:origin x="8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280131-3058-49D4-8A89-B75C794952B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5E5F8F01-B653-4C38-BCE4-74AC4CF045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3F5C670-28B3-4E7B-BA37-2DC9D7A007D8}"/>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B0EAF73B-0F45-4C9D-9B3E-3D37861B33B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3BC84947-0E50-4C98-A73E-CEEF297970BF}"/>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2934689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A2D204-2555-47F9-89D3-2F1290B7EE76}"/>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81789F9-FA6C-42FF-9D51-58631BC3E277}"/>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6284F7B-D598-4021-BE2D-9382A16E6EF3}"/>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DE4E74CE-CBD7-4CCB-B758-9D9367C1854B}"/>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9F4609BA-6355-4236-83AB-0ED480A54EBD}"/>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3696873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862DAE4-C665-43FA-8CA0-A1BEC295ABEA}"/>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5FCAC56-569F-4E3D-9AC5-1CAF7F47DF96}"/>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F8C8ECF-57C2-4174-A736-A9118B8374A2}"/>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E4228C7B-4382-4A3D-8AD6-D77825C9375D}"/>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F3A69377-7383-425C-B302-ED3896A6D060}"/>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3710886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DA9739-2A69-4785-B44C-BF8C1AFE0BC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33D738F7-BB48-49FF-ADD7-6A8616112C0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0CEDEF-2F71-405F-859D-019564811DE1}"/>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C58C0F6B-8242-4D5F-AFB4-49CA79C53BD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BAB6B68-9A3A-48CC-BA7F-E09887ACDDDE}"/>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67537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68109-4560-44C7-80B9-3693492A905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C2144B2E-974B-4B48-AC06-F2F63A11CC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2DD5FD87-01A2-4034-9CBD-5D63CBCFC052}"/>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C8F0A05D-0FD7-4761-A588-010991478063}"/>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0C8B9CD9-A301-4973-A6D2-82A58090BF9A}"/>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3846653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F2F31A-D0CA-4AFB-90DA-4213D176E8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B2F9245-AF67-4FA4-9969-6C078A30BEE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FD74FB-50AA-41DB-B335-3D5BBF0F970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64CB7A2-EBA7-4AA5-AE18-73555982D3FF}"/>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6" name="Alt Bilgi Yer Tutucusu 5">
            <a:extLst>
              <a:ext uri="{FF2B5EF4-FFF2-40B4-BE49-F238E27FC236}">
                <a16:creationId xmlns:a16="http://schemas.microsoft.com/office/drawing/2014/main" id="{148B8C3D-FF36-4AF6-B1EE-C06F1D5792ED}"/>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3C39049E-93FF-4BE4-A04C-F266FC679967}"/>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392380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F1840-F95B-4ACD-98AD-3174B036CF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10A3A35-E2E9-498D-8B5E-E3F315224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6EEB7E-25D2-4606-B703-C6E757A74765}"/>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4EFB377-9405-47B4-B0F4-E5508AC31A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890F5CE7-6B0A-48CF-BAC0-E7140F950764}"/>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D2B1AFB3-4F8D-4A92-8F9A-485FC239A423}"/>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8" name="Alt Bilgi Yer Tutucusu 7">
            <a:extLst>
              <a:ext uri="{FF2B5EF4-FFF2-40B4-BE49-F238E27FC236}">
                <a16:creationId xmlns:a16="http://schemas.microsoft.com/office/drawing/2014/main" id="{FA6B6D3F-0530-4EAC-9088-9C99F2DE53AC}"/>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E78B1AB8-0122-4F18-9428-193CADAF915C}"/>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407063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06CA89-5466-4D97-9F73-50F2C1CD7D2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28D8665-1657-4CF7-892D-BF34E3063619}"/>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4" name="Alt Bilgi Yer Tutucusu 3">
            <a:extLst>
              <a:ext uri="{FF2B5EF4-FFF2-40B4-BE49-F238E27FC236}">
                <a16:creationId xmlns:a16="http://schemas.microsoft.com/office/drawing/2014/main" id="{DD7D882D-5784-422B-8572-E0A3164B5759}"/>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43976806-2AAB-4590-BCD3-D5E13C1F5BA7}"/>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1310501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7179BF95-EDF1-46C4-A749-7412FE6D8AC6}"/>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3" name="Alt Bilgi Yer Tutucusu 2">
            <a:extLst>
              <a:ext uri="{FF2B5EF4-FFF2-40B4-BE49-F238E27FC236}">
                <a16:creationId xmlns:a16="http://schemas.microsoft.com/office/drawing/2014/main" id="{70DBFC92-A841-4AAE-AACD-F571DA611F10}"/>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1C04A774-594F-41E9-81CA-69C1C69C7EE0}"/>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526836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F9D9A6-957E-4185-BC31-7BABFF509A7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A1133B95-E642-4419-9A53-F9E20BA8EB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8793520-6255-4DA8-8966-A134E04A2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6699468-5183-475E-B79A-16844ACB0B54}"/>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6" name="Alt Bilgi Yer Tutucusu 5">
            <a:extLst>
              <a:ext uri="{FF2B5EF4-FFF2-40B4-BE49-F238E27FC236}">
                <a16:creationId xmlns:a16="http://schemas.microsoft.com/office/drawing/2014/main" id="{871122CF-5117-458E-9D99-3167FA96737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A00C6D77-4B74-49D9-81A3-A4DFCFEE2A47}"/>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1734988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097287-C4C9-4CA9-9F45-47FC3CC890C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19E8FF8-D608-4D52-A5F3-9A0674E9F9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8804E001-FAB1-42F1-B49A-8A159E9379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C6C1FA5-7E2B-4B31-9CF6-A9549A17FB58}"/>
              </a:ext>
            </a:extLst>
          </p:cNvPr>
          <p:cNvSpPr>
            <a:spLocks noGrp="1"/>
          </p:cNvSpPr>
          <p:nvPr>
            <p:ph type="dt" sz="half" idx="10"/>
          </p:nvPr>
        </p:nvSpPr>
        <p:spPr/>
        <p:txBody>
          <a:bodyPr/>
          <a:lstStyle/>
          <a:p>
            <a:fld id="{0E5C83DC-5380-409B-A023-E9C05CECADE5}" type="datetimeFigureOut">
              <a:rPr lang="tr-TR" smtClean="0"/>
              <a:t>21.12.2023</a:t>
            </a:fld>
            <a:endParaRPr lang="tr-TR" dirty="0"/>
          </a:p>
        </p:txBody>
      </p:sp>
      <p:sp>
        <p:nvSpPr>
          <p:cNvPr id="6" name="Alt Bilgi Yer Tutucusu 5">
            <a:extLst>
              <a:ext uri="{FF2B5EF4-FFF2-40B4-BE49-F238E27FC236}">
                <a16:creationId xmlns:a16="http://schemas.microsoft.com/office/drawing/2014/main" id="{C0100B1F-AB75-4DE8-B262-952EF6BDAA92}"/>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77E39410-68C7-4A8A-B4E9-28CEF8D0F7EA}"/>
              </a:ext>
            </a:extLst>
          </p:cNvPr>
          <p:cNvSpPr>
            <a:spLocks noGrp="1"/>
          </p:cNvSpPr>
          <p:nvPr>
            <p:ph type="sldNum" sz="quarter" idx="12"/>
          </p:nvPr>
        </p:nvSpPr>
        <p:spPr/>
        <p:txBody>
          <a:bodyPr/>
          <a:lstStyle/>
          <a:p>
            <a:fld id="{7990C67D-5531-4970-ABCE-CE38D3E993CA}" type="slidenum">
              <a:rPr lang="tr-TR" smtClean="0"/>
              <a:t>‹#›</a:t>
            </a:fld>
            <a:endParaRPr lang="tr-TR" dirty="0"/>
          </a:p>
        </p:txBody>
      </p:sp>
    </p:spTree>
    <p:extLst>
      <p:ext uri="{BB962C8B-B14F-4D97-AF65-F5344CB8AC3E}">
        <p14:creationId xmlns:p14="http://schemas.microsoft.com/office/powerpoint/2010/main" val="144591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7CAF8980-C9CC-4EC3-B7EA-751EB1AB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1FE7CA5F-3BD4-41A3-A5C8-D8154B10A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3B6B127-5D14-480A-A08B-C4328F582D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5C83DC-5380-409B-A023-E9C05CECADE5}" type="datetimeFigureOut">
              <a:rPr lang="tr-TR" smtClean="0"/>
              <a:t>21.12.2023</a:t>
            </a:fld>
            <a:endParaRPr lang="tr-TR" dirty="0"/>
          </a:p>
        </p:txBody>
      </p:sp>
      <p:sp>
        <p:nvSpPr>
          <p:cNvPr id="5" name="Alt Bilgi Yer Tutucusu 4">
            <a:extLst>
              <a:ext uri="{FF2B5EF4-FFF2-40B4-BE49-F238E27FC236}">
                <a16:creationId xmlns:a16="http://schemas.microsoft.com/office/drawing/2014/main" id="{BA3671BD-1677-4E82-9172-7F98C83BAA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3D47F82B-5BBB-45AF-B7CD-A09D557D84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0C67D-5531-4970-ABCE-CE38D3E993CA}" type="slidenum">
              <a:rPr lang="tr-TR" smtClean="0"/>
              <a:t>‹#›</a:t>
            </a:fld>
            <a:endParaRPr lang="tr-TR" dirty="0"/>
          </a:p>
        </p:txBody>
      </p:sp>
    </p:spTree>
    <p:extLst>
      <p:ext uri="{BB962C8B-B14F-4D97-AF65-F5344CB8AC3E}">
        <p14:creationId xmlns:p14="http://schemas.microsoft.com/office/powerpoint/2010/main" val="4191008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85979D2E-B18B-45A0-A825-F63BE1086265}"/>
              </a:ext>
            </a:extLst>
          </p:cNvPr>
          <p:cNvSpPr>
            <a:spLocks noGrp="1"/>
          </p:cNvSpPr>
          <p:nvPr>
            <p:ph type="ctrTitle"/>
          </p:nvPr>
        </p:nvSpPr>
        <p:spPr>
          <a:xfrm>
            <a:off x="-1" y="1122363"/>
            <a:ext cx="12191999" cy="2387600"/>
          </a:xfrm>
        </p:spPr>
        <p:txBody>
          <a:bodyPr>
            <a:normAutofit/>
          </a:bodyPr>
          <a:lstStyle/>
          <a:p>
            <a:r>
              <a:rPr lang="tr-TR" sz="4400" b="1" dirty="0">
                <a:solidFill>
                  <a:schemeClr val="bg1"/>
                </a:solidFill>
                <a:latin typeface="Calibri" panose="020F0502020204030204" pitchFamily="34" charset="0"/>
                <a:cs typeface="Calibri" panose="020F0502020204030204" pitchFamily="34" charset="0"/>
              </a:rPr>
              <a:t>2023</a:t>
            </a:r>
            <a:br>
              <a:rPr lang="tr-TR" sz="4400" b="1" dirty="0">
                <a:solidFill>
                  <a:schemeClr val="bg1"/>
                </a:solidFill>
                <a:latin typeface="Calibri" panose="020F0502020204030204" pitchFamily="34" charset="0"/>
                <a:cs typeface="Calibri" panose="020F0502020204030204" pitchFamily="34" charset="0"/>
              </a:rPr>
            </a:br>
            <a:r>
              <a:rPr lang="tr-TR" sz="4400" b="1" dirty="0">
                <a:solidFill>
                  <a:schemeClr val="bg1"/>
                </a:solidFill>
                <a:latin typeface="Calibri" panose="020F0502020204030204" pitchFamily="34" charset="0"/>
                <a:cs typeface="Calibri" panose="020F0502020204030204" pitchFamily="34" charset="0"/>
              </a:rPr>
              <a:t>YABANCI DİLLER </a:t>
            </a:r>
            <a:r>
              <a:rPr lang="tr-TR" sz="4400" b="1" dirty="0">
                <a:solidFill>
                  <a:schemeClr val="bg1"/>
                </a:solidFill>
                <a:latin typeface="Calibri" panose="020F0502020204030204" pitchFamily="34" charset="0"/>
                <a:ea typeface="+mn-ea"/>
                <a:cs typeface="Calibri" panose="020F0502020204030204" pitchFamily="34" charset="0"/>
              </a:rPr>
              <a:t>BÖLÜMÜ </a:t>
            </a:r>
            <a:endParaRPr lang="tr-TR" sz="4400" b="1" dirty="0">
              <a:solidFill>
                <a:schemeClr val="bg1"/>
              </a:solidFill>
              <a:latin typeface="+mn-lt"/>
            </a:endParaRPr>
          </a:p>
        </p:txBody>
      </p:sp>
      <p:sp>
        <p:nvSpPr>
          <p:cNvPr id="6" name="Alt Başlık 6">
            <a:extLst>
              <a:ext uri="{FF2B5EF4-FFF2-40B4-BE49-F238E27FC236}">
                <a16:creationId xmlns:a16="http://schemas.microsoft.com/office/drawing/2014/main" id="{D419B95A-0F04-448D-8FF5-992488A55EF5}"/>
              </a:ext>
            </a:extLst>
          </p:cNvPr>
          <p:cNvSpPr>
            <a:spLocks noGrp="1"/>
          </p:cNvSpPr>
          <p:nvPr>
            <p:ph type="subTitle" idx="1"/>
          </p:nvPr>
        </p:nvSpPr>
        <p:spPr>
          <a:xfrm>
            <a:off x="0" y="3602038"/>
            <a:ext cx="12192000" cy="621619"/>
          </a:xfrm>
        </p:spPr>
        <p:txBody>
          <a:bodyPr>
            <a:noAutofit/>
          </a:bodyPr>
          <a:lstStyle/>
          <a:p>
            <a:r>
              <a:rPr lang="tr-TR" sz="4400" b="1" dirty="0">
                <a:solidFill>
                  <a:schemeClr val="bg1"/>
                </a:solidFill>
              </a:rPr>
              <a:t>FAALİYET RAPORU</a:t>
            </a:r>
          </a:p>
        </p:txBody>
      </p:sp>
      <p:sp>
        <p:nvSpPr>
          <p:cNvPr id="7" name="Metin kutusu 6">
            <a:extLst>
              <a:ext uri="{FF2B5EF4-FFF2-40B4-BE49-F238E27FC236}">
                <a16:creationId xmlns:a16="http://schemas.microsoft.com/office/drawing/2014/main" id="{F3859CB6-4C6A-4DEE-B335-57113AD82C5B}"/>
              </a:ext>
            </a:extLst>
          </p:cNvPr>
          <p:cNvSpPr txBox="1"/>
          <p:nvPr/>
        </p:nvSpPr>
        <p:spPr>
          <a:xfrm>
            <a:off x="-2" y="4223657"/>
            <a:ext cx="12192000" cy="584775"/>
          </a:xfrm>
          <a:prstGeom prst="rect">
            <a:avLst/>
          </a:prstGeom>
          <a:noFill/>
        </p:spPr>
        <p:txBody>
          <a:bodyPr wrap="square" rtlCol="0">
            <a:spAutoFit/>
          </a:bodyPr>
          <a:lstStyle/>
          <a:p>
            <a:pPr algn="ctr"/>
            <a:r>
              <a:rPr lang="tr-TR" sz="3200" b="1" dirty="0">
                <a:solidFill>
                  <a:schemeClr val="bg1"/>
                </a:solidFill>
              </a:rPr>
              <a:t>21.12.2023</a:t>
            </a:r>
          </a:p>
        </p:txBody>
      </p:sp>
    </p:spTree>
    <p:extLst>
      <p:ext uri="{BB962C8B-B14F-4D97-AF65-F5344CB8AC3E}">
        <p14:creationId xmlns:p14="http://schemas.microsoft.com/office/powerpoint/2010/main" val="1553832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767646" cy="5103537"/>
          </a:xfrm>
        </p:spPr>
        <p:txBody>
          <a:bodyPr>
            <a:normAutofit/>
          </a:bodyPr>
          <a:lstStyle/>
          <a:p>
            <a:pPr marL="0" lvl="0" indent="0">
              <a:lnSpc>
                <a:spcPct val="120000"/>
              </a:lnSpc>
              <a:buNone/>
            </a:pPr>
            <a:r>
              <a:rPr lang="tr-TR" b="1" dirty="0">
                <a:cs typeface="Times New Roman" panose="02020603050405020304" pitchFamily="18" charset="0"/>
              </a:rPr>
              <a:t>2) Medikal (Mesleki) İngilizce Programı </a:t>
            </a:r>
            <a:r>
              <a:rPr lang="tr-TR" dirty="0">
                <a:cs typeface="Times New Roman" panose="02020603050405020304" pitchFamily="18" charset="0"/>
              </a:rPr>
              <a:t>(Vatan ve Eyüp Sultan Yerleşkesi)</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Tıp Fakültesi 1. ve 2. Sınıf (4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Diş Hekimliği Fakültesi 1. ve 2. Sınıf (4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Eczacılık Fakültesi 1., 2. ve 3. Sınıf (6 dönem)</a:t>
            </a:r>
          </a:p>
          <a:p>
            <a:pPr marL="0" indent="0">
              <a:lnSpc>
                <a:spcPct val="120000"/>
              </a:lnSpc>
              <a:buNone/>
            </a:pPr>
            <a:r>
              <a:rPr lang="tr-TR" dirty="0">
                <a:solidFill>
                  <a:prstClr val="black"/>
                </a:solidFill>
                <a:ea typeface="Arial Unicode MS" panose="020B0604020202020204" pitchFamily="34" charset="-128"/>
                <a:cs typeface="Times New Roman" panose="02020603050405020304" pitchFamily="18" charset="0"/>
              </a:rPr>
              <a:t>     - Sağlık Bilimleri Fakültesi  (4 – 8 dönem)       </a:t>
            </a: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cs typeface="Calibri" panose="020F0502020204030204" pitchFamily="34" charset="0"/>
              </a:rPr>
              <a:t>YABANCI DİLLER BÖLÜMÜ PROGRAMLARI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983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indent="0" algn="just">
              <a:buNone/>
            </a:pPr>
            <a:endParaRPr lang="tr-TR" sz="2400" dirty="0" smtClean="0">
              <a:cs typeface="Times New Roman" panose="02020603050405020304" pitchFamily="18" charset="0"/>
            </a:endParaRPr>
          </a:p>
          <a:p>
            <a:pPr algn="just"/>
            <a:r>
              <a:rPr lang="tr-TR" sz="2400" dirty="0" smtClean="0">
                <a:cs typeface="Times New Roman" panose="02020603050405020304" pitchFamily="18" charset="0"/>
              </a:rPr>
              <a:t>2022-2023 Güz Döneminde İngilizce Hazırlık programı dersleri Sultangazi Yerleşkesinde ve SBF İngilizce dersleri Eyüp Sultan Yerleşkesinde yüz yüze yapılmaktadır. Sınavlarda aynı şekilde yüz yüze yapılmaktadır. (Bahar Dönemi hariç)</a:t>
            </a:r>
          </a:p>
          <a:p>
            <a:pPr marL="0" indent="0" algn="just">
              <a:buNone/>
            </a:pPr>
            <a:endParaRPr lang="tr-TR" sz="2400" dirty="0">
              <a:cs typeface="Times New Roman" panose="02020603050405020304" pitchFamily="18" charset="0"/>
            </a:endParaRPr>
          </a:p>
          <a:p>
            <a:pPr algn="just"/>
            <a:r>
              <a:rPr lang="tr-TR" sz="2400" dirty="0">
                <a:cs typeface="Times New Roman" panose="02020603050405020304" pitchFamily="18" charset="0"/>
              </a:rPr>
              <a:t>2022-2023 Akademik yılı Bahar döneminde Diş hekimliği, Eczacılık  ve Tıp Fakültelerinde verilen Mesleki İngilizce dersleri çevrim içi yapılmaktadır</a:t>
            </a:r>
            <a:r>
              <a:rPr lang="tr-TR" sz="2400" dirty="0" smtClean="0">
                <a:cs typeface="Times New Roman" panose="02020603050405020304" pitchFamily="18" charset="0"/>
              </a:rPr>
              <a:t>.</a:t>
            </a:r>
          </a:p>
          <a:p>
            <a:pPr marL="0" indent="0" algn="just">
              <a:buNone/>
            </a:pPr>
            <a:endParaRPr lang="tr-TR" sz="2400" dirty="0">
              <a:cs typeface="Times New Roman" panose="02020603050405020304" pitchFamily="18" charset="0"/>
            </a:endParaRPr>
          </a:p>
          <a:p>
            <a:pPr algn="just"/>
            <a:r>
              <a:rPr lang="tr-TR" sz="2400" dirty="0">
                <a:cs typeface="Times New Roman" panose="02020603050405020304" pitchFamily="18" charset="0"/>
              </a:rPr>
              <a:t>2023-2024 Akademik yılı Güz döneminde Diş hekimliği ve Tıp Fakültelerinde verilen Mesleki İngilizce dersleri çevrim içi; Eczacılık Fakültesi’nde ise yüz yüze  yapılmaktadır.</a:t>
            </a:r>
          </a:p>
          <a:p>
            <a:pPr>
              <a:buNone/>
            </a:pP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2023 YABANCI DİLLER BÖLÜMÜ EĞİTİM VE SINAVLAR</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4345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indent="0">
              <a:buNone/>
            </a:pPr>
            <a:r>
              <a:rPr lang="tr-TR" sz="2400" b="1" dirty="0">
                <a:cs typeface="Times New Roman" panose="02020603050405020304" pitchFamily="18" charset="0"/>
              </a:rPr>
              <a:t>Her Çeyrek dönemde:                              Yıl sonunda:</a:t>
            </a:r>
          </a:p>
          <a:p>
            <a:r>
              <a:rPr lang="tr-TR" sz="2400" dirty="0">
                <a:cs typeface="Times New Roman" panose="02020603050405020304" pitchFamily="18" charset="0"/>
              </a:rPr>
              <a:t>Kısa sınavlar                                             </a:t>
            </a:r>
            <a:r>
              <a:rPr lang="tr-TR" sz="900" dirty="0">
                <a:cs typeface="Times New Roman" panose="02020603050405020304" pitchFamily="18" charset="0"/>
                <a:sym typeface="Wingdings" panose="05000000000000000000" pitchFamily="2" charset="2"/>
              </a:rPr>
              <a:t></a:t>
            </a:r>
            <a:r>
              <a:rPr lang="tr-TR" sz="2400" dirty="0">
                <a:cs typeface="Times New Roman" panose="02020603050405020304" pitchFamily="18" charset="0"/>
                <a:sym typeface="Wingdings" panose="05000000000000000000" pitchFamily="2" charset="2"/>
              </a:rPr>
              <a:t> İngilizce Yeterlik Sınavı (İYS)</a:t>
            </a:r>
            <a:endParaRPr lang="tr-TR" sz="2400" dirty="0">
              <a:cs typeface="Times New Roman" panose="02020603050405020304" pitchFamily="18" charset="0"/>
            </a:endParaRPr>
          </a:p>
          <a:p>
            <a:r>
              <a:rPr lang="tr-TR" sz="2400" dirty="0">
                <a:cs typeface="Times New Roman" panose="02020603050405020304" pitchFamily="18" charset="0"/>
              </a:rPr>
              <a:t>Ödev ve projeler</a:t>
            </a:r>
          </a:p>
          <a:p>
            <a:r>
              <a:rPr lang="tr-TR" sz="2400" dirty="0">
                <a:cs typeface="Times New Roman" panose="02020603050405020304" pitchFamily="18" charset="0"/>
              </a:rPr>
              <a:t>Ara sınavlar</a:t>
            </a:r>
          </a:p>
          <a:p>
            <a:r>
              <a:rPr lang="tr-TR" sz="2400" dirty="0">
                <a:cs typeface="Times New Roman" panose="02020603050405020304" pitchFamily="18" charset="0"/>
              </a:rPr>
              <a:t>Final sınavı</a:t>
            </a:r>
          </a:p>
          <a:p>
            <a:pPr marL="0" indent="0">
              <a:buNone/>
            </a:pPr>
            <a:r>
              <a:rPr lang="tr-TR" sz="2400" b="1" dirty="0">
                <a:cs typeface="Times New Roman" panose="02020603050405020304" pitchFamily="18" charset="0"/>
              </a:rPr>
              <a:t>4 Çeyrek: </a:t>
            </a:r>
            <a:r>
              <a:rPr lang="tr-TR" sz="2400" dirty="0">
                <a:cs typeface="Times New Roman" panose="02020603050405020304" pitchFamily="18" charset="0"/>
              </a:rPr>
              <a:t>%60</a:t>
            </a:r>
          </a:p>
          <a:p>
            <a:pPr marL="0" indent="0">
              <a:buNone/>
            </a:pPr>
            <a:r>
              <a:rPr lang="tr-TR" sz="2400" b="1" dirty="0">
                <a:cs typeface="Times New Roman" panose="02020603050405020304" pitchFamily="18" charset="0"/>
              </a:rPr>
              <a:t>İngilizce Yeterlik Sınavı: </a:t>
            </a:r>
            <a:r>
              <a:rPr lang="tr-TR" sz="2400" dirty="0">
                <a:cs typeface="Times New Roman" panose="02020603050405020304" pitchFamily="18" charset="0"/>
              </a:rPr>
              <a:t>%40 (en az 50 almak şartı ile)</a:t>
            </a:r>
          </a:p>
          <a:p>
            <a:pPr marL="0" indent="0">
              <a:buNone/>
            </a:pPr>
            <a:r>
              <a:rPr lang="tr-TR" sz="2400" b="1" dirty="0">
                <a:cs typeface="Times New Roman" panose="02020603050405020304" pitchFamily="18" charset="0"/>
              </a:rPr>
              <a:t>Geçme notu: </a:t>
            </a:r>
            <a:r>
              <a:rPr lang="tr-TR" sz="2400" dirty="0">
                <a:cs typeface="Times New Roman" panose="02020603050405020304" pitchFamily="18" charset="0"/>
              </a:rPr>
              <a:t>60</a:t>
            </a:r>
          </a:p>
          <a:p>
            <a:r>
              <a:rPr lang="tr-TR" sz="2400" dirty="0">
                <a:cs typeface="Times New Roman" panose="02020603050405020304" pitchFamily="18" charset="0"/>
              </a:rPr>
              <a:t>Her çeyrek dönem için %85 devam zorunluluğu </a:t>
            </a:r>
          </a:p>
          <a:p>
            <a:pPr marL="0" indent="0">
              <a:buNone/>
            </a:pPr>
            <a:r>
              <a:rPr lang="tr-TR" sz="2000" dirty="0">
                <a:cs typeface="Times New Roman" panose="02020603050405020304" pitchFamily="18" charset="0"/>
              </a:rPr>
              <a:t>(Mazeretsiz olarak devamsızlık aşıldığı takdirde öğrenci, Çeyrek dönem sonundaki Final sınavına giremez.)</a:t>
            </a:r>
          </a:p>
          <a:p>
            <a:pPr>
              <a:buNone/>
            </a:pP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İNGİLİZCE HAZIRLIK PROGRAMI SINAVLAR VE YILSONU BAŞARI DEĞERLENDİRMESİ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006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rPr>
              <a:t>2022-2023 AKADEMİK YILI İNGİLİZCE HAZIRLIK PROGRAMI DERS KİTAPLARI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pic>
        <p:nvPicPr>
          <p:cNvPr id="6" name="İçerik Yer Tutucusu 5">
            <a:extLst>
              <a:ext uri="{FF2B5EF4-FFF2-40B4-BE49-F238E27FC236}">
                <a16:creationId xmlns:a16="http://schemas.microsoft.com/office/drawing/2014/main" id="{B6314907-83D6-F3FA-4CA5-4F13097F0CA3}"/>
              </a:ext>
            </a:extLst>
          </p:cNvPr>
          <p:cNvPicPr>
            <a:picLocks noGrp="1" noChangeAspect="1"/>
          </p:cNvPicPr>
          <p:nvPr>
            <p:ph idx="1"/>
          </p:nvPr>
        </p:nvPicPr>
        <p:blipFill>
          <a:blip r:embed="rId2"/>
          <a:stretch>
            <a:fillRect/>
          </a:stretch>
        </p:blipFill>
        <p:spPr>
          <a:xfrm>
            <a:off x="728871" y="1272210"/>
            <a:ext cx="10442712" cy="5115338"/>
          </a:xfrm>
        </p:spPr>
      </p:pic>
    </p:spTree>
    <p:extLst>
      <p:ext uri="{BB962C8B-B14F-4D97-AF65-F5344CB8AC3E}">
        <p14:creationId xmlns:p14="http://schemas.microsoft.com/office/powerpoint/2010/main" val="744877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mn-lt"/>
              </a:rPr>
              <a:t>2023-2024 AKADEMİK YILI İNGİLİZCE HAZIRLIK PROGRAMI DERS KİTAPLARI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2" name="İçerik Yer Tutucusu 1"/>
          <p:cNvSpPr>
            <a:spLocks noGrp="1"/>
          </p:cNvSpPr>
          <p:nvPr>
            <p:ph idx="1"/>
          </p:nvPr>
        </p:nvSpPr>
        <p:spPr>
          <a:xfrm>
            <a:off x="483326" y="1123406"/>
            <a:ext cx="10870474" cy="5603965"/>
          </a:xfrm>
        </p:spPr>
        <p:txBody>
          <a:bodyPr>
            <a:normAutofit fontScale="70000" lnSpcReduction="20000"/>
          </a:bodyPr>
          <a:lstStyle/>
          <a:p>
            <a:pPr marL="0" indent="0">
              <a:buNone/>
            </a:pPr>
            <a:r>
              <a:rPr lang="tr-TR" sz="2900" b="1" dirty="0">
                <a:latin typeface="Times New Roman" panose="02020603050405020304" pitchFamily="18" charset="0"/>
                <a:cs typeface="Times New Roman" panose="02020603050405020304" pitchFamily="18" charset="0"/>
              </a:rPr>
              <a:t>        DÜZEY A:                                                </a:t>
            </a:r>
            <a:r>
              <a:rPr lang="tr-TR" sz="2900" dirty="0">
                <a:latin typeface="Times New Roman" panose="02020603050405020304" pitchFamily="18" charset="0"/>
                <a:cs typeface="Times New Roman" panose="02020603050405020304" pitchFamily="18" charset="0"/>
              </a:rPr>
              <a:t>			  </a:t>
            </a:r>
            <a:r>
              <a:rPr lang="tr-TR" sz="2900" b="1" dirty="0">
                <a:latin typeface="Times New Roman" panose="02020603050405020304" pitchFamily="18" charset="0"/>
                <a:cs typeface="Times New Roman" panose="02020603050405020304" pitchFamily="18" charset="0"/>
              </a:rPr>
              <a:t>DÜZEY B:                   </a:t>
            </a:r>
          </a:p>
          <a:p>
            <a:pPr marL="0" indent="0">
              <a:buNone/>
            </a:pPr>
            <a:r>
              <a:rPr lang="tr-TR" sz="2900" dirty="0">
                <a:latin typeface="Times New Roman" panose="02020603050405020304" pitchFamily="18" charset="0"/>
                <a:cs typeface="Times New Roman" panose="02020603050405020304" pitchFamily="18" charset="0"/>
              </a:rPr>
              <a:t>*</a:t>
            </a:r>
            <a:r>
              <a:rPr lang="en-US" sz="2900" dirty="0">
                <a:latin typeface="Times New Roman" panose="02020603050405020304" pitchFamily="18" charset="0"/>
                <a:cs typeface="Times New Roman" panose="02020603050405020304" pitchFamily="18" charset="0"/>
              </a:rPr>
              <a:t>Outcomes Elementary SB                                                            *Outcomes Pre-Intermediate SB   </a:t>
            </a:r>
          </a:p>
          <a:p>
            <a:pPr marL="0" indent="0">
              <a:buNone/>
            </a:pPr>
            <a:r>
              <a:rPr lang="en-US" sz="2900" dirty="0">
                <a:latin typeface="Times New Roman" panose="02020603050405020304" pitchFamily="18" charset="0"/>
                <a:cs typeface="Times New Roman" panose="02020603050405020304" pitchFamily="18" charset="0"/>
              </a:rPr>
              <a:t>*Outcomes Pre-Int SB                                                                   *Outcomes Intermediate SB</a:t>
            </a:r>
          </a:p>
          <a:p>
            <a:pPr marL="0" indent="0">
              <a:buNone/>
            </a:pPr>
            <a:r>
              <a:rPr lang="en-US" sz="2900" dirty="0">
                <a:latin typeface="Times New Roman" panose="02020603050405020304" pitchFamily="18" charset="0"/>
                <a:cs typeface="Times New Roman" panose="02020603050405020304" pitchFamily="18" charset="0"/>
              </a:rPr>
              <a:t>*Outcomes Intermediate SB                                                        </a:t>
            </a:r>
            <a:r>
              <a:rPr lang="tr-TR" sz="2900" dirty="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*Reading Explorer 1 </a:t>
            </a:r>
          </a:p>
          <a:p>
            <a:pPr marL="0" indent="0">
              <a:buNone/>
            </a:pPr>
            <a:r>
              <a:rPr lang="en-US" sz="2900" dirty="0">
                <a:latin typeface="Times New Roman" panose="02020603050405020304" pitchFamily="18" charset="0"/>
                <a:cs typeface="Times New Roman" panose="02020603050405020304" pitchFamily="18" charset="0"/>
              </a:rPr>
              <a:t>*Reading Explorer 1                                                                      </a:t>
            </a:r>
            <a:r>
              <a:rPr lang="en-US" sz="2900" dirty="0">
                <a:solidFill>
                  <a:srgbClr val="FF0000"/>
                </a:solidFill>
                <a:latin typeface="Times New Roman" panose="02020603050405020304" pitchFamily="18" charset="0"/>
                <a:cs typeface="Times New Roman" panose="02020603050405020304" pitchFamily="18" charset="0"/>
              </a:rPr>
              <a:t>*Pathways Reading Writing Foundation</a:t>
            </a:r>
          </a:p>
          <a:p>
            <a:pPr marL="0" indent="0">
              <a:buNone/>
            </a:pPr>
            <a:r>
              <a:rPr lang="en-US" sz="2900" dirty="0">
                <a:solidFill>
                  <a:srgbClr val="FF0000"/>
                </a:solidFill>
                <a:latin typeface="Times New Roman" panose="02020603050405020304" pitchFamily="18" charset="0"/>
                <a:cs typeface="Times New Roman" panose="02020603050405020304" pitchFamily="18" charset="0"/>
              </a:rPr>
              <a:t>*Pathways Reading Writing Foundations                                   </a:t>
            </a:r>
            <a:r>
              <a:rPr lang="tr-TR" sz="2900" dirty="0">
                <a:solidFill>
                  <a:srgbClr val="FF0000"/>
                </a:solidFill>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*Reading Explorer 3</a:t>
            </a:r>
          </a:p>
          <a:p>
            <a:pPr marL="0" indent="0">
              <a:buNone/>
            </a:pPr>
            <a:r>
              <a:rPr lang="en-US" sz="2900" dirty="0">
                <a:latin typeface="Times New Roman" panose="02020603050405020304" pitchFamily="18" charset="0"/>
                <a:cs typeface="Times New Roman" panose="02020603050405020304" pitchFamily="18" charset="0"/>
              </a:rPr>
              <a:t>*Great Writing 2                                                                            *Great Writing 2</a:t>
            </a:r>
          </a:p>
          <a:p>
            <a:pPr marL="0" indent="0">
              <a:buNone/>
            </a:pPr>
            <a:r>
              <a:rPr lang="en-US" sz="2900" dirty="0">
                <a:latin typeface="Times New Roman" panose="02020603050405020304" pitchFamily="18" charset="0"/>
                <a:cs typeface="Times New Roman" panose="02020603050405020304" pitchFamily="18" charset="0"/>
              </a:rPr>
              <a:t>*Great Writing 4                                                                             *Great Writing 4</a:t>
            </a:r>
          </a:p>
          <a:p>
            <a:pPr marL="0" indent="0">
              <a:buNone/>
            </a:pPr>
            <a:r>
              <a:rPr lang="en-US" sz="2900" dirty="0">
                <a:solidFill>
                  <a:srgbClr val="FF0000"/>
                </a:solidFill>
                <a:latin typeface="Times New Roman" panose="02020603050405020304" pitchFamily="18" charset="0"/>
                <a:cs typeface="Times New Roman" panose="02020603050405020304" pitchFamily="18" charset="0"/>
              </a:rPr>
              <a:t>*Listening and Notetaking Skills 1                                               </a:t>
            </a:r>
            <a:r>
              <a:rPr lang="tr-TR" sz="2900" dirty="0">
                <a:solidFill>
                  <a:srgbClr val="FF0000"/>
                </a:solidFill>
                <a:latin typeface="Times New Roman" panose="02020603050405020304" pitchFamily="18" charset="0"/>
                <a:cs typeface="Times New Roman" panose="02020603050405020304" pitchFamily="18" charset="0"/>
              </a:rPr>
              <a:t> </a:t>
            </a:r>
            <a:r>
              <a:rPr lang="en-US" sz="2900" dirty="0">
                <a:solidFill>
                  <a:srgbClr val="FF0000"/>
                </a:solidFill>
                <a:latin typeface="Times New Roman" panose="02020603050405020304" pitchFamily="18" charset="0"/>
                <a:cs typeface="Times New Roman" panose="02020603050405020304" pitchFamily="18" charset="0"/>
              </a:rPr>
              <a:t>*Listening and Notetaking Skills 2</a:t>
            </a:r>
          </a:p>
          <a:p>
            <a:pPr marL="0" indent="0">
              <a:buNone/>
            </a:pPr>
            <a:r>
              <a:rPr lang="en-US" sz="2900" dirty="0">
                <a:solidFill>
                  <a:srgbClr val="FF0000"/>
                </a:solidFill>
                <a:latin typeface="Times New Roman" panose="02020603050405020304" pitchFamily="18" charset="0"/>
                <a:cs typeface="Times New Roman" panose="02020603050405020304" pitchFamily="18" charset="0"/>
              </a:rPr>
              <a:t>*North</a:t>
            </a:r>
            <a:r>
              <a:rPr lang="tr-TR" sz="2900" dirty="0">
                <a:solidFill>
                  <a:srgbClr val="FF0000"/>
                </a:solidFill>
                <a:latin typeface="Times New Roman" panose="02020603050405020304" pitchFamily="18" charset="0"/>
                <a:cs typeface="Times New Roman" panose="02020603050405020304" pitchFamily="18" charset="0"/>
              </a:rPr>
              <a:t>S</a:t>
            </a:r>
            <a:r>
              <a:rPr lang="en-US" sz="2900" dirty="0">
                <a:solidFill>
                  <a:srgbClr val="FF0000"/>
                </a:solidFill>
                <a:latin typeface="Times New Roman" panose="02020603050405020304" pitchFamily="18" charset="0"/>
                <a:cs typeface="Times New Roman" panose="02020603050405020304" pitchFamily="18" charset="0"/>
              </a:rPr>
              <a:t>tar L&amp;S 2                                                                          *North</a:t>
            </a:r>
            <a:r>
              <a:rPr lang="tr-TR" sz="2900" dirty="0">
                <a:solidFill>
                  <a:srgbClr val="FF0000"/>
                </a:solidFill>
                <a:latin typeface="Times New Roman" panose="02020603050405020304" pitchFamily="18" charset="0"/>
                <a:cs typeface="Times New Roman" panose="02020603050405020304" pitchFamily="18" charset="0"/>
              </a:rPr>
              <a:t>S</a:t>
            </a:r>
            <a:r>
              <a:rPr lang="en-US" sz="2900" dirty="0">
                <a:solidFill>
                  <a:srgbClr val="FF0000"/>
                </a:solidFill>
                <a:latin typeface="Times New Roman" panose="02020603050405020304" pitchFamily="18" charset="0"/>
                <a:cs typeface="Times New Roman" panose="02020603050405020304" pitchFamily="18" charset="0"/>
              </a:rPr>
              <a:t>tar L&amp;S 2</a:t>
            </a:r>
          </a:p>
          <a:p>
            <a:pPr marL="0" indent="0">
              <a:buNone/>
            </a:pPr>
            <a:r>
              <a:rPr lang="en-US" sz="2900" dirty="0">
                <a:solidFill>
                  <a:srgbClr val="FF0000"/>
                </a:solidFill>
                <a:latin typeface="Times New Roman" panose="02020603050405020304" pitchFamily="18" charset="0"/>
                <a:cs typeface="Times New Roman" panose="02020603050405020304" pitchFamily="18" charset="0"/>
              </a:rPr>
              <a:t>*Contemporary Topics 3                                                       </a:t>
            </a:r>
            <a:r>
              <a:rPr lang="tr-TR" sz="2900" dirty="0">
                <a:solidFill>
                  <a:srgbClr val="FF0000"/>
                </a:solidFill>
                <a:latin typeface="Times New Roman" panose="02020603050405020304" pitchFamily="18" charset="0"/>
                <a:cs typeface="Times New Roman" panose="02020603050405020304" pitchFamily="18" charset="0"/>
              </a:rPr>
              <a:t>         </a:t>
            </a:r>
            <a:r>
              <a:rPr lang="en-US" sz="2900" dirty="0">
                <a:solidFill>
                  <a:srgbClr val="FF0000"/>
                </a:solidFill>
                <a:latin typeface="Times New Roman" panose="02020603050405020304" pitchFamily="18" charset="0"/>
                <a:cs typeface="Times New Roman" panose="02020603050405020304" pitchFamily="18" charset="0"/>
              </a:rPr>
              <a:t>*Contemporary Topics 3</a:t>
            </a:r>
          </a:p>
          <a:p>
            <a:pPr marL="0" indent="0">
              <a:buNone/>
            </a:pPr>
            <a:r>
              <a:rPr lang="en-US" sz="2900" dirty="0">
                <a:latin typeface="Times New Roman" panose="02020603050405020304" pitchFamily="18" charset="0"/>
                <a:cs typeface="Times New Roman" panose="02020603050405020304" pitchFamily="18" charset="0"/>
              </a:rPr>
              <a:t>*A1-A2 Oxford Reader Collection</a:t>
            </a:r>
          </a:p>
          <a:p>
            <a:pPr marL="0" indent="0">
              <a:buNone/>
            </a:pPr>
            <a:r>
              <a:rPr lang="en-US" sz="2900" dirty="0">
                <a:latin typeface="Times New Roman" panose="02020603050405020304" pitchFamily="18" charset="0"/>
                <a:cs typeface="Times New Roman" panose="02020603050405020304" pitchFamily="18" charset="0"/>
              </a:rPr>
              <a:t>                                         *Career Paths Medical/Dentistry Student’s Book</a:t>
            </a:r>
          </a:p>
          <a:p>
            <a:pPr marL="0" indent="0">
              <a:buNone/>
            </a:pPr>
            <a:r>
              <a:rPr lang="en-US" sz="2900" dirty="0">
                <a:latin typeface="Times New Roman" panose="02020603050405020304" pitchFamily="18" charset="0"/>
                <a:cs typeface="Times New Roman" panose="02020603050405020304" pitchFamily="18" charset="0"/>
              </a:rPr>
              <a:t>                                         </a:t>
            </a:r>
            <a:r>
              <a:rPr lang="en-US" sz="2900" dirty="0">
                <a:solidFill>
                  <a:srgbClr val="FF0000"/>
                </a:solidFill>
                <a:latin typeface="Times New Roman" panose="02020603050405020304" pitchFamily="18" charset="0"/>
                <a:cs typeface="Times New Roman" panose="02020603050405020304" pitchFamily="18" charset="0"/>
              </a:rPr>
              <a:t>*W</a:t>
            </a:r>
            <a:r>
              <a:rPr lang="tr-TR" sz="2900" dirty="0">
                <a:solidFill>
                  <a:srgbClr val="FF0000"/>
                </a:solidFill>
                <a:latin typeface="Times New Roman" panose="02020603050405020304" pitchFamily="18" charset="0"/>
                <a:cs typeface="Times New Roman" panose="02020603050405020304" pitchFamily="18" charset="0"/>
              </a:rPr>
              <a:t>EXT</a:t>
            </a:r>
            <a:r>
              <a:rPr lang="en-US" sz="2900" dirty="0">
                <a:solidFill>
                  <a:srgbClr val="FF0000"/>
                </a:solidFill>
                <a:latin typeface="Times New Roman" panose="02020603050405020304" pitchFamily="18" charset="0"/>
                <a:cs typeface="Times New Roman" panose="02020603050405020304" pitchFamily="18" charset="0"/>
              </a:rPr>
              <a:t> Online Platform</a:t>
            </a:r>
          </a:p>
          <a:p>
            <a:pPr marL="0" indent="0">
              <a:buNone/>
            </a:pPr>
            <a:r>
              <a:rPr lang="en-US" sz="2900" dirty="0">
                <a:latin typeface="Times New Roman" panose="02020603050405020304" pitchFamily="18" charset="0"/>
                <a:cs typeface="Times New Roman" panose="02020603050405020304" pitchFamily="18" charset="0"/>
              </a:rPr>
              <a:t>                                         *Achieve 3000</a:t>
            </a:r>
          </a:p>
          <a:p>
            <a:pPr marL="0" indent="0">
              <a:buNone/>
            </a:pPr>
            <a:r>
              <a:rPr lang="tr-TR" sz="1800" dirty="0"/>
              <a:t>                                         </a:t>
            </a:r>
          </a:p>
          <a:p>
            <a:pPr marL="0" indent="0">
              <a:buNone/>
            </a:pPr>
            <a:endParaRPr lang="tr-TR" sz="1200" dirty="0"/>
          </a:p>
        </p:txBody>
      </p:sp>
    </p:spTree>
    <p:extLst>
      <p:ext uri="{BB962C8B-B14F-4D97-AF65-F5344CB8AC3E}">
        <p14:creationId xmlns:p14="http://schemas.microsoft.com/office/powerpoint/2010/main" val="3808850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700" b="1" dirty="0">
                <a:solidFill>
                  <a:schemeClr val="bg1"/>
                </a:solidFill>
                <a:latin typeface="+mn-lt"/>
                <a:cs typeface="Times New Roman" panose="02020603050405020304" pitchFamily="18" charset="0"/>
              </a:rPr>
              <a:t>2022 -2023 DÜZEY BELİRLEME SINAVI (DBS) VE İNGİLİZCE YETERLİK SINAVI (İYS) ÖĞRENCİ SAYILARI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792480"/>
            <a:ext cx="10515600" cy="5384483"/>
          </a:xfrm>
        </p:spPr>
        <p:txBody>
          <a:bodyPr/>
          <a:lstStyle/>
          <a:p>
            <a:endParaRPr lang="tr-TR" sz="1900" dirty="0">
              <a:cs typeface="Times New Roman" panose="02020603050405020304" pitchFamily="18" charset="0"/>
            </a:endParaRPr>
          </a:p>
          <a:p>
            <a:r>
              <a:rPr lang="tr-TR" sz="2400" dirty="0">
                <a:cs typeface="Times New Roman" panose="02020603050405020304" pitchFamily="18" charset="0"/>
              </a:rPr>
              <a:t>DBS ve İYS sınavları Fatih Yerleşkesinde yüz yüze yapılmıştır.</a:t>
            </a:r>
          </a:p>
          <a:p>
            <a:endParaRPr lang="tr-TR" dirty="0"/>
          </a:p>
        </p:txBody>
      </p:sp>
      <p:graphicFrame>
        <p:nvGraphicFramePr>
          <p:cNvPr id="5" name="Tablo 4">
            <a:extLst>
              <a:ext uri="{FF2B5EF4-FFF2-40B4-BE49-F238E27FC236}">
                <a16:creationId xmlns:a16="http://schemas.microsoft.com/office/drawing/2014/main" id="{724B5750-48D4-9884-B1B2-677E35F08BD0}"/>
              </a:ext>
            </a:extLst>
          </p:cNvPr>
          <p:cNvGraphicFramePr>
            <a:graphicFrameLocks noGrp="1"/>
          </p:cNvGraphicFramePr>
          <p:nvPr>
            <p:extLst>
              <p:ext uri="{D42A27DB-BD31-4B8C-83A1-F6EECF244321}">
                <p14:modId xmlns:p14="http://schemas.microsoft.com/office/powerpoint/2010/main" val="3188006221"/>
              </p:ext>
            </p:extLst>
          </p:nvPr>
        </p:nvGraphicFramePr>
        <p:xfrm>
          <a:off x="2278967" y="2106980"/>
          <a:ext cx="6133512" cy="2621280"/>
        </p:xfrm>
        <a:graphic>
          <a:graphicData uri="http://schemas.openxmlformats.org/drawingml/2006/table">
            <a:tbl>
              <a:tblPr firstRow="1" bandRow="1">
                <a:tableStyleId>{5C22544A-7EE6-4342-B048-85BDC9FD1C3A}</a:tableStyleId>
              </a:tblPr>
              <a:tblGrid>
                <a:gridCol w="2044504">
                  <a:extLst>
                    <a:ext uri="{9D8B030D-6E8A-4147-A177-3AD203B41FA5}">
                      <a16:colId xmlns:a16="http://schemas.microsoft.com/office/drawing/2014/main" val="2677421140"/>
                    </a:ext>
                  </a:extLst>
                </a:gridCol>
                <a:gridCol w="2044504">
                  <a:extLst>
                    <a:ext uri="{9D8B030D-6E8A-4147-A177-3AD203B41FA5}">
                      <a16:colId xmlns:a16="http://schemas.microsoft.com/office/drawing/2014/main" val="1997323351"/>
                    </a:ext>
                  </a:extLst>
                </a:gridCol>
                <a:gridCol w="2044504">
                  <a:extLst>
                    <a:ext uri="{9D8B030D-6E8A-4147-A177-3AD203B41FA5}">
                      <a16:colId xmlns:a16="http://schemas.microsoft.com/office/drawing/2014/main" val="1751386831"/>
                    </a:ext>
                  </a:extLst>
                </a:gridCol>
              </a:tblGrid>
              <a:tr h="926858">
                <a:tc>
                  <a:txBody>
                    <a:bodyPr/>
                    <a:lstStyle/>
                    <a:p>
                      <a:pPr algn="ctr"/>
                      <a:r>
                        <a:rPr lang="tr-TR" sz="2000" dirty="0">
                          <a:solidFill>
                            <a:schemeClr val="tx1"/>
                          </a:solidFill>
                        </a:rPr>
                        <a:t>Yerleşen Öğrenci Sayısı</a:t>
                      </a:r>
                    </a:p>
                  </a:txBody>
                  <a:tcPr/>
                </a:tc>
                <a:tc>
                  <a:txBody>
                    <a:bodyPr/>
                    <a:lstStyle/>
                    <a:p>
                      <a:pPr algn="ctr"/>
                      <a:r>
                        <a:rPr lang="tr-TR" sz="2000" dirty="0">
                          <a:solidFill>
                            <a:schemeClr val="tx1"/>
                          </a:solidFill>
                          <a:latin typeface="+mn-lt"/>
                        </a:rPr>
                        <a:t>İYS’ye giren Öğrenci Sayısı</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2000" dirty="0">
                          <a:solidFill>
                            <a:schemeClr val="tx1"/>
                          </a:solidFill>
                          <a:latin typeface="+mn-lt"/>
                          <a:cs typeface="Times New Roman" panose="02020603050405020304" pitchFamily="18" charset="0"/>
                        </a:rPr>
                        <a:t>DBS ve İYS Sonucunda İngilizce Hazırlık Programı Öğrenci</a:t>
                      </a:r>
                      <a:r>
                        <a:rPr lang="tr-TR" sz="2000" baseline="0" dirty="0">
                          <a:solidFill>
                            <a:schemeClr val="tx1"/>
                          </a:solidFill>
                          <a:latin typeface="+mn-lt"/>
                          <a:cs typeface="Times New Roman" panose="02020603050405020304" pitchFamily="18" charset="0"/>
                        </a:rPr>
                        <a:t> Sayısı</a:t>
                      </a:r>
                    </a:p>
                  </a:txBody>
                  <a:tcPr/>
                </a:tc>
                <a:extLst>
                  <a:ext uri="{0D108BD9-81ED-4DB2-BD59-A6C34878D82A}">
                    <a16:rowId xmlns:a16="http://schemas.microsoft.com/office/drawing/2014/main" val="4149842656"/>
                  </a:ext>
                </a:extLst>
              </a:tr>
              <a:tr h="926858">
                <a:tc>
                  <a:txBody>
                    <a:bodyPr/>
                    <a:lstStyle/>
                    <a:p>
                      <a:r>
                        <a:rPr lang="tr-TR" sz="2000" b="1" dirty="0"/>
                        <a:t>     </a:t>
                      </a:r>
                    </a:p>
                    <a:p>
                      <a:pPr algn="ctr"/>
                      <a:r>
                        <a:rPr lang="tr-TR" sz="2000" b="1" dirty="0"/>
                        <a:t>  285</a:t>
                      </a:r>
                    </a:p>
                  </a:txBody>
                  <a:tcPr/>
                </a:tc>
                <a:tc>
                  <a:txBody>
                    <a:bodyPr/>
                    <a:lstStyle/>
                    <a:p>
                      <a:pPr algn="ctr"/>
                      <a:r>
                        <a:rPr lang="tr-TR" sz="2000" b="1" dirty="0"/>
                        <a:t>      </a:t>
                      </a:r>
                    </a:p>
                    <a:p>
                      <a:pPr algn="ctr"/>
                      <a:r>
                        <a:rPr lang="tr-TR" sz="2000" b="1" dirty="0"/>
                        <a:t>182</a:t>
                      </a:r>
                    </a:p>
                  </a:txBody>
                  <a:tcPr/>
                </a:tc>
                <a:tc>
                  <a:txBody>
                    <a:bodyPr/>
                    <a:lstStyle/>
                    <a:p>
                      <a:r>
                        <a:rPr lang="tr-TR" sz="2000" b="1" dirty="0"/>
                        <a:t>    </a:t>
                      </a:r>
                    </a:p>
                    <a:p>
                      <a:pPr algn="ctr"/>
                      <a:r>
                        <a:rPr lang="tr-TR" sz="2000" b="1" dirty="0"/>
                        <a:t>161</a:t>
                      </a:r>
                    </a:p>
                    <a:p>
                      <a:endParaRPr lang="tr-TR" sz="2000" b="1" dirty="0"/>
                    </a:p>
                  </a:txBody>
                  <a:tcPr/>
                </a:tc>
                <a:extLst>
                  <a:ext uri="{0D108BD9-81ED-4DB2-BD59-A6C34878D82A}">
                    <a16:rowId xmlns:a16="http://schemas.microsoft.com/office/drawing/2014/main" val="3096313706"/>
                  </a:ext>
                </a:extLst>
              </a:tr>
            </a:tbl>
          </a:graphicData>
        </a:graphic>
      </p:graphicFrame>
    </p:spTree>
    <p:extLst>
      <p:ext uri="{BB962C8B-B14F-4D97-AF65-F5344CB8AC3E}">
        <p14:creationId xmlns:p14="http://schemas.microsoft.com/office/powerpoint/2010/main" val="3822095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55767" y="230291"/>
            <a:ext cx="9001760" cy="662782"/>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2022-2023 İNGİLİZCE HAZIRLIK PROGRAMI ÖĞRENCİ SAYILARI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fontScale="85000" lnSpcReduction="20000"/>
          </a:bodyPr>
          <a:lstStyle/>
          <a:p>
            <a:pPr marL="0" indent="0">
              <a:buNone/>
            </a:pPr>
            <a:endParaRPr lang="tr-TR" sz="2800" dirty="0">
              <a:latin typeface="Times New Roman" panose="02020603050405020304" pitchFamily="18" charset="0"/>
              <a:cs typeface="Times New Roman" panose="02020603050405020304" pitchFamily="18" charset="0"/>
            </a:endParaRPr>
          </a:p>
          <a:p>
            <a:pPr marL="0"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SHMYO</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2400" b="0" i="0" u="none" strike="noStrike" dirty="0">
              <a:effectLst/>
              <a:latin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 </a:t>
            </a:r>
            <a:r>
              <a:rPr lang="tr-TR" sz="2800" dirty="0">
                <a:cs typeface="Times New Roman"/>
              </a:rPr>
              <a:t>A Düzeyi: A1 &amp; A2 &amp; A3 (</a:t>
            </a:r>
            <a:r>
              <a:rPr lang="tr-TR" dirty="0">
                <a:cs typeface="Times New Roman"/>
              </a:rPr>
              <a:t>56</a:t>
            </a:r>
            <a:r>
              <a:rPr lang="tr-TR" sz="2800" dirty="0">
                <a:cs typeface="Times New Roman"/>
              </a:rPr>
              <a:t> öğrenci)</a:t>
            </a:r>
          </a:p>
          <a:p>
            <a:pPr marL="0" indent="0">
              <a:buNone/>
            </a:pPr>
            <a:r>
              <a:rPr lang="tr-TR" sz="2800" dirty="0">
                <a:cs typeface="Times New Roman"/>
              </a:rPr>
              <a:t> B Düzeyi: B1, B2, B3, B4 &amp; B5  (105   Öğrenci) </a:t>
            </a: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2400" b="0" i="0" u="none" strike="noStrike" dirty="0">
              <a:effectLst/>
              <a:latin typeface="Arial" panose="020B0604020202020204" pitchFamily="34" charset="0"/>
            </a:endParaRPr>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282686610"/>
              </p:ext>
            </p:extLst>
          </p:nvPr>
        </p:nvGraphicFramePr>
        <p:xfrm>
          <a:off x="1719496" y="1648134"/>
          <a:ext cx="8128002" cy="2621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562598863"/>
                    </a:ext>
                  </a:extLst>
                </a:gridCol>
                <a:gridCol w="1354667">
                  <a:extLst>
                    <a:ext uri="{9D8B030D-6E8A-4147-A177-3AD203B41FA5}">
                      <a16:colId xmlns:a16="http://schemas.microsoft.com/office/drawing/2014/main" val="24766014"/>
                    </a:ext>
                  </a:extLst>
                </a:gridCol>
                <a:gridCol w="1354667">
                  <a:extLst>
                    <a:ext uri="{9D8B030D-6E8A-4147-A177-3AD203B41FA5}">
                      <a16:colId xmlns:a16="http://schemas.microsoft.com/office/drawing/2014/main" val="3341443259"/>
                    </a:ext>
                  </a:extLst>
                </a:gridCol>
                <a:gridCol w="1354667">
                  <a:extLst>
                    <a:ext uri="{9D8B030D-6E8A-4147-A177-3AD203B41FA5}">
                      <a16:colId xmlns:a16="http://schemas.microsoft.com/office/drawing/2014/main" val="1885298001"/>
                    </a:ext>
                  </a:extLst>
                </a:gridCol>
                <a:gridCol w="1354667">
                  <a:extLst>
                    <a:ext uri="{9D8B030D-6E8A-4147-A177-3AD203B41FA5}">
                      <a16:colId xmlns:a16="http://schemas.microsoft.com/office/drawing/2014/main" val="326302272"/>
                    </a:ext>
                  </a:extLst>
                </a:gridCol>
                <a:gridCol w="1354667">
                  <a:extLst>
                    <a:ext uri="{9D8B030D-6E8A-4147-A177-3AD203B41FA5}">
                      <a16:colId xmlns:a16="http://schemas.microsoft.com/office/drawing/2014/main" val="2109264744"/>
                    </a:ext>
                  </a:extLst>
                </a:gridCol>
              </a:tblGrid>
              <a:tr h="926858">
                <a:tc>
                  <a:txBody>
                    <a:bodyPr/>
                    <a:lstStyle/>
                    <a:p>
                      <a:pPr algn="ctr"/>
                      <a:r>
                        <a:rPr lang="tr-TR" sz="2000" dirty="0">
                          <a:solidFill>
                            <a:schemeClr val="tx1"/>
                          </a:solidFill>
                        </a:rPr>
                        <a:t>Tıp Fakültesi</a:t>
                      </a:r>
                    </a:p>
                  </a:txBody>
                  <a:tcPr/>
                </a:tc>
                <a:tc>
                  <a:txBody>
                    <a:bodyPr/>
                    <a:lstStyle/>
                    <a:p>
                      <a:pPr algn="ctr"/>
                      <a:r>
                        <a:rPr lang="tr-TR" sz="2000" dirty="0">
                          <a:solidFill>
                            <a:schemeClr val="tx1"/>
                          </a:solidFill>
                        </a:rPr>
                        <a:t>Diş Hekimliği</a:t>
                      </a:r>
                      <a:br>
                        <a:rPr lang="tr-TR" sz="2000" dirty="0">
                          <a:solidFill>
                            <a:schemeClr val="tx1"/>
                          </a:solidFill>
                        </a:rPr>
                      </a:br>
                      <a:r>
                        <a:rPr lang="tr-TR" sz="2000" dirty="0">
                          <a:solidFill>
                            <a:schemeClr val="tx1"/>
                          </a:solidFill>
                        </a:rPr>
                        <a:t>Fakültesi</a:t>
                      </a:r>
                    </a:p>
                  </a:txBody>
                  <a:tcPr/>
                </a:tc>
                <a:tc>
                  <a:txBody>
                    <a:bodyPr/>
                    <a:lstStyle/>
                    <a:p>
                      <a:pPr algn="ctr"/>
                      <a:r>
                        <a:rPr lang="tr-TR" sz="2000" dirty="0">
                          <a:solidFill>
                            <a:schemeClr val="tx1"/>
                          </a:solidFill>
                        </a:rPr>
                        <a:t>Eczacılık Fakültesi</a:t>
                      </a:r>
                    </a:p>
                  </a:txBody>
                  <a:tcPr/>
                </a:tc>
                <a:tc>
                  <a:txBody>
                    <a:bodyPr/>
                    <a:lstStyle/>
                    <a:p>
                      <a:pPr algn="ctr"/>
                      <a:r>
                        <a:rPr lang="tr-TR" sz="2000" dirty="0">
                          <a:solidFill>
                            <a:schemeClr val="tx1"/>
                          </a:solidFill>
                        </a:rPr>
                        <a:t>Sağlık Bilimleri</a:t>
                      </a:r>
                      <a:r>
                        <a:rPr lang="tr-TR" sz="2000" baseline="0" dirty="0">
                          <a:solidFill>
                            <a:schemeClr val="tx1"/>
                          </a:solidFill>
                        </a:rPr>
                        <a:t> Fakültesi</a:t>
                      </a:r>
                    </a:p>
                    <a:p>
                      <a:pPr algn="ctr"/>
                      <a:r>
                        <a:rPr lang="tr-TR" sz="2000" baseline="0" dirty="0">
                          <a:solidFill>
                            <a:schemeClr val="tx1"/>
                          </a:solidFill>
                        </a:rPr>
                        <a:t>(İsteğe Bağlı)</a:t>
                      </a:r>
                      <a:endParaRPr lang="tr-TR" sz="2000" dirty="0">
                        <a:solidFill>
                          <a:schemeClr val="tx1"/>
                        </a:solidFill>
                      </a:endParaRPr>
                    </a:p>
                  </a:txBody>
                  <a:tcPr/>
                </a:tc>
                <a:tc>
                  <a:txBody>
                    <a:bodyPr/>
                    <a:lstStyle/>
                    <a:p>
                      <a:pPr algn="ctr"/>
                      <a:r>
                        <a:rPr lang="tr-TR" sz="2000" dirty="0">
                          <a:solidFill>
                            <a:schemeClr val="tx1"/>
                          </a:solidFill>
                        </a:rPr>
                        <a:t>SHMYO </a:t>
                      </a:r>
                    </a:p>
                    <a:p>
                      <a:pPr algn="ctr"/>
                      <a:r>
                        <a:rPr lang="tr-TR" sz="2000" dirty="0">
                          <a:solidFill>
                            <a:schemeClr val="tx1"/>
                          </a:solidFill>
                        </a:rPr>
                        <a:t>(İsteğe Bağlı)</a:t>
                      </a:r>
                    </a:p>
                  </a:txBody>
                  <a:tcPr/>
                </a:tc>
                <a:tc>
                  <a:txBody>
                    <a:bodyPr/>
                    <a:lstStyle/>
                    <a:p>
                      <a:pPr algn="ctr"/>
                      <a:r>
                        <a:rPr lang="tr-TR" sz="2000" dirty="0">
                          <a:solidFill>
                            <a:schemeClr val="tx1"/>
                          </a:solidFill>
                        </a:rPr>
                        <a:t>Toplam</a:t>
                      </a:r>
                      <a:r>
                        <a:rPr lang="tr-TR" sz="2000" baseline="0" dirty="0">
                          <a:solidFill>
                            <a:schemeClr val="tx1"/>
                          </a:solidFill>
                        </a:rPr>
                        <a:t> Öğrenci Sayısı</a:t>
                      </a:r>
                      <a:endParaRPr lang="tr-TR" sz="2000" dirty="0">
                        <a:solidFill>
                          <a:schemeClr val="tx1"/>
                        </a:solidFill>
                      </a:endParaRPr>
                    </a:p>
                  </a:txBody>
                  <a:tcPr/>
                </a:tc>
                <a:extLst>
                  <a:ext uri="{0D108BD9-81ED-4DB2-BD59-A6C34878D82A}">
                    <a16:rowId xmlns:a16="http://schemas.microsoft.com/office/drawing/2014/main" val="1577107114"/>
                  </a:ext>
                </a:extLst>
              </a:tr>
              <a:tr h="926858">
                <a:tc>
                  <a:txBody>
                    <a:bodyPr/>
                    <a:lstStyle/>
                    <a:p>
                      <a:r>
                        <a:rPr lang="tr-TR" sz="2000" b="1" dirty="0"/>
                        <a:t>     </a:t>
                      </a:r>
                    </a:p>
                    <a:p>
                      <a:pPr algn="ctr"/>
                      <a:r>
                        <a:rPr lang="tr-TR" sz="2000" b="1" dirty="0"/>
                        <a:t>  44</a:t>
                      </a:r>
                    </a:p>
                  </a:txBody>
                  <a:tcPr/>
                </a:tc>
                <a:tc>
                  <a:txBody>
                    <a:bodyPr/>
                    <a:lstStyle/>
                    <a:p>
                      <a:r>
                        <a:rPr lang="tr-TR" sz="2000" b="1" dirty="0"/>
                        <a:t>      </a:t>
                      </a:r>
                    </a:p>
                    <a:p>
                      <a:pPr algn="ctr"/>
                      <a:r>
                        <a:rPr lang="tr-TR" sz="2000" b="1" dirty="0"/>
                        <a:t>66</a:t>
                      </a:r>
                    </a:p>
                  </a:txBody>
                  <a:tcPr/>
                </a:tc>
                <a:tc>
                  <a:txBody>
                    <a:bodyPr/>
                    <a:lstStyle/>
                    <a:p>
                      <a:r>
                        <a:rPr lang="tr-TR" sz="2000" b="1" dirty="0"/>
                        <a:t>      </a:t>
                      </a:r>
                    </a:p>
                    <a:p>
                      <a:pPr algn="ctr"/>
                      <a:r>
                        <a:rPr lang="tr-TR" sz="2000" b="1" dirty="0"/>
                        <a:t> 51</a:t>
                      </a:r>
                    </a:p>
                  </a:txBody>
                  <a:tcPr/>
                </a:tc>
                <a:tc>
                  <a:txBody>
                    <a:bodyPr/>
                    <a:lstStyle/>
                    <a:p>
                      <a:endParaRPr lang="tr-TR" sz="2000" b="1" dirty="0"/>
                    </a:p>
                    <a:p>
                      <a:pPr algn="ctr"/>
                      <a:r>
                        <a:rPr lang="tr-TR" sz="2000" b="1" dirty="0"/>
                        <a:t>-</a:t>
                      </a:r>
                    </a:p>
                  </a:txBody>
                  <a:tcPr/>
                </a:tc>
                <a:tc>
                  <a:txBody>
                    <a:bodyPr/>
                    <a:lstStyle/>
                    <a:p>
                      <a:endParaRPr lang="tr-TR" sz="2000" b="1" dirty="0"/>
                    </a:p>
                    <a:p>
                      <a:pPr algn="ctr"/>
                      <a:r>
                        <a:rPr lang="tr-TR" sz="2000" b="1" dirty="0"/>
                        <a:t>-</a:t>
                      </a:r>
                    </a:p>
                  </a:txBody>
                  <a:tcPr/>
                </a:tc>
                <a:tc>
                  <a:txBody>
                    <a:bodyPr/>
                    <a:lstStyle/>
                    <a:p>
                      <a:r>
                        <a:rPr lang="tr-TR" sz="2000" b="1" dirty="0"/>
                        <a:t>    </a:t>
                      </a:r>
                    </a:p>
                    <a:p>
                      <a:pPr algn="ctr"/>
                      <a:r>
                        <a:rPr lang="tr-TR" sz="2000" b="1" dirty="0"/>
                        <a:t>161</a:t>
                      </a:r>
                    </a:p>
                    <a:p>
                      <a:endParaRPr lang="tr-TR" sz="2000" b="1" dirty="0"/>
                    </a:p>
                  </a:txBody>
                  <a:tcPr/>
                </a:tc>
                <a:extLst>
                  <a:ext uri="{0D108BD9-81ED-4DB2-BD59-A6C34878D82A}">
                    <a16:rowId xmlns:a16="http://schemas.microsoft.com/office/drawing/2014/main" val="504202734"/>
                  </a:ext>
                </a:extLst>
              </a:tr>
            </a:tbl>
          </a:graphicData>
        </a:graphic>
      </p:graphicFrame>
    </p:spTree>
    <p:extLst>
      <p:ext uri="{BB962C8B-B14F-4D97-AF65-F5344CB8AC3E}">
        <p14:creationId xmlns:p14="http://schemas.microsoft.com/office/powerpoint/2010/main" val="2615183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mn-lt"/>
                <a:cs typeface="Times New Roman" panose="02020603050405020304" pitchFamily="18" charset="0"/>
              </a:rPr>
              <a:t/>
            </a:r>
            <a:br>
              <a:rPr lang="tr-TR" sz="2700" b="1" dirty="0">
                <a:solidFill>
                  <a:schemeClr val="bg1"/>
                </a:solidFill>
                <a:latin typeface="+mn-lt"/>
                <a:cs typeface="Times New Roman" panose="02020603050405020304" pitchFamily="18" charset="0"/>
              </a:rPr>
            </a:br>
            <a:r>
              <a:rPr lang="tr-TR" sz="2700" b="1" dirty="0">
                <a:solidFill>
                  <a:schemeClr val="bg1"/>
                </a:solidFill>
                <a:latin typeface="+mn-lt"/>
                <a:cs typeface="Times New Roman" panose="02020603050405020304" pitchFamily="18" charset="0"/>
              </a:rPr>
              <a:t>2022-2023 İNGİLİZCE HAZIRLIK PROGRAMI YIL SONU BAŞARI DURUMU</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a:bodyPr>
          <a:lstStyle/>
          <a:p>
            <a:pPr marL="0" indent="0">
              <a:buNone/>
            </a:pPr>
            <a:r>
              <a:rPr lang="tr-TR" sz="2800" dirty="0">
                <a:cs typeface="Arial"/>
              </a:rPr>
              <a:t>  </a:t>
            </a:r>
          </a:p>
          <a:p>
            <a:pPr marL="0" indent="0">
              <a:buNone/>
            </a:pPr>
            <a:endParaRPr lang="tr-TR" dirty="0">
              <a:cs typeface="Arial"/>
            </a:endParaRPr>
          </a:p>
        </p:txBody>
      </p:sp>
      <p:graphicFrame>
        <p:nvGraphicFramePr>
          <p:cNvPr id="2" name="Tablo 1">
            <a:extLst>
              <a:ext uri="{FF2B5EF4-FFF2-40B4-BE49-F238E27FC236}">
                <a16:creationId xmlns:a16="http://schemas.microsoft.com/office/drawing/2014/main" id="{88DEDD95-12F0-B926-362D-788C59FCDC9B}"/>
              </a:ext>
            </a:extLst>
          </p:cNvPr>
          <p:cNvGraphicFramePr>
            <a:graphicFrameLocks noGrp="1"/>
          </p:cNvGraphicFramePr>
          <p:nvPr>
            <p:extLst>
              <p:ext uri="{D42A27DB-BD31-4B8C-83A1-F6EECF244321}">
                <p14:modId xmlns:p14="http://schemas.microsoft.com/office/powerpoint/2010/main" val="674745831"/>
              </p:ext>
            </p:extLst>
          </p:nvPr>
        </p:nvGraphicFramePr>
        <p:xfrm>
          <a:off x="3435626" y="1217213"/>
          <a:ext cx="4064001" cy="20116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064370773"/>
                    </a:ext>
                  </a:extLst>
                </a:gridCol>
                <a:gridCol w="1354667">
                  <a:extLst>
                    <a:ext uri="{9D8B030D-6E8A-4147-A177-3AD203B41FA5}">
                      <a16:colId xmlns:a16="http://schemas.microsoft.com/office/drawing/2014/main" val="2973264850"/>
                    </a:ext>
                  </a:extLst>
                </a:gridCol>
                <a:gridCol w="1354667">
                  <a:extLst>
                    <a:ext uri="{9D8B030D-6E8A-4147-A177-3AD203B41FA5}">
                      <a16:colId xmlns:a16="http://schemas.microsoft.com/office/drawing/2014/main" val="1992459544"/>
                    </a:ext>
                  </a:extLst>
                </a:gridCol>
              </a:tblGrid>
              <a:tr h="926858">
                <a:tc>
                  <a:txBody>
                    <a:bodyPr/>
                    <a:lstStyle/>
                    <a:p>
                      <a:pPr algn="ctr"/>
                      <a:r>
                        <a:rPr lang="tr-TR" sz="2000" dirty="0">
                          <a:solidFill>
                            <a:schemeClr val="tx1"/>
                          </a:solidFill>
                        </a:rPr>
                        <a:t>Başarılı Öğrenci Sayısı</a:t>
                      </a:r>
                    </a:p>
                  </a:txBody>
                  <a:tcPr/>
                </a:tc>
                <a:tc>
                  <a:txBody>
                    <a:bodyPr/>
                    <a:lstStyle/>
                    <a:p>
                      <a:pPr algn="ctr"/>
                      <a:r>
                        <a:rPr lang="tr-TR" sz="2000" dirty="0">
                          <a:solidFill>
                            <a:schemeClr val="tx1"/>
                          </a:solidFill>
                        </a:rPr>
                        <a:t>Başarısız Öğrenci Sayısı</a:t>
                      </a:r>
                    </a:p>
                  </a:txBody>
                  <a:tcPr/>
                </a:tc>
                <a:tc>
                  <a:txBody>
                    <a:bodyPr/>
                    <a:lstStyle/>
                    <a:p>
                      <a:pPr algn="ctr"/>
                      <a:r>
                        <a:rPr lang="tr-TR" sz="2000" dirty="0">
                          <a:solidFill>
                            <a:schemeClr val="tx1"/>
                          </a:solidFill>
                        </a:rPr>
                        <a:t>Toplam</a:t>
                      </a:r>
                      <a:r>
                        <a:rPr lang="tr-TR" sz="2000" baseline="0" dirty="0">
                          <a:solidFill>
                            <a:schemeClr val="tx1"/>
                          </a:solidFill>
                        </a:rPr>
                        <a:t> Öğrenci Sayısı</a:t>
                      </a:r>
                      <a:endParaRPr lang="tr-TR" sz="2000" dirty="0">
                        <a:solidFill>
                          <a:schemeClr val="tx1"/>
                        </a:solidFill>
                      </a:endParaRPr>
                    </a:p>
                  </a:txBody>
                  <a:tcPr/>
                </a:tc>
                <a:extLst>
                  <a:ext uri="{0D108BD9-81ED-4DB2-BD59-A6C34878D82A}">
                    <a16:rowId xmlns:a16="http://schemas.microsoft.com/office/drawing/2014/main" val="2720802966"/>
                  </a:ext>
                </a:extLst>
              </a:tr>
              <a:tr h="926858">
                <a:tc>
                  <a:txBody>
                    <a:bodyPr/>
                    <a:lstStyle/>
                    <a:p>
                      <a:r>
                        <a:rPr lang="tr-TR" sz="2000" b="1" dirty="0"/>
                        <a:t>     </a:t>
                      </a:r>
                    </a:p>
                    <a:p>
                      <a:pPr algn="ctr"/>
                      <a:r>
                        <a:rPr lang="tr-TR" sz="2000" b="1" dirty="0"/>
                        <a:t>  149</a:t>
                      </a:r>
                    </a:p>
                  </a:txBody>
                  <a:tcPr/>
                </a:tc>
                <a:tc>
                  <a:txBody>
                    <a:bodyPr/>
                    <a:lstStyle/>
                    <a:p>
                      <a:pPr algn="ctr"/>
                      <a:r>
                        <a:rPr lang="tr-TR" sz="2000" b="1" dirty="0"/>
                        <a:t>      </a:t>
                      </a:r>
                    </a:p>
                    <a:p>
                      <a:pPr algn="ctr"/>
                      <a:r>
                        <a:rPr lang="tr-TR" sz="2000" b="1" dirty="0"/>
                        <a:t>12</a:t>
                      </a:r>
                    </a:p>
                  </a:txBody>
                  <a:tcPr/>
                </a:tc>
                <a:tc>
                  <a:txBody>
                    <a:bodyPr/>
                    <a:lstStyle/>
                    <a:p>
                      <a:r>
                        <a:rPr lang="tr-TR" sz="2000" b="1" dirty="0"/>
                        <a:t>    </a:t>
                      </a:r>
                    </a:p>
                    <a:p>
                      <a:pPr algn="ctr"/>
                      <a:r>
                        <a:rPr lang="tr-TR" sz="2000" b="1" dirty="0"/>
                        <a:t>161</a:t>
                      </a:r>
                    </a:p>
                    <a:p>
                      <a:endParaRPr lang="tr-TR" sz="2000" b="1" dirty="0"/>
                    </a:p>
                  </a:txBody>
                  <a:tcPr/>
                </a:tc>
                <a:extLst>
                  <a:ext uri="{0D108BD9-81ED-4DB2-BD59-A6C34878D82A}">
                    <a16:rowId xmlns:a16="http://schemas.microsoft.com/office/drawing/2014/main" val="3269627675"/>
                  </a:ext>
                </a:extLst>
              </a:tr>
            </a:tbl>
          </a:graphicData>
        </a:graphic>
      </p:graphicFrame>
      <p:graphicFrame>
        <p:nvGraphicFramePr>
          <p:cNvPr id="6" name="Tablo 5">
            <a:extLst>
              <a:ext uri="{FF2B5EF4-FFF2-40B4-BE49-F238E27FC236}">
                <a16:creationId xmlns:a16="http://schemas.microsoft.com/office/drawing/2014/main" id="{8F8BE45C-652B-C0A9-77C5-4E571D106A32}"/>
              </a:ext>
            </a:extLst>
          </p:cNvPr>
          <p:cNvGraphicFramePr>
            <a:graphicFrameLocks noGrp="1"/>
          </p:cNvGraphicFramePr>
          <p:nvPr>
            <p:extLst>
              <p:ext uri="{D42A27DB-BD31-4B8C-83A1-F6EECF244321}">
                <p14:modId xmlns:p14="http://schemas.microsoft.com/office/powerpoint/2010/main" val="2490998485"/>
              </p:ext>
            </p:extLst>
          </p:nvPr>
        </p:nvGraphicFramePr>
        <p:xfrm>
          <a:off x="3435625" y="3844208"/>
          <a:ext cx="4064001" cy="2476500"/>
        </p:xfrm>
        <a:graphic>
          <a:graphicData uri="http://schemas.openxmlformats.org/drawingml/2006/table">
            <a:tbl>
              <a:tblPr>
                <a:tableStyleId>{5C22544A-7EE6-4342-B048-85BDC9FD1C3A}</a:tableStyleId>
              </a:tblPr>
              <a:tblGrid>
                <a:gridCol w="305764">
                  <a:extLst>
                    <a:ext uri="{9D8B030D-6E8A-4147-A177-3AD203B41FA5}">
                      <a16:colId xmlns:a16="http://schemas.microsoft.com/office/drawing/2014/main" val="39314639"/>
                    </a:ext>
                  </a:extLst>
                </a:gridCol>
                <a:gridCol w="1289528">
                  <a:extLst>
                    <a:ext uri="{9D8B030D-6E8A-4147-A177-3AD203B41FA5}">
                      <a16:colId xmlns:a16="http://schemas.microsoft.com/office/drawing/2014/main" val="4232335453"/>
                    </a:ext>
                  </a:extLst>
                </a:gridCol>
                <a:gridCol w="1545439">
                  <a:extLst>
                    <a:ext uri="{9D8B030D-6E8A-4147-A177-3AD203B41FA5}">
                      <a16:colId xmlns:a16="http://schemas.microsoft.com/office/drawing/2014/main" val="179406873"/>
                    </a:ext>
                  </a:extLst>
                </a:gridCol>
                <a:gridCol w="923270">
                  <a:extLst>
                    <a:ext uri="{9D8B030D-6E8A-4147-A177-3AD203B41FA5}">
                      <a16:colId xmlns:a16="http://schemas.microsoft.com/office/drawing/2014/main" val="3395804900"/>
                    </a:ext>
                  </a:extLst>
                </a:gridCol>
              </a:tblGrid>
              <a:tr h="190500">
                <a:tc>
                  <a:txBody>
                    <a:bodyPr/>
                    <a:lstStyle/>
                    <a:p>
                      <a:pPr algn="l" fontAlgn="b"/>
                      <a:r>
                        <a:rPr lang="tr-TR" sz="1100" u="none" strike="noStrike" dirty="0">
                          <a:effectLst/>
                        </a:rPr>
                        <a:t>No.</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Adı</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Soyadı</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Sınıfı</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49991385"/>
                  </a:ext>
                </a:extLst>
              </a:tr>
              <a:tr h="190500">
                <a:tc>
                  <a:txBody>
                    <a:bodyPr/>
                    <a:lstStyle/>
                    <a:p>
                      <a:pPr algn="r" fontAlgn="b"/>
                      <a:r>
                        <a:rPr lang="tr-TR" sz="1100" u="none" strike="noStrike" dirty="0">
                          <a:effectLst/>
                        </a:rPr>
                        <a:t>1</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ADALETNİSA</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ÖZ</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A2</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0062110"/>
                  </a:ext>
                </a:extLst>
              </a:tr>
              <a:tr h="190500">
                <a:tc>
                  <a:txBody>
                    <a:bodyPr/>
                    <a:lstStyle/>
                    <a:p>
                      <a:pPr algn="r" fontAlgn="b"/>
                      <a:r>
                        <a:rPr lang="tr-TR" sz="1100" u="none" strike="noStrike" dirty="0">
                          <a:effectLst/>
                        </a:rPr>
                        <a:t>2</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ARYAN</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MOHAMMADZADEH</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A3</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36656203"/>
                  </a:ext>
                </a:extLst>
              </a:tr>
              <a:tr h="190500">
                <a:tc>
                  <a:txBody>
                    <a:bodyPr/>
                    <a:lstStyle/>
                    <a:p>
                      <a:pPr algn="r" fontAlgn="b"/>
                      <a:r>
                        <a:rPr lang="tr-TR" sz="1100" u="none" strike="noStrike" dirty="0">
                          <a:effectLst/>
                        </a:rPr>
                        <a:t>3</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ASLI</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ZERDALI</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A2</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5090050"/>
                  </a:ext>
                </a:extLst>
              </a:tr>
              <a:tr h="190500">
                <a:tc>
                  <a:txBody>
                    <a:bodyPr/>
                    <a:lstStyle/>
                    <a:p>
                      <a:pPr algn="r" fontAlgn="b"/>
                      <a:r>
                        <a:rPr lang="tr-TR" sz="1100" u="none" strike="noStrike" dirty="0">
                          <a:effectLst/>
                        </a:rPr>
                        <a:t>4</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ESRA</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KARADAŞ</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195031"/>
                  </a:ext>
                </a:extLst>
              </a:tr>
              <a:tr h="190500">
                <a:tc>
                  <a:txBody>
                    <a:bodyPr/>
                    <a:lstStyle/>
                    <a:p>
                      <a:pPr algn="r" fontAlgn="b"/>
                      <a:r>
                        <a:rPr lang="tr-TR" sz="1100" u="none" strike="noStrike" dirty="0">
                          <a:effectLst/>
                        </a:rPr>
                        <a:t>5</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GÜL ESRA</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DEMİR</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9686951"/>
                  </a:ext>
                </a:extLst>
              </a:tr>
              <a:tr h="190500">
                <a:tc>
                  <a:txBody>
                    <a:bodyPr/>
                    <a:lstStyle/>
                    <a:p>
                      <a:pPr algn="r" fontAlgn="b"/>
                      <a:r>
                        <a:rPr lang="tr-TR" sz="1100" u="none" strike="noStrike" dirty="0">
                          <a:effectLst/>
                        </a:rPr>
                        <a:t>6</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ISLAM</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IKRAMJANOV</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1590859"/>
                  </a:ext>
                </a:extLst>
              </a:tr>
              <a:tr h="190500">
                <a:tc>
                  <a:txBody>
                    <a:bodyPr/>
                    <a:lstStyle/>
                    <a:p>
                      <a:pPr algn="r" fontAlgn="b"/>
                      <a:r>
                        <a:rPr lang="tr-TR" sz="1100" u="none" strike="noStrike" dirty="0">
                          <a:effectLst/>
                        </a:rPr>
                        <a:t>7</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KHASHAYAR</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AGHAVALI</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A2</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1052103"/>
                  </a:ext>
                </a:extLst>
              </a:tr>
              <a:tr h="190500">
                <a:tc>
                  <a:txBody>
                    <a:bodyPr/>
                    <a:lstStyle/>
                    <a:p>
                      <a:pPr algn="r" fontAlgn="b"/>
                      <a:r>
                        <a:rPr lang="tr-TR" sz="1100" u="none" strike="noStrike" dirty="0">
                          <a:effectLst/>
                        </a:rPr>
                        <a:t>8</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MEHMET BURAK</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EROL</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B4</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2053867"/>
                  </a:ext>
                </a:extLst>
              </a:tr>
              <a:tr h="190500">
                <a:tc>
                  <a:txBody>
                    <a:bodyPr/>
                    <a:lstStyle/>
                    <a:p>
                      <a:pPr algn="r" fontAlgn="b"/>
                      <a:r>
                        <a:rPr lang="tr-TR" sz="1100" u="none" strike="noStrike" dirty="0">
                          <a:effectLst/>
                        </a:rPr>
                        <a:t>9</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MEHMET FATİH</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BERDİBEK</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A3</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2208509"/>
                  </a:ext>
                </a:extLst>
              </a:tr>
              <a:tr h="190500">
                <a:tc>
                  <a:txBody>
                    <a:bodyPr/>
                    <a:lstStyle/>
                    <a:p>
                      <a:pPr algn="r" fontAlgn="b"/>
                      <a:r>
                        <a:rPr lang="tr-TR" sz="1100" u="none" strike="noStrike" dirty="0">
                          <a:effectLst/>
                        </a:rPr>
                        <a:t>10</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MOHAMAD DIB</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KHAMIS</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A3</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7982466"/>
                  </a:ext>
                </a:extLst>
              </a:tr>
              <a:tr h="190500">
                <a:tc>
                  <a:txBody>
                    <a:bodyPr/>
                    <a:lstStyle/>
                    <a:p>
                      <a:pPr algn="r" fontAlgn="b"/>
                      <a:r>
                        <a:rPr lang="tr-TR" sz="1100" u="none" strike="noStrike" dirty="0">
                          <a:effectLst/>
                        </a:rPr>
                        <a:t>11</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ŞEYMA</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DOĞAN</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1457027"/>
                  </a:ext>
                </a:extLst>
              </a:tr>
              <a:tr h="190500">
                <a:tc>
                  <a:txBody>
                    <a:bodyPr/>
                    <a:lstStyle/>
                    <a:p>
                      <a:pPr algn="r" fontAlgn="b"/>
                      <a:r>
                        <a:rPr lang="tr-TR" sz="1100" u="none" strike="noStrike" dirty="0">
                          <a:effectLst/>
                        </a:rPr>
                        <a:t>12</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tr-TR" sz="1100" u="none" strike="noStrike" dirty="0">
                          <a:effectLst/>
                        </a:rPr>
                        <a:t>ZEYNEP SUDE</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ŞAHİN</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B4</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05370685"/>
                  </a:ext>
                </a:extLst>
              </a:tr>
            </a:tbl>
          </a:graphicData>
        </a:graphic>
      </p:graphicFrame>
    </p:spTree>
    <p:extLst>
      <p:ext uri="{BB962C8B-B14F-4D97-AF65-F5344CB8AC3E}">
        <p14:creationId xmlns:p14="http://schemas.microsoft.com/office/powerpoint/2010/main" val="217183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mn-lt"/>
                <a:cs typeface="Times New Roman" panose="02020603050405020304" pitchFamily="18" charset="0"/>
              </a:rPr>
              <a:t/>
            </a:r>
            <a:br>
              <a:rPr lang="tr-TR" sz="2700" b="1" dirty="0">
                <a:solidFill>
                  <a:schemeClr val="bg1"/>
                </a:solidFill>
                <a:latin typeface="+mn-lt"/>
                <a:cs typeface="Times New Roman" panose="02020603050405020304" pitchFamily="18" charset="0"/>
              </a:rPr>
            </a:br>
            <a:r>
              <a:rPr lang="tr-TR" sz="2700" b="1" dirty="0">
                <a:solidFill>
                  <a:schemeClr val="bg1"/>
                </a:solidFill>
                <a:latin typeface="+mn-lt"/>
                <a:cs typeface="Times New Roman" panose="02020603050405020304" pitchFamily="18" charset="0"/>
              </a:rPr>
              <a:t>2022-2023 İNGİLİZCE HAZIRLIK PROGRAMI YAZ TELAFİ PROGRAMI (3-31 Temmuz) SONUCU BAŞARI DURUMU</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a:bodyPr>
          <a:lstStyle/>
          <a:p>
            <a:pPr marL="0" indent="0">
              <a:buNone/>
            </a:pPr>
            <a:r>
              <a:rPr lang="tr-TR" sz="2800" dirty="0">
                <a:cs typeface="Arial"/>
              </a:rPr>
              <a:t>  </a:t>
            </a:r>
          </a:p>
          <a:p>
            <a:pPr marL="0" indent="0">
              <a:buNone/>
            </a:pPr>
            <a:endParaRPr lang="tr-TR" dirty="0">
              <a:cs typeface="Arial"/>
            </a:endParaRPr>
          </a:p>
        </p:txBody>
      </p:sp>
      <p:graphicFrame>
        <p:nvGraphicFramePr>
          <p:cNvPr id="2" name="Tablo 1">
            <a:extLst>
              <a:ext uri="{FF2B5EF4-FFF2-40B4-BE49-F238E27FC236}">
                <a16:creationId xmlns:a16="http://schemas.microsoft.com/office/drawing/2014/main" id="{88DEDD95-12F0-B926-362D-788C59FCDC9B}"/>
              </a:ext>
            </a:extLst>
          </p:cNvPr>
          <p:cNvGraphicFramePr>
            <a:graphicFrameLocks noGrp="1"/>
          </p:cNvGraphicFramePr>
          <p:nvPr>
            <p:extLst>
              <p:ext uri="{D42A27DB-BD31-4B8C-83A1-F6EECF244321}">
                <p14:modId xmlns:p14="http://schemas.microsoft.com/office/powerpoint/2010/main" val="3588596525"/>
              </p:ext>
            </p:extLst>
          </p:nvPr>
        </p:nvGraphicFramePr>
        <p:xfrm>
          <a:off x="3687418" y="1256969"/>
          <a:ext cx="4064001" cy="20116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4064370773"/>
                    </a:ext>
                  </a:extLst>
                </a:gridCol>
                <a:gridCol w="1354667">
                  <a:extLst>
                    <a:ext uri="{9D8B030D-6E8A-4147-A177-3AD203B41FA5}">
                      <a16:colId xmlns:a16="http://schemas.microsoft.com/office/drawing/2014/main" val="2973264850"/>
                    </a:ext>
                  </a:extLst>
                </a:gridCol>
                <a:gridCol w="1354667">
                  <a:extLst>
                    <a:ext uri="{9D8B030D-6E8A-4147-A177-3AD203B41FA5}">
                      <a16:colId xmlns:a16="http://schemas.microsoft.com/office/drawing/2014/main" val="1992459544"/>
                    </a:ext>
                  </a:extLst>
                </a:gridCol>
              </a:tblGrid>
              <a:tr h="926858">
                <a:tc>
                  <a:txBody>
                    <a:bodyPr/>
                    <a:lstStyle/>
                    <a:p>
                      <a:pPr algn="ctr"/>
                      <a:r>
                        <a:rPr lang="tr-TR" sz="2000" dirty="0">
                          <a:solidFill>
                            <a:schemeClr val="tx1"/>
                          </a:solidFill>
                        </a:rPr>
                        <a:t>Başarılı Öğrenci Sayısı</a:t>
                      </a:r>
                    </a:p>
                  </a:txBody>
                  <a:tcPr/>
                </a:tc>
                <a:tc>
                  <a:txBody>
                    <a:bodyPr/>
                    <a:lstStyle/>
                    <a:p>
                      <a:pPr algn="ctr"/>
                      <a:r>
                        <a:rPr lang="tr-TR" sz="2000" dirty="0">
                          <a:solidFill>
                            <a:schemeClr val="tx1"/>
                          </a:solidFill>
                        </a:rPr>
                        <a:t>Başarısız Öğrenci Sayısı</a:t>
                      </a:r>
                    </a:p>
                  </a:txBody>
                  <a:tcPr/>
                </a:tc>
                <a:tc>
                  <a:txBody>
                    <a:bodyPr/>
                    <a:lstStyle/>
                    <a:p>
                      <a:pPr algn="ctr"/>
                      <a:r>
                        <a:rPr lang="tr-TR" sz="2000" dirty="0">
                          <a:solidFill>
                            <a:schemeClr val="tx1"/>
                          </a:solidFill>
                        </a:rPr>
                        <a:t>Toplam</a:t>
                      </a:r>
                      <a:r>
                        <a:rPr lang="tr-TR" sz="2000" baseline="0" dirty="0">
                          <a:solidFill>
                            <a:schemeClr val="tx1"/>
                          </a:solidFill>
                        </a:rPr>
                        <a:t> Öğrenci Sayısı</a:t>
                      </a:r>
                      <a:endParaRPr lang="tr-TR" sz="2000" dirty="0">
                        <a:solidFill>
                          <a:schemeClr val="tx1"/>
                        </a:solidFill>
                      </a:endParaRPr>
                    </a:p>
                  </a:txBody>
                  <a:tcPr/>
                </a:tc>
                <a:extLst>
                  <a:ext uri="{0D108BD9-81ED-4DB2-BD59-A6C34878D82A}">
                    <a16:rowId xmlns:a16="http://schemas.microsoft.com/office/drawing/2014/main" val="2720802966"/>
                  </a:ext>
                </a:extLst>
              </a:tr>
              <a:tr h="926858">
                <a:tc>
                  <a:txBody>
                    <a:bodyPr/>
                    <a:lstStyle/>
                    <a:p>
                      <a:r>
                        <a:rPr lang="tr-TR" sz="2000" b="1" dirty="0"/>
                        <a:t>     </a:t>
                      </a:r>
                    </a:p>
                    <a:p>
                      <a:pPr algn="ctr"/>
                      <a:r>
                        <a:rPr lang="tr-TR" sz="2000" b="1" dirty="0"/>
                        <a:t>9</a:t>
                      </a:r>
                    </a:p>
                  </a:txBody>
                  <a:tcPr/>
                </a:tc>
                <a:tc>
                  <a:txBody>
                    <a:bodyPr/>
                    <a:lstStyle/>
                    <a:p>
                      <a:r>
                        <a:rPr lang="tr-TR" sz="2000" b="1" dirty="0"/>
                        <a:t>      </a:t>
                      </a:r>
                    </a:p>
                    <a:p>
                      <a:pPr algn="ctr"/>
                      <a:r>
                        <a:rPr lang="tr-TR" sz="2000" b="1" dirty="0"/>
                        <a:t>3</a:t>
                      </a:r>
                    </a:p>
                  </a:txBody>
                  <a:tcPr/>
                </a:tc>
                <a:tc>
                  <a:txBody>
                    <a:bodyPr/>
                    <a:lstStyle/>
                    <a:p>
                      <a:r>
                        <a:rPr lang="tr-TR" sz="2000" b="1" dirty="0"/>
                        <a:t>    </a:t>
                      </a:r>
                    </a:p>
                    <a:p>
                      <a:pPr algn="ctr"/>
                      <a:r>
                        <a:rPr lang="tr-TR" sz="2000" b="1" dirty="0"/>
                        <a:t>12</a:t>
                      </a:r>
                    </a:p>
                    <a:p>
                      <a:endParaRPr lang="tr-TR" sz="2000" b="1" dirty="0"/>
                    </a:p>
                  </a:txBody>
                  <a:tcPr/>
                </a:tc>
                <a:extLst>
                  <a:ext uri="{0D108BD9-81ED-4DB2-BD59-A6C34878D82A}">
                    <a16:rowId xmlns:a16="http://schemas.microsoft.com/office/drawing/2014/main" val="3269627675"/>
                  </a:ext>
                </a:extLst>
              </a:tr>
            </a:tbl>
          </a:graphicData>
        </a:graphic>
      </p:graphicFrame>
      <p:graphicFrame>
        <p:nvGraphicFramePr>
          <p:cNvPr id="4" name="Tablo 3">
            <a:extLst>
              <a:ext uri="{FF2B5EF4-FFF2-40B4-BE49-F238E27FC236}">
                <a16:creationId xmlns:a16="http://schemas.microsoft.com/office/drawing/2014/main" id="{633ECAEE-5A5B-4E67-BA56-3E69FFD1FF74}"/>
              </a:ext>
            </a:extLst>
          </p:cNvPr>
          <p:cNvGraphicFramePr>
            <a:graphicFrameLocks noGrp="1"/>
          </p:cNvGraphicFramePr>
          <p:nvPr>
            <p:extLst>
              <p:ext uri="{D42A27DB-BD31-4B8C-83A1-F6EECF244321}">
                <p14:modId xmlns:p14="http://schemas.microsoft.com/office/powerpoint/2010/main" val="1514826737"/>
              </p:ext>
            </p:extLst>
          </p:nvPr>
        </p:nvGraphicFramePr>
        <p:xfrm>
          <a:off x="3687418" y="3772894"/>
          <a:ext cx="4064001" cy="762000"/>
        </p:xfrm>
        <a:graphic>
          <a:graphicData uri="http://schemas.openxmlformats.org/drawingml/2006/table">
            <a:tbl>
              <a:tblPr>
                <a:tableStyleId>{5C22544A-7EE6-4342-B048-85BDC9FD1C3A}</a:tableStyleId>
              </a:tblPr>
              <a:tblGrid>
                <a:gridCol w="348126">
                  <a:extLst>
                    <a:ext uri="{9D8B030D-6E8A-4147-A177-3AD203B41FA5}">
                      <a16:colId xmlns:a16="http://schemas.microsoft.com/office/drawing/2014/main" val="3948348275"/>
                    </a:ext>
                  </a:extLst>
                </a:gridCol>
                <a:gridCol w="1468187">
                  <a:extLst>
                    <a:ext uri="{9D8B030D-6E8A-4147-A177-3AD203B41FA5}">
                      <a16:colId xmlns:a16="http://schemas.microsoft.com/office/drawing/2014/main" val="2765881905"/>
                    </a:ext>
                  </a:extLst>
                </a:gridCol>
                <a:gridCol w="1759554">
                  <a:extLst>
                    <a:ext uri="{9D8B030D-6E8A-4147-A177-3AD203B41FA5}">
                      <a16:colId xmlns:a16="http://schemas.microsoft.com/office/drawing/2014/main" val="3782716640"/>
                    </a:ext>
                  </a:extLst>
                </a:gridCol>
                <a:gridCol w="488134">
                  <a:extLst>
                    <a:ext uri="{9D8B030D-6E8A-4147-A177-3AD203B41FA5}">
                      <a16:colId xmlns:a16="http://schemas.microsoft.com/office/drawing/2014/main" val="2419322490"/>
                    </a:ext>
                  </a:extLst>
                </a:gridCol>
              </a:tblGrid>
              <a:tr h="190500">
                <a:tc>
                  <a:txBody>
                    <a:bodyPr/>
                    <a:lstStyle/>
                    <a:p>
                      <a:pPr algn="l" fontAlgn="b"/>
                      <a:r>
                        <a:rPr lang="tr-TR" sz="1100" u="none" strike="noStrike" dirty="0">
                          <a:effectLst/>
                        </a:rPr>
                        <a:t>No.</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Adı</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Soyadı</a:t>
                      </a:r>
                      <a:endParaRPr lang="tr-TR"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tr-TR" sz="1100" u="none" strike="noStrike" dirty="0">
                          <a:effectLst/>
                        </a:rPr>
                        <a:t>Sınıfı</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9135339"/>
                  </a:ext>
                </a:extLst>
              </a:tr>
              <a:tr h="190500">
                <a:tc>
                  <a:txBody>
                    <a:bodyPr/>
                    <a:lstStyle/>
                    <a:p>
                      <a:pPr algn="r" fontAlgn="b"/>
                      <a:r>
                        <a:rPr lang="tr-TR" sz="1100" u="none" strike="noStrike" dirty="0">
                          <a:effectLst/>
                        </a:rPr>
                        <a:t>1</a:t>
                      </a:r>
                      <a:endParaRPr lang="tr-TR"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t"/>
                      <a:r>
                        <a:rPr lang="tr-TR" sz="1100" u="none" strike="noStrike" dirty="0">
                          <a:effectLst/>
                        </a:rPr>
                        <a:t>ISLAM</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IKRAMJANOV</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9175646"/>
                  </a:ext>
                </a:extLst>
              </a:tr>
              <a:tr h="190500">
                <a:tc>
                  <a:txBody>
                    <a:bodyPr/>
                    <a:lstStyle/>
                    <a:p>
                      <a:pPr algn="r" fontAlgn="b"/>
                      <a:r>
                        <a:rPr lang="tr-TR" sz="1100" u="none" strike="noStrike" dirty="0">
                          <a:effectLst/>
                        </a:rPr>
                        <a:t>2</a:t>
                      </a:r>
                      <a:endParaRPr lang="tr-TR"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t"/>
                      <a:r>
                        <a:rPr lang="tr-TR" sz="1100" u="none" strike="noStrike" dirty="0">
                          <a:effectLst/>
                        </a:rPr>
                        <a:t>ŞEYMA</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DOĞAN</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A1</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83109481"/>
                  </a:ext>
                </a:extLst>
              </a:tr>
              <a:tr h="190500">
                <a:tc>
                  <a:txBody>
                    <a:bodyPr/>
                    <a:lstStyle/>
                    <a:p>
                      <a:pPr algn="r" fontAlgn="b"/>
                      <a:r>
                        <a:rPr lang="tr-TR" sz="1100" u="none" strike="noStrike" dirty="0">
                          <a:effectLst/>
                        </a:rPr>
                        <a:t>3</a:t>
                      </a:r>
                      <a:endParaRPr lang="tr-TR" sz="1100" b="1"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l" fontAlgn="t"/>
                      <a:r>
                        <a:rPr lang="tr-TR" sz="1100" u="none" strike="noStrike" dirty="0">
                          <a:effectLst/>
                        </a:rPr>
                        <a:t>ZEYNEP SUDE</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l" fontAlgn="t"/>
                      <a:r>
                        <a:rPr lang="tr-TR" sz="1100" u="none" strike="noStrike" dirty="0">
                          <a:effectLst/>
                        </a:rPr>
                        <a:t>ŞAHİN</a:t>
                      </a:r>
                      <a:endParaRPr lang="tr-TR" sz="1100" b="0" i="0" u="none" strike="noStrike" dirty="0">
                        <a:solidFill>
                          <a:srgbClr val="000000"/>
                        </a:solidFill>
                        <a:effectLst/>
                        <a:latin typeface="Times New Roman" panose="02020603050405020304" pitchFamily="18" charset="0"/>
                      </a:endParaRPr>
                    </a:p>
                  </a:txBody>
                  <a:tcPr marL="9525" marR="9525" marT="9525" marB="0"/>
                </a:tc>
                <a:tc>
                  <a:txBody>
                    <a:bodyPr/>
                    <a:lstStyle/>
                    <a:p>
                      <a:pPr algn="ctr" fontAlgn="b"/>
                      <a:r>
                        <a:rPr lang="tr-TR" sz="1100" u="none" strike="noStrike" dirty="0">
                          <a:effectLst/>
                        </a:rPr>
                        <a:t>B4</a:t>
                      </a:r>
                      <a:endParaRPr lang="tr-TR"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6847978"/>
                  </a:ext>
                </a:extLst>
              </a:tr>
            </a:tbl>
          </a:graphicData>
        </a:graphic>
      </p:graphicFrame>
    </p:spTree>
    <p:extLst>
      <p:ext uri="{BB962C8B-B14F-4D97-AF65-F5344CB8AC3E}">
        <p14:creationId xmlns:p14="http://schemas.microsoft.com/office/powerpoint/2010/main" val="3774315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16010" y="304285"/>
            <a:ext cx="9001760" cy="474033"/>
          </a:xfrm>
        </p:spPr>
        <p:txBody>
          <a:bodyPr>
            <a:noAutofit/>
          </a:bodyPr>
          <a:lstStyle/>
          <a:p>
            <a:r>
              <a:rPr lang="tr-TR" sz="2700" b="1" dirty="0">
                <a:solidFill>
                  <a:schemeClr val="bg1"/>
                </a:solidFill>
                <a:latin typeface="+mn-lt"/>
                <a:cs typeface="Times New Roman" panose="02020603050405020304" pitchFamily="18" charset="0"/>
              </a:rPr>
              <a:t>2023-2024 DÜZEY BELİRLEME SINAVI (DBS) VE İNGİLİZCE YETERLİK SINAVI (İYS) ÖĞRENCİ SAYILARI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792480"/>
            <a:ext cx="10515600" cy="5384483"/>
          </a:xfrm>
        </p:spPr>
        <p:txBody>
          <a:bodyPr/>
          <a:lstStyle/>
          <a:p>
            <a:r>
              <a:rPr lang="tr-TR" sz="1900" dirty="0">
                <a:cs typeface="Times New Roman" panose="02020603050405020304" pitchFamily="18" charset="0"/>
              </a:rPr>
              <a:t>DBS ve İYS sınavları Fatih Yerleşkesinde yüz yüze yapılmıştır.</a:t>
            </a:r>
          </a:p>
          <a:p>
            <a:endParaRPr lang="tr-TR" dirty="0"/>
          </a:p>
        </p:txBody>
      </p:sp>
      <p:graphicFrame>
        <p:nvGraphicFramePr>
          <p:cNvPr id="4" name="Tablo 4">
            <a:extLst>
              <a:ext uri="{FF2B5EF4-FFF2-40B4-BE49-F238E27FC236}">
                <a16:creationId xmlns:a16="http://schemas.microsoft.com/office/drawing/2014/main" id="{55944868-0217-6106-6E12-91F0F9720E33}"/>
              </a:ext>
            </a:extLst>
          </p:cNvPr>
          <p:cNvGraphicFramePr>
            <a:graphicFrameLocks noGrp="1"/>
          </p:cNvGraphicFramePr>
          <p:nvPr>
            <p:extLst>
              <p:ext uri="{D42A27DB-BD31-4B8C-83A1-F6EECF244321}">
                <p14:modId xmlns:p14="http://schemas.microsoft.com/office/powerpoint/2010/main" val="1926917948"/>
              </p:ext>
            </p:extLst>
          </p:nvPr>
        </p:nvGraphicFramePr>
        <p:xfrm>
          <a:off x="432680" y="1280675"/>
          <a:ext cx="11326635" cy="2209377"/>
        </p:xfrm>
        <a:graphic>
          <a:graphicData uri="http://schemas.openxmlformats.org/drawingml/2006/table">
            <a:tbl>
              <a:tblPr firstRow="1" bandRow="1">
                <a:tableStyleId>{5C22544A-7EE6-4342-B048-85BDC9FD1C3A}</a:tableStyleId>
              </a:tblPr>
              <a:tblGrid>
                <a:gridCol w="1608155">
                  <a:extLst>
                    <a:ext uri="{9D8B030D-6E8A-4147-A177-3AD203B41FA5}">
                      <a16:colId xmlns:a16="http://schemas.microsoft.com/office/drawing/2014/main" val="4199728676"/>
                    </a:ext>
                  </a:extLst>
                </a:gridCol>
                <a:gridCol w="1091312">
                  <a:extLst>
                    <a:ext uri="{9D8B030D-6E8A-4147-A177-3AD203B41FA5}">
                      <a16:colId xmlns:a16="http://schemas.microsoft.com/office/drawing/2014/main" val="269536356"/>
                    </a:ext>
                  </a:extLst>
                </a:gridCol>
                <a:gridCol w="1974574">
                  <a:extLst>
                    <a:ext uri="{9D8B030D-6E8A-4147-A177-3AD203B41FA5}">
                      <a16:colId xmlns:a16="http://schemas.microsoft.com/office/drawing/2014/main" val="1682943340"/>
                    </a:ext>
                  </a:extLst>
                </a:gridCol>
                <a:gridCol w="1364974">
                  <a:extLst>
                    <a:ext uri="{9D8B030D-6E8A-4147-A177-3AD203B41FA5}">
                      <a16:colId xmlns:a16="http://schemas.microsoft.com/office/drawing/2014/main" val="359478058"/>
                    </a:ext>
                  </a:extLst>
                </a:gridCol>
                <a:gridCol w="1643269">
                  <a:extLst>
                    <a:ext uri="{9D8B030D-6E8A-4147-A177-3AD203B41FA5}">
                      <a16:colId xmlns:a16="http://schemas.microsoft.com/office/drawing/2014/main" val="2074479839"/>
                    </a:ext>
                  </a:extLst>
                </a:gridCol>
                <a:gridCol w="1590261">
                  <a:extLst>
                    <a:ext uri="{9D8B030D-6E8A-4147-A177-3AD203B41FA5}">
                      <a16:colId xmlns:a16="http://schemas.microsoft.com/office/drawing/2014/main" val="3450644959"/>
                    </a:ext>
                  </a:extLst>
                </a:gridCol>
                <a:gridCol w="2054090">
                  <a:extLst>
                    <a:ext uri="{9D8B030D-6E8A-4147-A177-3AD203B41FA5}">
                      <a16:colId xmlns:a16="http://schemas.microsoft.com/office/drawing/2014/main" val="2078839914"/>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Yerleşen</a:t>
                      </a:r>
                      <a:r>
                        <a:rPr lang="tr-TR" sz="1900" baseline="0" dirty="0">
                          <a:solidFill>
                            <a:schemeClr val="tx1"/>
                          </a:solidFill>
                          <a:latin typeface="+mn-lt"/>
                          <a:cs typeface="Times New Roman" panose="02020603050405020304" pitchFamily="18" charset="0"/>
                        </a:rPr>
                        <a:t> Öğrenci Sayısı</a:t>
                      </a:r>
                      <a:endParaRPr lang="tr-TR" sz="1900" dirty="0">
                        <a:solidFill>
                          <a:schemeClr val="tx1"/>
                        </a:solidFill>
                        <a:latin typeface="+mn-lt"/>
                        <a:cs typeface="Times New Roman" panose="02020603050405020304" pitchFamily="18" charset="0"/>
                      </a:endParaRP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YÖS</a:t>
                      </a:r>
                    </a:p>
                    <a:p>
                      <a:endParaRPr lang="tr-TR" sz="19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Times New Roman"/>
                        </a:rPr>
                        <a:t>DBS’ye Giren Öğrenci Sayısı (28-29-31 Ağustos)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Times New Roman" panose="02020603050405020304" pitchFamily="18" charset="0"/>
                        </a:rPr>
                        <a:t>DBS’ye Girmeyen</a:t>
                      </a:r>
                      <a:r>
                        <a:rPr lang="tr-TR" sz="1900" baseline="0" noProof="1">
                          <a:solidFill>
                            <a:schemeClr val="tx1"/>
                          </a:solidFill>
                          <a:latin typeface="+mn-lt"/>
                          <a:cs typeface="Times New Roman" panose="02020603050405020304" pitchFamily="18" charset="0"/>
                        </a:rPr>
                        <a:t> Öğrenci Sayısı</a:t>
                      </a:r>
                      <a:endParaRPr lang="tr-TR" sz="1900" noProof="1">
                        <a:solidFill>
                          <a:schemeClr val="tx1"/>
                        </a:solidFill>
                        <a:latin typeface="+mn-lt"/>
                        <a:cs typeface="Times New Roman" panose="02020603050405020304" pitchFamily="18" charset="0"/>
                      </a:endParaRPr>
                    </a:p>
                    <a:p>
                      <a:endParaRPr lang="tr-TR" sz="1900" noProof="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Times New Roman" panose="02020603050405020304" pitchFamily="18" charset="0"/>
                        </a:rPr>
                        <a:t>TOEFL +PTE Academic Belgesi olan Öğrenci</a:t>
                      </a:r>
                      <a:r>
                        <a:rPr lang="tr-TR" sz="1900" baseline="0" noProof="1">
                          <a:solidFill>
                            <a:schemeClr val="tx1"/>
                          </a:solidFill>
                          <a:latin typeface="+mn-lt"/>
                          <a:cs typeface="Times New Roman" panose="02020603050405020304" pitchFamily="18" charset="0"/>
                        </a:rPr>
                        <a:t> Sayısı</a:t>
                      </a:r>
                      <a:endParaRPr lang="tr-TR" sz="1900" noProof="1">
                        <a:solidFill>
                          <a:schemeClr val="tx1"/>
                        </a:solidFill>
                        <a:latin typeface="+mn-lt"/>
                        <a:cs typeface="Times New Roman" panose="02020603050405020304" pitchFamily="18" charset="0"/>
                      </a:endParaRPr>
                    </a:p>
                    <a:p>
                      <a:endParaRPr lang="tr-TR" sz="1900" noProof="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Times New Roman" panose="02020603050405020304" pitchFamily="18" charset="0"/>
                        </a:rPr>
                        <a:t>İYS’ye</a:t>
                      </a:r>
                      <a:r>
                        <a:rPr lang="tr-TR" sz="1900" baseline="0" noProof="1">
                          <a:solidFill>
                            <a:schemeClr val="tx1"/>
                          </a:solidFill>
                          <a:latin typeface="+mn-lt"/>
                          <a:cs typeface="Times New Roman" panose="02020603050405020304" pitchFamily="18" charset="0"/>
                        </a:rPr>
                        <a:t> Girmeye Hak Kazanan Öğrenci Sayısı</a:t>
                      </a:r>
                      <a:endParaRPr lang="tr-TR" sz="1900" noProof="1">
                        <a:solidFill>
                          <a:schemeClr val="tx1"/>
                        </a:solidFill>
                        <a:latin typeface="+mn-lt"/>
                        <a:cs typeface="Times New Roman" panose="02020603050405020304" pitchFamily="18" charset="0"/>
                      </a:endParaRPr>
                    </a:p>
                    <a:p>
                      <a:endParaRPr lang="tr-TR" sz="1900" noProof="1">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Times New Roman" panose="02020603050405020304" pitchFamily="18" charset="0"/>
                        </a:rPr>
                        <a:t>DBS Sonucunda İngilizce Hazırlık Programı</a:t>
                      </a:r>
                      <a:r>
                        <a:rPr lang="tr-TR" sz="1900" baseline="0" dirty="0">
                          <a:solidFill>
                            <a:schemeClr val="tx1"/>
                          </a:solidFill>
                          <a:latin typeface="+mn-lt"/>
                          <a:cs typeface="Times New Roman" panose="02020603050405020304" pitchFamily="18" charset="0"/>
                        </a:rPr>
                        <a:t> Okuyacak Öğrenci Sayısı</a:t>
                      </a:r>
                      <a:endParaRPr lang="tr-TR" sz="1900" dirty="0">
                        <a:solidFill>
                          <a:schemeClr val="tx1"/>
                        </a:solidFill>
                        <a:latin typeface="+mn-lt"/>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5383644"/>
                  </a:ext>
                </a:extLst>
              </a:tr>
              <a:tr h="670137">
                <a:tc>
                  <a:txBody>
                    <a:bodyPr/>
                    <a:lstStyle/>
                    <a:p>
                      <a:pPr algn="ctr"/>
                      <a:r>
                        <a:rPr lang="tr-TR" b="1" dirty="0"/>
                        <a:t>304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solidFill>
                            <a:schemeClr val="tx1"/>
                          </a:solidFill>
                          <a:latin typeface="Times New Roman"/>
                          <a:cs typeface="Times New Roman"/>
                        </a:rPr>
                        <a:t>  8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279+8 (YÖS)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solidFill>
                            <a:schemeClr val="tx1"/>
                          </a:solidFill>
                          <a:latin typeface="Times New Roman"/>
                          <a:cs typeface="Times New Roman"/>
                        </a:rPr>
                        <a:t> 25          </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rPr>
                        <a:t>8</a:t>
                      </a:r>
                    </a:p>
                    <a:p>
                      <a:pPr algn="ct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solidFill>
                            <a:schemeClr val="tx1"/>
                          </a:solidFill>
                          <a:latin typeface="Times New Roman"/>
                          <a:cs typeface="Times New Roman"/>
                        </a:rPr>
                        <a:t>185+7(YÖS)</a:t>
                      </a:r>
                      <a:endParaRPr lang="tr-TR" b="1" dirty="0">
                        <a:solidFill>
                          <a:schemeClr val="tx1"/>
                        </a:solidFill>
                      </a:endParaRPr>
                    </a:p>
                    <a:p>
                      <a:pPr algn="ct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800" b="1" baseline="0" dirty="0">
                          <a:solidFill>
                            <a:schemeClr val="tx1"/>
                          </a:solidFill>
                          <a:latin typeface="Times New Roman"/>
                          <a:cs typeface="Times New Roman"/>
                        </a:rPr>
                        <a:t>122+1(YÖS)</a:t>
                      </a:r>
                      <a:endParaRPr lang="tr-TR" sz="1800" b="1" dirty="0">
                        <a:solidFill>
                          <a:schemeClr val="tx1"/>
                        </a:solidFill>
                        <a:latin typeface="Times New Roman"/>
                        <a:cs typeface="Times New Roman"/>
                      </a:endParaRPr>
                    </a:p>
                    <a:p>
                      <a:pPr algn="ct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294511"/>
                  </a:ext>
                </a:extLst>
              </a:tr>
            </a:tbl>
          </a:graphicData>
        </a:graphic>
      </p:graphicFrame>
      <p:graphicFrame>
        <p:nvGraphicFramePr>
          <p:cNvPr id="5" name="Tablo 7">
            <a:extLst>
              <a:ext uri="{FF2B5EF4-FFF2-40B4-BE49-F238E27FC236}">
                <a16:creationId xmlns:a16="http://schemas.microsoft.com/office/drawing/2014/main" id="{D379D553-022A-DDAA-26FC-9B52D633D2D3}"/>
              </a:ext>
            </a:extLst>
          </p:cNvPr>
          <p:cNvGraphicFramePr>
            <a:graphicFrameLocks noGrp="1"/>
          </p:cNvGraphicFramePr>
          <p:nvPr>
            <p:extLst>
              <p:ext uri="{D42A27DB-BD31-4B8C-83A1-F6EECF244321}">
                <p14:modId xmlns:p14="http://schemas.microsoft.com/office/powerpoint/2010/main" val="3925312527"/>
              </p:ext>
            </p:extLst>
          </p:nvPr>
        </p:nvGraphicFramePr>
        <p:xfrm>
          <a:off x="424070" y="3495406"/>
          <a:ext cx="11335245" cy="3362594"/>
        </p:xfrm>
        <a:graphic>
          <a:graphicData uri="http://schemas.openxmlformats.org/drawingml/2006/table">
            <a:tbl>
              <a:tblPr firstRow="1" bandRow="1">
                <a:tableStyleId>{5C22544A-7EE6-4342-B048-85BDC9FD1C3A}</a:tableStyleId>
              </a:tblPr>
              <a:tblGrid>
                <a:gridCol w="1626699">
                  <a:extLst>
                    <a:ext uri="{9D8B030D-6E8A-4147-A177-3AD203B41FA5}">
                      <a16:colId xmlns:a16="http://schemas.microsoft.com/office/drawing/2014/main" val="3151811842"/>
                    </a:ext>
                  </a:extLst>
                </a:gridCol>
                <a:gridCol w="1618091">
                  <a:extLst>
                    <a:ext uri="{9D8B030D-6E8A-4147-A177-3AD203B41FA5}">
                      <a16:colId xmlns:a16="http://schemas.microsoft.com/office/drawing/2014/main" val="1819126728"/>
                    </a:ext>
                  </a:extLst>
                </a:gridCol>
                <a:gridCol w="1618091">
                  <a:extLst>
                    <a:ext uri="{9D8B030D-6E8A-4147-A177-3AD203B41FA5}">
                      <a16:colId xmlns:a16="http://schemas.microsoft.com/office/drawing/2014/main" val="1541452733"/>
                    </a:ext>
                  </a:extLst>
                </a:gridCol>
                <a:gridCol w="1618091">
                  <a:extLst>
                    <a:ext uri="{9D8B030D-6E8A-4147-A177-3AD203B41FA5}">
                      <a16:colId xmlns:a16="http://schemas.microsoft.com/office/drawing/2014/main" val="4024109086"/>
                    </a:ext>
                  </a:extLst>
                </a:gridCol>
                <a:gridCol w="1618091">
                  <a:extLst>
                    <a:ext uri="{9D8B030D-6E8A-4147-A177-3AD203B41FA5}">
                      <a16:colId xmlns:a16="http://schemas.microsoft.com/office/drawing/2014/main" val="2383706292"/>
                    </a:ext>
                  </a:extLst>
                </a:gridCol>
                <a:gridCol w="1618091">
                  <a:extLst>
                    <a:ext uri="{9D8B030D-6E8A-4147-A177-3AD203B41FA5}">
                      <a16:colId xmlns:a16="http://schemas.microsoft.com/office/drawing/2014/main" val="1410865096"/>
                    </a:ext>
                  </a:extLst>
                </a:gridCol>
                <a:gridCol w="1618091">
                  <a:extLst>
                    <a:ext uri="{9D8B030D-6E8A-4147-A177-3AD203B41FA5}">
                      <a16:colId xmlns:a16="http://schemas.microsoft.com/office/drawing/2014/main" val="3239986474"/>
                    </a:ext>
                  </a:extLst>
                </a:gridCol>
              </a:tblGrid>
              <a:tr h="2451625">
                <a:tc>
                  <a:txBody>
                    <a:bodyPr/>
                    <a:lstStyle/>
                    <a:p>
                      <a:pPr algn="ctr"/>
                      <a:r>
                        <a:rPr lang="tr-TR" sz="1900" noProof="1">
                          <a:solidFill>
                            <a:schemeClr val="tx1"/>
                          </a:solidFill>
                          <a:latin typeface="+mn-lt"/>
                          <a:cs typeface="Calibri" panose="020F0502020204030204" pitchFamily="34" charset="0"/>
                        </a:rPr>
                        <a:t>İYS’ye giren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900" noProof="1">
                          <a:solidFill>
                            <a:schemeClr val="tx1"/>
                          </a:solidFill>
                          <a:latin typeface="+mn-lt"/>
                          <a:cs typeface="Calibri" panose="020F0502020204030204" pitchFamily="34" charset="0"/>
                        </a:rPr>
                        <a:t>İYS Sonucunda Bölüme Geçen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sz="1900" noProof="1">
                          <a:solidFill>
                            <a:schemeClr val="tx1"/>
                          </a:solidFill>
                          <a:latin typeface="+mn-lt"/>
                          <a:cs typeface="Calibri" panose="020F0502020204030204" pitchFamily="34" charset="0"/>
                        </a:rPr>
                        <a:t>İYS Sonucunda İngilizce Hazırlık Programına devam edecek Öğrenci Sayısı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Calibri" panose="020F0502020204030204" pitchFamily="34" charset="0"/>
                        </a:rPr>
                        <a:t>DBS ve İYS Sonucunda İngilizce Hazırlık Programı Öğrenci</a:t>
                      </a:r>
                      <a:r>
                        <a:rPr lang="tr-TR" sz="1900" baseline="0" noProof="1">
                          <a:solidFill>
                            <a:schemeClr val="tx1"/>
                          </a:solidFill>
                          <a:latin typeface="+mn-lt"/>
                          <a:cs typeface="Calibri" panose="020F0502020204030204" pitchFamily="34" charset="0"/>
                        </a:rPr>
                        <a:t> Sayısı</a:t>
                      </a:r>
                    </a:p>
                    <a:p>
                      <a:pPr algn="ctr"/>
                      <a:endParaRPr lang="tr-TR" sz="1900" noProof="1">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noProof="1">
                          <a:solidFill>
                            <a:schemeClr val="tx1"/>
                          </a:solidFill>
                          <a:latin typeface="+mn-lt"/>
                          <a:cs typeface="Calibri" panose="020F0502020204030204" pitchFamily="34" charset="0"/>
                        </a:rPr>
                        <a:t>Kayıt</a:t>
                      </a:r>
                      <a:r>
                        <a:rPr lang="tr-TR" sz="1900" baseline="0" noProof="1">
                          <a:solidFill>
                            <a:schemeClr val="tx1"/>
                          </a:solidFill>
                          <a:latin typeface="+mn-lt"/>
                          <a:cs typeface="Calibri" panose="020F0502020204030204" pitchFamily="34" charset="0"/>
                        </a:rPr>
                        <a:t> Donduran Öğrenci Sayısı</a:t>
                      </a:r>
                    </a:p>
                    <a:p>
                      <a:pPr algn="ctr"/>
                      <a:endParaRPr lang="tr-TR" sz="1900" noProof="1">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Calibri" panose="020F0502020204030204" pitchFamily="34" charset="0"/>
                        </a:rPr>
                        <a:t>Kayıt Sildiren</a:t>
                      </a:r>
                      <a:r>
                        <a:rPr lang="tr-TR" sz="1900" baseline="0" dirty="0">
                          <a:solidFill>
                            <a:schemeClr val="tx1"/>
                          </a:solidFill>
                          <a:latin typeface="+mn-lt"/>
                          <a:cs typeface="Calibri" panose="020F0502020204030204" pitchFamily="34" charset="0"/>
                        </a:rPr>
                        <a:t> veya Kayıt yaptırmayan</a:t>
                      </a:r>
                      <a:endParaRPr lang="tr-TR" sz="1900" dirty="0">
                        <a:solidFill>
                          <a:schemeClr val="tx1"/>
                        </a:solidFill>
                        <a:latin typeface="+mn-lt"/>
                        <a:cs typeface="Calibri" panose="020F0502020204030204" pitchFamily="34" charset="0"/>
                      </a:endParaRPr>
                    </a:p>
                    <a:p>
                      <a:pPr algn="ctr"/>
                      <a:endParaRPr lang="tr-TR" sz="1900" dirty="0">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900" dirty="0">
                          <a:solidFill>
                            <a:schemeClr val="tx1"/>
                          </a:solidFill>
                          <a:latin typeface="+mn-lt"/>
                          <a:cs typeface="Calibri" panose="020F0502020204030204" pitchFamily="34" charset="0"/>
                        </a:rPr>
                        <a:t>25-26 Eylül</a:t>
                      </a:r>
                      <a:r>
                        <a:rPr lang="tr-TR" sz="1900" baseline="0" dirty="0">
                          <a:solidFill>
                            <a:schemeClr val="tx1"/>
                          </a:solidFill>
                          <a:latin typeface="+mn-lt"/>
                          <a:cs typeface="Calibri" panose="020F0502020204030204" pitchFamily="34" charset="0"/>
                        </a:rPr>
                        <a:t> YÖS DBS ve İYS  sonucuna göre İngilizce Hazırlık programı okuyacak öğrenci sayısı</a:t>
                      </a:r>
                      <a:endParaRPr lang="tr-TR" sz="1900" dirty="0">
                        <a:solidFill>
                          <a:schemeClr val="tx1"/>
                        </a:solidFill>
                        <a:latin typeface="+mn-lt"/>
                        <a:cs typeface="Calibri" panose="020F0502020204030204" pitchFamily="34" charset="0"/>
                      </a:endParaRPr>
                    </a:p>
                    <a:p>
                      <a:pPr algn="ctr"/>
                      <a:endParaRPr lang="tr-TR" sz="1900" dirty="0">
                        <a:latin typeface="+mn-lt"/>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7347604"/>
                  </a:ext>
                </a:extLst>
              </a:tr>
              <a:tr h="665114">
                <a:tc>
                  <a:txBody>
                    <a:bodyPr/>
                    <a:lstStyle/>
                    <a:p>
                      <a:pPr algn="ctr"/>
                      <a:r>
                        <a:rPr lang="tr-TR" b="1" dirty="0"/>
                        <a:t>181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189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tr-TR" b="1" dirty="0"/>
                        <a:t>2</a:t>
                      </a:r>
                    </a:p>
                    <a:p>
                      <a:pPr algn="ct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7504752"/>
                  </a:ext>
                </a:extLst>
              </a:tr>
            </a:tbl>
          </a:graphicData>
        </a:graphic>
      </p:graphicFrame>
    </p:spTree>
    <p:extLst>
      <p:ext uri="{BB962C8B-B14F-4D97-AF65-F5344CB8AC3E}">
        <p14:creationId xmlns:p14="http://schemas.microsoft.com/office/powerpoint/2010/main" val="3808498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lnSpcReduction="10000"/>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r>
              <a:rPr lang="tr-TR" sz="2400" b="1" dirty="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Bölüm Başkanı</a:t>
            </a:r>
          </a:p>
          <a:p>
            <a:pPr marL="0" indent="0">
              <a:buNone/>
            </a:pPr>
            <a:r>
              <a:rPr lang="tr-TR" sz="2400" dirty="0">
                <a:latin typeface="Calibri" panose="020F0502020204030204" pitchFamily="34" charset="0"/>
                <a:cs typeface="Calibri" panose="020F0502020204030204" pitchFamily="34" charset="0"/>
              </a:rPr>
              <a:t>                                                   İngilizce Hazırlık Programı</a:t>
            </a:r>
          </a:p>
          <a:p>
            <a:pPr marL="0" indent="0">
              <a:buNone/>
            </a:pPr>
            <a:r>
              <a:rPr lang="tr-TR" sz="2400" b="1" dirty="0">
                <a:latin typeface="Calibri" panose="020F0502020204030204" pitchFamily="34" charset="0"/>
                <a:cs typeface="Calibri" panose="020F0502020204030204" pitchFamily="34" charset="0"/>
              </a:rPr>
              <a:t>				  Öğr. Gör. Saadet DENİZ </a:t>
            </a:r>
            <a:endParaRPr lang="tr-TR" sz="2400" dirty="0">
              <a:latin typeface="Calibri" panose="020F0502020204030204" pitchFamily="34" charset="0"/>
              <a:cs typeface="Calibri" panose="020F0502020204030204" pitchFamily="34" charset="0"/>
            </a:endParaRPr>
          </a:p>
          <a:p>
            <a:pPr marL="0" indent="0">
              <a:buNone/>
            </a:pPr>
            <a:endParaRPr lang="tr-TR" sz="2400" b="1" dirty="0">
              <a:latin typeface="Calibri" panose="020F0502020204030204" pitchFamily="34" charset="0"/>
              <a:cs typeface="Calibri" panose="020F0502020204030204" pitchFamily="34" charset="0"/>
            </a:endParaRPr>
          </a:p>
          <a:p>
            <a:pPr>
              <a:buNone/>
            </a:pPr>
            <a:r>
              <a:rPr lang="tr-TR" sz="2400" dirty="0">
                <a:latin typeface="Calibri" panose="020F0502020204030204" pitchFamily="34" charset="0"/>
                <a:cs typeface="Calibri" panose="020F0502020204030204" pitchFamily="34" charset="0"/>
              </a:rPr>
              <a:t>                                                  Sağlık Bilimleri Fakültesi </a:t>
            </a:r>
          </a:p>
          <a:p>
            <a:pPr algn="ctr">
              <a:buNone/>
            </a:pPr>
            <a:r>
              <a:rPr lang="tr-TR" sz="2400" dirty="0">
                <a:latin typeface="Calibri" panose="020F0502020204030204" pitchFamily="34" charset="0"/>
                <a:cs typeface="Calibri" panose="020F0502020204030204" pitchFamily="34" charset="0"/>
              </a:rPr>
              <a:t>Genel ve Mesleki İngilizce Derslerinden Sorumlu Akademik Koordinatör</a:t>
            </a:r>
          </a:p>
          <a:p>
            <a:pPr algn="ctr">
              <a:buNone/>
            </a:pPr>
            <a:r>
              <a:rPr lang="tr-TR" sz="2400" b="1" dirty="0">
                <a:latin typeface="Calibri" panose="020F0502020204030204" pitchFamily="34" charset="0"/>
                <a:cs typeface="Calibri" panose="020F0502020204030204" pitchFamily="34" charset="0"/>
              </a:rPr>
              <a:t>Öğr. Gör. Akın SARI</a:t>
            </a:r>
          </a:p>
          <a:p>
            <a:pPr algn="ctr">
              <a:buNone/>
            </a:pPr>
            <a:endParaRPr lang="tr-TR" sz="2400" b="1" dirty="0">
              <a:latin typeface="Calibri" panose="020F0502020204030204" pitchFamily="34" charset="0"/>
              <a:cs typeface="Calibri" panose="020F0502020204030204" pitchFamily="34" charset="0"/>
            </a:endParaRPr>
          </a:p>
          <a:p>
            <a:pPr algn="ctr">
              <a:buNone/>
            </a:pPr>
            <a:r>
              <a:rPr lang="tr-TR" sz="2400" dirty="0">
                <a:latin typeface="Calibri" panose="020F0502020204030204" pitchFamily="34" charset="0"/>
                <a:cs typeface="Calibri" panose="020F0502020204030204" pitchFamily="34" charset="0"/>
              </a:rPr>
              <a:t>* Öğr. Gör. Akın Sarı 28.04.2021 tarihinden itibaren Akademik Koordinatörlük görevine başlamıştır.</a:t>
            </a:r>
          </a:p>
          <a:p>
            <a:pPr marL="0" indent="0">
              <a:buNone/>
            </a:pPr>
            <a:endParaRPr lang="tr-TR" dirty="0"/>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YABANCI DİLLER BÖLÜMÜ ORGANİZASYON YAPISI</a:t>
            </a:r>
          </a:p>
        </p:txBody>
      </p:sp>
    </p:spTree>
    <p:extLst>
      <p:ext uri="{BB962C8B-B14F-4D97-AF65-F5344CB8AC3E}">
        <p14:creationId xmlns:p14="http://schemas.microsoft.com/office/powerpoint/2010/main" val="2426471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255767" y="230291"/>
            <a:ext cx="9001760" cy="662782"/>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2023-2024 İNGİLİZCE HAZIRLIK PROGRAMI ÖĞRENCİ SAYILARI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F00CE9BF-1BA5-31DA-0999-3930E7B66FF4}"/>
              </a:ext>
            </a:extLst>
          </p:cNvPr>
          <p:cNvSpPr>
            <a:spLocks noGrp="1"/>
          </p:cNvSpPr>
          <p:nvPr>
            <p:ph idx="1"/>
          </p:nvPr>
        </p:nvSpPr>
        <p:spPr>
          <a:xfrm>
            <a:off x="838200" y="1113183"/>
            <a:ext cx="10515600" cy="5063780"/>
          </a:xfrm>
        </p:spPr>
        <p:txBody>
          <a:bodyPr>
            <a:normAutofit fontScale="85000" lnSpcReduction="20000"/>
          </a:bodyPr>
          <a:lstStyle/>
          <a:p>
            <a:pPr marL="0" indent="0">
              <a:buNone/>
            </a:pPr>
            <a:endParaRPr lang="tr-TR" sz="2800" dirty="0">
              <a:latin typeface="Times New Roman" panose="02020603050405020304" pitchFamily="18" charset="0"/>
              <a:cs typeface="Times New Roman" panose="02020603050405020304" pitchFamily="18" charset="0"/>
            </a:endParaRPr>
          </a:p>
          <a:p>
            <a:pPr marL="0"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SHMYO</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1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18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Tıp </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Diş Hekimliği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Eczacılık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Sağlık Bilimleri Fakültesi</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 (İsteğe Bağlı)</a:t>
            </a:r>
            <a:endParaRPr lang="tr-TR" sz="2400" b="0" i="0" u="none" strike="noStrike" dirty="0">
              <a:effectLst/>
              <a:latin typeface="Arial" panose="020B0604020202020204" pitchFamily="34" charset="0"/>
            </a:endParaRPr>
          </a:p>
          <a:p>
            <a:pPr marL="0" indent="0">
              <a:buNone/>
            </a:pPr>
            <a:r>
              <a:rPr lang="tr-TR" sz="2800" dirty="0">
                <a:latin typeface="Arial" panose="020B0604020202020204" pitchFamily="34" charset="0"/>
                <a:cs typeface="Arial" panose="020B0604020202020204" pitchFamily="34" charset="0"/>
              </a:rPr>
              <a:t> </a:t>
            </a:r>
            <a:r>
              <a:rPr lang="tr-TR" sz="2800" dirty="0">
                <a:cs typeface="Times New Roman"/>
              </a:rPr>
              <a:t>A Düzeyi: A1 &amp; A2 &amp; A3 (</a:t>
            </a:r>
            <a:r>
              <a:rPr lang="tr-TR" dirty="0">
                <a:cs typeface="Times New Roman"/>
              </a:rPr>
              <a:t>56</a:t>
            </a:r>
            <a:r>
              <a:rPr lang="tr-TR" sz="2800" dirty="0">
                <a:cs typeface="Times New Roman"/>
              </a:rPr>
              <a:t> öğrenci)</a:t>
            </a:r>
          </a:p>
          <a:p>
            <a:pPr marL="0" indent="0">
              <a:buNone/>
            </a:pPr>
            <a:r>
              <a:rPr lang="tr-TR" sz="2800" dirty="0">
                <a:cs typeface="Times New Roman"/>
              </a:rPr>
              <a:t> B Düzeyi: B1, B2, B3, B4, B5 &amp; B6  (129   Öğrenci) </a:t>
            </a: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(İsteğe Bağlı)</a:t>
            </a:r>
            <a:endParaRPr lang="tr-TR" sz="2400" b="0" i="0" u="none" strike="noStrike" dirty="0">
              <a:effectLst/>
              <a:latin typeface="Arial" panose="020B0604020202020204" pitchFamily="34" charset="0"/>
            </a:endParaRPr>
          </a:p>
          <a:p>
            <a:pPr marL="0" algn="ctr" rtl="0" eaLnBrk="1" fontAlgn="t" latinLnBrk="0" hangingPunct="1">
              <a:spcBef>
                <a:spcPts val="0"/>
              </a:spcBef>
              <a:spcAft>
                <a:spcPts val="0"/>
              </a:spcAft>
            </a:pPr>
            <a:r>
              <a:rPr lang="tr-TR" sz="2800" b="1" i="0" u="none" strike="noStrike" kern="1200" dirty="0">
                <a:solidFill>
                  <a:srgbClr val="FFFFFF"/>
                </a:solidFill>
                <a:effectLst/>
                <a:latin typeface="Times New Roman" panose="02020603050405020304" pitchFamily="18" charset="0"/>
                <a:cs typeface="Times New Roman" panose="02020603050405020304" pitchFamily="18" charset="0"/>
              </a:rPr>
              <a:t>Toplam</a:t>
            </a:r>
            <a:endParaRPr lang="tr-TR" sz="2400" b="0" i="0" u="none" strike="noStrike" dirty="0">
              <a:effectLst/>
              <a:latin typeface="Arial" panose="020B0604020202020204" pitchFamily="34" charset="0"/>
            </a:endParaRPr>
          </a:p>
          <a:p>
            <a:endParaRPr lang="tr-TR" dirty="0"/>
          </a:p>
        </p:txBody>
      </p:sp>
      <p:graphicFrame>
        <p:nvGraphicFramePr>
          <p:cNvPr id="2" name="Tablo 1"/>
          <p:cNvGraphicFramePr>
            <a:graphicFrameLocks noGrp="1"/>
          </p:cNvGraphicFramePr>
          <p:nvPr>
            <p:extLst>
              <p:ext uri="{D42A27DB-BD31-4B8C-83A1-F6EECF244321}">
                <p14:modId xmlns:p14="http://schemas.microsoft.com/office/powerpoint/2010/main" val="1309564002"/>
              </p:ext>
            </p:extLst>
          </p:nvPr>
        </p:nvGraphicFramePr>
        <p:xfrm>
          <a:off x="1803901" y="1521524"/>
          <a:ext cx="8128002" cy="262128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3562598863"/>
                    </a:ext>
                  </a:extLst>
                </a:gridCol>
                <a:gridCol w="1354667">
                  <a:extLst>
                    <a:ext uri="{9D8B030D-6E8A-4147-A177-3AD203B41FA5}">
                      <a16:colId xmlns:a16="http://schemas.microsoft.com/office/drawing/2014/main" val="24766014"/>
                    </a:ext>
                  </a:extLst>
                </a:gridCol>
                <a:gridCol w="1354667">
                  <a:extLst>
                    <a:ext uri="{9D8B030D-6E8A-4147-A177-3AD203B41FA5}">
                      <a16:colId xmlns:a16="http://schemas.microsoft.com/office/drawing/2014/main" val="3341443259"/>
                    </a:ext>
                  </a:extLst>
                </a:gridCol>
                <a:gridCol w="1354667">
                  <a:extLst>
                    <a:ext uri="{9D8B030D-6E8A-4147-A177-3AD203B41FA5}">
                      <a16:colId xmlns:a16="http://schemas.microsoft.com/office/drawing/2014/main" val="1885298001"/>
                    </a:ext>
                  </a:extLst>
                </a:gridCol>
                <a:gridCol w="1354667">
                  <a:extLst>
                    <a:ext uri="{9D8B030D-6E8A-4147-A177-3AD203B41FA5}">
                      <a16:colId xmlns:a16="http://schemas.microsoft.com/office/drawing/2014/main" val="326302272"/>
                    </a:ext>
                  </a:extLst>
                </a:gridCol>
                <a:gridCol w="1354667">
                  <a:extLst>
                    <a:ext uri="{9D8B030D-6E8A-4147-A177-3AD203B41FA5}">
                      <a16:colId xmlns:a16="http://schemas.microsoft.com/office/drawing/2014/main" val="2109264744"/>
                    </a:ext>
                  </a:extLst>
                </a:gridCol>
              </a:tblGrid>
              <a:tr h="926858">
                <a:tc>
                  <a:txBody>
                    <a:bodyPr/>
                    <a:lstStyle/>
                    <a:p>
                      <a:pPr algn="ctr"/>
                      <a:r>
                        <a:rPr lang="tr-TR" sz="2000" dirty="0">
                          <a:solidFill>
                            <a:schemeClr val="tx1"/>
                          </a:solidFill>
                        </a:rPr>
                        <a:t>Tıp Fakültesi</a:t>
                      </a:r>
                    </a:p>
                  </a:txBody>
                  <a:tcPr/>
                </a:tc>
                <a:tc>
                  <a:txBody>
                    <a:bodyPr/>
                    <a:lstStyle/>
                    <a:p>
                      <a:pPr algn="ctr"/>
                      <a:r>
                        <a:rPr lang="tr-TR" sz="2000" dirty="0">
                          <a:solidFill>
                            <a:schemeClr val="tx1"/>
                          </a:solidFill>
                        </a:rPr>
                        <a:t>Diş Hekimliği</a:t>
                      </a:r>
                      <a:br>
                        <a:rPr lang="tr-TR" sz="2000" dirty="0">
                          <a:solidFill>
                            <a:schemeClr val="tx1"/>
                          </a:solidFill>
                        </a:rPr>
                      </a:br>
                      <a:r>
                        <a:rPr lang="tr-TR" sz="2000" dirty="0">
                          <a:solidFill>
                            <a:schemeClr val="tx1"/>
                          </a:solidFill>
                        </a:rPr>
                        <a:t>Fakültesi</a:t>
                      </a:r>
                    </a:p>
                  </a:txBody>
                  <a:tcPr/>
                </a:tc>
                <a:tc>
                  <a:txBody>
                    <a:bodyPr/>
                    <a:lstStyle/>
                    <a:p>
                      <a:pPr algn="ctr"/>
                      <a:r>
                        <a:rPr lang="tr-TR" sz="2000" dirty="0">
                          <a:solidFill>
                            <a:schemeClr val="tx1"/>
                          </a:solidFill>
                        </a:rPr>
                        <a:t>Eczacılık Fakültesi</a:t>
                      </a:r>
                    </a:p>
                  </a:txBody>
                  <a:tcPr/>
                </a:tc>
                <a:tc>
                  <a:txBody>
                    <a:bodyPr/>
                    <a:lstStyle/>
                    <a:p>
                      <a:pPr algn="ctr"/>
                      <a:r>
                        <a:rPr lang="tr-TR" sz="2000" dirty="0">
                          <a:solidFill>
                            <a:schemeClr val="tx1"/>
                          </a:solidFill>
                        </a:rPr>
                        <a:t>Sağlık Bilimleri</a:t>
                      </a:r>
                      <a:r>
                        <a:rPr lang="tr-TR" sz="2000" baseline="0" dirty="0">
                          <a:solidFill>
                            <a:schemeClr val="tx1"/>
                          </a:solidFill>
                        </a:rPr>
                        <a:t> Fakültesi</a:t>
                      </a:r>
                    </a:p>
                    <a:p>
                      <a:pPr algn="ctr"/>
                      <a:r>
                        <a:rPr lang="tr-TR" sz="2000" baseline="0" dirty="0">
                          <a:solidFill>
                            <a:schemeClr val="tx1"/>
                          </a:solidFill>
                        </a:rPr>
                        <a:t>(İsteğe Bağlı)</a:t>
                      </a:r>
                      <a:endParaRPr lang="tr-TR" sz="2000" dirty="0">
                        <a:solidFill>
                          <a:schemeClr val="tx1"/>
                        </a:solidFill>
                      </a:endParaRPr>
                    </a:p>
                  </a:txBody>
                  <a:tcPr/>
                </a:tc>
                <a:tc>
                  <a:txBody>
                    <a:bodyPr/>
                    <a:lstStyle/>
                    <a:p>
                      <a:pPr algn="ctr"/>
                      <a:r>
                        <a:rPr lang="tr-TR" sz="2000" dirty="0">
                          <a:solidFill>
                            <a:schemeClr val="tx1"/>
                          </a:solidFill>
                        </a:rPr>
                        <a:t>SHMYO </a:t>
                      </a:r>
                    </a:p>
                    <a:p>
                      <a:pPr algn="ctr"/>
                      <a:r>
                        <a:rPr lang="tr-TR" sz="2000" dirty="0">
                          <a:solidFill>
                            <a:schemeClr val="tx1"/>
                          </a:solidFill>
                        </a:rPr>
                        <a:t>(İsteğe Bağlı)</a:t>
                      </a:r>
                    </a:p>
                  </a:txBody>
                  <a:tcPr/>
                </a:tc>
                <a:tc>
                  <a:txBody>
                    <a:bodyPr/>
                    <a:lstStyle/>
                    <a:p>
                      <a:pPr algn="ctr"/>
                      <a:r>
                        <a:rPr lang="tr-TR" sz="2000" dirty="0">
                          <a:solidFill>
                            <a:schemeClr val="tx1"/>
                          </a:solidFill>
                        </a:rPr>
                        <a:t>Toplam</a:t>
                      </a:r>
                      <a:r>
                        <a:rPr lang="tr-TR" sz="2000" baseline="0" dirty="0">
                          <a:solidFill>
                            <a:schemeClr val="tx1"/>
                          </a:solidFill>
                        </a:rPr>
                        <a:t> Öğrenci Sayısı</a:t>
                      </a:r>
                      <a:endParaRPr lang="tr-TR" sz="2000" dirty="0">
                        <a:solidFill>
                          <a:schemeClr val="tx1"/>
                        </a:solidFill>
                      </a:endParaRPr>
                    </a:p>
                  </a:txBody>
                  <a:tcPr/>
                </a:tc>
                <a:extLst>
                  <a:ext uri="{0D108BD9-81ED-4DB2-BD59-A6C34878D82A}">
                    <a16:rowId xmlns:a16="http://schemas.microsoft.com/office/drawing/2014/main" val="1577107114"/>
                  </a:ext>
                </a:extLst>
              </a:tr>
              <a:tr h="926858">
                <a:tc>
                  <a:txBody>
                    <a:bodyPr/>
                    <a:lstStyle/>
                    <a:p>
                      <a:pPr algn="ctr"/>
                      <a:r>
                        <a:rPr lang="tr-TR" sz="2000" b="1" dirty="0"/>
                        <a:t>     </a:t>
                      </a:r>
                    </a:p>
                    <a:p>
                      <a:pPr algn="ctr"/>
                      <a:r>
                        <a:rPr lang="tr-TR" sz="2000" b="1" dirty="0"/>
                        <a:t>  51</a:t>
                      </a:r>
                    </a:p>
                  </a:txBody>
                  <a:tcPr/>
                </a:tc>
                <a:tc>
                  <a:txBody>
                    <a:bodyPr/>
                    <a:lstStyle/>
                    <a:p>
                      <a:pPr algn="ctr"/>
                      <a:r>
                        <a:rPr lang="tr-TR" sz="2000" b="1" dirty="0"/>
                        <a:t>      </a:t>
                      </a:r>
                    </a:p>
                    <a:p>
                      <a:pPr algn="ctr"/>
                      <a:r>
                        <a:rPr lang="tr-TR" sz="2000" b="1" dirty="0"/>
                        <a:t>71</a:t>
                      </a:r>
                    </a:p>
                  </a:txBody>
                  <a:tcPr/>
                </a:tc>
                <a:tc>
                  <a:txBody>
                    <a:bodyPr/>
                    <a:lstStyle/>
                    <a:p>
                      <a:pPr algn="ctr"/>
                      <a:r>
                        <a:rPr lang="tr-TR" sz="2000" b="1" dirty="0"/>
                        <a:t>      </a:t>
                      </a:r>
                    </a:p>
                    <a:p>
                      <a:pPr algn="ctr"/>
                      <a:r>
                        <a:rPr lang="tr-TR" sz="2000" b="1" dirty="0"/>
                        <a:t> 63</a:t>
                      </a:r>
                    </a:p>
                  </a:txBody>
                  <a:tcPr/>
                </a:tc>
                <a:tc>
                  <a:txBody>
                    <a:bodyPr/>
                    <a:lstStyle/>
                    <a:p>
                      <a:pPr algn="ctr"/>
                      <a:endParaRPr lang="tr-TR" sz="2000" b="1" dirty="0"/>
                    </a:p>
                    <a:p>
                      <a:pPr algn="ctr"/>
                      <a:r>
                        <a:rPr lang="tr-TR" sz="2000" b="1" dirty="0"/>
                        <a:t>-</a:t>
                      </a:r>
                    </a:p>
                  </a:txBody>
                  <a:tcPr/>
                </a:tc>
                <a:tc>
                  <a:txBody>
                    <a:bodyPr/>
                    <a:lstStyle/>
                    <a:p>
                      <a:pPr algn="ctr"/>
                      <a:endParaRPr lang="tr-TR" sz="2000" b="1" dirty="0"/>
                    </a:p>
                    <a:p>
                      <a:pPr algn="ctr"/>
                      <a:r>
                        <a:rPr lang="tr-TR" sz="2000" b="1" dirty="0"/>
                        <a:t>-</a:t>
                      </a:r>
                    </a:p>
                  </a:txBody>
                  <a:tcPr/>
                </a:tc>
                <a:tc>
                  <a:txBody>
                    <a:bodyPr/>
                    <a:lstStyle/>
                    <a:p>
                      <a:pPr algn="ctr"/>
                      <a:r>
                        <a:rPr lang="tr-TR" sz="2000" b="1" dirty="0"/>
                        <a:t>    </a:t>
                      </a:r>
                    </a:p>
                    <a:p>
                      <a:pPr algn="ctr"/>
                      <a:r>
                        <a:rPr lang="tr-TR" sz="2000" b="1" dirty="0"/>
                        <a:t>185</a:t>
                      </a:r>
                    </a:p>
                    <a:p>
                      <a:pPr algn="ctr"/>
                      <a:endParaRPr lang="tr-TR" sz="2000" b="1" dirty="0"/>
                    </a:p>
                  </a:txBody>
                  <a:tcPr/>
                </a:tc>
                <a:extLst>
                  <a:ext uri="{0D108BD9-81ED-4DB2-BD59-A6C34878D82A}">
                    <a16:rowId xmlns:a16="http://schemas.microsoft.com/office/drawing/2014/main" val="504202734"/>
                  </a:ext>
                </a:extLst>
              </a:tr>
            </a:tbl>
          </a:graphicData>
        </a:graphic>
      </p:graphicFrame>
    </p:spTree>
    <p:extLst>
      <p:ext uri="{BB962C8B-B14F-4D97-AF65-F5344CB8AC3E}">
        <p14:creationId xmlns:p14="http://schemas.microsoft.com/office/powerpoint/2010/main" val="10519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792480"/>
            <a:ext cx="10515600" cy="5913120"/>
          </a:xfrm>
        </p:spPr>
        <p:txBody>
          <a:bodyPr>
            <a:normAutofit fontScale="25000" lnSpcReduction="20000"/>
          </a:bodyPr>
          <a:lstStyle/>
          <a:p>
            <a:pPr marL="0" lvl="0" indent="0">
              <a:lnSpc>
                <a:spcPct val="120000"/>
              </a:lnSpc>
              <a:buNone/>
            </a:pPr>
            <a:r>
              <a:rPr lang="tr-TR" sz="2000" dirty="0">
                <a:solidFill>
                  <a:prstClr val="black"/>
                </a:solidFill>
                <a:latin typeface="Times New Roman" panose="02020603050405020304" pitchFamily="18" charset="0"/>
                <a:ea typeface="Arial Unicode MS" panose="020B0604020202020204" pitchFamily="34" charset="-128"/>
                <a:cs typeface="Times New Roman" panose="02020603050405020304" pitchFamily="18" charset="0"/>
              </a:rPr>
              <a:t> </a:t>
            </a:r>
          </a:p>
          <a:p>
            <a:pPr marL="0" indent="0" algn="ctr">
              <a:buNone/>
            </a:pPr>
            <a:r>
              <a:rPr lang="tr-TR" sz="2000" b="1" dirty="0">
                <a:latin typeface="Calibri" panose="020F0502020204030204" pitchFamily="34" charset="0"/>
                <a:cs typeface="Calibri" panose="020F0502020204030204" pitchFamily="34" charset="0"/>
              </a:rPr>
              <a:t>	</a:t>
            </a:r>
            <a:r>
              <a:rPr lang="en-US" sz="8000" b="1" dirty="0">
                <a:cs typeface="Times New Roman" pitchFamily="18" charset="0"/>
              </a:rPr>
              <a:t>Tıp Fakültesi </a:t>
            </a:r>
          </a:p>
          <a:p>
            <a:r>
              <a:rPr lang="en-US" sz="7600" b="1" dirty="0">
                <a:effectLst/>
                <a:ea typeface="Calibri" panose="020F0502020204030204" pitchFamily="34" charset="0"/>
              </a:rPr>
              <a:t>202</a:t>
            </a:r>
            <a:r>
              <a:rPr lang="tr-TR" sz="7600" b="1" dirty="0">
                <a:effectLst/>
                <a:ea typeface="Calibri" panose="020F0502020204030204" pitchFamily="34" charset="0"/>
              </a:rPr>
              <a:t>2</a:t>
            </a:r>
            <a:r>
              <a:rPr lang="en-US" sz="7600" b="1" dirty="0">
                <a:effectLst/>
                <a:ea typeface="Calibri" panose="020F0502020204030204" pitchFamily="34" charset="0"/>
              </a:rPr>
              <a:t>-202</a:t>
            </a:r>
            <a:r>
              <a:rPr lang="tr-TR" sz="7600" b="1" dirty="0">
                <a:effectLst/>
                <a:ea typeface="Calibri" panose="020F0502020204030204" pitchFamily="34" charset="0"/>
              </a:rPr>
              <a:t>3</a:t>
            </a:r>
            <a:r>
              <a:rPr lang="en-US" sz="7600" b="1" dirty="0">
                <a:effectLst/>
                <a:ea typeface="Calibri" panose="020F0502020204030204" pitchFamily="34" charset="0"/>
              </a:rPr>
              <a:t> BAHAR</a:t>
            </a:r>
            <a:endParaRPr lang="tr-TR" sz="7600" dirty="0">
              <a:effectLst/>
              <a:ea typeface="Calibri" panose="020F0502020204030204" pitchFamily="34" charset="0"/>
            </a:endParaRPr>
          </a:p>
          <a:p>
            <a:pPr algn="just"/>
            <a:r>
              <a:rPr lang="en-US" sz="7600" b="1" dirty="0">
                <a:effectLst/>
                <a:ea typeface="Calibri" panose="020F0502020204030204" pitchFamily="34" charset="0"/>
                <a:cs typeface="Times New Roman" panose="02020603050405020304" pitchFamily="18" charset="0"/>
              </a:rPr>
              <a:t>Mesleki İngilizce II: (Theme: Introduction to Health Care)</a:t>
            </a:r>
            <a:r>
              <a:rPr lang="en-US" sz="7600" dirty="0">
                <a:effectLst/>
                <a:ea typeface="Calibri" panose="020F0502020204030204" pitchFamily="34" charset="0"/>
                <a:cs typeface="Times New Roman" panose="02020603050405020304" pitchFamily="18" charset="0"/>
              </a:rPr>
              <a:t> 4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ve 4 kredi olan Mesleki İngilizce 1 dersi, bu dönem haftada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MS Teams üzerinden senkronize canlı ders ve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de Cengage MindTap LMS platformu üzerinden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şeklinde yürütülecektir. Bu dönem bu dersi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grup şeklinde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öğretim görevlimiz ver</a:t>
            </a:r>
            <a:r>
              <a:rPr lang="tr-TR" sz="7600" dirty="0">
                <a:effectLst/>
                <a:ea typeface="Calibri" panose="020F0502020204030204" pitchFamily="34" charset="0"/>
                <a:cs typeface="Times New Roman" panose="02020603050405020304" pitchFamily="18" charset="0"/>
              </a:rPr>
              <a:t>mekted</a:t>
            </a:r>
            <a:r>
              <a:rPr lang="en-US" sz="7600" dirty="0">
                <a:effectLst/>
                <a:ea typeface="Calibri" panose="020F0502020204030204" pitchFamily="34" charset="0"/>
                <a:cs typeface="Times New Roman" panose="02020603050405020304" pitchFamily="18" charset="0"/>
              </a:rPr>
              <a:t>ir. Sınavlar KEYPS platform üzerinden çevrimiçi yapılmıştır.</a:t>
            </a:r>
            <a:endParaRPr lang="tr-TR" sz="7600" dirty="0">
              <a:effectLst/>
              <a:ea typeface="Calibri" panose="020F0502020204030204" pitchFamily="34" charset="0"/>
              <a:cs typeface="Times New Roman" panose="02020603050405020304" pitchFamily="18" charset="0"/>
            </a:endParaRPr>
          </a:p>
          <a:p>
            <a:pPr algn="just"/>
            <a:r>
              <a:rPr lang="en-US" sz="7600" b="1" dirty="0">
                <a:effectLst/>
                <a:ea typeface="Calibri" panose="020F0502020204030204" pitchFamily="34" charset="0"/>
                <a:cs typeface="Times New Roman" panose="02020603050405020304" pitchFamily="18" charset="0"/>
              </a:rPr>
              <a:t>Mesleki İngilizce IV: (Theme: Integrated Academic Writing) </a:t>
            </a:r>
            <a:r>
              <a:rPr lang="en-US" sz="7600" dirty="0">
                <a:effectLst/>
                <a:ea typeface="Calibri" panose="020F0502020204030204" pitchFamily="34" charset="0"/>
                <a:cs typeface="Times New Roman" panose="02020603050405020304" pitchFamily="18" charset="0"/>
              </a:rPr>
              <a:t>4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ve 4 kredi olan bu dersimiz de bu dönem haftada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MS Teams üzerinden seknronize canlı ders ve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Cengage MindTap LMS platformu üzerinden </a:t>
            </a:r>
            <a:r>
              <a:rPr lang="tr-TR" sz="7600" dirty="0">
                <a:effectLst/>
                <a:ea typeface="Calibri" panose="020F0502020204030204" pitchFamily="34" charset="0"/>
                <a:cs typeface="Times New Roman" panose="02020603050405020304" pitchFamily="18" charset="0"/>
              </a:rPr>
              <a:t>çevrimiçi </a:t>
            </a:r>
            <a:r>
              <a:rPr lang="en-US" sz="7600" dirty="0">
                <a:effectLst/>
                <a:ea typeface="Calibri" panose="020F0502020204030204" pitchFamily="34" charset="0"/>
                <a:cs typeface="Times New Roman" panose="02020603050405020304" pitchFamily="18" charset="0"/>
              </a:rPr>
              <a:t>self-study şeklinde yürütülecektir. Bu dönem bu dersi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grup halinde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öğretim görevlimiz ver</a:t>
            </a:r>
            <a:r>
              <a:rPr lang="tr-TR" sz="7600" dirty="0">
                <a:effectLst/>
                <a:ea typeface="Calibri" panose="020F0502020204030204" pitchFamily="34" charset="0"/>
                <a:cs typeface="Times New Roman" panose="02020603050405020304" pitchFamily="18" charset="0"/>
              </a:rPr>
              <a:t>mekted</a:t>
            </a:r>
            <a:r>
              <a:rPr lang="en-US" sz="7600" dirty="0">
                <a:effectLst/>
                <a:ea typeface="Calibri" panose="020F0502020204030204" pitchFamily="34" charset="0"/>
                <a:cs typeface="Times New Roman" panose="02020603050405020304" pitchFamily="18" charset="0"/>
              </a:rPr>
              <a:t>ir. Sınavlar ödev teslimi şeklinde yapılmıştır.</a:t>
            </a:r>
            <a:endParaRPr lang="tr-TR" sz="7600" dirty="0">
              <a:effectLst/>
              <a:ea typeface="Calibri" panose="020F0502020204030204" pitchFamily="34" charset="0"/>
              <a:cs typeface="Times New Roman" panose="02020603050405020304" pitchFamily="18" charset="0"/>
            </a:endParaRPr>
          </a:p>
          <a:p>
            <a:pPr marL="0" indent="0" algn="just">
              <a:buNone/>
            </a:pPr>
            <a:r>
              <a:rPr lang="en-US" sz="7600" dirty="0">
                <a:effectLst/>
                <a:ea typeface="Calibri" panose="020F0502020204030204" pitchFamily="34" charset="0"/>
                <a:cs typeface="Times New Roman" panose="02020603050405020304" pitchFamily="18" charset="0"/>
              </a:rPr>
              <a:t> </a:t>
            </a:r>
            <a:endParaRPr lang="tr-TR" sz="7600" dirty="0">
              <a:effectLst/>
              <a:ea typeface="Calibri" panose="020F0502020204030204" pitchFamily="34" charset="0"/>
              <a:cs typeface="Times New Roman" panose="02020603050405020304" pitchFamily="18" charset="0"/>
            </a:endParaRPr>
          </a:p>
          <a:p>
            <a:pPr algn="just"/>
            <a:r>
              <a:rPr lang="en-US" sz="7600" b="1" dirty="0">
                <a:effectLst/>
                <a:ea typeface="Calibri" panose="020F0502020204030204" pitchFamily="34" charset="0"/>
                <a:cs typeface="Times New Roman" panose="02020603050405020304" pitchFamily="18" charset="0"/>
              </a:rPr>
              <a:t>202</a:t>
            </a:r>
            <a:r>
              <a:rPr lang="tr-TR" sz="7600" b="1" dirty="0">
                <a:effectLst/>
                <a:ea typeface="Calibri" panose="020F0502020204030204" pitchFamily="34" charset="0"/>
                <a:cs typeface="Times New Roman" panose="02020603050405020304" pitchFamily="18" charset="0"/>
              </a:rPr>
              <a:t>3</a:t>
            </a:r>
            <a:r>
              <a:rPr lang="en-US" sz="7600" b="1" dirty="0">
                <a:effectLst/>
                <a:ea typeface="Calibri" panose="020F0502020204030204" pitchFamily="34" charset="0"/>
                <a:cs typeface="Times New Roman" panose="02020603050405020304" pitchFamily="18" charset="0"/>
              </a:rPr>
              <a:t>-202</a:t>
            </a:r>
            <a:r>
              <a:rPr lang="tr-TR" sz="7600" b="1" dirty="0">
                <a:effectLst/>
                <a:ea typeface="Calibri" panose="020F0502020204030204" pitchFamily="34" charset="0"/>
                <a:cs typeface="Times New Roman" panose="02020603050405020304" pitchFamily="18" charset="0"/>
              </a:rPr>
              <a:t>4</a:t>
            </a:r>
            <a:r>
              <a:rPr lang="en-US" sz="7600" b="1" dirty="0">
                <a:effectLst/>
                <a:ea typeface="Calibri" panose="020F0502020204030204" pitchFamily="34" charset="0"/>
                <a:cs typeface="Times New Roman" panose="02020603050405020304" pitchFamily="18" charset="0"/>
              </a:rPr>
              <a:t> GÜZ</a:t>
            </a:r>
            <a:endParaRPr lang="tr-TR" sz="7600" dirty="0">
              <a:effectLst/>
              <a:ea typeface="Calibri" panose="020F0502020204030204" pitchFamily="34" charset="0"/>
              <a:cs typeface="Times New Roman" panose="02020603050405020304" pitchFamily="18" charset="0"/>
            </a:endParaRPr>
          </a:p>
          <a:p>
            <a:pPr algn="just"/>
            <a:r>
              <a:rPr lang="en-US" sz="7600" b="1" dirty="0">
                <a:effectLst/>
                <a:ea typeface="Calibri" panose="020F0502020204030204" pitchFamily="34" charset="0"/>
                <a:cs typeface="Times New Roman" panose="02020603050405020304" pitchFamily="18" charset="0"/>
              </a:rPr>
              <a:t>Mesleki İngilizce I: (Theme: Introduction to Health Care)</a:t>
            </a:r>
            <a:r>
              <a:rPr lang="en-US" sz="7600" dirty="0">
                <a:effectLst/>
                <a:ea typeface="Calibri" panose="020F0502020204030204" pitchFamily="34" charset="0"/>
                <a:cs typeface="Times New Roman" panose="02020603050405020304" pitchFamily="18" charset="0"/>
              </a:rPr>
              <a:t> 4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ve 4 kredi olan Mesleki İngilizce 1 dersi, bu dönem haftada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MS Teams üzerinden senkronize canlı ders ve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de Cengage MindTap LMS platformu üzerinden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şeklinde yürütülecektir. Bu dönem bu dersi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grup şeklinde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öğretim görevlimiz ver</a:t>
            </a:r>
            <a:r>
              <a:rPr lang="tr-TR" sz="7600" dirty="0">
                <a:effectLst/>
                <a:ea typeface="Calibri" panose="020F0502020204030204" pitchFamily="34" charset="0"/>
                <a:cs typeface="Times New Roman" panose="02020603050405020304" pitchFamily="18" charset="0"/>
              </a:rPr>
              <a:t>mekted</a:t>
            </a:r>
            <a:r>
              <a:rPr lang="en-US" sz="7600" dirty="0">
                <a:effectLst/>
                <a:ea typeface="Calibri" panose="020F0502020204030204" pitchFamily="34" charset="0"/>
                <a:cs typeface="Times New Roman" panose="02020603050405020304" pitchFamily="18" charset="0"/>
              </a:rPr>
              <a:t>ir. Sınavlar KEYPS platform üzerinden yüz yüze yapılmıştır.</a:t>
            </a:r>
            <a:endParaRPr lang="tr-TR" sz="7600" dirty="0">
              <a:effectLst/>
              <a:ea typeface="Calibri" panose="020F0502020204030204" pitchFamily="34" charset="0"/>
              <a:cs typeface="Times New Roman" panose="02020603050405020304" pitchFamily="18" charset="0"/>
            </a:endParaRPr>
          </a:p>
          <a:p>
            <a:pPr algn="just"/>
            <a:r>
              <a:rPr lang="en-US" sz="7600" b="1" dirty="0">
                <a:effectLst/>
                <a:ea typeface="Calibri" panose="020F0502020204030204" pitchFamily="34" charset="0"/>
                <a:cs typeface="Times New Roman" panose="02020603050405020304" pitchFamily="18" charset="0"/>
              </a:rPr>
              <a:t>Mesleki İngilizce II</a:t>
            </a:r>
            <a:r>
              <a:rPr lang="tr-TR" sz="7600" b="1" dirty="0">
                <a:effectLst/>
                <a:ea typeface="Calibri" panose="020F0502020204030204" pitchFamily="34" charset="0"/>
                <a:cs typeface="Times New Roman" panose="02020603050405020304" pitchFamily="18" charset="0"/>
              </a:rPr>
              <a:t>I</a:t>
            </a:r>
            <a:r>
              <a:rPr lang="en-US" sz="7600" b="1" dirty="0">
                <a:effectLst/>
                <a:ea typeface="Calibri" panose="020F0502020204030204" pitchFamily="34" charset="0"/>
                <a:cs typeface="Times New Roman" panose="02020603050405020304" pitchFamily="18" charset="0"/>
              </a:rPr>
              <a:t>: (Theme: Integrated Academic Writing) </a:t>
            </a:r>
            <a:r>
              <a:rPr lang="en-US" sz="7600" dirty="0">
                <a:effectLst/>
                <a:ea typeface="Calibri" panose="020F0502020204030204" pitchFamily="34" charset="0"/>
                <a:cs typeface="Times New Roman" panose="02020603050405020304" pitchFamily="18" charset="0"/>
              </a:rPr>
              <a:t>4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ve 4 kredi olan bu dersimiz de bu dönem haftada 2 ders </a:t>
            </a:r>
            <a:r>
              <a:rPr lang="en-US" sz="7600" dirty="0" smtClean="0">
                <a:effectLst/>
                <a:ea typeface="Calibri" panose="020F0502020204030204" pitchFamily="34" charset="0"/>
                <a:cs typeface="Times New Roman" panose="02020603050405020304" pitchFamily="18" charset="0"/>
              </a:rPr>
              <a:t>sati </a:t>
            </a:r>
            <a:r>
              <a:rPr lang="en-US" sz="7600" dirty="0">
                <a:effectLst/>
                <a:ea typeface="Calibri" panose="020F0502020204030204" pitchFamily="34" charset="0"/>
                <a:cs typeface="Times New Roman" panose="02020603050405020304" pitchFamily="18" charset="0"/>
              </a:rPr>
              <a:t>MS Teams üzerinden seknronize canlı ders ve 2 ders </a:t>
            </a:r>
            <a:r>
              <a:rPr lang="en-US" sz="7600" dirty="0" smtClean="0">
                <a:effectLst/>
                <a:ea typeface="Calibri" panose="020F0502020204030204" pitchFamily="34" charset="0"/>
                <a:cs typeface="Times New Roman" panose="02020603050405020304" pitchFamily="18" charset="0"/>
              </a:rPr>
              <a:t>sati </a:t>
            </a:r>
            <a:r>
              <a:rPr lang="tr-TR" sz="7600" dirty="0" smtClean="0">
                <a:ea typeface="Calibri" panose="020F0502020204030204" pitchFamily="34" charset="0"/>
                <a:cs typeface="Times New Roman" panose="02020603050405020304" pitchFamily="18" charset="0"/>
              </a:rPr>
              <a:t>Bezimalem Uzaktan Öğretim</a:t>
            </a:r>
            <a:r>
              <a:rPr lang="en-US" sz="7600" dirty="0" smtClean="0">
                <a:effectLst/>
                <a:ea typeface="Calibri" panose="020F0502020204030204" pitchFamily="34" charset="0"/>
                <a:cs typeface="Times New Roman" panose="02020603050405020304" pitchFamily="18" charset="0"/>
              </a:rPr>
              <a:t> </a:t>
            </a:r>
            <a:r>
              <a:rPr lang="en-US" sz="7600" dirty="0">
                <a:effectLst/>
                <a:ea typeface="Calibri" panose="020F0502020204030204" pitchFamily="34" charset="0"/>
                <a:cs typeface="Times New Roman" panose="02020603050405020304" pitchFamily="18" charset="0"/>
              </a:rPr>
              <a:t>platformu üzerinden </a:t>
            </a:r>
            <a:r>
              <a:rPr lang="tr-TR" sz="7600" dirty="0">
                <a:effectLst/>
                <a:ea typeface="Calibri" panose="020F0502020204030204" pitchFamily="34" charset="0"/>
                <a:cs typeface="Times New Roman" panose="02020603050405020304" pitchFamily="18" charset="0"/>
              </a:rPr>
              <a:t>çevrimiçi</a:t>
            </a:r>
            <a:r>
              <a:rPr lang="en-US" sz="7600" dirty="0">
                <a:effectLst/>
                <a:ea typeface="Calibri" panose="020F0502020204030204" pitchFamily="34" charset="0"/>
                <a:cs typeface="Times New Roman" panose="02020603050405020304" pitchFamily="18" charset="0"/>
              </a:rPr>
              <a:t> self-study şeklinde yürütülecektir. Bu dönem bu dersi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grup halinde </a:t>
            </a:r>
            <a:r>
              <a:rPr lang="tr-TR" sz="7600" dirty="0">
                <a:effectLst/>
                <a:ea typeface="Calibri" panose="020F0502020204030204" pitchFamily="34" charset="0"/>
                <a:cs typeface="Times New Roman" panose="02020603050405020304" pitchFamily="18" charset="0"/>
              </a:rPr>
              <a:t>3</a:t>
            </a:r>
            <a:r>
              <a:rPr lang="en-US" sz="7600" dirty="0">
                <a:effectLst/>
                <a:ea typeface="Calibri" panose="020F0502020204030204" pitchFamily="34" charset="0"/>
                <a:cs typeface="Times New Roman" panose="02020603050405020304" pitchFamily="18" charset="0"/>
              </a:rPr>
              <a:t> öğretim görevlimiz ver</a:t>
            </a:r>
            <a:r>
              <a:rPr lang="tr-TR" sz="7600" dirty="0">
                <a:effectLst/>
                <a:ea typeface="Calibri" panose="020F0502020204030204" pitchFamily="34" charset="0"/>
                <a:cs typeface="Times New Roman" panose="02020603050405020304" pitchFamily="18" charset="0"/>
              </a:rPr>
              <a:t>mekted</a:t>
            </a:r>
            <a:r>
              <a:rPr lang="en-US" sz="7600" dirty="0">
                <a:effectLst/>
                <a:ea typeface="Calibri" panose="020F0502020204030204" pitchFamily="34" charset="0"/>
                <a:cs typeface="Times New Roman" panose="02020603050405020304" pitchFamily="18" charset="0"/>
              </a:rPr>
              <a:t>ir. Sınavlar ödev teslimi şeklinde yapılmıştır.</a:t>
            </a:r>
            <a:endParaRPr lang="tr-TR" sz="7600" dirty="0">
              <a:effectLst/>
              <a:ea typeface="Calibri" panose="020F0502020204030204" pitchFamily="34" charset="0"/>
              <a:cs typeface="Times New Roman" panose="02020603050405020304" pitchFamily="18" charset="0"/>
            </a:endParaRP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smtClean="0">
                <a:ln>
                  <a:noFill/>
                </a:ln>
                <a:solidFill>
                  <a:prstClr val="white"/>
                </a:solidFill>
                <a:effectLst/>
                <a:uLnTx/>
                <a:uFillTx/>
                <a:latin typeface="+mn-lt"/>
                <a:ea typeface="+mj-ea"/>
                <a:cs typeface="+mj-cs"/>
              </a:rPr>
              <a:t>Tıp </a:t>
            </a:r>
            <a:r>
              <a:rPr kumimoji="0" lang="tr-TR" sz="2700" b="1" i="0" u="none" strike="noStrike" kern="1200" cap="none" spc="0" normalizeH="0" baseline="0" noProof="0" dirty="0">
                <a:ln>
                  <a:noFill/>
                </a:ln>
                <a:solidFill>
                  <a:prstClr val="white"/>
                </a:solidFill>
                <a:effectLst/>
                <a:uLnTx/>
                <a:uFillTx/>
                <a:latin typeface="+mn-lt"/>
                <a:ea typeface="+mj-ea"/>
                <a:cs typeface="+mj-cs"/>
              </a:rPr>
              <a:t>Fakültesi </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402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792479"/>
            <a:ext cx="10515600" cy="6047265"/>
          </a:xfrm>
        </p:spPr>
        <p:txBody>
          <a:bodyPr>
            <a:normAutofit fontScale="85000" lnSpcReduction="10000"/>
          </a:bodyPr>
          <a:lstStyle/>
          <a:p>
            <a:pPr marL="0" indent="0" algn="ctr">
              <a:buNone/>
            </a:pPr>
            <a:r>
              <a:rPr lang="en-US" sz="2200" b="1" dirty="0">
                <a:cs typeface="Times New Roman" pitchFamily="18" charset="0"/>
              </a:rPr>
              <a:t>Diş Hekimliği Fakültesi </a:t>
            </a:r>
          </a:p>
          <a:p>
            <a:pPr algn="just"/>
            <a:r>
              <a:rPr lang="tr-TR" sz="2200" b="1" dirty="0">
                <a:effectLst/>
                <a:ea typeface="Calibri" panose="020F0502020204030204" pitchFamily="34" charset="0"/>
              </a:rPr>
              <a:t>2</a:t>
            </a:r>
            <a:r>
              <a:rPr lang="en-US" sz="2200" b="1" dirty="0">
                <a:effectLst/>
                <a:ea typeface="Calibri" panose="020F0502020204030204" pitchFamily="34" charset="0"/>
              </a:rPr>
              <a:t>02</a:t>
            </a:r>
            <a:r>
              <a:rPr lang="tr-TR" sz="2200" b="1" dirty="0">
                <a:effectLst/>
                <a:ea typeface="Calibri" panose="020F0502020204030204" pitchFamily="34" charset="0"/>
              </a:rPr>
              <a:t>2</a:t>
            </a:r>
            <a:r>
              <a:rPr lang="en-US" sz="2200" b="1" dirty="0">
                <a:effectLst/>
                <a:ea typeface="Calibri" panose="020F0502020204030204" pitchFamily="34" charset="0"/>
              </a:rPr>
              <a:t>-202</a:t>
            </a:r>
            <a:r>
              <a:rPr lang="tr-TR" sz="2200" b="1" dirty="0">
                <a:effectLst/>
                <a:ea typeface="Calibri" panose="020F0502020204030204" pitchFamily="34" charset="0"/>
              </a:rPr>
              <a:t>3</a:t>
            </a:r>
            <a:r>
              <a:rPr lang="en-US" sz="2200" b="1" dirty="0">
                <a:effectLst/>
                <a:ea typeface="Calibri" panose="020F0502020204030204" pitchFamily="34" charset="0"/>
              </a:rPr>
              <a:t> BAHAR</a:t>
            </a:r>
            <a:endParaRPr lang="tr-TR" sz="2200" dirty="0">
              <a:effectLst/>
              <a:ea typeface="Calibri" panose="020F0502020204030204" pitchFamily="34" charset="0"/>
            </a:endParaRPr>
          </a:p>
          <a:p>
            <a:pPr algn="just"/>
            <a:r>
              <a:rPr lang="en-US" sz="2200" b="1" dirty="0">
                <a:effectLst/>
                <a:ea typeface="Calibri" panose="020F0502020204030204" pitchFamily="34" charset="0"/>
              </a:rPr>
              <a:t>Mesleki İngilizce II: (Theme: Dental English 1)</a:t>
            </a:r>
            <a:r>
              <a:rPr lang="en-US" sz="2200" dirty="0">
                <a:effectLst/>
                <a:ea typeface="Calibri" panose="020F0502020204030204" pitchFamily="34" charset="0"/>
              </a:rPr>
              <a:t> 4 ders </a:t>
            </a:r>
            <a:r>
              <a:rPr lang="en-US" sz="2200" dirty="0" smtClean="0">
                <a:effectLst/>
                <a:ea typeface="Calibri" panose="020F0502020204030204" pitchFamily="34" charset="0"/>
              </a:rPr>
              <a:t>sati </a:t>
            </a:r>
            <a:r>
              <a:rPr lang="en-US" sz="2200" dirty="0">
                <a:effectLst/>
                <a:ea typeface="Calibri" panose="020F0502020204030204" pitchFamily="34" charset="0"/>
              </a:rPr>
              <a:t>ve 4 kredi olan Mesleki İngilizce 1 dersi, bu dönem haftada 2 ders </a:t>
            </a:r>
            <a:r>
              <a:rPr lang="en-US" sz="2200" dirty="0" smtClean="0">
                <a:effectLst/>
                <a:ea typeface="Calibri" panose="020F0502020204030204" pitchFamily="34" charset="0"/>
              </a:rPr>
              <a:t>sati </a:t>
            </a:r>
            <a:r>
              <a:rPr lang="en-US" sz="2200" dirty="0">
                <a:effectLst/>
                <a:ea typeface="Calibri" panose="020F0502020204030204" pitchFamily="34" charset="0"/>
              </a:rPr>
              <a:t>MS Teams üzerinden senkronize canlı ders ve 2 ders </a:t>
            </a:r>
            <a:r>
              <a:rPr lang="en-US" sz="2200" dirty="0" smtClean="0">
                <a:effectLst/>
                <a:ea typeface="Calibri" panose="020F0502020204030204" pitchFamily="34" charset="0"/>
              </a:rPr>
              <a:t>sati </a:t>
            </a:r>
            <a:r>
              <a:rPr lang="en-US" sz="2200" dirty="0">
                <a:effectLst/>
                <a:ea typeface="Calibri" panose="020F0502020204030204" pitchFamily="34" charset="0"/>
              </a:rPr>
              <a:t>de Cengage MindTap LMS platformu üzerinden online self-study şeklinde yürütülecektir. Bu dönem bu dersi </a:t>
            </a:r>
            <a:r>
              <a:rPr lang="tr-TR" sz="2200" dirty="0">
                <a:effectLst/>
                <a:ea typeface="Calibri" panose="020F0502020204030204" pitchFamily="34" charset="0"/>
              </a:rPr>
              <a:t>3</a:t>
            </a:r>
            <a:r>
              <a:rPr lang="en-US" sz="2200" dirty="0">
                <a:effectLst/>
                <a:ea typeface="Calibri" panose="020F0502020204030204" pitchFamily="34" charset="0"/>
              </a:rPr>
              <a:t> grup şeklinde </a:t>
            </a:r>
            <a:r>
              <a:rPr lang="tr-TR" sz="2200" dirty="0">
                <a:effectLst/>
                <a:ea typeface="Calibri" panose="020F0502020204030204" pitchFamily="34" charset="0"/>
              </a:rPr>
              <a:t>3</a:t>
            </a:r>
            <a:r>
              <a:rPr lang="en-US" sz="2200" dirty="0">
                <a:effectLst/>
                <a:ea typeface="Calibri" panose="020F0502020204030204" pitchFamily="34" charset="0"/>
              </a:rPr>
              <a:t> öğretim görevlimiz ver</a:t>
            </a:r>
            <a:r>
              <a:rPr lang="tr-TR" sz="2200" dirty="0">
                <a:effectLst/>
                <a:ea typeface="Calibri" panose="020F0502020204030204" pitchFamily="34" charset="0"/>
              </a:rPr>
              <a:t>mekted</a:t>
            </a:r>
            <a:r>
              <a:rPr lang="en-US" sz="2200" dirty="0">
                <a:effectLst/>
                <a:ea typeface="Calibri" panose="020F0502020204030204" pitchFamily="34" charset="0"/>
              </a:rPr>
              <a:t>ir. Sınavlar KEYPS platform </a:t>
            </a:r>
            <a:r>
              <a:rPr lang="tr-TR" sz="2200" dirty="0">
                <a:effectLst/>
                <a:ea typeface="Calibri" panose="020F0502020204030204" pitchFamily="34" charset="0"/>
              </a:rPr>
              <a:t>çevrimiçi</a:t>
            </a:r>
            <a:r>
              <a:rPr lang="en-US" sz="2200" dirty="0">
                <a:effectLst/>
                <a:ea typeface="Calibri" panose="020F0502020204030204" pitchFamily="34" charset="0"/>
              </a:rPr>
              <a:t> yapılmıştır.</a:t>
            </a:r>
            <a:endParaRPr lang="tr-TR" sz="2200" dirty="0">
              <a:effectLst/>
              <a:ea typeface="Calibri" panose="020F0502020204030204" pitchFamily="34" charset="0"/>
            </a:endParaRPr>
          </a:p>
          <a:p>
            <a:pPr algn="just"/>
            <a:r>
              <a:rPr lang="en-US" sz="2200" b="1" dirty="0">
                <a:effectLst/>
                <a:ea typeface="Calibri" panose="020F0502020204030204" pitchFamily="34" charset="0"/>
              </a:rPr>
              <a:t>Mesleki İngilizce IV: (Theme: Integrated Academic Writing) </a:t>
            </a:r>
            <a:r>
              <a:rPr lang="tr-TR" sz="2200" dirty="0">
                <a:effectLst/>
                <a:ea typeface="Calibri" panose="020F0502020204030204" pitchFamily="34" charset="0"/>
              </a:rPr>
              <a:t>Haftada</a:t>
            </a:r>
            <a:r>
              <a:rPr lang="tr-TR" sz="2200" b="1" dirty="0">
                <a:effectLst/>
                <a:ea typeface="Calibri" panose="020F0502020204030204" pitchFamily="34" charset="0"/>
              </a:rPr>
              <a:t> </a:t>
            </a:r>
            <a:r>
              <a:rPr lang="en-US" sz="2200" dirty="0">
                <a:effectLst/>
                <a:ea typeface="Calibri" panose="020F0502020204030204" pitchFamily="34" charset="0"/>
              </a:rPr>
              <a:t>4 ders </a:t>
            </a:r>
            <a:r>
              <a:rPr lang="en-US" sz="2200" dirty="0" smtClean="0">
                <a:effectLst/>
                <a:ea typeface="Calibri" panose="020F0502020204030204" pitchFamily="34" charset="0"/>
              </a:rPr>
              <a:t>sati </a:t>
            </a:r>
            <a:r>
              <a:rPr lang="en-US" sz="2200" dirty="0">
                <a:effectLst/>
                <a:ea typeface="Calibri" panose="020F0502020204030204" pitchFamily="34" charset="0"/>
              </a:rPr>
              <a:t>ve 4 kredi olan bu dersimiz de bu dönem haftada 2 ders </a:t>
            </a:r>
            <a:r>
              <a:rPr lang="en-US" sz="2200" dirty="0" smtClean="0">
                <a:effectLst/>
                <a:ea typeface="Calibri" panose="020F0502020204030204" pitchFamily="34" charset="0"/>
              </a:rPr>
              <a:t>sati </a:t>
            </a:r>
            <a:r>
              <a:rPr lang="en-US" sz="2200" dirty="0">
                <a:effectLst/>
                <a:ea typeface="Calibri" panose="020F0502020204030204" pitchFamily="34" charset="0"/>
              </a:rPr>
              <a:t>MS Teams üzerinden seknronize canlı ders ve 2 ders </a:t>
            </a:r>
            <a:r>
              <a:rPr lang="en-US" sz="2200" dirty="0" smtClean="0">
                <a:effectLst/>
                <a:ea typeface="Calibri" panose="020F0502020204030204" pitchFamily="34" charset="0"/>
              </a:rPr>
              <a:t>sati </a:t>
            </a:r>
            <a:r>
              <a:rPr lang="en-US" sz="2200" dirty="0">
                <a:effectLst/>
                <a:ea typeface="Calibri" panose="020F0502020204030204" pitchFamily="34" charset="0"/>
              </a:rPr>
              <a:t>Cengage MindTap LMS platformu üzerinden online self-study şeklinde yürütülecektir. Bu dönem bu dersi </a:t>
            </a:r>
            <a:r>
              <a:rPr lang="tr-TR" sz="2200" dirty="0">
                <a:ea typeface="Calibri" panose="020F0502020204030204" pitchFamily="34" charset="0"/>
              </a:rPr>
              <a:t>3</a:t>
            </a:r>
            <a:r>
              <a:rPr lang="en-US" sz="2200" dirty="0">
                <a:effectLst/>
                <a:ea typeface="Calibri" panose="020F0502020204030204" pitchFamily="34" charset="0"/>
              </a:rPr>
              <a:t> grup halinde 3 öğretim görevlimiz ver</a:t>
            </a:r>
            <a:r>
              <a:rPr lang="tr-TR" sz="2200" dirty="0">
                <a:effectLst/>
                <a:ea typeface="Calibri" panose="020F0502020204030204" pitchFamily="34" charset="0"/>
              </a:rPr>
              <a:t>mekted</a:t>
            </a:r>
            <a:r>
              <a:rPr lang="en-US" sz="2200" dirty="0">
                <a:effectLst/>
                <a:ea typeface="Calibri" panose="020F0502020204030204" pitchFamily="34" charset="0"/>
              </a:rPr>
              <a:t>ir. Sınavlar ödev teslimi şeklinde yapılmıştır.</a:t>
            </a:r>
            <a:endParaRPr lang="tr-TR" sz="2200" dirty="0">
              <a:effectLst/>
              <a:ea typeface="Calibri" panose="020F0502020204030204" pitchFamily="34" charset="0"/>
            </a:endParaRPr>
          </a:p>
          <a:p>
            <a:pPr marL="0" indent="0" algn="just">
              <a:buNone/>
            </a:pPr>
            <a:r>
              <a:rPr lang="tr-TR" sz="2200" dirty="0">
                <a:effectLst/>
                <a:ea typeface="Calibri" panose="020F0502020204030204" pitchFamily="34" charset="0"/>
              </a:rPr>
              <a:t> </a:t>
            </a:r>
          </a:p>
          <a:p>
            <a:pPr algn="just"/>
            <a:r>
              <a:rPr lang="en-US" sz="2200" b="1" dirty="0">
                <a:effectLst/>
                <a:ea typeface="Calibri" panose="020F0502020204030204" pitchFamily="34" charset="0"/>
              </a:rPr>
              <a:t>202</a:t>
            </a:r>
            <a:r>
              <a:rPr lang="tr-TR" sz="2200" b="1" dirty="0">
                <a:effectLst/>
                <a:ea typeface="Calibri" panose="020F0502020204030204" pitchFamily="34" charset="0"/>
              </a:rPr>
              <a:t>3</a:t>
            </a:r>
            <a:r>
              <a:rPr lang="en-US" sz="2200" b="1" dirty="0">
                <a:effectLst/>
                <a:ea typeface="Calibri" panose="020F0502020204030204" pitchFamily="34" charset="0"/>
              </a:rPr>
              <a:t>-202</a:t>
            </a:r>
            <a:r>
              <a:rPr lang="tr-TR" sz="2200" b="1" dirty="0">
                <a:effectLst/>
                <a:ea typeface="Calibri" panose="020F0502020204030204" pitchFamily="34" charset="0"/>
              </a:rPr>
              <a:t>4</a:t>
            </a:r>
            <a:r>
              <a:rPr lang="en-US" sz="2200" b="1" dirty="0">
                <a:effectLst/>
                <a:ea typeface="Calibri" panose="020F0502020204030204" pitchFamily="34" charset="0"/>
              </a:rPr>
              <a:t> GÜZ</a:t>
            </a:r>
            <a:endParaRPr lang="tr-TR" sz="2200" dirty="0">
              <a:effectLst/>
              <a:ea typeface="Calibri" panose="020F0502020204030204" pitchFamily="34" charset="0"/>
            </a:endParaRPr>
          </a:p>
          <a:p>
            <a:pPr algn="just"/>
            <a:r>
              <a:rPr lang="en-US" sz="2200" b="1" dirty="0">
                <a:effectLst/>
                <a:ea typeface="Calibri" panose="020F0502020204030204" pitchFamily="34" charset="0"/>
              </a:rPr>
              <a:t>Mesleki İngilizce I: (Theme: Dental English 1)</a:t>
            </a:r>
            <a:r>
              <a:rPr lang="en-US" sz="2200" dirty="0">
                <a:effectLst/>
                <a:ea typeface="Calibri" panose="020F0502020204030204" pitchFamily="34" charset="0"/>
              </a:rPr>
              <a:t> 4 ders </a:t>
            </a:r>
            <a:r>
              <a:rPr lang="en-US" sz="2200" dirty="0" smtClean="0">
                <a:effectLst/>
                <a:ea typeface="Calibri" panose="020F0502020204030204" pitchFamily="34" charset="0"/>
              </a:rPr>
              <a:t>sati </a:t>
            </a:r>
            <a:r>
              <a:rPr lang="en-US" sz="2200" dirty="0">
                <a:effectLst/>
                <a:ea typeface="Calibri" panose="020F0502020204030204" pitchFamily="34" charset="0"/>
              </a:rPr>
              <a:t>ve 4 kredi olan Mesleki İngilizce 1 dersi, bu dönem haftada 2 ders </a:t>
            </a:r>
            <a:r>
              <a:rPr lang="en-US" sz="2200" dirty="0" smtClean="0">
                <a:effectLst/>
                <a:ea typeface="Calibri" panose="020F0502020204030204" pitchFamily="34" charset="0"/>
              </a:rPr>
              <a:t>sati </a:t>
            </a:r>
            <a:r>
              <a:rPr lang="en-US" sz="2200" dirty="0">
                <a:effectLst/>
                <a:ea typeface="Calibri" panose="020F0502020204030204" pitchFamily="34" charset="0"/>
              </a:rPr>
              <a:t>MS Teams üzerinden senkronize canlı ders ve 2 ders </a:t>
            </a:r>
            <a:r>
              <a:rPr lang="en-US" sz="2200" dirty="0" smtClean="0">
                <a:effectLst/>
                <a:ea typeface="Calibri" panose="020F0502020204030204" pitchFamily="34" charset="0"/>
              </a:rPr>
              <a:t>sati </a:t>
            </a:r>
            <a:r>
              <a:rPr lang="en-US" sz="2200" dirty="0">
                <a:effectLst/>
                <a:ea typeface="Calibri" panose="020F0502020204030204" pitchFamily="34" charset="0"/>
              </a:rPr>
              <a:t>de Cengage MindTap LMS platformu üzerinden online self-study şeklinde yürütülecektir. Bu dönem bu dersi  2 grup şeklinde 2 öğretim görevlimiz ver</a:t>
            </a:r>
            <a:r>
              <a:rPr lang="tr-TR" sz="2200" dirty="0">
                <a:effectLst/>
                <a:ea typeface="Calibri" panose="020F0502020204030204" pitchFamily="34" charset="0"/>
              </a:rPr>
              <a:t>mekted</a:t>
            </a:r>
            <a:r>
              <a:rPr lang="en-US" sz="2200" dirty="0">
                <a:effectLst/>
                <a:ea typeface="Calibri" panose="020F0502020204030204" pitchFamily="34" charset="0"/>
              </a:rPr>
              <a:t>ir. Sınavlar KEYPS platform üzerinden yüz yüze yapılmıştır.</a:t>
            </a:r>
            <a:endParaRPr lang="tr-TR" sz="2200" dirty="0">
              <a:effectLst/>
              <a:ea typeface="Calibri" panose="020F0502020204030204" pitchFamily="34" charset="0"/>
            </a:endParaRPr>
          </a:p>
          <a:p>
            <a:pPr algn="just"/>
            <a:r>
              <a:rPr lang="en-US" sz="2200" b="1" dirty="0">
                <a:effectLst/>
                <a:ea typeface="Calibri" panose="020F0502020204030204" pitchFamily="34" charset="0"/>
              </a:rPr>
              <a:t>Mesleki İngilizce </a:t>
            </a:r>
            <a:r>
              <a:rPr lang="en-US" sz="2200" b="1" dirty="0" smtClean="0">
                <a:effectLst/>
                <a:ea typeface="Calibri" panose="020F0502020204030204" pitchFamily="34" charset="0"/>
              </a:rPr>
              <a:t>III: (Theme: Integrated Academic Writing) </a:t>
            </a:r>
            <a:r>
              <a:rPr lang="tr-TR" sz="2200" dirty="0" smtClean="0">
                <a:effectLst/>
                <a:ea typeface="Calibri" panose="020F0502020204030204" pitchFamily="34" charset="0"/>
              </a:rPr>
              <a:t>Haftada</a:t>
            </a:r>
            <a:r>
              <a:rPr lang="tr-TR" sz="2200" b="1" dirty="0" smtClean="0">
                <a:effectLst/>
                <a:ea typeface="Calibri" panose="020F0502020204030204" pitchFamily="34" charset="0"/>
              </a:rPr>
              <a:t> </a:t>
            </a:r>
            <a:r>
              <a:rPr lang="en-US" sz="2200" dirty="0" smtClean="0">
                <a:effectLst/>
                <a:ea typeface="Calibri" panose="020F0502020204030204" pitchFamily="34" charset="0"/>
              </a:rPr>
              <a:t>4 ders sati ve 4 kredi olan bu dersimiz de bu dönem haftada 2 ders sati MS Teams üzerinden seknronize canlı ders ve 2 ders sati </a:t>
            </a:r>
            <a:r>
              <a:rPr lang="tr-TR" sz="2200" dirty="0" smtClean="0">
                <a:effectLst/>
                <a:ea typeface="Calibri" panose="020F0502020204030204" pitchFamily="34" charset="0"/>
              </a:rPr>
              <a:t>Bezmialem Uzaktan Öğretim</a:t>
            </a:r>
            <a:r>
              <a:rPr lang="en-US" sz="2200" dirty="0" smtClean="0">
                <a:effectLst/>
                <a:ea typeface="Calibri" panose="020F0502020204030204" pitchFamily="34" charset="0"/>
              </a:rPr>
              <a:t> platformu </a:t>
            </a:r>
            <a:r>
              <a:rPr lang="en-US" sz="2200" dirty="0">
                <a:effectLst/>
                <a:ea typeface="Calibri" panose="020F0502020204030204" pitchFamily="34" charset="0"/>
              </a:rPr>
              <a:t>üzerinden online self-study şeklinde yürütülecektir. Bu dönem bu dersi 2 grup halinde 2 öğretim görevlimiz ver</a:t>
            </a:r>
            <a:r>
              <a:rPr lang="tr-TR" sz="2200" dirty="0">
                <a:effectLst/>
                <a:ea typeface="Calibri" panose="020F0502020204030204" pitchFamily="34" charset="0"/>
              </a:rPr>
              <a:t>mekted</a:t>
            </a:r>
            <a:r>
              <a:rPr lang="en-US" sz="2200" dirty="0">
                <a:effectLst/>
                <a:ea typeface="Calibri" panose="020F0502020204030204" pitchFamily="34" charset="0"/>
              </a:rPr>
              <a:t>ir. Sınavlar ödev teslimi şeklinde yapılmıştır.</a:t>
            </a:r>
            <a:endParaRPr lang="tr-TR" sz="2200" dirty="0">
              <a:effectLst/>
              <a:ea typeface="Calibri" panose="020F0502020204030204" pitchFamily="34" charset="0"/>
            </a:endParaRPr>
          </a:p>
          <a:p>
            <a:pPr marL="0" indent="0">
              <a:lnSpc>
                <a:spcPct val="120000"/>
              </a:lnSpc>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smtClean="0">
                <a:ln>
                  <a:noFill/>
                </a:ln>
                <a:solidFill>
                  <a:prstClr val="white"/>
                </a:solidFill>
                <a:effectLst/>
                <a:uLnTx/>
                <a:uFillTx/>
                <a:latin typeface="+mn-lt"/>
                <a:cs typeface="Calibri" panose="020F0502020204030204" pitchFamily="34" charset="0"/>
              </a:rPr>
              <a:t>Diş </a:t>
            </a:r>
            <a:r>
              <a:rPr kumimoji="0" lang="tr-TR" sz="2700" b="1" i="0" u="none" strike="noStrike" kern="1200" cap="none" spc="0" normalizeH="0" baseline="0" noProof="0" dirty="0">
                <a:ln>
                  <a:noFill/>
                </a:ln>
                <a:solidFill>
                  <a:prstClr val="white"/>
                </a:solidFill>
                <a:effectLst/>
                <a:uLnTx/>
                <a:uFillTx/>
                <a:latin typeface="+mn-lt"/>
                <a:cs typeface="Calibri" panose="020F0502020204030204" pitchFamily="34" charset="0"/>
              </a:rPr>
              <a:t>Hekimliği Fakültesi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57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692426" y="914400"/>
            <a:ext cx="10515600" cy="5632174"/>
          </a:xfrm>
        </p:spPr>
        <p:txBody>
          <a:bodyPr>
            <a:normAutofit/>
          </a:bodyPr>
          <a:lstStyle/>
          <a:p>
            <a:pPr marL="0" indent="0" algn="ctr">
              <a:buNone/>
            </a:pPr>
            <a:r>
              <a:rPr lang="en-US" sz="2000" b="1" dirty="0">
                <a:cs typeface="Times New Roman" pitchFamily="18" charset="0"/>
              </a:rPr>
              <a:t>Eczacılık Fakültesi </a:t>
            </a:r>
          </a:p>
          <a:p>
            <a:pPr algn="just"/>
            <a:r>
              <a:rPr lang="en-US" sz="1900" b="1" dirty="0">
                <a:effectLst/>
                <a:ea typeface="Calibri" panose="020F0502020204030204" pitchFamily="34" charset="0"/>
                <a:cs typeface="Times New Roman" panose="02020603050405020304" pitchFamily="18" charset="0"/>
              </a:rPr>
              <a:t>202</a:t>
            </a:r>
            <a:r>
              <a:rPr lang="tr-TR" sz="1900" b="1" dirty="0">
                <a:effectLst/>
                <a:ea typeface="Calibri" panose="020F0502020204030204" pitchFamily="34" charset="0"/>
                <a:cs typeface="Times New Roman" panose="02020603050405020304" pitchFamily="18" charset="0"/>
              </a:rPr>
              <a:t>2</a:t>
            </a:r>
            <a:r>
              <a:rPr lang="en-US" sz="1900" b="1" dirty="0">
                <a:effectLst/>
                <a:ea typeface="Calibri" panose="020F0502020204030204" pitchFamily="34" charset="0"/>
                <a:cs typeface="Times New Roman" panose="02020603050405020304" pitchFamily="18" charset="0"/>
              </a:rPr>
              <a:t>-202</a:t>
            </a:r>
            <a:r>
              <a:rPr lang="tr-TR" sz="1900" b="1" dirty="0">
                <a:effectLst/>
                <a:ea typeface="Calibri" panose="020F0502020204030204" pitchFamily="34" charset="0"/>
                <a:cs typeface="Times New Roman" panose="02020603050405020304" pitchFamily="18" charset="0"/>
              </a:rPr>
              <a:t>3</a:t>
            </a:r>
            <a:r>
              <a:rPr lang="en-US" sz="1900" b="1" dirty="0">
                <a:effectLst/>
                <a:ea typeface="Calibri" panose="020F0502020204030204" pitchFamily="34" charset="0"/>
                <a:cs typeface="Times New Roman" panose="02020603050405020304" pitchFamily="18" charset="0"/>
              </a:rPr>
              <a:t> BAHAR</a:t>
            </a:r>
            <a:endParaRPr lang="tr-TR" sz="1900" dirty="0">
              <a:effectLst/>
              <a:ea typeface="Calibri" panose="020F0502020204030204" pitchFamily="34" charset="0"/>
              <a:cs typeface="Times New Roman" panose="02020603050405020304" pitchFamily="18" charset="0"/>
            </a:endParaRPr>
          </a:p>
          <a:p>
            <a:pPr algn="just"/>
            <a:r>
              <a:rPr lang="en-US" sz="1900" b="1" dirty="0">
                <a:effectLst/>
                <a:ea typeface="Calibri" panose="020F0502020204030204" pitchFamily="34" charset="0"/>
                <a:cs typeface="Times New Roman" panose="02020603050405020304" pitchFamily="18" charset="0"/>
              </a:rPr>
              <a:t>Mesleki İngilizce II: (Theme: Pharmacy English 1)</a:t>
            </a:r>
            <a:r>
              <a:rPr lang="tr-TR" sz="1900" dirty="0">
                <a:effectLst/>
                <a:ea typeface="Calibri" panose="020F0502020204030204" pitchFamily="34" charset="0"/>
                <a:cs typeface="Times New Roman" panose="02020603050405020304" pitchFamily="18" charset="0"/>
              </a:rPr>
              <a:t> Haftada </a:t>
            </a:r>
            <a:r>
              <a:rPr lang="en-US" sz="1900" dirty="0">
                <a:effectLst/>
                <a:ea typeface="Calibri" panose="020F0502020204030204" pitchFamily="34" charset="0"/>
                <a:cs typeface="Times New Roman" panose="02020603050405020304" pitchFamily="18" charset="0"/>
              </a:rPr>
              <a:t>4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ve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kredi olan Mesleki İngilizce 1 dersi, bu dönem haftada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MS Teams üzerinden senkronize canlı ders ve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de Cengage MindTap LMS platformu üzerinden online self-study şeklinde yürütülecektir. Bu dönem bu dersi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grup şeklinde </a:t>
            </a:r>
            <a:r>
              <a:rPr lang="tr-TR" sz="1900" dirty="0">
                <a:effectLst/>
                <a:ea typeface="Calibri" panose="020F0502020204030204" pitchFamily="34" charset="0"/>
                <a:cs typeface="Times New Roman" panose="02020603050405020304" pitchFamily="18" charset="0"/>
              </a:rPr>
              <a:t>1</a:t>
            </a:r>
            <a:r>
              <a:rPr lang="en-US" sz="1900" dirty="0">
                <a:effectLst/>
                <a:ea typeface="Calibri" panose="020F0502020204030204" pitchFamily="34" charset="0"/>
                <a:cs typeface="Times New Roman" panose="02020603050405020304" pitchFamily="18" charset="0"/>
              </a:rPr>
              <a:t> öğretim görevlimiz ver</a:t>
            </a:r>
            <a:r>
              <a:rPr lang="tr-TR" sz="1900" dirty="0">
                <a:effectLst/>
                <a:ea typeface="Calibri" panose="020F0502020204030204" pitchFamily="34" charset="0"/>
                <a:cs typeface="Times New Roman" panose="02020603050405020304" pitchFamily="18" charset="0"/>
              </a:rPr>
              <a:t>mektedir</a:t>
            </a:r>
            <a:r>
              <a:rPr lang="en-US" sz="1900" dirty="0">
                <a:effectLst/>
                <a:ea typeface="Calibri" panose="020F0502020204030204" pitchFamily="34" charset="0"/>
                <a:cs typeface="Times New Roman" panose="02020603050405020304" pitchFamily="18" charset="0"/>
              </a:rPr>
              <a:t>. Sınavlar KEYPS platform üzerinden  çevrimiçi yapılmıştır.</a:t>
            </a:r>
            <a:endParaRPr lang="tr-TR" sz="1900" dirty="0">
              <a:effectLst/>
              <a:ea typeface="Calibri" panose="020F0502020204030204" pitchFamily="34" charset="0"/>
              <a:cs typeface="Times New Roman" panose="02020603050405020304" pitchFamily="18" charset="0"/>
            </a:endParaRPr>
          </a:p>
          <a:p>
            <a:pPr algn="just"/>
            <a:r>
              <a:rPr lang="en-US" sz="1900" b="1" dirty="0">
                <a:effectLst/>
                <a:ea typeface="Calibri" panose="020F0502020204030204" pitchFamily="34" charset="0"/>
                <a:cs typeface="Times New Roman" panose="02020603050405020304" pitchFamily="18" charset="0"/>
              </a:rPr>
              <a:t>Mesleki İngilizce IV: (Theme: Pharmacy English 3)</a:t>
            </a:r>
            <a:r>
              <a:rPr lang="tr-TR" sz="1900" dirty="0">
                <a:effectLst/>
                <a:ea typeface="Calibri" panose="020F0502020204030204" pitchFamily="34" charset="0"/>
                <a:cs typeface="Times New Roman" panose="02020603050405020304" pitchFamily="18" charset="0"/>
              </a:rPr>
              <a:t> Haftada </a:t>
            </a:r>
            <a:r>
              <a:rPr lang="en-US" sz="1900" dirty="0">
                <a:effectLst/>
                <a:ea typeface="Calibri" panose="020F0502020204030204" pitchFamily="34" charset="0"/>
                <a:cs typeface="Times New Roman" panose="02020603050405020304" pitchFamily="18" charset="0"/>
              </a:rPr>
              <a:t>4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ve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kredi olan Mesleki İngilizce 3 dersi, bu dönem haftada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MS Teams üzerinden senkronize canlı ders ve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de Cengage MindTap LMS platformu üzerinden online self-study şeklinde yürütülecektir. Bu dönem bu dersi </a:t>
            </a:r>
            <a:r>
              <a:rPr lang="tr-TR" sz="1900" dirty="0">
                <a:effectLst/>
                <a:ea typeface="Calibri" panose="020F0502020204030204" pitchFamily="34" charset="0"/>
                <a:cs typeface="Times New Roman" panose="02020603050405020304" pitchFamily="18" charset="0"/>
              </a:rPr>
              <a:t>2</a:t>
            </a:r>
            <a:r>
              <a:rPr lang="en-US" sz="1900" dirty="0">
                <a:effectLst/>
                <a:ea typeface="Calibri" panose="020F0502020204030204" pitchFamily="34" charset="0"/>
                <a:cs typeface="Times New Roman" panose="02020603050405020304" pitchFamily="18" charset="0"/>
              </a:rPr>
              <a:t> grup şeklinde 1 öğretim görevlimiz ver</a:t>
            </a:r>
            <a:r>
              <a:rPr lang="tr-TR" sz="1900" dirty="0">
                <a:effectLst/>
                <a:ea typeface="Calibri" panose="020F0502020204030204" pitchFamily="34" charset="0"/>
                <a:cs typeface="Times New Roman" panose="02020603050405020304" pitchFamily="18" charset="0"/>
              </a:rPr>
              <a:t>mek</a:t>
            </a:r>
            <a:r>
              <a:rPr lang="en-US" sz="1900" dirty="0">
                <a:effectLst/>
                <a:ea typeface="Calibri" panose="020F0502020204030204" pitchFamily="34" charset="0"/>
                <a:cs typeface="Times New Roman" panose="02020603050405020304" pitchFamily="18" charset="0"/>
              </a:rPr>
              <a:t>t</a:t>
            </a:r>
            <a:r>
              <a:rPr lang="tr-TR" sz="1900" dirty="0">
                <a:effectLst/>
                <a:ea typeface="Calibri" panose="020F0502020204030204" pitchFamily="34" charset="0"/>
                <a:cs typeface="Times New Roman" panose="02020603050405020304" pitchFamily="18" charset="0"/>
              </a:rPr>
              <a:t>ed</a:t>
            </a:r>
            <a:r>
              <a:rPr lang="en-US" sz="1900" dirty="0">
                <a:effectLst/>
                <a:ea typeface="Calibri" panose="020F0502020204030204" pitchFamily="34" charset="0"/>
                <a:cs typeface="Times New Roman" panose="02020603050405020304" pitchFamily="18" charset="0"/>
              </a:rPr>
              <a:t>ir. Sınavlar KEYPS platform üzerinden yüz yüze yapılmıştır.</a:t>
            </a:r>
            <a:endParaRPr lang="tr-TR" sz="1900" dirty="0">
              <a:effectLst/>
              <a:ea typeface="Calibri" panose="020F0502020204030204" pitchFamily="34" charset="0"/>
              <a:cs typeface="Times New Roman" panose="02020603050405020304" pitchFamily="18" charset="0"/>
            </a:endParaRPr>
          </a:p>
          <a:p>
            <a:pPr algn="just"/>
            <a:r>
              <a:rPr lang="en-US" sz="1900" b="1" dirty="0">
                <a:effectLst/>
                <a:ea typeface="Calibri" panose="020F0502020204030204" pitchFamily="34" charset="0"/>
                <a:cs typeface="Times New Roman" panose="02020603050405020304" pitchFamily="18" charset="0"/>
              </a:rPr>
              <a:t>Mesleki İngilizce VI: (Theme: Integrated Academic Writing) </a:t>
            </a:r>
            <a:r>
              <a:rPr lang="tr-TR" sz="1900" dirty="0">
                <a:effectLst/>
                <a:ea typeface="Calibri" panose="020F0502020204030204" pitchFamily="34" charset="0"/>
                <a:cs typeface="Times New Roman" panose="02020603050405020304" pitchFamily="18" charset="0"/>
              </a:rPr>
              <a:t>Haftada </a:t>
            </a:r>
            <a:r>
              <a:rPr lang="en-US" sz="1900" dirty="0">
                <a:effectLst/>
                <a:ea typeface="Calibri" panose="020F0502020204030204" pitchFamily="34" charset="0"/>
                <a:cs typeface="Times New Roman" panose="02020603050405020304" pitchFamily="18" charset="0"/>
              </a:rPr>
              <a:t>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ve 2 kredi olan bu dersimiz de bu dönem haftada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MS Teams üzerinden seknronize canlı ders ve 2 ders </a:t>
            </a:r>
            <a:r>
              <a:rPr lang="en-US" sz="1900" dirty="0" smtClean="0">
                <a:effectLst/>
                <a:ea typeface="Calibri" panose="020F0502020204030204" pitchFamily="34" charset="0"/>
                <a:cs typeface="Times New Roman" panose="02020603050405020304" pitchFamily="18" charset="0"/>
              </a:rPr>
              <a:t>sati </a:t>
            </a:r>
            <a:r>
              <a:rPr lang="en-US" sz="1900" dirty="0">
                <a:effectLst/>
                <a:ea typeface="Calibri" panose="020F0502020204030204" pitchFamily="34" charset="0"/>
                <a:cs typeface="Times New Roman" panose="02020603050405020304" pitchFamily="18" charset="0"/>
              </a:rPr>
              <a:t>Cengage MindTap LMS platformu üzerinden online self-study şeklinde yürütülecektir. Bu dönem bu dersi  2 grup halinde </a:t>
            </a:r>
            <a:r>
              <a:rPr lang="tr-TR" sz="1900" dirty="0">
                <a:effectLst/>
                <a:ea typeface="Calibri" panose="020F0502020204030204" pitchFamily="34" charset="0"/>
                <a:cs typeface="Times New Roman" panose="02020603050405020304" pitchFamily="18" charset="0"/>
              </a:rPr>
              <a:t>1</a:t>
            </a:r>
            <a:r>
              <a:rPr lang="en-US" sz="1900" dirty="0">
                <a:effectLst/>
                <a:ea typeface="Calibri" panose="020F0502020204030204" pitchFamily="34" charset="0"/>
                <a:cs typeface="Times New Roman" panose="02020603050405020304" pitchFamily="18" charset="0"/>
              </a:rPr>
              <a:t> öğretim görevlimiz ver</a:t>
            </a:r>
            <a:r>
              <a:rPr lang="tr-TR" sz="1900" dirty="0">
                <a:effectLst/>
                <a:ea typeface="Calibri" panose="020F0502020204030204" pitchFamily="34" charset="0"/>
                <a:cs typeface="Times New Roman" panose="02020603050405020304" pitchFamily="18" charset="0"/>
              </a:rPr>
              <a:t>mekted</a:t>
            </a:r>
            <a:r>
              <a:rPr lang="en-US" sz="1900" dirty="0">
                <a:effectLst/>
                <a:ea typeface="Calibri" panose="020F0502020204030204" pitchFamily="34" charset="0"/>
                <a:cs typeface="Times New Roman" panose="02020603050405020304" pitchFamily="18" charset="0"/>
              </a:rPr>
              <a:t>ir. Sınavlar ödev teslimi şeklinde yapılmıştır.</a:t>
            </a:r>
            <a:endParaRPr lang="tr-TR" sz="1900" dirty="0">
              <a:effectLst/>
              <a:ea typeface="Calibri" panose="020F0502020204030204" pitchFamily="34" charset="0"/>
              <a:cs typeface="Times New Roman" panose="02020603050405020304" pitchFamily="18" charset="0"/>
            </a:endParaRPr>
          </a:p>
          <a:p>
            <a:pPr marL="0" indent="0">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smtClean="0">
                <a:ln>
                  <a:noFill/>
                </a:ln>
                <a:solidFill>
                  <a:prstClr val="white"/>
                </a:solidFill>
                <a:effectLst/>
                <a:uLnTx/>
                <a:uFillTx/>
                <a:latin typeface="+mn-lt"/>
                <a:ea typeface="+mj-ea"/>
                <a:cs typeface="+mj-cs"/>
              </a:rPr>
              <a:t>Eczacılık </a:t>
            </a:r>
            <a:r>
              <a:rPr kumimoji="0" lang="tr-TR" sz="2700" b="1" i="0" u="none" strike="noStrike" kern="1200" cap="none" spc="0" normalizeH="0" baseline="0" noProof="0" dirty="0">
                <a:ln>
                  <a:noFill/>
                </a:ln>
                <a:solidFill>
                  <a:prstClr val="white"/>
                </a:solidFill>
                <a:effectLst/>
                <a:uLnTx/>
                <a:uFillTx/>
                <a:latin typeface="+mn-lt"/>
                <a:ea typeface="+mj-ea"/>
                <a:cs typeface="+mj-cs"/>
              </a:rPr>
              <a:t>Fakültesi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89534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335280" y="901148"/>
            <a:ext cx="11018520" cy="5777948"/>
          </a:xfrm>
        </p:spPr>
        <p:txBody>
          <a:bodyPr>
            <a:normAutofit/>
          </a:bodyPr>
          <a:lstStyle/>
          <a:p>
            <a:pPr marL="0" indent="0" algn="ctr">
              <a:buNone/>
            </a:pPr>
            <a:r>
              <a:rPr lang="en-US" sz="2600" b="1" dirty="0">
                <a:cs typeface="Times New Roman" pitchFamily="18" charset="0"/>
              </a:rPr>
              <a:t>Eczacılık Fakültesi </a:t>
            </a:r>
          </a:p>
          <a:p>
            <a:pPr marL="0" indent="0" algn="just">
              <a:buNone/>
            </a:pPr>
            <a:r>
              <a:rPr lang="tr-TR" sz="2000" b="1" dirty="0">
                <a:effectLst/>
                <a:latin typeface="Calibri" panose="020F0502020204030204" pitchFamily="34" charset="0"/>
                <a:ea typeface="Calibri" panose="020F0502020204030204" pitchFamily="34" charset="0"/>
                <a:cs typeface="Calibri" panose="020F0502020204030204" pitchFamily="34" charset="0"/>
              </a:rPr>
              <a:t>    </a:t>
            </a:r>
            <a:r>
              <a:rPr lang="en-US" sz="2100" b="1" dirty="0">
                <a:effectLst/>
                <a:ea typeface="Calibri" panose="020F0502020204030204" pitchFamily="34" charset="0"/>
                <a:cs typeface="Times New Roman" panose="02020603050405020304" pitchFamily="18" charset="0"/>
              </a:rPr>
              <a:t>202</a:t>
            </a:r>
            <a:r>
              <a:rPr lang="tr-TR" sz="2100" b="1" dirty="0">
                <a:effectLst/>
                <a:ea typeface="Calibri" panose="020F0502020204030204" pitchFamily="34" charset="0"/>
                <a:cs typeface="Times New Roman" panose="02020603050405020304" pitchFamily="18" charset="0"/>
              </a:rPr>
              <a:t>3</a:t>
            </a:r>
            <a:r>
              <a:rPr lang="en-US" sz="2100" b="1" dirty="0">
                <a:effectLst/>
                <a:ea typeface="Calibri" panose="020F0502020204030204" pitchFamily="34" charset="0"/>
                <a:cs typeface="Times New Roman" panose="02020603050405020304" pitchFamily="18" charset="0"/>
              </a:rPr>
              <a:t>-202</a:t>
            </a:r>
            <a:r>
              <a:rPr lang="tr-TR" sz="2100" b="1" dirty="0">
                <a:effectLst/>
                <a:ea typeface="Calibri" panose="020F0502020204030204" pitchFamily="34" charset="0"/>
                <a:cs typeface="Times New Roman" panose="02020603050405020304" pitchFamily="18" charset="0"/>
              </a:rPr>
              <a:t>4</a:t>
            </a:r>
            <a:r>
              <a:rPr lang="en-US" sz="2100" b="1" dirty="0">
                <a:effectLst/>
                <a:ea typeface="Calibri" panose="020F0502020204030204" pitchFamily="34" charset="0"/>
                <a:cs typeface="Times New Roman" panose="02020603050405020304" pitchFamily="18" charset="0"/>
              </a:rPr>
              <a:t> GÜZ</a:t>
            </a:r>
            <a:endParaRPr lang="tr-TR" sz="2100" dirty="0">
              <a:effectLst/>
              <a:ea typeface="Calibri" panose="020F0502020204030204" pitchFamily="34" charset="0"/>
              <a:cs typeface="Times New Roman" panose="02020603050405020304" pitchFamily="18" charset="0"/>
            </a:endParaRPr>
          </a:p>
          <a:p>
            <a:pPr algn="just"/>
            <a:r>
              <a:rPr lang="en-US" sz="2100" b="1" dirty="0">
                <a:effectLst/>
                <a:ea typeface="Calibri" panose="020F0502020204030204" pitchFamily="34" charset="0"/>
                <a:cs typeface="Times New Roman" panose="02020603050405020304" pitchFamily="18" charset="0"/>
              </a:rPr>
              <a:t>Mesleki İngilizce I: (Theme: Pharmacy English 1)</a:t>
            </a:r>
            <a:r>
              <a:rPr lang="tr-TR" sz="2100" dirty="0">
                <a:effectLst/>
                <a:ea typeface="Calibri" panose="020F0502020204030204" pitchFamily="34" charset="0"/>
                <a:cs typeface="Times New Roman" panose="02020603050405020304" pitchFamily="18" charset="0"/>
              </a:rPr>
              <a:t> Haftada </a:t>
            </a:r>
            <a:r>
              <a:rPr lang="en-US" sz="2100" dirty="0">
                <a:effectLst/>
                <a:ea typeface="Calibri" panose="020F0502020204030204" pitchFamily="34" charset="0"/>
                <a:cs typeface="Times New Roman" panose="02020603050405020304" pitchFamily="18" charset="0"/>
              </a:rPr>
              <a:t>4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ve </a:t>
            </a:r>
            <a:r>
              <a:rPr lang="tr-TR" sz="2100" dirty="0">
                <a:effectLst/>
                <a:ea typeface="Calibri" panose="020F0502020204030204" pitchFamily="34" charset="0"/>
                <a:cs typeface="Times New Roman" panose="02020603050405020304" pitchFamily="18" charset="0"/>
              </a:rPr>
              <a:t>2</a:t>
            </a:r>
            <a:r>
              <a:rPr lang="en-US" sz="2100" dirty="0">
                <a:effectLst/>
                <a:ea typeface="Calibri" panose="020F0502020204030204" pitchFamily="34" charset="0"/>
                <a:cs typeface="Times New Roman" panose="02020603050405020304" pitchFamily="18" charset="0"/>
              </a:rPr>
              <a:t> kredi olan Mesleki İngilizce 1 dersi, bu dönem haftada 2 ders </a:t>
            </a:r>
            <a:r>
              <a:rPr lang="en-US" sz="2100" dirty="0" smtClean="0">
                <a:effectLst/>
                <a:ea typeface="Calibri" panose="020F0502020204030204" pitchFamily="34" charset="0"/>
                <a:cs typeface="Times New Roman" panose="02020603050405020304" pitchFamily="18" charset="0"/>
              </a:rPr>
              <a:t>sati </a:t>
            </a:r>
            <a:r>
              <a:rPr lang="tr-TR" sz="2100" dirty="0">
                <a:effectLst/>
                <a:ea typeface="Calibri" panose="020F0502020204030204" pitchFamily="34" charset="0"/>
                <a:cs typeface="Times New Roman" panose="02020603050405020304" pitchFamily="18" charset="0"/>
              </a:rPr>
              <a:t>yüz yüze de</a:t>
            </a:r>
            <a:r>
              <a:rPr lang="en-US" sz="2100" dirty="0">
                <a:effectLst/>
                <a:ea typeface="Calibri" panose="020F0502020204030204" pitchFamily="34" charset="0"/>
                <a:cs typeface="Times New Roman" panose="02020603050405020304" pitchFamily="18" charset="0"/>
              </a:rPr>
              <a:t>rs ve 2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de Cengage MindTap LMS platformu üzerinden online self-study şeklinde yürütülecektir. Bu dönem bu dersi 2 grup şeklinde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öğretim görevlimiz ver</a:t>
            </a:r>
            <a:r>
              <a:rPr lang="tr-TR" sz="2100" dirty="0">
                <a:effectLst/>
                <a:ea typeface="Calibri" panose="020F0502020204030204" pitchFamily="34" charset="0"/>
                <a:cs typeface="Times New Roman" panose="02020603050405020304" pitchFamily="18" charset="0"/>
              </a:rPr>
              <a:t>mektedir</a:t>
            </a:r>
            <a:r>
              <a:rPr lang="en-US" sz="2100" dirty="0">
                <a:effectLst/>
                <a:ea typeface="Calibri" panose="020F0502020204030204" pitchFamily="34" charset="0"/>
                <a:cs typeface="Times New Roman" panose="02020603050405020304" pitchFamily="18" charset="0"/>
              </a:rPr>
              <a:t>. Sınavlar KEYPS platform üzerinden yüz yüze yapılmıştır.</a:t>
            </a:r>
            <a:endParaRPr lang="tr-TR" sz="2100" dirty="0">
              <a:effectLst/>
              <a:ea typeface="Calibri" panose="020F0502020204030204" pitchFamily="34" charset="0"/>
              <a:cs typeface="Times New Roman" panose="02020603050405020304" pitchFamily="18" charset="0"/>
            </a:endParaRPr>
          </a:p>
          <a:p>
            <a:pPr algn="just"/>
            <a:r>
              <a:rPr lang="en-US" sz="2100" b="1" dirty="0">
                <a:effectLst/>
                <a:ea typeface="Calibri" panose="020F0502020204030204" pitchFamily="34" charset="0"/>
                <a:cs typeface="Times New Roman" panose="02020603050405020304" pitchFamily="18" charset="0"/>
              </a:rPr>
              <a:t>Mesleki İngilizce III: (Theme: Pharmacy English 3)</a:t>
            </a:r>
            <a:r>
              <a:rPr lang="tr-TR" sz="2100" dirty="0">
                <a:effectLst/>
                <a:ea typeface="Calibri" panose="020F0502020204030204" pitchFamily="34" charset="0"/>
                <a:cs typeface="Times New Roman" panose="02020603050405020304" pitchFamily="18" charset="0"/>
              </a:rPr>
              <a:t> Haftada </a:t>
            </a:r>
            <a:r>
              <a:rPr lang="en-US" sz="2100" dirty="0">
                <a:effectLst/>
                <a:ea typeface="Calibri" panose="020F0502020204030204" pitchFamily="34" charset="0"/>
                <a:cs typeface="Times New Roman" panose="02020603050405020304" pitchFamily="18" charset="0"/>
              </a:rPr>
              <a:t>4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ve </a:t>
            </a:r>
            <a:r>
              <a:rPr lang="tr-TR" sz="2100" dirty="0">
                <a:effectLst/>
                <a:ea typeface="Calibri" panose="020F0502020204030204" pitchFamily="34" charset="0"/>
                <a:cs typeface="Times New Roman" panose="02020603050405020304" pitchFamily="18" charset="0"/>
              </a:rPr>
              <a:t>2</a:t>
            </a:r>
            <a:r>
              <a:rPr lang="en-US" sz="2100" dirty="0">
                <a:effectLst/>
                <a:ea typeface="Calibri" panose="020F0502020204030204" pitchFamily="34" charset="0"/>
                <a:cs typeface="Times New Roman" panose="02020603050405020304" pitchFamily="18" charset="0"/>
              </a:rPr>
              <a:t> kredi olan Mesleki İngilizce 3 dersi, bu dönem haftada 2 ders </a:t>
            </a:r>
            <a:r>
              <a:rPr lang="en-US" sz="2100" dirty="0" smtClean="0">
                <a:effectLst/>
                <a:ea typeface="Calibri" panose="020F0502020204030204" pitchFamily="34" charset="0"/>
                <a:cs typeface="Times New Roman" panose="02020603050405020304" pitchFamily="18" charset="0"/>
              </a:rPr>
              <a:t>sati </a:t>
            </a:r>
            <a:r>
              <a:rPr lang="en-US" sz="2100" dirty="0">
                <a:ea typeface="Calibri" panose="020F0502020204030204" pitchFamily="34" charset="0"/>
                <a:cs typeface="Times New Roman" panose="02020603050405020304" pitchFamily="18" charset="0"/>
              </a:rPr>
              <a:t>ders </a:t>
            </a:r>
            <a:r>
              <a:rPr lang="en-US" sz="2100" dirty="0" smtClean="0">
                <a:ea typeface="Calibri" panose="020F0502020204030204" pitchFamily="34" charset="0"/>
                <a:cs typeface="Times New Roman" panose="02020603050405020304" pitchFamily="18" charset="0"/>
              </a:rPr>
              <a:t>sati </a:t>
            </a:r>
            <a:r>
              <a:rPr lang="tr-TR" sz="2100" dirty="0">
                <a:ea typeface="Calibri" panose="020F0502020204030204" pitchFamily="34" charset="0"/>
                <a:cs typeface="Times New Roman" panose="02020603050405020304" pitchFamily="18" charset="0"/>
              </a:rPr>
              <a:t>yüz yüze de</a:t>
            </a:r>
            <a:r>
              <a:rPr lang="en-US" sz="2100" dirty="0">
                <a:ea typeface="Calibri" panose="020F0502020204030204" pitchFamily="34" charset="0"/>
                <a:cs typeface="Times New Roman" panose="02020603050405020304" pitchFamily="18" charset="0"/>
              </a:rPr>
              <a:t>rs </a:t>
            </a:r>
            <a:r>
              <a:rPr lang="en-US" sz="2100" dirty="0">
                <a:effectLst/>
                <a:ea typeface="Calibri" panose="020F0502020204030204" pitchFamily="34" charset="0"/>
                <a:cs typeface="Times New Roman" panose="02020603050405020304" pitchFamily="18" charset="0"/>
              </a:rPr>
              <a:t>ve 2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de Cengage MindTap LMS platformu üzerinden online self-study şeklinde yürütülecektir. Bu dönem bu dersi 2 grup şeklinde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öğretim görevlimiz ver</a:t>
            </a:r>
            <a:r>
              <a:rPr lang="tr-TR" sz="2100" dirty="0">
                <a:effectLst/>
                <a:ea typeface="Calibri" panose="020F0502020204030204" pitchFamily="34" charset="0"/>
                <a:cs typeface="Times New Roman" panose="02020603050405020304" pitchFamily="18" charset="0"/>
              </a:rPr>
              <a:t>mek</a:t>
            </a:r>
            <a:r>
              <a:rPr lang="en-US" sz="2100" dirty="0">
                <a:effectLst/>
                <a:ea typeface="Calibri" panose="020F0502020204030204" pitchFamily="34" charset="0"/>
                <a:cs typeface="Times New Roman" panose="02020603050405020304" pitchFamily="18" charset="0"/>
              </a:rPr>
              <a:t>t</a:t>
            </a:r>
            <a:r>
              <a:rPr lang="tr-TR" sz="2100" dirty="0">
                <a:effectLst/>
                <a:ea typeface="Calibri" panose="020F0502020204030204" pitchFamily="34" charset="0"/>
                <a:cs typeface="Times New Roman" panose="02020603050405020304" pitchFamily="18" charset="0"/>
              </a:rPr>
              <a:t>ed</a:t>
            </a:r>
            <a:r>
              <a:rPr lang="en-US" sz="2100" dirty="0">
                <a:effectLst/>
                <a:ea typeface="Calibri" panose="020F0502020204030204" pitchFamily="34" charset="0"/>
                <a:cs typeface="Times New Roman" panose="02020603050405020304" pitchFamily="18" charset="0"/>
              </a:rPr>
              <a:t>ir. Sınavlar KEYPS platform üzerinden yüz yüze yapılmıştır.</a:t>
            </a:r>
            <a:endParaRPr lang="tr-TR" sz="2100" dirty="0">
              <a:effectLst/>
              <a:ea typeface="Calibri" panose="020F0502020204030204" pitchFamily="34" charset="0"/>
              <a:cs typeface="Times New Roman" panose="02020603050405020304" pitchFamily="18" charset="0"/>
            </a:endParaRPr>
          </a:p>
          <a:p>
            <a:pPr algn="just"/>
            <a:r>
              <a:rPr lang="en-US" sz="2100" b="1" dirty="0">
                <a:effectLst/>
                <a:ea typeface="Calibri" panose="020F0502020204030204" pitchFamily="34" charset="0"/>
                <a:cs typeface="Times New Roman" panose="02020603050405020304" pitchFamily="18" charset="0"/>
              </a:rPr>
              <a:t>Mesleki İngilizce V: (Theme: Integrated Academic Writing) </a:t>
            </a:r>
            <a:r>
              <a:rPr lang="tr-TR" sz="2100" dirty="0">
                <a:effectLst/>
                <a:ea typeface="Calibri" panose="020F0502020204030204" pitchFamily="34" charset="0"/>
                <a:cs typeface="Times New Roman" panose="02020603050405020304" pitchFamily="18" charset="0"/>
              </a:rPr>
              <a:t>Haftada </a:t>
            </a:r>
            <a:r>
              <a:rPr lang="en-US" sz="2100" dirty="0">
                <a:effectLst/>
                <a:ea typeface="Calibri" panose="020F0502020204030204" pitchFamily="34" charset="0"/>
                <a:cs typeface="Times New Roman" panose="02020603050405020304" pitchFamily="18" charset="0"/>
              </a:rPr>
              <a:t>2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ve 2 kredi olan bu dersimiz de bu dönem haftada 2 ders </a:t>
            </a:r>
            <a:r>
              <a:rPr lang="en-US" sz="2100" dirty="0" smtClean="0">
                <a:effectLst/>
                <a:ea typeface="Calibri" panose="020F0502020204030204" pitchFamily="34" charset="0"/>
                <a:cs typeface="Times New Roman" panose="02020603050405020304" pitchFamily="18" charset="0"/>
              </a:rPr>
              <a:t>sati </a:t>
            </a:r>
            <a:r>
              <a:rPr lang="en-US" sz="2100" dirty="0">
                <a:ea typeface="Calibri" panose="020F0502020204030204" pitchFamily="34" charset="0"/>
                <a:cs typeface="Times New Roman" panose="02020603050405020304" pitchFamily="18" charset="0"/>
              </a:rPr>
              <a:t>ders </a:t>
            </a:r>
            <a:r>
              <a:rPr lang="en-US" sz="2100" dirty="0" smtClean="0">
                <a:ea typeface="Calibri" panose="020F0502020204030204" pitchFamily="34" charset="0"/>
                <a:cs typeface="Times New Roman" panose="02020603050405020304" pitchFamily="18" charset="0"/>
              </a:rPr>
              <a:t>sati </a:t>
            </a:r>
            <a:r>
              <a:rPr lang="tr-TR" sz="2100" dirty="0">
                <a:ea typeface="Calibri" panose="020F0502020204030204" pitchFamily="34" charset="0"/>
                <a:cs typeface="Times New Roman" panose="02020603050405020304" pitchFamily="18" charset="0"/>
              </a:rPr>
              <a:t>yüz yüze de</a:t>
            </a:r>
            <a:r>
              <a:rPr lang="en-US" sz="2100" dirty="0">
                <a:ea typeface="Calibri" panose="020F0502020204030204" pitchFamily="34" charset="0"/>
                <a:cs typeface="Times New Roman" panose="02020603050405020304" pitchFamily="18" charset="0"/>
              </a:rPr>
              <a:t>rs ve </a:t>
            </a:r>
            <a:r>
              <a:rPr lang="en-US" sz="2100" dirty="0">
                <a:effectLst/>
                <a:ea typeface="Calibri" panose="020F0502020204030204" pitchFamily="34" charset="0"/>
                <a:cs typeface="Times New Roman" panose="02020603050405020304" pitchFamily="18" charset="0"/>
              </a:rPr>
              <a:t>2 ders </a:t>
            </a:r>
            <a:r>
              <a:rPr lang="en-US" sz="2100" dirty="0" smtClean="0">
                <a:effectLst/>
                <a:ea typeface="Calibri" panose="020F0502020204030204" pitchFamily="34" charset="0"/>
                <a:cs typeface="Times New Roman" panose="02020603050405020304" pitchFamily="18" charset="0"/>
              </a:rPr>
              <a:t>sati </a:t>
            </a:r>
            <a:r>
              <a:rPr lang="en-US" sz="2100" dirty="0">
                <a:effectLst/>
                <a:ea typeface="Calibri" panose="020F0502020204030204" pitchFamily="34" charset="0"/>
                <a:cs typeface="Times New Roman" panose="02020603050405020304" pitchFamily="18" charset="0"/>
              </a:rPr>
              <a:t>Cengage </a:t>
            </a:r>
            <a:r>
              <a:rPr lang="tr-TR" sz="2100" dirty="0" smtClean="0">
                <a:effectLst/>
                <a:ea typeface="Calibri" panose="020F0502020204030204" pitchFamily="34" charset="0"/>
                <a:cs typeface="Times New Roman" panose="02020603050405020304" pitchFamily="18" charset="0"/>
              </a:rPr>
              <a:t>Bezmialem Uzaktan Öğretim </a:t>
            </a:r>
            <a:r>
              <a:rPr lang="en-US" sz="2100" dirty="0" smtClean="0">
                <a:effectLst/>
                <a:ea typeface="Calibri" panose="020F0502020204030204" pitchFamily="34" charset="0"/>
                <a:cs typeface="Times New Roman" panose="02020603050405020304" pitchFamily="18" charset="0"/>
              </a:rPr>
              <a:t>platformu </a:t>
            </a:r>
            <a:r>
              <a:rPr lang="en-US" sz="2100" dirty="0">
                <a:effectLst/>
                <a:ea typeface="Calibri" panose="020F0502020204030204" pitchFamily="34" charset="0"/>
                <a:cs typeface="Times New Roman" panose="02020603050405020304" pitchFamily="18" charset="0"/>
              </a:rPr>
              <a:t>üzerinden online self-study şeklinde yürütülecektir. Bu dönem bu dersi  2 grup halinde </a:t>
            </a:r>
            <a:r>
              <a:rPr lang="tr-TR" sz="2100" dirty="0">
                <a:effectLst/>
                <a:ea typeface="Calibri" panose="020F0502020204030204" pitchFamily="34" charset="0"/>
                <a:cs typeface="Times New Roman" panose="02020603050405020304" pitchFamily="18" charset="0"/>
              </a:rPr>
              <a:t>1</a:t>
            </a:r>
            <a:r>
              <a:rPr lang="en-US" sz="2100" dirty="0">
                <a:effectLst/>
                <a:ea typeface="Calibri" panose="020F0502020204030204" pitchFamily="34" charset="0"/>
                <a:cs typeface="Times New Roman" panose="02020603050405020304" pitchFamily="18" charset="0"/>
              </a:rPr>
              <a:t> öğretim görevlimiz ver</a:t>
            </a:r>
            <a:r>
              <a:rPr lang="tr-TR" sz="2100" dirty="0">
                <a:effectLst/>
                <a:ea typeface="Calibri" panose="020F0502020204030204" pitchFamily="34" charset="0"/>
                <a:cs typeface="Times New Roman" panose="02020603050405020304" pitchFamily="18" charset="0"/>
              </a:rPr>
              <a:t>mekted</a:t>
            </a:r>
            <a:r>
              <a:rPr lang="en-US" sz="2100" dirty="0">
                <a:effectLst/>
                <a:ea typeface="Calibri" panose="020F0502020204030204" pitchFamily="34" charset="0"/>
                <a:cs typeface="Times New Roman" panose="02020603050405020304" pitchFamily="18" charset="0"/>
              </a:rPr>
              <a:t>ir. Sınavlar Turnitin programı üzerinden ödev teslimi şeklinde yapılmıştır.</a:t>
            </a:r>
            <a:endParaRPr lang="tr-TR" sz="2100" dirty="0">
              <a:effectLst/>
              <a:ea typeface="Calibri" panose="020F0502020204030204" pitchFamily="34" charset="0"/>
              <a:cs typeface="Times New Roman" panose="02020603050405020304" pitchFamily="18" charset="0"/>
            </a:endParaRPr>
          </a:p>
          <a:p>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kumimoji="0" lang="tr-TR" sz="2700" b="1" i="0" u="none" strike="noStrike" kern="120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Eczacılık </a:t>
            </a:r>
            <a:r>
              <a:rPr kumimoji="0" lang="tr-TR" sz="27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Fakültesi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2748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Medikal İngilizce Programı Ders Listesi- SBF</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graphicFrame>
        <p:nvGraphicFramePr>
          <p:cNvPr id="3" name="İçerik Yer Tutucusu 2"/>
          <p:cNvGraphicFramePr>
            <a:graphicFrameLocks noGrp="1"/>
          </p:cNvGraphicFramePr>
          <p:nvPr>
            <p:ph idx="1"/>
            <p:extLst>
              <p:ext uri="{D42A27DB-BD31-4B8C-83A1-F6EECF244321}">
                <p14:modId xmlns:p14="http://schemas.microsoft.com/office/powerpoint/2010/main" val="1044396515"/>
              </p:ext>
            </p:extLst>
          </p:nvPr>
        </p:nvGraphicFramePr>
        <p:xfrm>
          <a:off x="694507" y="1120230"/>
          <a:ext cx="10748555" cy="5090160"/>
        </p:xfrm>
        <a:graphic>
          <a:graphicData uri="http://schemas.openxmlformats.org/drawingml/2006/table">
            <a:tbl>
              <a:tblPr firstRow="1" bandRow="1">
                <a:tableStyleId>{5C22544A-7EE6-4342-B048-85BDC9FD1C3A}</a:tableStyleId>
              </a:tblPr>
              <a:tblGrid>
                <a:gridCol w="3322483">
                  <a:extLst>
                    <a:ext uri="{9D8B030D-6E8A-4147-A177-3AD203B41FA5}">
                      <a16:colId xmlns:a16="http://schemas.microsoft.com/office/drawing/2014/main" val="2763047234"/>
                    </a:ext>
                  </a:extLst>
                </a:gridCol>
                <a:gridCol w="587499">
                  <a:extLst>
                    <a:ext uri="{9D8B030D-6E8A-4147-A177-3AD203B41FA5}">
                      <a16:colId xmlns:a16="http://schemas.microsoft.com/office/drawing/2014/main" val="2589441878"/>
                    </a:ext>
                  </a:extLst>
                </a:gridCol>
                <a:gridCol w="3204538">
                  <a:extLst>
                    <a:ext uri="{9D8B030D-6E8A-4147-A177-3AD203B41FA5}">
                      <a16:colId xmlns:a16="http://schemas.microsoft.com/office/drawing/2014/main" val="3759593929"/>
                    </a:ext>
                  </a:extLst>
                </a:gridCol>
                <a:gridCol w="3634035">
                  <a:extLst>
                    <a:ext uri="{9D8B030D-6E8A-4147-A177-3AD203B41FA5}">
                      <a16:colId xmlns:a16="http://schemas.microsoft.com/office/drawing/2014/main" val="2354614584"/>
                    </a:ext>
                  </a:extLst>
                </a:gridCol>
              </a:tblGrid>
              <a:tr h="370840">
                <a:tc>
                  <a:txBody>
                    <a:bodyPr/>
                    <a:lstStyle/>
                    <a:p>
                      <a:r>
                        <a:rPr lang="tr-TR" dirty="0"/>
                        <a:t>Bölüm</a:t>
                      </a:r>
                    </a:p>
                  </a:txBody>
                  <a:tcPr>
                    <a:solidFill>
                      <a:srgbClr val="C00000"/>
                    </a:solidFill>
                  </a:tcPr>
                </a:tc>
                <a:tc>
                  <a:txBody>
                    <a:bodyPr/>
                    <a:lstStyle/>
                    <a:p>
                      <a:r>
                        <a:rPr lang="tr-TR" dirty="0"/>
                        <a:t>Yıl</a:t>
                      </a:r>
                    </a:p>
                  </a:txBody>
                  <a:tcPr>
                    <a:solidFill>
                      <a:srgbClr val="C00000"/>
                    </a:solidFill>
                  </a:tcPr>
                </a:tc>
                <a:tc>
                  <a:txBody>
                    <a:bodyPr/>
                    <a:lstStyle/>
                    <a:p>
                      <a:r>
                        <a:rPr lang="tr-TR" dirty="0"/>
                        <a:t>Ders Adı</a:t>
                      </a:r>
                      <a:r>
                        <a:rPr lang="tr-TR" baseline="0" dirty="0"/>
                        <a:t> </a:t>
                      </a:r>
                      <a:r>
                        <a:rPr lang="tr-TR" dirty="0"/>
                        <a:t>(Güz)</a:t>
                      </a:r>
                    </a:p>
                  </a:txBody>
                  <a:tcPr>
                    <a:solidFill>
                      <a:srgbClr val="C00000"/>
                    </a:solidFill>
                  </a:tcPr>
                </a:tc>
                <a:tc>
                  <a:txBody>
                    <a:bodyPr/>
                    <a:lstStyle/>
                    <a:p>
                      <a:r>
                        <a:rPr lang="tr-TR" dirty="0"/>
                        <a:t>Ders Adı</a:t>
                      </a:r>
                      <a:r>
                        <a:rPr lang="tr-TR" baseline="0" dirty="0"/>
                        <a:t> </a:t>
                      </a:r>
                      <a:r>
                        <a:rPr lang="tr-TR" dirty="0"/>
                        <a:t>Bahar</a:t>
                      </a:r>
                    </a:p>
                  </a:txBody>
                  <a:tcPr>
                    <a:solidFill>
                      <a:srgbClr val="C00000"/>
                    </a:solidFill>
                  </a:tcPr>
                </a:tc>
                <a:extLst>
                  <a:ext uri="{0D108BD9-81ED-4DB2-BD59-A6C34878D82A}">
                    <a16:rowId xmlns:a16="http://schemas.microsoft.com/office/drawing/2014/main" val="3224846159"/>
                  </a:ext>
                </a:extLst>
              </a:tr>
              <a:tr h="370840">
                <a:tc>
                  <a:txBody>
                    <a:bodyPr/>
                    <a:lstStyle/>
                    <a:p>
                      <a:r>
                        <a:rPr lang="tr-TR" dirty="0"/>
                        <a:t>Tüm</a:t>
                      </a:r>
                      <a:r>
                        <a:rPr lang="tr-TR" baseline="0" dirty="0"/>
                        <a:t> Bölümler</a:t>
                      </a:r>
                      <a:endParaRPr lang="tr-TR" dirty="0"/>
                    </a:p>
                  </a:txBody>
                  <a:tcPr/>
                </a:tc>
                <a:tc>
                  <a:txBody>
                    <a:bodyPr/>
                    <a:lstStyle/>
                    <a:p>
                      <a:r>
                        <a:rPr lang="tr-TR" dirty="0"/>
                        <a:t>1 </a:t>
                      </a:r>
                    </a:p>
                  </a:txBody>
                  <a:tcPr/>
                </a:tc>
                <a:tc>
                  <a:txBody>
                    <a:bodyPr/>
                    <a:lstStyle/>
                    <a:p>
                      <a:r>
                        <a:rPr lang="tr-TR" dirty="0"/>
                        <a:t>Professional English 1</a:t>
                      </a:r>
                    </a:p>
                  </a:txBody>
                  <a:tcPr/>
                </a:tc>
                <a:tc>
                  <a:txBody>
                    <a:bodyPr/>
                    <a:lstStyle/>
                    <a:p>
                      <a:r>
                        <a:rPr lang="tr-TR" dirty="0"/>
                        <a:t>Professional English 2</a:t>
                      </a:r>
                    </a:p>
                  </a:txBody>
                  <a:tcPr/>
                </a:tc>
                <a:extLst>
                  <a:ext uri="{0D108BD9-81ED-4DB2-BD59-A6C34878D82A}">
                    <a16:rowId xmlns:a16="http://schemas.microsoft.com/office/drawing/2014/main" val="775329980"/>
                  </a:ext>
                </a:extLst>
              </a:tr>
              <a:tr h="370840">
                <a:tc>
                  <a:txBody>
                    <a:bodyPr/>
                    <a:lstStyle/>
                    <a:p>
                      <a:r>
                        <a:rPr lang="tr-TR" dirty="0"/>
                        <a:t>Beslenme ve Diyetetik</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3222949333"/>
                  </a:ext>
                </a:extLst>
              </a:tr>
              <a:tr h="370840">
                <a:tc>
                  <a:txBody>
                    <a:bodyPr/>
                    <a:lstStyle/>
                    <a:p>
                      <a:r>
                        <a:rPr lang="tr-TR" dirty="0"/>
                        <a:t>Hemşirelik</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13748922"/>
                  </a:ext>
                </a:extLst>
              </a:tr>
              <a:tr h="370840">
                <a:tc>
                  <a:txBody>
                    <a:bodyPr/>
                    <a:lstStyle/>
                    <a:p>
                      <a:r>
                        <a:rPr lang="tr-TR" dirty="0"/>
                        <a:t>Hemşirelik</a:t>
                      </a:r>
                    </a:p>
                  </a:txBody>
                  <a:tcPr/>
                </a:tc>
                <a:tc>
                  <a:txBody>
                    <a:bodyPr/>
                    <a:lstStyle/>
                    <a:p>
                      <a:r>
                        <a:rPr lang="tr-TR" dirty="0"/>
                        <a:t>3</a:t>
                      </a:r>
                    </a:p>
                  </a:txBody>
                  <a:tcPr/>
                </a:tc>
                <a:tc>
                  <a:txBody>
                    <a:bodyPr/>
                    <a:lstStyle/>
                    <a:p>
                      <a:r>
                        <a:rPr lang="tr-TR" dirty="0"/>
                        <a:t>*</a:t>
                      </a:r>
                      <a:r>
                        <a:rPr lang="en-US" dirty="0"/>
                        <a:t>Case-</a:t>
                      </a:r>
                      <a:r>
                        <a:rPr lang="tr-TR" dirty="0"/>
                        <a:t>B</a:t>
                      </a:r>
                      <a:r>
                        <a:rPr lang="en-US" dirty="0"/>
                        <a:t>ased English Communication Skills in Nursing</a:t>
                      </a:r>
                      <a:endParaRPr lang="tr-TR" dirty="0"/>
                    </a:p>
                  </a:txBody>
                  <a:tcPr/>
                </a:tc>
                <a:tc>
                  <a:txBody>
                    <a:bodyPr/>
                    <a:lstStyle/>
                    <a:p>
                      <a:r>
                        <a:rPr lang="tr-TR" dirty="0"/>
                        <a:t>*</a:t>
                      </a:r>
                      <a:r>
                        <a:rPr lang="en-US" dirty="0"/>
                        <a:t>Case-</a:t>
                      </a:r>
                      <a:r>
                        <a:rPr lang="tr-TR" dirty="0"/>
                        <a:t>B</a:t>
                      </a:r>
                      <a:r>
                        <a:rPr lang="en-US" dirty="0"/>
                        <a:t>ased English Communication Skills in Nursing</a:t>
                      </a:r>
                      <a:endParaRPr lang="tr-TR" dirty="0"/>
                    </a:p>
                  </a:txBody>
                  <a:tcPr/>
                </a:tc>
                <a:extLst>
                  <a:ext uri="{0D108BD9-81ED-4DB2-BD59-A6C34878D82A}">
                    <a16:rowId xmlns:a16="http://schemas.microsoft.com/office/drawing/2014/main" val="1880068567"/>
                  </a:ext>
                </a:extLst>
              </a:tr>
              <a:tr h="370840">
                <a:tc>
                  <a:txBody>
                    <a:bodyPr/>
                    <a:lstStyle/>
                    <a:p>
                      <a:r>
                        <a:rPr lang="tr-TR" dirty="0"/>
                        <a:t>Fizyoterapi</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1394943073"/>
                  </a:ext>
                </a:extLst>
              </a:tr>
              <a:tr h="370840">
                <a:tc>
                  <a:txBody>
                    <a:bodyPr/>
                    <a:lstStyle/>
                    <a:p>
                      <a:r>
                        <a:rPr lang="tr-TR" dirty="0"/>
                        <a:t>Odyoloji</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2622121692"/>
                  </a:ext>
                </a:extLst>
              </a:tr>
              <a:tr h="370840">
                <a:tc>
                  <a:txBody>
                    <a:bodyPr/>
                    <a:lstStyle/>
                    <a:p>
                      <a:r>
                        <a:rPr lang="tr-TR" dirty="0"/>
                        <a:t>Odyoloji</a:t>
                      </a:r>
                    </a:p>
                  </a:txBody>
                  <a:tcPr/>
                </a:tc>
                <a:tc>
                  <a:txBody>
                    <a:bodyPr/>
                    <a:lstStyle/>
                    <a:p>
                      <a:r>
                        <a:rPr lang="tr-TR" dirty="0"/>
                        <a:t>3</a:t>
                      </a:r>
                    </a:p>
                  </a:txBody>
                  <a:tcPr/>
                </a:tc>
                <a:tc>
                  <a:txBody>
                    <a:bodyPr/>
                    <a:lstStyle/>
                    <a:p>
                      <a:r>
                        <a:rPr lang="tr-TR" dirty="0"/>
                        <a:t>Professional English 5</a:t>
                      </a:r>
                    </a:p>
                  </a:txBody>
                  <a:tcPr/>
                </a:tc>
                <a:tc>
                  <a:txBody>
                    <a:bodyPr/>
                    <a:lstStyle/>
                    <a:p>
                      <a:r>
                        <a:rPr lang="tr-TR" dirty="0"/>
                        <a:t>Professional English 6</a:t>
                      </a:r>
                    </a:p>
                  </a:txBody>
                  <a:tcPr/>
                </a:tc>
                <a:extLst>
                  <a:ext uri="{0D108BD9-81ED-4DB2-BD59-A6C34878D82A}">
                    <a16:rowId xmlns:a16="http://schemas.microsoft.com/office/drawing/2014/main" val="1033900799"/>
                  </a:ext>
                </a:extLst>
              </a:tr>
              <a:tr h="370840">
                <a:tc>
                  <a:txBody>
                    <a:bodyPr/>
                    <a:lstStyle/>
                    <a:p>
                      <a:r>
                        <a:rPr lang="tr-TR" dirty="0"/>
                        <a:t>Odyoloji</a:t>
                      </a:r>
                    </a:p>
                  </a:txBody>
                  <a:tcPr/>
                </a:tc>
                <a:tc>
                  <a:txBody>
                    <a:bodyPr/>
                    <a:lstStyle/>
                    <a:p>
                      <a:r>
                        <a:rPr lang="tr-TR" dirty="0"/>
                        <a:t>4</a:t>
                      </a:r>
                    </a:p>
                  </a:txBody>
                  <a:tcPr/>
                </a:tc>
                <a:tc>
                  <a:txBody>
                    <a:bodyPr/>
                    <a:lstStyle/>
                    <a:p>
                      <a:r>
                        <a:rPr lang="tr-TR" dirty="0"/>
                        <a:t>Professional English</a:t>
                      </a:r>
                      <a:r>
                        <a:rPr lang="tr-TR" baseline="0" dirty="0"/>
                        <a:t> 7</a:t>
                      </a:r>
                      <a:endParaRPr lang="tr-TR" dirty="0"/>
                    </a:p>
                  </a:txBody>
                  <a:tcPr/>
                </a:tc>
                <a:tc>
                  <a:txBody>
                    <a:bodyPr/>
                    <a:lstStyle/>
                    <a:p>
                      <a:r>
                        <a:rPr lang="tr-TR" dirty="0"/>
                        <a:t>Professional English 8</a:t>
                      </a:r>
                    </a:p>
                  </a:txBody>
                  <a:tcPr/>
                </a:tc>
                <a:extLst>
                  <a:ext uri="{0D108BD9-81ED-4DB2-BD59-A6C34878D82A}">
                    <a16:rowId xmlns:a16="http://schemas.microsoft.com/office/drawing/2014/main" val="2882527831"/>
                  </a:ext>
                </a:extLst>
              </a:tr>
              <a:tr h="370840">
                <a:tc>
                  <a:txBody>
                    <a:bodyPr/>
                    <a:lstStyle/>
                    <a:p>
                      <a:r>
                        <a:rPr lang="tr-TR" dirty="0"/>
                        <a:t>Sağlık Yönetimi</a:t>
                      </a:r>
                    </a:p>
                  </a:txBody>
                  <a:tcPr/>
                </a:tc>
                <a:tc>
                  <a:txBody>
                    <a:bodyPr/>
                    <a:lstStyle/>
                    <a:p>
                      <a:r>
                        <a:rPr lang="tr-TR" dirty="0"/>
                        <a:t>2</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3145176521"/>
                  </a:ext>
                </a:extLst>
              </a:tr>
              <a:tr h="370840">
                <a:tc>
                  <a:txBody>
                    <a:bodyPr/>
                    <a:lstStyle/>
                    <a:p>
                      <a:r>
                        <a:rPr lang="tr-TR" dirty="0"/>
                        <a:t>Sağlık Yönetimi</a:t>
                      </a:r>
                    </a:p>
                  </a:txBody>
                  <a:tcPr/>
                </a:tc>
                <a:tc>
                  <a:txBody>
                    <a:bodyPr/>
                    <a:lstStyle/>
                    <a:p>
                      <a:r>
                        <a:rPr lang="tr-TR" dirty="0"/>
                        <a:t>3</a:t>
                      </a:r>
                    </a:p>
                  </a:txBody>
                  <a:tcPr/>
                </a:tc>
                <a:tc>
                  <a:txBody>
                    <a:bodyPr/>
                    <a:lstStyle/>
                    <a:p>
                      <a:r>
                        <a:rPr lang="tr-TR" dirty="0"/>
                        <a:t>Professional English 5</a:t>
                      </a:r>
                    </a:p>
                  </a:txBody>
                  <a:tcPr/>
                </a:tc>
                <a:tc>
                  <a:txBody>
                    <a:bodyPr/>
                    <a:lstStyle/>
                    <a:p>
                      <a:r>
                        <a:rPr lang="tr-TR" dirty="0"/>
                        <a:t>Professional English 6</a:t>
                      </a:r>
                    </a:p>
                  </a:txBody>
                  <a:tcPr/>
                </a:tc>
                <a:extLst>
                  <a:ext uri="{0D108BD9-81ED-4DB2-BD59-A6C34878D82A}">
                    <a16:rowId xmlns:a16="http://schemas.microsoft.com/office/drawing/2014/main" val="181184412"/>
                  </a:ext>
                </a:extLst>
              </a:tr>
              <a:tr h="370840">
                <a:tc>
                  <a:txBody>
                    <a:bodyPr/>
                    <a:lstStyle/>
                    <a:p>
                      <a:r>
                        <a:rPr lang="tr-TR" dirty="0"/>
                        <a:t>Ergoterapi</a:t>
                      </a:r>
                    </a:p>
                  </a:txBody>
                  <a:tcPr/>
                </a:tc>
                <a:tc>
                  <a:txBody>
                    <a:bodyPr/>
                    <a:lstStyle/>
                    <a:p>
                      <a:r>
                        <a:rPr lang="tr-TR" dirty="0"/>
                        <a:t>3</a:t>
                      </a:r>
                    </a:p>
                  </a:txBody>
                  <a:tcPr/>
                </a:tc>
                <a:tc>
                  <a:txBody>
                    <a:bodyPr/>
                    <a:lstStyle/>
                    <a:p>
                      <a:r>
                        <a:rPr lang="tr-TR" dirty="0"/>
                        <a:t>Professional English 3</a:t>
                      </a:r>
                    </a:p>
                  </a:txBody>
                  <a:tcPr/>
                </a:tc>
                <a:tc>
                  <a:txBody>
                    <a:bodyPr/>
                    <a:lstStyle/>
                    <a:p>
                      <a:r>
                        <a:rPr lang="tr-TR" dirty="0"/>
                        <a:t>Professional English 4</a:t>
                      </a:r>
                    </a:p>
                  </a:txBody>
                  <a:tcPr/>
                </a:tc>
                <a:extLst>
                  <a:ext uri="{0D108BD9-81ED-4DB2-BD59-A6C34878D82A}">
                    <a16:rowId xmlns:a16="http://schemas.microsoft.com/office/drawing/2014/main" val="1670840263"/>
                  </a:ext>
                </a:extLst>
              </a:tr>
              <a:tr h="370840">
                <a:tc>
                  <a:txBody>
                    <a:bodyPr/>
                    <a:lstStyle/>
                    <a:p>
                      <a:r>
                        <a:rPr lang="tr-TR" dirty="0"/>
                        <a:t>Ergoterapi</a:t>
                      </a:r>
                    </a:p>
                  </a:txBody>
                  <a:tcPr/>
                </a:tc>
                <a:tc>
                  <a:txBody>
                    <a:bodyPr/>
                    <a:lstStyle/>
                    <a:p>
                      <a:r>
                        <a:rPr lang="tr-TR" dirty="0"/>
                        <a:t>4</a:t>
                      </a:r>
                    </a:p>
                  </a:txBody>
                  <a:tcPr/>
                </a:tc>
                <a:tc>
                  <a:txBody>
                    <a:bodyPr/>
                    <a:lstStyle/>
                    <a:p>
                      <a:r>
                        <a:rPr lang="tr-TR" dirty="0"/>
                        <a:t>Professional English</a:t>
                      </a:r>
                      <a:r>
                        <a:rPr lang="tr-TR" baseline="0" dirty="0"/>
                        <a:t> 5</a:t>
                      </a:r>
                      <a:endParaRPr lang="tr-TR" dirty="0"/>
                    </a:p>
                  </a:txBody>
                  <a:tcPr/>
                </a:tc>
                <a:tc>
                  <a:txBody>
                    <a:bodyPr/>
                    <a:lstStyle/>
                    <a:p>
                      <a:r>
                        <a:rPr lang="tr-TR" dirty="0"/>
                        <a:t>Professional English 6</a:t>
                      </a:r>
                    </a:p>
                  </a:txBody>
                  <a:tcPr/>
                </a:tc>
                <a:extLst>
                  <a:ext uri="{0D108BD9-81ED-4DB2-BD59-A6C34878D82A}">
                    <a16:rowId xmlns:a16="http://schemas.microsoft.com/office/drawing/2014/main" val="2717073293"/>
                  </a:ext>
                </a:extLst>
              </a:tr>
            </a:tbl>
          </a:graphicData>
        </a:graphic>
      </p:graphicFrame>
    </p:spTree>
    <p:extLst>
      <p:ext uri="{BB962C8B-B14F-4D97-AF65-F5344CB8AC3E}">
        <p14:creationId xmlns:p14="http://schemas.microsoft.com/office/powerpoint/2010/main" val="1460587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SHMYO Genel İngilizce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lnSpcReduction="10000"/>
          </a:bodyPr>
          <a:lstStyle/>
          <a:p>
            <a:pPr algn="just"/>
            <a:r>
              <a:rPr lang="tr-TR" sz="2800" dirty="0">
                <a:ea typeface="Calibri" panose="020F0502020204030204" pitchFamily="34" charset="0"/>
                <a:cs typeface="Times New Roman" panose="02020603050405020304" pitchFamily="18" charset="0"/>
              </a:rPr>
              <a:t>Genel İngilizce I dersi 2022-2023 Akademik yılı Güz döneminde yüz yüze olarak Sultangazi İlhan Varank yerleşkesinde verilmektedir.</a:t>
            </a:r>
          </a:p>
          <a:p>
            <a:pPr algn="just">
              <a:buNone/>
            </a:pPr>
            <a:r>
              <a:rPr lang="tr-TR" sz="2800" dirty="0">
                <a:ea typeface="Calibri" panose="020F0502020204030204" pitchFamily="34" charset="0"/>
                <a:cs typeface="Times New Roman" panose="02020603050405020304" pitchFamily="18" charset="0"/>
              </a:rPr>
              <a:t>   2022-2023 Dersin sorumlu öğretim elemanları: Derman Susam, Füsun Binay</a:t>
            </a:r>
          </a:p>
          <a:p>
            <a:pPr algn="just"/>
            <a:r>
              <a:rPr lang="tr-TR" sz="2800" dirty="0">
                <a:ea typeface="Calibri" panose="020F0502020204030204" pitchFamily="34" charset="0"/>
                <a:cs typeface="Times New Roman" panose="02020603050405020304" pitchFamily="18" charset="0"/>
              </a:rPr>
              <a:t>2023-2024 Akademik yılında Genel İngilizce I dersleri </a:t>
            </a:r>
            <a:r>
              <a:rPr lang="tr-TR" sz="2800" dirty="0" smtClean="0">
                <a:ea typeface="Calibri" panose="020F0502020204030204" pitchFamily="34" charset="0"/>
                <a:cs typeface="Times New Roman" panose="02020603050405020304" pitchFamily="18" charset="0"/>
              </a:rPr>
              <a:t>çevrim içi </a:t>
            </a:r>
            <a:r>
              <a:rPr lang="tr-TR" sz="2800" dirty="0">
                <a:ea typeface="Calibri" panose="020F0502020204030204" pitchFamily="34" charset="0"/>
                <a:cs typeface="Times New Roman" panose="02020603050405020304" pitchFamily="18" charset="0"/>
              </a:rPr>
              <a:t>olarak verilmektedir.</a:t>
            </a:r>
          </a:p>
          <a:p>
            <a:pPr marL="0" indent="0" algn="just">
              <a:buNone/>
            </a:pPr>
            <a:r>
              <a:rPr lang="tr-TR" dirty="0">
                <a:ea typeface="Calibri" panose="020F0502020204030204" pitchFamily="34" charset="0"/>
                <a:cs typeface="Times New Roman" panose="02020603050405020304" pitchFamily="18" charset="0"/>
              </a:rPr>
              <a:t>   Dersin sorumlu öğretim elemanı: Hatice Bal </a:t>
            </a:r>
            <a:endParaRPr lang="tr-TR" sz="2800" dirty="0">
              <a:ea typeface="Calibri" panose="020F0502020204030204" pitchFamily="34" charset="0"/>
              <a:cs typeface="Times New Roman" panose="02020603050405020304" pitchFamily="18" charset="0"/>
            </a:endParaRPr>
          </a:p>
          <a:p>
            <a:r>
              <a:rPr lang="tr-TR" sz="2800" dirty="0">
                <a:ea typeface="Calibri" panose="020F0502020204030204" pitchFamily="34" charset="0"/>
                <a:cs typeface="Times New Roman" panose="02020603050405020304" pitchFamily="18" charset="0"/>
              </a:rPr>
              <a:t>Smart Choice 1 Fourth Edition</a:t>
            </a:r>
          </a:p>
          <a:p>
            <a:pPr marL="0" indent="0">
              <a:buNone/>
            </a:pPr>
            <a:r>
              <a:rPr lang="tr-TR" sz="2800" dirty="0">
                <a:ea typeface="Calibri" panose="020F0502020204030204" pitchFamily="34" charset="0"/>
                <a:cs typeface="Times New Roman" panose="02020603050405020304" pitchFamily="18" charset="0"/>
              </a:rPr>
              <a:t>    Vize: %20</a:t>
            </a:r>
          </a:p>
          <a:p>
            <a:pPr marL="0" indent="0">
              <a:buNone/>
            </a:pPr>
            <a:r>
              <a:rPr lang="tr-TR" sz="2800" dirty="0">
                <a:ea typeface="Calibri" panose="020F0502020204030204" pitchFamily="34" charset="0"/>
                <a:cs typeface="Times New Roman" panose="02020603050405020304" pitchFamily="18" charset="0"/>
              </a:rPr>
              <a:t>    Ödev: %20 </a:t>
            </a:r>
          </a:p>
          <a:p>
            <a:pPr marL="0" indent="0">
              <a:buNone/>
            </a:pPr>
            <a:r>
              <a:rPr lang="tr-TR" sz="2800" dirty="0">
                <a:ea typeface="Calibri" panose="020F0502020204030204" pitchFamily="34" charset="0"/>
                <a:cs typeface="Times New Roman" panose="02020603050405020304" pitchFamily="18" charset="0"/>
              </a:rPr>
              <a:t>    Final: %60</a:t>
            </a:r>
          </a:p>
          <a:p>
            <a:endParaRPr lang="tr-TR" dirty="0"/>
          </a:p>
        </p:txBody>
      </p:sp>
    </p:spTree>
    <p:extLst>
      <p:ext uri="{BB962C8B-B14F-4D97-AF65-F5344CB8AC3E}">
        <p14:creationId xmlns:p14="http://schemas.microsoft.com/office/powerpoint/2010/main" val="1756284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kumimoji="0" lang="tr-TR" sz="2700" b="1" i="0" u="none" strike="noStrike" kern="1200" cap="none" spc="0" normalizeH="0" baseline="0" noProof="0" dirty="0">
                <a:ln>
                  <a:noFill/>
                </a:ln>
                <a:solidFill>
                  <a:prstClr val="white"/>
                </a:solidFill>
                <a:effectLst/>
                <a:uLnTx/>
                <a:uFillTx/>
                <a:latin typeface="+mn-lt"/>
                <a:ea typeface="+mj-ea"/>
                <a:cs typeface="Times New Roman" pitchFamily="18" charset="0"/>
              </a:rPr>
              <a:t>SHMYO Medikal Kelime Bilgisi ve Konuşma 1</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163001" y="1231850"/>
            <a:ext cx="11544090" cy="5062331"/>
          </a:xfrm>
        </p:spPr>
        <p:txBody>
          <a:bodyPr>
            <a:normAutofit fontScale="92500" lnSpcReduction="10000"/>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buNone/>
            </a:pPr>
            <a:r>
              <a:rPr lang="tr-TR" dirty="0" smtClean="0">
                <a:ea typeface="Calibri" panose="020F0502020204030204" pitchFamily="34" charset="0"/>
                <a:cs typeface="Times New Roman" panose="02020603050405020304" pitchFamily="18" charset="0"/>
              </a:rPr>
              <a:t>   2023-2024 </a:t>
            </a:r>
            <a:r>
              <a:rPr lang="tr-TR" dirty="0">
                <a:ea typeface="Calibri" panose="020F0502020204030204" pitchFamily="34" charset="0"/>
                <a:cs typeface="Times New Roman" panose="02020603050405020304" pitchFamily="18" charset="0"/>
              </a:rPr>
              <a:t>Akademik yılı Güz döneminde yine SHMYO 2. sınıf </a:t>
            </a:r>
            <a:r>
              <a:rPr lang="tr-TR" dirty="0" smtClean="0">
                <a:ea typeface="Calibri" panose="020F0502020204030204" pitchFamily="34" charset="0"/>
                <a:cs typeface="Times New Roman" panose="02020603050405020304" pitchFamily="18" charset="0"/>
              </a:rPr>
              <a:t>öğrencilerine çevrim içi olarak verilmektedir</a:t>
            </a:r>
            <a:r>
              <a:rPr lang="tr-TR" dirty="0">
                <a:ea typeface="Calibri" panose="020F0502020204030204" pitchFamily="34" charset="0"/>
                <a:cs typeface="Times New Roman" panose="02020603050405020304" pitchFamily="18" charset="0"/>
              </a:rPr>
              <a:t>.</a:t>
            </a:r>
          </a:p>
          <a:p>
            <a:pPr algn="just"/>
            <a:endParaRPr lang="tr-TR" dirty="0">
              <a:ea typeface="Calibri" panose="020F0502020204030204" pitchFamily="34" charset="0"/>
              <a:cs typeface="Times New Roman" panose="02020603050405020304" pitchFamily="18" charset="0"/>
            </a:endParaRPr>
          </a:p>
          <a:p>
            <a:pPr algn="just">
              <a:buNone/>
            </a:pPr>
            <a:r>
              <a:rPr lang="tr-TR" dirty="0"/>
              <a:t>   </a:t>
            </a:r>
            <a:r>
              <a:rPr lang="tr-TR" dirty="0">
                <a:cs typeface="Times New Roman" pitchFamily="18" charset="0"/>
              </a:rPr>
              <a:t>Bu ders, okuma ve dinleme metinleri ve sağlık alanlarında uygulanan senaryolar aracılığıyla öğrencilere temel düzeyde Medikal İngilizce kelime dağarcığı sağlamayı amaçlamaktadır. Ayrıca öğrencilerin Medikal İngilizce yeterliliklerini geliştirmelerini sağlar. Öğrenciler sık ​​kullanılan tıbbi kelimelere ve ifadelere odaklanarak Medikal İngilizce iletişim becerilerini arttırırlar. Öğrenciler tıbbi terminolojiyi tanımlar ve bağlamdaki kullanımları ile öğrenirler ve daha sonra, diyaloglardaki tıbbi ifadeleri dinleme etkinlikleri aracılığıyla kavrarlar.</a:t>
            </a:r>
            <a:endParaRPr lang="tr-TR" dirty="0">
              <a:ea typeface="Calibri" panose="020F0502020204030204" pitchFamily="34" charset="0"/>
              <a:cs typeface="Times New Roman" pitchFamily="18" charset="0"/>
            </a:endParaRPr>
          </a:p>
          <a:p>
            <a:pPr algn="just">
              <a:buNone/>
            </a:pPr>
            <a:r>
              <a:rPr lang="tr-TR" dirty="0">
                <a:ea typeface="Calibri" panose="020F0502020204030204" pitchFamily="34" charset="0"/>
                <a:cs typeface="Times New Roman" pitchFamily="18" charset="0"/>
              </a:rPr>
              <a:t>	</a:t>
            </a:r>
          </a:p>
          <a:p>
            <a:pPr algn="just">
              <a:buNone/>
            </a:pPr>
            <a:r>
              <a:rPr lang="tr-TR" dirty="0">
                <a:ea typeface="Calibri" panose="020F0502020204030204" pitchFamily="34" charset="0"/>
                <a:cs typeface="Times New Roman" pitchFamily="18" charset="0"/>
              </a:rPr>
              <a:t>   Dersin sorumlu öğretim elemanı: Öğr. Gör. Saadet DENİZ</a:t>
            </a:r>
          </a:p>
          <a:p>
            <a:endParaRPr lang="tr-TR" dirty="0"/>
          </a:p>
        </p:txBody>
      </p:sp>
    </p:spTree>
    <p:extLst>
      <p:ext uri="{BB962C8B-B14F-4D97-AF65-F5344CB8AC3E}">
        <p14:creationId xmlns:p14="http://schemas.microsoft.com/office/powerpoint/2010/main" val="2594207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smtClean="0">
                <a:solidFill>
                  <a:schemeClr val="bg1"/>
                </a:solidFill>
                <a:latin typeface="Calibri" panose="020F0502020204030204" pitchFamily="34" charset="0"/>
                <a:cs typeface="Calibri" panose="020F0502020204030204" pitchFamily="34" charset="0"/>
              </a:rPr>
              <a:t>2023 Faaliyetleri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fontScale="92500"/>
          </a:bodyPr>
          <a:lstStyle/>
          <a:p>
            <a:pPr lvl="0" algn="just"/>
            <a:r>
              <a:rPr lang="tr-TR" dirty="0" smtClean="0"/>
              <a:t>Sağlık </a:t>
            </a:r>
            <a:r>
              <a:rPr lang="tr-TR" dirty="0"/>
              <a:t>Bilimleri Fakültesi’nde her yıl düzenlenen Kompozisyon konuları belirlendi. </a:t>
            </a:r>
          </a:p>
          <a:p>
            <a:pPr marL="514350" lvl="0" indent="-514350" algn="just">
              <a:buFont typeface="+mj-lt"/>
              <a:buAutoNum type="arabicPeriod"/>
            </a:pPr>
            <a:r>
              <a:rPr lang="tr-TR" dirty="0"/>
              <a:t>Hemşirelik Bölümü öğrencileri için “Hemşireliğin Tarihsel Dönüşümü: Kadın şifacılar geçmiş dönemlerde iyileştirme yöntemlerini nasıl kullanarak ilerledi. Hemşirelik neden kadınlara kaldı?”</a:t>
            </a:r>
          </a:p>
          <a:p>
            <a:pPr marL="514350" lvl="0" indent="-514350" algn="just">
              <a:buFont typeface="+mj-lt"/>
              <a:buAutoNum type="arabicPeriod"/>
            </a:pPr>
            <a:r>
              <a:rPr lang="tr-TR" dirty="0"/>
              <a:t>Beslenme ve Diyetetik Bölümü öğrencileri için belirlenen konu ise “Neden daha fazla yemek isteği duyuyoruz?” ve “Özellikle neden yağlı ve şekerli yiyecekler yiyoruz?” konularından birini seçmelerini ve dönem sonuna kadar kompozisyonu yazarak teslim etmeleri istenildi</a:t>
            </a:r>
            <a:r>
              <a:rPr lang="tr-TR" dirty="0" smtClean="0"/>
              <a:t>.</a:t>
            </a:r>
          </a:p>
          <a:p>
            <a:pPr algn="just"/>
            <a:r>
              <a:rPr lang="tr-TR" dirty="0"/>
              <a:t>Sağlık Bilimleri Fakültesi 1. Sınıf öğrencileri için düzenlenmiş olan İngilizce Kompozisyon yazma yarışması 06.01.2023 tarihinde açıklanmıştır.</a:t>
            </a:r>
          </a:p>
          <a:p>
            <a:pPr marL="0" lvl="0" indent="0">
              <a:buNone/>
            </a:pPr>
            <a:endParaRPr lang="tr-TR" dirty="0"/>
          </a:p>
          <a:p>
            <a:pPr algn="just"/>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44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smtClean="0">
                <a:solidFill>
                  <a:schemeClr val="bg1"/>
                </a:solidFill>
                <a:latin typeface="Calibri" panose="020F0502020204030204" pitchFamily="34" charset="0"/>
                <a:cs typeface="Calibri" panose="020F0502020204030204" pitchFamily="34" charset="0"/>
              </a:rPr>
              <a:t>2023 Faaliyetleri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439667"/>
            <a:ext cx="10515600" cy="5062331"/>
          </a:xfrm>
        </p:spPr>
        <p:txBody>
          <a:bodyPr>
            <a:normAutofit/>
          </a:bodyPr>
          <a:lstStyle/>
          <a:p>
            <a:pPr lvl="0" algn="just"/>
            <a:r>
              <a:rPr lang="tr-TR" sz="2600" dirty="0">
                <a:solidFill>
                  <a:srgbClr val="000000"/>
                </a:solidFill>
                <a:ea typeface="Calibri" panose="020F0502020204030204" pitchFamily="34" charset="0"/>
              </a:rPr>
              <a:t>12 Ocak 2023 tarihinde Bölüm sekreterimiz Bilal Solmaz kurumumuzdaki görevinden </a:t>
            </a:r>
            <a:r>
              <a:rPr lang="tr-TR" sz="2600" dirty="0" smtClean="0">
                <a:solidFill>
                  <a:srgbClr val="000000"/>
                </a:solidFill>
                <a:ea typeface="Calibri" panose="020F0502020204030204" pitchFamily="34" charset="0"/>
              </a:rPr>
              <a:t>ayrıldı.</a:t>
            </a:r>
          </a:p>
          <a:p>
            <a:pPr algn="just"/>
            <a:r>
              <a:rPr lang="tr-TR" sz="2600" dirty="0"/>
              <a:t>7 Mart 2023 tarihinde İnsan Kaynakları Direktörlüğümüz tarafından düzenlenen Devlet Arşiv Hizmetleri hakkında yönetmeliğe göre arşiv hizmetleri eğitimine Yabancı Diller Bölümünden Serpil Koçaslan katılmıştır</a:t>
            </a:r>
            <a:r>
              <a:rPr lang="tr-TR" sz="2600" dirty="0" smtClean="0"/>
              <a:t>.</a:t>
            </a:r>
          </a:p>
          <a:p>
            <a:pPr lvl="0"/>
            <a:r>
              <a:rPr lang="tr-TR" sz="2600" dirty="0"/>
              <a:t>Twinnet EPSA (European Pharmaceutical Students Association) kapsamında Sırbistan’a gidecek Eczacılık Fakültesi öğrencileri için Erasmus İngilizce Sınavı 18 Nisan 2023 tarihinde Microsoft Teams üzerinden gerçekleştirilmiştir.</a:t>
            </a:r>
          </a:p>
          <a:p>
            <a:pPr lvl="0"/>
            <a:r>
              <a:rPr lang="tr-TR" sz="2600" dirty="0"/>
              <a:t>24 Nisan 2023 tarihinde Erasmus İngilizce Sınavı Microsoft Teams üzerinden çevrimiçi olarak gerçekleştirilmiştir. Sınav sonuçları Uluslararası İlişkiler Ofisi ile paylaşılmıştır.</a:t>
            </a:r>
          </a:p>
          <a:p>
            <a:pPr algn="just"/>
            <a:endParaRPr lang="tr-TR" dirty="0"/>
          </a:p>
          <a:p>
            <a:pPr lvl="0"/>
            <a:endParaRPr lang="tr-TR" dirty="0" smtClean="0"/>
          </a:p>
        </p:txBody>
      </p:sp>
    </p:spTree>
    <p:extLst>
      <p:ext uri="{BB962C8B-B14F-4D97-AF65-F5344CB8AC3E}">
        <p14:creationId xmlns:p14="http://schemas.microsoft.com/office/powerpoint/2010/main" val="416689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a:p>
            <a:pPr marL="0" indent="0">
              <a:buNone/>
            </a:pPr>
            <a:r>
              <a:rPr lang="tr-TR" sz="2400" dirty="0">
                <a:latin typeface="Calibri" panose="020F0502020204030204" pitchFamily="34" charset="0"/>
                <a:cs typeface="Calibri" panose="020F0502020204030204" pitchFamily="34" charset="0"/>
              </a:rPr>
              <a:t>                            </a:t>
            </a:r>
            <a:r>
              <a:rPr lang="tr-TR" sz="2400" dirty="0">
                <a:latin typeface="Times New Roman"/>
                <a:cs typeface="Times New Roman"/>
              </a:rPr>
              <a:t>    </a:t>
            </a:r>
            <a:r>
              <a:rPr lang="tr-TR" sz="2400" dirty="0">
                <a:cs typeface="Times New Roman"/>
              </a:rPr>
              <a:t>       Bölüm Sekreteri/Vatan Yerleşkesi</a:t>
            </a:r>
          </a:p>
          <a:p>
            <a:pPr marL="0" indent="0">
              <a:buNone/>
            </a:pPr>
            <a:r>
              <a:rPr lang="tr-TR" sz="2400" dirty="0">
                <a:cs typeface="Times New Roman"/>
              </a:rPr>
              <a:t>                                      </a:t>
            </a:r>
            <a:r>
              <a:rPr lang="tr-TR" sz="2400" noProof="1">
                <a:cs typeface="Times New Roman"/>
              </a:rPr>
              <a:t>                </a:t>
            </a:r>
            <a:r>
              <a:rPr lang="tr-TR" sz="2400" b="1" noProof="1">
                <a:cs typeface="Times New Roman"/>
              </a:rPr>
              <a:t>Gökçenur BİÇİM ŞİĞVA</a:t>
            </a:r>
          </a:p>
          <a:p>
            <a:pPr marL="0" indent="0">
              <a:buNone/>
            </a:pPr>
            <a:r>
              <a:rPr lang="tr-TR" sz="2400" noProof="1">
                <a:cs typeface="Times New Roman" panose="02020603050405020304" pitchFamily="18" charset="0"/>
              </a:rPr>
              <a:t>           *Gökçenur Biçim Şiğva 23.05.2023 tarihinde göreve başlamıştır.</a:t>
            </a:r>
          </a:p>
          <a:p>
            <a:pPr marL="0" indent="0">
              <a:buNone/>
            </a:pPr>
            <a:r>
              <a:rPr lang="tr-TR" sz="2400" noProof="1">
                <a:cs typeface="Times New Roman"/>
              </a:rPr>
              <a:t>	</a:t>
            </a:r>
          </a:p>
          <a:p>
            <a:pPr marL="0" indent="0">
              <a:buNone/>
            </a:pPr>
            <a:r>
              <a:rPr lang="tr-TR" sz="2400" noProof="1">
                <a:cs typeface="Times New Roman"/>
              </a:rPr>
              <a:t>                                    Uzman/Sultangazi İlhan Varank Yerleşkesi</a:t>
            </a:r>
          </a:p>
          <a:p>
            <a:pPr marL="0" indent="0">
              <a:buNone/>
            </a:pPr>
            <a:r>
              <a:rPr lang="tr-TR" sz="2400" noProof="1">
                <a:cs typeface="Times New Roman"/>
              </a:rPr>
              <a:t>	                                        </a:t>
            </a:r>
            <a:r>
              <a:rPr lang="tr-TR" sz="2400" b="1" noProof="1">
                <a:cs typeface="Times New Roman"/>
              </a:rPr>
              <a:t>Serpil KOÇASLAN</a:t>
            </a:r>
          </a:p>
          <a:p>
            <a:pPr marL="0" indent="0" algn="ctr">
              <a:buNone/>
            </a:pPr>
            <a:r>
              <a:rPr lang="tr-TR" sz="2400" noProof="1">
                <a:latin typeface="Calibri" panose="020F0502020204030204" pitchFamily="34" charset="0"/>
                <a:cs typeface="Calibri" panose="020F0502020204030204" pitchFamily="34" charset="0"/>
              </a:rPr>
              <a:t>*Serpil Koçaslan 2023 yılında Uzman Yardımcılığı pozisyonundan Uzman              pozisyonuna terfi ettirilmiştir.</a:t>
            </a:r>
            <a:endParaRPr lang="tr-TR" noProof="1"/>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YABANCI DİLLER BÖLÜMÜ İDARİ KADRO</a:t>
            </a:r>
          </a:p>
        </p:txBody>
      </p:sp>
    </p:spTree>
    <p:extLst>
      <p:ext uri="{BB962C8B-B14F-4D97-AF65-F5344CB8AC3E}">
        <p14:creationId xmlns:p14="http://schemas.microsoft.com/office/powerpoint/2010/main" val="2739453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smtClean="0">
                <a:solidFill>
                  <a:schemeClr val="bg1"/>
                </a:solidFill>
                <a:latin typeface="Calibri" panose="020F0502020204030204" pitchFamily="34" charset="0"/>
                <a:cs typeface="Calibri" panose="020F0502020204030204" pitchFamily="34" charset="0"/>
              </a:rPr>
              <a:t>2023 Faaliyetleri</a:t>
            </a:r>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439667"/>
            <a:ext cx="10515600" cy="5062331"/>
          </a:xfrm>
        </p:spPr>
        <p:txBody>
          <a:bodyPr>
            <a:normAutofit/>
          </a:bodyPr>
          <a:lstStyle/>
          <a:p>
            <a:pPr lvl="0"/>
            <a:r>
              <a:rPr lang="tr-TR" sz="2600" dirty="0" smtClean="0"/>
              <a:t>2023-2024 </a:t>
            </a:r>
            <a:r>
              <a:rPr lang="tr-TR" sz="2600" dirty="0"/>
              <a:t>Akademik yılı için Yabancı Diller Bölümü İngilizce Hazırlık Programı Akademik takvim önerisi oluşturularak Öğrenci İşleri Direktörlüğümüz ile paylaşılmıştır.</a:t>
            </a:r>
          </a:p>
          <a:p>
            <a:pPr lvl="0"/>
            <a:r>
              <a:rPr lang="tr-TR" sz="2600" dirty="0"/>
              <a:t>2023-2024 Akademik yılında İngilizce Hazırlık Programı öğrencilerimizin kullanacağı İngilizce ders kitapları durumlarına bakılmış, gerekli olan adetler tespit edilerek satın alma talebinde bulunulmuştur.</a:t>
            </a:r>
          </a:p>
          <a:p>
            <a:pPr lvl="0"/>
            <a:r>
              <a:rPr lang="tr-TR" sz="2600" dirty="0"/>
              <a:t>Yabancı Diller Bölüm Başkanı Öğr. Gör. Saadet Deniz 29-30 Nisan 2023 tarihlerinde Kardeş Kitapevi tarafından düzenlenen </a:t>
            </a:r>
            <a:r>
              <a:rPr lang="tr-TR" sz="2600" i="1" dirty="0"/>
              <a:t>Exploring the Intersection of E-Learning and Artificial Intelligence </a:t>
            </a:r>
            <a:r>
              <a:rPr lang="tr-TR" sz="2600" dirty="0"/>
              <a:t>konulu etkinliğe katılmıştır.</a:t>
            </a:r>
          </a:p>
          <a:p>
            <a:pPr algn="just"/>
            <a:endParaRPr lang="tr-TR" dirty="0"/>
          </a:p>
          <a:p>
            <a:pPr lvl="0"/>
            <a:endParaRPr lang="tr-TR" dirty="0" smtClean="0"/>
          </a:p>
        </p:txBody>
      </p:sp>
    </p:spTree>
    <p:extLst>
      <p:ext uri="{BB962C8B-B14F-4D97-AF65-F5344CB8AC3E}">
        <p14:creationId xmlns:p14="http://schemas.microsoft.com/office/powerpoint/2010/main" val="18142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endParaRPr lang="tr-TR" dirty="0"/>
          </a:p>
        </p:txBody>
      </p:sp>
      <p:sp>
        <p:nvSpPr>
          <p:cNvPr id="2" name="Dikdörtgen 1"/>
          <p:cNvSpPr/>
          <p:nvPr/>
        </p:nvSpPr>
        <p:spPr>
          <a:xfrm>
            <a:off x="510981" y="1143727"/>
            <a:ext cx="11232528" cy="9633406"/>
          </a:xfrm>
          <a:prstGeom prst="rect">
            <a:avLst/>
          </a:prstGeom>
        </p:spPr>
        <p:txBody>
          <a:bodyPr wrap="square">
            <a:spAutoFit/>
          </a:bodyPr>
          <a:lstStyle/>
          <a:p>
            <a:endParaRPr lang="tr-TR" dirty="0" smtClean="0">
              <a:solidFill>
                <a:srgbClr val="000000"/>
              </a:solidFill>
              <a:latin typeface="Times New Roman" panose="02020603050405020304" pitchFamily="18" charset="0"/>
              <a:ea typeface="Calibri" panose="020F0502020204030204" pitchFamily="34" charset="0"/>
            </a:endParaRPr>
          </a:p>
          <a:p>
            <a:pPr marL="285750" indent="-285750">
              <a:buFont typeface="Arial" panose="020B0604020202020204" pitchFamily="34" charset="0"/>
              <a:buChar char="•"/>
            </a:pPr>
            <a:r>
              <a:rPr lang="tr-TR" sz="2600" dirty="0" smtClean="0"/>
              <a:t>2 Mayıs 2023 tarihinde İngilizce Hazırlık programı öğretim görevlilerimiz Pearson tarafından gerçekleştirilen online sunuma katılmışlardır.</a:t>
            </a:r>
          </a:p>
          <a:p>
            <a:pPr marL="285750" indent="-285750">
              <a:buFont typeface="Arial" panose="020B0604020202020204" pitchFamily="34" charset="0"/>
              <a:buChar char="•"/>
            </a:pPr>
            <a:endParaRPr lang="tr-TR" sz="2600" dirty="0" smtClean="0"/>
          </a:p>
          <a:p>
            <a:pPr marL="285750" indent="-285750">
              <a:buFont typeface="Arial" panose="020B0604020202020204" pitchFamily="34" charset="0"/>
              <a:buChar char="•"/>
            </a:pPr>
            <a:r>
              <a:rPr lang="tr-TR" sz="2600" dirty="0"/>
              <a:t>Beykoz Enstitü Yaz okulu kapsamında 9 öğrenciye İngilizce sınavı </a:t>
            </a:r>
            <a:r>
              <a:rPr lang="tr-TR" sz="2600" dirty="0" smtClean="0"/>
              <a:t>yapılmıştır.</a:t>
            </a:r>
          </a:p>
          <a:p>
            <a:pPr marL="285750" indent="-285750">
              <a:buFont typeface="Arial" panose="020B0604020202020204" pitchFamily="34" charset="0"/>
              <a:buChar char="•"/>
            </a:pPr>
            <a:endParaRPr lang="tr-TR" sz="2600" dirty="0">
              <a:solidFill>
                <a:srgbClr val="000000"/>
              </a:solidFill>
              <a:latin typeface="Times New Roman" panose="02020603050405020304" pitchFamily="18" charset="0"/>
              <a:ea typeface="Calibri" panose="020F0502020204030204" pitchFamily="34" charset="0"/>
            </a:endParaRPr>
          </a:p>
          <a:p>
            <a:pPr marL="285750" lvl="0" indent="-285750">
              <a:buFont typeface="Arial" panose="020B0604020202020204" pitchFamily="34" charset="0"/>
              <a:buChar char="•"/>
            </a:pPr>
            <a:r>
              <a:rPr lang="tr-TR" sz="2600" dirty="0"/>
              <a:t>Yabancı Diller Bölüm Başkanı Saadet Deniz 25-26 Mayıs 2023 tarihlerinde Bartın’da Yabancı Diller Yüksekokulu yöneticileri toplantısına katılmıştır</a:t>
            </a:r>
            <a:r>
              <a:rPr lang="tr-TR" sz="2600" dirty="0" smtClean="0"/>
              <a:t>.</a:t>
            </a:r>
          </a:p>
          <a:p>
            <a:pPr lvl="0"/>
            <a:endParaRPr lang="tr-TR" sz="2600" dirty="0"/>
          </a:p>
          <a:p>
            <a:pPr marL="457200" lvl="0" indent="-457200">
              <a:buFont typeface="Arial" panose="020B0604020202020204" pitchFamily="34" charset="0"/>
              <a:buChar char="•"/>
            </a:pPr>
            <a:r>
              <a:rPr lang="tr-TR" sz="2600" dirty="0"/>
              <a:t>06 Haziran 2023 tarihinde İngilizce Hazırlık Programı Proficiency Sınavı Sultangazi Yerleşkesinde yüz yüze </a:t>
            </a:r>
            <a:r>
              <a:rPr lang="tr-TR" sz="2600" dirty="0" smtClean="0"/>
              <a:t>olarak gerçekleştirilmiştir.</a:t>
            </a:r>
            <a:endParaRPr lang="tr-TR" sz="2600" dirty="0" smtClean="0">
              <a:solidFill>
                <a:srgbClr val="000000"/>
              </a:solidFill>
              <a:latin typeface="Times New Roman" panose="02020603050405020304" pitchFamily="18" charset="0"/>
              <a:ea typeface="Calibri" panose="020F0502020204030204" pitchFamily="34"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p>
        </p:txBody>
      </p:sp>
    </p:spTree>
    <p:extLst>
      <p:ext uri="{BB962C8B-B14F-4D97-AF65-F5344CB8AC3E}">
        <p14:creationId xmlns:p14="http://schemas.microsoft.com/office/powerpoint/2010/main" val="31008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endParaRPr lang="tr-TR" dirty="0"/>
          </a:p>
        </p:txBody>
      </p:sp>
      <p:sp>
        <p:nvSpPr>
          <p:cNvPr id="2" name="Dikdörtgen 1"/>
          <p:cNvSpPr/>
          <p:nvPr/>
        </p:nvSpPr>
        <p:spPr>
          <a:xfrm>
            <a:off x="510981" y="1143727"/>
            <a:ext cx="11232528" cy="10310515"/>
          </a:xfrm>
          <a:prstGeom prst="rect">
            <a:avLst/>
          </a:prstGeom>
        </p:spPr>
        <p:txBody>
          <a:bodyPr wrap="square">
            <a:spAutoFit/>
          </a:bodyPr>
          <a:lstStyle/>
          <a:p>
            <a:endParaRPr lang="tr-TR" dirty="0" smtClean="0">
              <a:solidFill>
                <a:srgbClr val="000000"/>
              </a:solidFill>
              <a:latin typeface="Times New Roman" panose="02020603050405020304" pitchFamily="18" charset="0"/>
              <a:ea typeface="Calibri" panose="020F0502020204030204" pitchFamily="34" charset="0"/>
            </a:endParaRPr>
          </a:p>
          <a:p>
            <a:pPr marL="457200" indent="-457200">
              <a:buFont typeface="Arial" panose="020B0604020202020204" pitchFamily="34" charset="0"/>
              <a:buChar char="•"/>
            </a:pPr>
            <a:r>
              <a:rPr lang="tr-TR" sz="2600" dirty="0" smtClean="0"/>
              <a:t>27 </a:t>
            </a:r>
            <a:r>
              <a:rPr lang="tr-TR" sz="2600" dirty="0"/>
              <a:t>Temmuz 2023 tarihinde İngilizce Hazırlık Programı Yaz Telafi Programı sona ermiştir</a:t>
            </a:r>
            <a:r>
              <a:rPr lang="tr-TR" sz="2600" dirty="0" smtClean="0"/>
              <a:t>.</a:t>
            </a:r>
          </a:p>
          <a:p>
            <a:pPr marL="457200" indent="-457200">
              <a:buFont typeface="Arial" panose="020B0604020202020204" pitchFamily="34" charset="0"/>
              <a:buChar char="•"/>
            </a:pPr>
            <a:endParaRPr lang="tr-TR" sz="2600" dirty="0"/>
          </a:p>
          <a:p>
            <a:pPr marL="457200" indent="-457200">
              <a:buFont typeface="Arial" panose="020B0604020202020204" pitchFamily="34" charset="0"/>
              <a:buChar char="•"/>
            </a:pPr>
            <a:r>
              <a:rPr lang="tr-TR" sz="2600" dirty="0" smtClean="0"/>
              <a:t>31 </a:t>
            </a:r>
            <a:r>
              <a:rPr lang="tr-TR" sz="2600" dirty="0"/>
              <a:t>Temmuz 2023 tarihinde İngilizce Hazırlık Programı Yaz Telafi Programı Proficiency Sınavı Sultangazi yerleşkemizde gerçekleşmiştir.</a:t>
            </a:r>
          </a:p>
          <a:p>
            <a:endParaRPr lang="tr-TR" sz="2600" dirty="0" smtClean="0"/>
          </a:p>
          <a:p>
            <a:pPr marL="457200" indent="-457200">
              <a:buFont typeface="Arial" panose="020B0604020202020204" pitchFamily="34" charset="0"/>
              <a:buChar char="•"/>
            </a:pPr>
            <a:r>
              <a:rPr lang="tr-TR" sz="2600" dirty="0" smtClean="0"/>
              <a:t>Moodle</a:t>
            </a:r>
            <a:r>
              <a:rPr lang="tr-TR" sz="2600" dirty="0"/>
              <a:t>, Mindtap, Jove ve Bezmialem Uzaktan Öğretim Portalları ile ilgili çalışmalar yapıldı. </a:t>
            </a:r>
            <a:endParaRPr lang="tr-TR" sz="2600" dirty="0" smtClean="0"/>
          </a:p>
          <a:p>
            <a:endParaRPr lang="tr-TR" sz="2600" dirty="0"/>
          </a:p>
          <a:p>
            <a:pPr lvl="0" algn="just"/>
            <a:endParaRPr lang="tr-TR" dirty="0">
              <a:solidFill>
                <a:srgbClr val="000000"/>
              </a:solidFill>
              <a:latin typeface="Times New Roman" panose="02020603050405020304" pitchFamily="18" charset="0"/>
              <a:ea typeface="Calibri" panose="020F0502020204030204" pitchFamily="34" charset="0"/>
            </a:endParaRPr>
          </a:p>
          <a:p>
            <a:pPr marL="457200" lvl="0" indent="-457200" algn="just">
              <a:buFont typeface="Arial" panose="020B0604020202020204" pitchFamily="34" charset="0"/>
              <a:buChar char="•"/>
            </a:pPr>
            <a:r>
              <a:rPr lang="tr-TR" sz="2600" dirty="0">
                <a:solidFill>
                  <a:prstClr val="black"/>
                </a:solidFill>
              </a:rPr>
              <a:t>31 Ekim 2023 tarihinde Sultangazi İlhan Varank Yerleşkesinde Erasmus sınavı yapılmıştır. Sınavlar okunarak Uluslararası İlişkiler Ofisi ile paylaşılmıştır.</a:t>
            </a:r>
          </a:p>
          <a:p>
            <a:endParaRPr lang="tr-TR" dirty="0">
              <a:solidFill>
                <a:srgbClr val="000000"/>
              </a:solidFill>
              <a:latin typeface="Times New Roman" panose="02020603050405020304" pitchFamily="18" charset="0"/>
            </a:endParaRPr>
          </a:p>
          <a:p>
            <a:endParaRPr lang="tr-TR" dirty="0" smtClean="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p>
        </p:txBody>
      </p:sp>
    </p:spTree>
    <p:extLst>
      <p:ext uri="{BB962C8B-B14F-4D97-AF65-F5344CB8AC3E}">
        <p14:creationId xmlns:p14="http://schemas.microsoft.com/office/powerpoint/2010/main" val="903133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163001" y="162852"/>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Akademik Faaliyetleri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
        <p:nvSpPr>
          <p:cNvPr id="3" name="İçerik Yer Tutucusu 2">
            <a:extLst>
              <a:ext uri="{FF2B5EF4-FFF2-40B4-BE49-F238E27FC236}">
                <a16:creationId xmlns:a16="http://schemas.microsoft.com/office/drawing/2014/main" id="{8940DDC2-A9F6-6620-E15C-3A1150877BE1}"/>
              </a:ext>
            </a:extLst>
          </p:cNvPr>
          <p:cNvSpPr>
            <a:spLocks noGrp="1"/>
          </p:cNvSpPr>
          <p:nvPr>
            <p:ph idx="1"/>
          </p:nvPr>
        </p:nvSpPr>
        <p:spPr>
          <a:xfrm>
            <a:off x="838200" y="1245704"/>
            <a:ext cx="10515600" cy="5062331"/>
          </a:xfrm>
        </p:spPr>
        <p:txBody>
          <a:bodyPr>
            <a:normAutofit/>
          </a:bodyPr>
          <a:lstStyle/>
          <a:p>
            <a:pPr algn="just">
              <a:buNone/>
            </a:pPr>
            <a:endParaRPr lang="tr-TR" sz="2400" dirty="0">
              <a:latin typeface="Times New Roman" panose="02020603050405020304" pitchFamily="18" charset="0"/>
              <a:ea typeface="Calibri" panose="020F0502020204030204" pitchFamily="34" charset="0"/>
              <a:cs typeface="Times New Roman" panose="02020603050405020304" pitchFamily="18" charset="0"/>
            </a:endParaRPr>
          </a:p>
          <a:p>
            <a:pPr algn="just">
              <a:buNone/>
            </a:pPr>
            <a:endParaRPr lang="tr-TR" dirty="0"/>
          </a:p>
        </p:txBody>
      </p:sp>
      <p:sp>
        <p:nvSpPr>
          <p:cNvPr id="2" name="Dikdörtgen 1"/>
          <p:cNvSpPr/>
          <p:nvPr/>
        </p:nvSpPr>
        <p:spPr>
          <a:xfrm>
            <a:off x="510981" y="1143727"/>
            <a:ext cx="11232528" cy="9879628"/>
          </a:xfrm>
          <a:prstGeom prst="rect">
            <a:avLst/>
          </a:prstGeom>
        </p:spPr>
        <p:txBody>
          <a:bodyPr wrap="square">
            <a:spAutoFit/>
          </a:bodyPr>
          <a:lstStyle/>
          <a:p>
            <a:pPr marL="457200" indent="-457200" algn="just">
              <a:buFont typeface="Arial" panose="020B0604020202020204" pitchFamily="34" charset="0"/>
              <a:buChar char="•"/>
            </a:pPr>
            <a:endParaRPr lang="tr-TR" sz="2600" dirty="0" smtClean="0"/>
          </a:p>
          <a:p>
            <a:pPr marL="457200" indent="-457200" algn="just">
              <a:buFont typeface="Arial" panose="020B0604020202020204" pitchFamily="34" charset="0"/>
              <a:buChar char="•"/>
            </a:pPr>
            <a:r>
              <a:rPr lang="tr-TR" sz="2600" dirty="0" smtClean="0"/>
              <a:t>Öğr</a:t>
            </a:r>
            <a:r>
              <a:rPr lang="tr-TR" sz="2600" dirty="0"/>
              <a:t>. Gör. Akın SARI, </a:t>
            </a:r>
            <a:r>
              <a:rPr lang="tr-TR" sz="2600" dirty="0" smtClean="0"/>
              <a:t>8-9 Aralık 2023 tarihlerinde Oxford University Press tarafından düzenlenen </a:t>
            </a:r>
            <a:r>
              <a:rPr lang="tr-TR" sz="2600" dirty="0"/>
              <a:t>“Testing and Assessment Training Program</a:t>
            </a:r>
            <a:r>
              <a:rPr lang="tr-TR" sz="2600" dirty="0" smtClean="0"/>
              <a:t>” eğitimine </a:t>
            </a:r>
            <a:r>
              <a:rPr lang="tr-TR" sz="2600" dirty="0"/>
              <a:t>katılmıştır</a:t>
            </a:r>
            <a:r>
              <a:rPr lang="tr-TR" sz="2600" dirty="0" smtClean="0"/>
              <a:t>.</a:t>
            </a:r>
          </a:p>
          <a:p>
            <a:pPr marL="457200" indent="-457200" algn="just">
              <a:buFont typeface="Arial" panose="020B0604020202020204" pitchFamily="34" charset="0"/>
              <a:buChar char="•"/>
            </a:pPr>
            <a:endParaRPr lang="tr-TR" sz="2600" dirty="0"/>
          </a:p>
          <a:p>
            <a:pPr marL="457200" indent="-457200" algn="just">
              <a:buFont typeface="Arial" panose="020B0604020202020204" pitchFamily="34" charset="0"/>
              <a:buChar char="•"/>
            </a:pPr>
            <a:r>
              <a:rPr lang="tr-TR" sz="2600" dirty="0"/>
              <a:t>Sağlık Bilimleri Fakültesi’nde her yıl düzenlenen </a:t>
            </a:r>
            <a:r>
              <a:rPr lang="tr-TR" sz="2600" dirty="0" smtClean="0"/>
              <a:t>Kompozisyon Yarışması 21 Aralık 2023 tarihinde gerçekleştirilmek üzere planlanmıştır.</a:t>
            </a:r>
          </a:p>
          <a:p>
            <a:pPr marL="457200" indent="-457200" algn="just">
              <a:buFont typeface="Arial" panose="020B0604020202020204" pitchFamily="34" charset="0"/>
              <a:buChar char="•"/>
            </a:pPr>
            <a:endParaRPr lang="tr-TR" sz="2600" dirty="0">
              <a:solidFill>
                <a:srgbClr val="000000"/>
              </a:solidFill>
              <a:latin typeface="Times New Roman" panose="02020603050405020304" pitchFamily="18" charset="0"/>
            </a:endParaRPr>
          </a:p>
          <a:p>
            <a:pPr marL="457200" indent="-457200" algn="just">
              <a:buFont typeface="Arial" panose="020B0604020202020204" pitchFamily="34" charset="0"/>
              <a:buChar char="•"/>
            </a:pPr>
            <a:r>
              <a:rPr lang="tr-TR" sz="2600" dirty="0" smtClean="0">
                <a:solidFill>
                  <a:srgbClr val="000000"/>
                </a:solidFill>
              </a:rPr>
              <a:t>Düzenli olarak öğrenci ve öğretim görevlilerine yönelik anket ve değerlendirmeler yapılmıştır.</a:t>
            </a:r>
          </a:p>
          <a:p>
            <a:pPr algn="just"/>
            <a:endParaRPr lang="tr-TR" sz="2600" dirty="0">
              <a:solidFill>
                <a:srgbClr val="000000"/>
              </a:solidFill>
            </a:endParaRPr>
          </a:p>
          <a:p>
            <a:pPr marL="457200" indent="-457200" algn="just">
              <a:buFont typeface="Arial" panose="020B0604020202020204" pitchFamily="34" charset="0"/>
              <a:buChar char="•"/>
            </a:pPr>
            <a:r>
              <a:rPr lang="tr-TR" sz="2600" dirty="0" smtClean="0">
                <a:solidFill>
                  <a:srgbClr val="000000"/>
                </a:solidFill>
              </a:rPr>
              <a:t>Aylık eğitim öğretim raporları hazırlanmıştır.</a:t>
            </a:r>
            <a:endParaRPr lang="tr-TR" dirty="0">
              <a:solidFill>
                <a:srgbClr val="000000"/>
              </a:solidFill>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solidFill>
                <a:srgbClr val="000000"/>
              </a:solidFill>
              <a:latin typeface="Times New Roman" panose="02020603050405020304" pitchFamily="18" charset="0"/>
            </a:endParaRPr>
          </a:p>
          <a:p>
            <a:endParaRPr lang="tr-TR" dirty="0"/>
          </a:p>
        </p:txBody>
      </p:sp>
    </p:spTree>
    <p:extLst>
      <p:ext uri="{BB962C8B-B14F-4D97-AF65-F5344CB8AC3E}">
        <p14:creationId xmlns:p14="http://schemas.microsoft.com/office/powerpoint/2010/main" val="4478719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a:extLst>
              <a:ext uri="{FF2B5EF4-FFF2-40B4-BE49-F238E27FC236}">
                <a16:creationId xmlns:a16="http://schemas.microsoft.com/office/drawing/2014/main" id="{18A987E3-B55A-4D53-88E1-6EDFCDBE7E4E}"/>
              </a:ext>
            </a:extLst>
          </p:cNvPr>
          <p:cNvSpPr txBox="1">
            <a:spLocks/>
          </p:cNvSpPr>
          <p:nvPr/>
        </p:nvSpPr>
        <p:spPr>
          <a:xfrm>
            <a:off x="0" y="3429000"/>
            <a:ext cx="12192000" cy="113211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4200" b="1" dirty="0">
                <a:solidFill>
                  <a:schemeClr val="bg1"/>
                </a:solidFill>
                <a:latin typeface="+mn-lt"/>
              </a:rPr>
              <a:t>Teşekkürler</a:t>
            </a:r>
          </a:p>
        </p:txBody>
      </p:sp>
    </p:spTree>
    <p:extLst>
      <p:ext uri="{BB962C8B-B14F-4D97-AF65-F5344CB8AC3E}">
        <p14:creationId xmlns:p14="http://schemas.microsoft.com/office/powerpoint/2010/main" val="3619954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YABANCI DİLLER BÖLÜMÜ AKADEMİK KADRO</a:t>
            </a:r>
          </a:p>
        </p:txBody>
      </p:sp>
      <p:graphicFrame>
        <p:nvGraphicFramePr>
          <p:cNvPr id="5" name="Tablo 4">
            <a:extLst>
              <a:ext uri="{FF2B5EF4-FFF2-40B4-BE49-F238E27FC236}">
                <a16:creationId xmlns:a16="http://schemas.microsoft.com/office/drawing/2014/main" id="{DDABE004-2847-B4B2-CAD1-12AA5C781954}"/>
              </a:ext>
            </a:extLst>
          </p:cNvPr>
          <p:cNvGraphicFramePr>
            <a:graphicFrameLocks noGrp="1"/>
          </p:cNvGraphicFramePr>
          <p:nvPr>
            <p:extLst>
              <p:ext uri="{D42A27DB-BD31-4B8C-83A1-F6EECF244321}">
                <p14:modId xmlns:p14="http://schemas.microsoft.com/office/powerpoint/2010/main" val="853479788"/>
              </p:ext>
            </p:extLst>
          </p:nvPr>
        </p:nvGraphicFramePr>
        <p:xfrm>
          <a:off x="1431235" y="1325218"/>
          <a:ext cx="8322366" cy="1921566"/>
        </p:xfrm>
        <a:graphic>
          <a:graphicData uri="http://schemas.openxmlformats.org/drawingml/2006/table">
            <a:tbl>
              <a:tblPr firstRow="1" bandRow="1">
                <a:tableStyleId>{0660B408-B3CF-4A94-85FC-2B1E0A45F4A2}</a:tableStyleId>
              </a:tblPr>
              <a:tblGrid>
                <a:gridCol w="1374702">
                  <a:extLst>
                    <a:ext uri="{9D8B030D-6E8A-4147-A177-3AD203B41FA5}">
                      <a16:colId xmlns:a16="http://schemas.microsoft.com/office/drawing/2014/main" val="3726751743"/>
                    </a:ext>
                  </a:extLst>
                </a:gridCol>
                <a:gridCol w="2026557">
                  <a:extLst>
                    <a:ext uri="{9D8B030D-6E8A-4147-A177-3AD203B41FA5}">
                      <a16:colId xmlns:a16="http://schemas.microsoft.com/office/drawing/2014/main" val="2674718095"/>
                    </a:ext>
                  </a:extLst>
                </a:gridCol>
                <a:gridCol w="2251561">
                  <a:extLst>
                    <a:ext uri="{9D8B030D-6E8A-4147-A177-3AD203B41FA5}">
                      <a16:colId xmlns:a16="http://schemas.microsoft.com/office/drawing/2014/main" val="1805776506"/>
                    </a:ext>
                  </a:extLst>
                </a:gridCol>
                <a:gridCol w="2669546">
                  <a:extLst>
                    <a:ext uri="{9D8B030D-6E8A-4147-A177-3AD203B41FA5}">
                      <a16:colId xmlns:a16="http://schemas.microsoft.com/office/drawing/2014/main" val="3226076267"/>
                    </a:ext>
                  </a:extLst>
                </a:gridCol>
              </a:tblGrid>
              <a:tr h="1102351">
                <a:tc>
                  <a:txBody>
                    <a:bodyPr/>
                    <a:lstStyle/>
                    <a:p>
                      <a:pPr algn="ctr"/>
                      <a:r>
                        <a:rPr lang="tr-TR" sz="1600" dirty="0">
                          <a:latin typeface="Times New Roman" panose="02020603050405020304" pitchFamily="18" charset="0"/>
                          <a:cs typeface="Times New Roman" panose="02020603050405020304" pitchFamily="18" charset="0"/>
                        </a:rPr>
                        <a:t>2022-2023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Tam Zamanlı Öğretim Elemanı</a:t>
                      </a:r>
                      <a:r>
                        <a:rPr lang="tr-TR" sz="1600" baseline="0" dirty="0">
                          <a:latin typeface="Times New Roman" panose="02020603050405020304" pitchFamily="18" charset="0"/>
                          <a:cs typeface="Times New Roman" panose="02020603050405020304" pitchFamily="18" charset="0"/>
                        </a:rPr>
                        <a:t> Sayısı</a:t>
                      </a: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Ders Saat Ücretli Öğretim Elemanı Sayısı</a:t>
                      </a:r>
                    </a:p>
                    <a:p>
                      <a:pPr algn="ct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15420616"/>
                  </a:ext>
                </a:extLst>
              </a:tr>
              <a:tr h="819215">
                <a:tc>
                  <a:txBody>
                    <a:bodyPr/>
                    <a:lstStyle/>
                    <a:p>
                      <a:endParaRPr lang="tr-T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800" b="1" dirty="0">
                        <a:latin typeface="Times New Roman" panose="02020603050405020304" pitchFamily="18" charset="0"/>
                        <a:cs typeface="Times New Roman" panose="02020603050405020304" pitchFamily="18" charset="0"/>
                      </a:endParaRPr>
                    </a:p>
                    <a:p>
                      <a:pPr algn="ctr"/>
                      <a:r>
                        <a:rPr lang="tr-TR" sz="1800" b="1" dirty="0">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800" b="1" dirty="0">
                        <a:latin typeface="Times New Roman" panose="02020603050405020304" pitchFamily="18" charset="0"/>
                        <a:cs typeface="Times New Roman" panose="02020603050405020304" pitchFamily="18" charset="0"/>
                      </a:endParaRPr>
                    </a:p>
                    <a:p>
                      <a:pPr algn="ctr"/>
                      <a:r>
                        <a:rPr lang="tr-TR" sz="1800" b="1" dirty="0">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tr-TR" sz="1800" b="1" dirty="0">
                        <a:latin typeface="Times New Roman" panose="02020603050405020304" pitchFamily="18" charset="0"/>
                        <a:cs typeface="Times New Roman" panose="02020603050405020304" pitchFamily="18" charset="0"/>
                      </a:endParaRPr>
                    </a:p>
                    <a:p>
                      <a:pPr algn="ctr"/>
                      <a:r>
                        <a:rPr lang="tr-TR" sz="1800" b="1" dirty="0">
                          <a:latin typeface="Times New Roman" panose="02020603050405020304" pitchFamily="18" charset="0"/>
                          <a:cs typeface="Times New Roman" panose="02020603050405020304" pitchFamily="18" charset="0"/>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628951"/>
                  </a:ext>
                </a:extLst>
              </a:tr>
            </a:tbl>
          </a:graphicData>
        </a:graphic>
      </p:graphicFrame>
      <p:graphicFrame>
        <p:nvGraphicFramePr>
          <p:cNvPr id="2" name="Tablo 1">
            <a:extLst>
              <a:ext uri="{FF2B5EF4-FFF2-40B4-BE49-F238E27FC236}">
                <a16:creationId xmlns:a16="http://schemas.microsoft.com/office/drawing/2014/main" id="{E43FE5DF-9221-F74C-8BAC-F99098D6315E}"/>
              </a:ext>
            </a:extLst>
          </p:cNvPr>
          <p:cNvGraphicFramePr>
            <a:graphicFrameLocks noGrp="1"/>
          </p:cNvGraphicFramePr>
          <p:nvPr>
            <p:extLst>
              <p:ext uri="{D42A27DB-BD31-4B8C-83A1-F6EECF244321}">
                <p14:modId xmlns:p14="http://schemas.microsoft.com/office/powerpoint/2010/main" val="1303414188"/>
              </p:ext>
            </p:extLst>
          </p:nvPr>
        </p:nvGraphicFramePr>
        <p:xfrm>
          <a:off x="1431235" y="3450118"/>
          <a:ext cx="8322366" cy="1161639"/>
        </p:xfrm>
        <a:graphic>
          <a:graphicData uri="http://schemas.openxmlformats.org/drawingml/2006/table">
            <a:tbl>
              <a:tblPr firstRow="1" bandRow="1">
                <a:tableStyleId>{0660B408-B3CF-4A94-85FC-2B1E0A45F4A2}</a:tableStyleId>
              </a:tblPr>
              <a:tblGrid>
                <a:gridCol w="1374702">
                  <a:extLst>
                    <a:ext uri="{9D8B030D-6E8A-4147-A177-3AD203B41FA5}">
                      <a16:colId xmlns:a16="http://schemas.microsoft.com/office/drawing/2014/main" val="489769466"/>
                    </a:ext>
                  </a:extLst>
                </a:gridCol>
                <a:gridCol w="2026557">
                  <a:extLst>
                    <a:ext uri="{9D8B030D-6E8A-4147-A177-3AD203B41FA5}">
                      <a16:colId xmlns:a16="http://schemas.microsoft.com/office/drawing/2014/main" val="1816673405"/>
                    </a:ext>
                  </a:extLst>
                </a:gridCol>
                <a:gridCol w="2251561">
                  <a:extLst>
                    <a:ext uri="{9D8B030D-6E8A-4147-A177-3AD203B41FA5}">
                      <a16:colId xmlns:a16="http://schemas.microsoft.com/office/drawing/2014/main" val="825659009"/>
                    </a:ext>
                  </a:extLst>
                </a:gridCol>
                <a:gridCol w="2669546">
                  <a:extLst>
                    <a:ext uri="{9D8B030D-6E8A-4147-A177-3AD203B41FA5}">
                      <a16:colId xmlns:a16="http://schemas.microsoft.com/office/drawing/2014/main" val="1480143269"/>
                    </a:ext>
                  </a:extLst>
                </a:gridCol>
              </a:tblGrid>
              <a:tr h="1161639">
                <a:tc>
                  <a:txBody>
                    <a:bodyPr/>
                    <a:lstStyle/>
                    <a:p>
                      <a:pPr algn="ctr"/>
                      <a:r>
                        <a:rPr lang="tr-TR" sz="1600" dirty="0">
                          <a:latin typeface="Times New Roman" panose="02020603050405020304" pitchFamily="18" charset="0"/>
                          <a:cs typeface="Times New Roman" panose="02020603050405020304" pitchFamily="18" charset="0"/>
                        </a:rPr>
                        <a:t>2023-2024 Akademik Yılı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Tam Zamanlı Öğretim Elemanı</a:t>
                      </a:r>
                      <a:r>
                        <a:rPr lang="tr-TR" sz="1600" baseline="0" dirty="0">
                          <a:latin typeface="Times New Roman" panose="02020603050405020304" pitchFamily="18" charset="0"/>
                          <a:cs typeface="Times New Roman" panose="02020603050405020304" pitchFamily="18" charset="0"/>
                        </a:rPr>
                        <a:t> Sayısı</a:t>
                      </a: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600" dirty="0">
                          <a:latin typeface="Times New Roman" panose="02020603050405020304" pitchFamily="18" charset="0"/>
                          <a:cs typeface="Times New Roman" panose="02020603050405020304" pitchFamily="18" charset="0"/>
                        </a:rPr>
                        <a:t>Ders Saat Ücretli Öğretim Elemanı Sayısı</a:t>
                      </a:r>
                    </a:p>
                    <a:p>
                      <a:pPr algn="ctr"/>
                      <a:endParaRPr lang="tr-TR" sz="16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tr-TR" sz="1600" dirty="0">
                          <a:latin typeface="Times New Roman" panose="02020603050405020304" pitchFamily="18" charset="0"/>
                          <a:cs typeface="Times New Roman" panose="02020603050405020304" pitchFamily="18" charset="0"/>
                        </a:rPr>
                        <a:t>Toplam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4213147514"/>
                  </a:ext>
                </a:extLst>
              </a:tr>
            </a:tbl>
          </a:graphicData>
        </a:graphic>
      </p:graphicFrame>
      <p:graphicFrame>
        <p:nvGraphicFramePr>
          <p:cNvPr id="4" name="Tablo 3">
            <a:extLst>
              <a:ext uri="{FF2B5EF4-FFF2-40B4-BE49-F238E27FC236}">
                <a16:creationId xmlns:a16="http://schemas.microsoft.com/office/drawing/2014/main" id="{66810E86-2C59-28CA-F985-469FA841B083}"/>
              </a:ext>
            </a:extLst>
          </p:cNvPr>
          <p:cNvGraphicFramePr>
            <a:graphicFrameLocks noGrp="1"/>
          </p:cNvGraphicFramePr>
          <p:nvPr>
            <p:extLst>
              <p:ext uri="{D42A27DB-BD31-4B8C-83A1-F6EECF244321}">
                <p14:modId xmlns:p14="http://schemas.microsoft.com/office/powerpoint/2010/main" val="3298066480"/>
              </p:ext>
            </p:extLst>
          </p:nvPr>
        </p:nvGraphicFramePr>
        <p:xfrm>
          <a:off x="1431236" y="4611756"/>
          <a:ext cx="8322366" cy="921025"/>
        </p:xfrm>
        <a:graphic>
          <a:graphicData uri="http://schemas.openxmlformats.org/drawingml/2006/table">
            <a:tbl>
              <a:tblPr firstRow="1" bandRow="1">
                <a:tableStyleId>{5C22544A-7EE6-4342-B048-85BDC9FD1C3A}</a:tableStyleId>
              </a:tblPr>
              <a:tblGrid>
                <a:gridCol w="1351721">
                  <a:extLst>
                    <a:ext uri="{9D8B030D-6E8A-4147-A177-3AD203B41FA5}">
                      <a16:colId xmlns:a16="http://schemas.microsoft.com/office/drawing/2014/main" val="761083929"/>
                    </a:ext>
                  </a:extLst>
                </a:gridCol>
                <a:gridCol w="2040834">
                  <a:extLst>
                    <a:ext uri="{9D8B030D-6E8A-4147-A177-3AD203B41FA5}">
                      <a16:colId xmlns:a16="http://schemas.microsoft.com/office/drawing/2014/main" val="2216784736"/>
                    </a:ext>
                  </a:extLst>
                </a:gridCol>
                <a:gridCol w="2266122">
                  <a:extLst>
                    <a:ext uri="{9D8B030D-6E8A-4147-A177-3AD203B41FA5}">
                      <a16:colId xmlns:a16="http://schemas.microsoft.com/office/drawing/2014/main" val="204216242"/>
                    </a:ext>
                  </a:extLst>
                </a:gridCol>
                <a:gridCol w="2663689">
                  <a:extLst>
                    <a:ext uri="{9D8B030D-6E8A-4147-A177-3AD203B41FA5}">
                      <a16:colId xmlns:a16="http://schemas.microsoft.com/office/drawing/2014/main" val="2378686702"/>
                    </a:ext>
                  </a:extLst>
                </a:gridCol>
              </a:tblGrid>
              <a:tr h="921025">
                <a:tc>
                  <a:txBody>
                    <a:bodyPr/>
                    <a:lstStyle/>
                    <a:p>
                      <a:endParaRPr lang="tr-TR"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r>
                        <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r>
                        <a:rPr lang="tr-TR" b="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p>
                    <a:p>
                      <a:endParaRPr lang="tr-TR" b="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300070734"/>
                  </a:ext>
                </a:extLst>
              </a:tr>
            </a:tbl>
          </a:graphicData>
        </a:graphic>
      </p:graphicFrame>
    </p:spTree>
    <p:extLst>
      <p:ext uri="{BB962C8B-B14F-4D97-AF65-F5344CB8AC3E}">
        <p14:creationId xmlns:p14="http://schemas.microsoft.com/office/powerpoint/2010/main" val="165019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YABANCI DİLLER BÖLÜMÜ AKADEMİK KADRO</a:t>
            </a:r>
          </a:p>
        </p:txBody>
      </p:sp>
      <p:graphicFrame>
        <p:nvGraphicFramePr>
          <p:cNvPr id="2" name="Tablo 1">
            <a:extLst>
              <a:ext uri="{FF2B5EF4-FFF2-40B4-BE49-F238E27FC236}">
                <a16:creationId xmlns:a16="http://schemas.microsoft.com/office/drawing/2014/main" id="{129E83AA-324E-BB47-6421-33F59B97898E}"/>
              </a:ext>
            </a:extLst>
          </p:cNvPr>
          <p:cNvGraphicFramePr>
            <a:graphicFrameLocks noGrp="1"/>
          </p:cNvGraphicFramePr>
          <p:nvPr>
            <p:extLst>
              <p:ext uri="{D42A27DB-BD31-4B8C-83A1-F6EECF244321}">
                <p14:modId xmlns:p14="http://schemas.microsoft.com/office/powerpoint/2010/main" val="3308623797"/>
              </p:ext>
            </p:extLst>
          </p:nvPr>
        </p:nvGraphicFramePr>
        <p:xfrm>
          <a:off x="609600" y="1219200"/>
          <a:ext cx="11165418" cy="5185716"/>
        </p:xfrm>
        <a:graphic>
          <a:graphicData uri="http://schemas.openxmlformats.org/drawingml/2006/table">
            <a:tbl>
              <a:tblPr firstRow="1" bandRow="1">
                <a:tableStyleId>{0660B408-B3CF-4A94-85FC-2B1E0A45F4A2}</a:tableStyleId>
              </a:tblPr>
              <a:tblGrid>
                <a:gridCol w="325892">
                  <a:extLst>
                    <a:ext uri="{9D8B030D-6E8A-4147-A177-3AD203B41FA5}">
                      <a16:colId xmlns:a16="http://schemas.microsoft.com/office/drawing/2014/main" val="4143932000"/>
                    </a:ext>
                  </a:extLst>
                </a:gridCol>
                <a:gridCol w="1771117">
                  <a:extLst>
                    <a:ext uri="{9D8B030D-6E8A-4147-A177-3AD203B41FA5}">
                      <a16:colId xmlns:a16="http://schemas.microsoft.com/office/drawing/2014/main" val="2332455213"/>
                    </a:ext>
                  </a:extLst>
                </a:gridCol>
                <a:gridCol w="2145866">
                  <a:extLst>
                    <a:ext uri="{9D8B030D-6E8A-4147-A177-3AD203B41FA5}">
                      <a16:colId xmlns:a16="http://schemas.microsoft.com/office/drawing/2014/main" val="3176798473"/>
                    </a:ext>
                  </a:extLst>
                </a:gridCol>
                <a:gridCol w="2909650">
                  <a:extLst>
                    <a:ext uri="{9D8B030D-6E8A-4147-A177-3AD203B41FA5}">
                      <a16:colId xmlns:a16="http://schemas.microsoft.com/office/drawing/2014/main" val="2034993452"/>
                    </a:ext>
                  </a:extLst>
                </a:gridCol>
                <a:gridCol w="4012893">
                  <a:extLst>
                    <a:ext uri="{9D8B030D-6E8A-4147-A177-3AD203B41FA5}">
                      <a16:colId xmlns:a16="http://schemas.microsoft.com/office/drawing/2014/main" val="1790127955"/>
                    </a:ext>
                  </a:extLst>
                </a:gridCol>
              </a:tblGrid>
              <a:tr h="960916">
                <a:tc>
                  <a:txBody>
                    <a:bodyPr/>
                    <a:lstStyle/>
                    <a:p>
                      <a:endParaRPr lang="tr-TR" sz="16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tr-TR" sz="1900" dirty="0">
                          <a:latin typeface="Calibri" panose="020F0502020204030204" pitchFamily="34" charset="0"/>
                          <a:cs typeface="Calibri" panose="020F0502020204030204" pitchFamily="34" charset="0"/>
                        </a:rPr>
                        <a:t>Öğretim</a:t>
                      </a:r>
                      <a:r>
                        <a:rPr lang="tr-TR" sz="1900" baseline="0" dirty="0">
                          <a:latin typeface="Calibri" panose="020F0502020204030204" pitchFamily="34" charset="0"/>
                          <a:cs typeface="Calibri" panose="020F0502020204030204" pitchFamily="34" charset="0"/>
                        </a:rPr>
                        <a:t> Görevlisi</a:t>
                      </a:r>
                      <a:endParaRPr lang="tr-TR" sz="1900" dirty="0">
                        <a:latin typeface="Calibri" panose="020F0502020204030204" pitchFamily="34" charset="0"/>
                        <a:cs typeface="Calibri" panose="020F0502020204030204" pitchFamily="34" charset="0"/>
                      </a:endParaRPr>
                    </a:p>
                  </a:txBody>
                  <a:tcPr>
                    <a:solidFill>
                      <a:srgbClr val="C00000"/>
                    </a:solidFill>
                  </a:tcPr>
                </a:tc>
                <a:tc>
                  <a:txBody>
                    <a:bodyPr/>
                    <a:lstStyle/>
                    <a:p>
                      <a:r>
                        <a:rPr lang="tr-TR" sz="1900" dirty="0">
                          <a:latin typeface="Calibri" panose="020F0502020204030204" pitchFamily="34" charset="0"/>
                          <a:cs typeface="Calibri" panose="020F0502020204030204" pitchFamily="34" charset="0"/>
                        </a:rPr>
                        <a:t>Yürüttüğü Dersler</a:t>
                      </a:r>
                    </a:p>
                  </a:txBody>
                  <a:tcPr>
                    <a:solidFill>
                      <a:srgbClr val="C00000"/>
                    </a:solidFill>
                  </a:tcPr>
                </a:tc>
                <a:tc>
                  <a:txBody>
                    <a:bodyPr/>
                    <a:lstStyle/>
                    <a:p>
                      <a:r>
                        <a:rPr lang="tr-TR" sz="1900" dirty="0">
                          <a:latin typeface="Calibri" panose="020F0502020204030204" pitchFamily="34" charset="0"/>
                          <a:cs typeface="Calibri" panose="020F0502020204030204" pitchFamily="34" charset="0"/>
                        </a:rPr>
                        <a:t>Mezun Olduğu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Calibri" panose="020F0502020204030204" pitchFamily="34" charset="0"/>
                          <a:cs typeface="Calibri" panose="020F0502020204030204" pitchFamily="34" charset="0"/>
                        </a:rPr>
                        <a:t>Mezun Olduğu Yüksek Lisans</a:t>
                      </a:r>
                      <a:r>
                        <a:rPr lang="tr-TR" sz="1900" baseline="0" dirty="0">
                          <a:latin typeface="Calibri" panose="020F0502020204030204" pitchFamily="34" charset="0"/>
                          <a:cs typeface="Calibri" panose="020F0502020204030204" pitchFamily="34" charset="0"/>
                        </a:rPr>
                        <a:t> Programı</a:t>
                      </a:r>
                      <a:endParaRPr lang="tr-TR" sz="1900" dirty="0">
                        <a:latin typeface="Calibri" panose="020F0502020204030204" pitchFamily="34" charset="0"/>
                        <a:cs typeface="Calibri" panose="020F0502020204030204" pitchFamily="34" charset="0"/>
                      </a:endParaRPr>
                    </a:p>
                    <a:p>
                      <a:endParaRPr lang="tr-TR" sz="1900" dirty="0">
                        <a:latin typeface="Calibri" panose="020F0502020204030204" pitchFamily="34" charset="0"/>
                        <a:cs typeface="Calibri" panose="020F0502020204030204" pitchFamily="34" charset="0"/>
                      </a:endParaRPr>
                    </a:p>
                  </a:txBody>
                  <a:tcPr>
                    <a:solidFill>
                      <a:srgbClr val="C00000"/>
                    </a:solidFill>
                  </a:tcPr>
                </a:tc>
                <a:extLst>
                  <a:ext uri="{0D108BD9-81ED-4DB2-BD59-A6C34878D82A}">
                    <a16:rowId xmlns:a16="http://schemas.microsoft.com/office/drawing/2014/main" val="3173321386"/>
                  </a:ext>
                </a:extLst>
              </a:tr>
              <a:tr h="816170">
                <a:tc>
                  <a:txBody>
                    <a:bodyPr/>
                    <a:lstStyle/>
                    <a:p>
                      <a:r>
                        <a:rPr lang="tr-TR" sz="1900" dirty="0">
                          <a:latin typeface="+mn-lt"/>
                          <a:cs typeface="Times New Roman" panose="02020603050405020304" pitchFamily="18" charset="0"/>
                        </a:rPr>
                        <a:t>1</a:t>
                      </a:r>
                    </a:p>
                  </a:txBody>
                  <a:tcPr/>
                </a:tc>
                <a:tc>
                  <a:txBody>
                    <a:bodyPr/>
                    <a:lstStyle/>
                    <a:p>
                      <a:r>
                        <a:rPr lang="tr-TR" sz="1900" dirty="0">
                          <a:latin typeface="+mn-lt"/>
                          <a:cs typeface="Calibri" panose="020F0502020204030204" pitchFamily="34" charset="0"/>
                        </a:rPr>
                        <a:t>Begüm</a:t>
                      </a:r>
                      <a:r>
                        <a:rPr lang="tr-TR" sz="1900" baseline="0" dirty="0">
                          <a:latin typeface="+mn-lt"/>
                          <a:cs typeface="Calibri" panose="020F0502020204030204" pitchFamily="34" charset="0"/>
                        </a:rPr>
                        <a:t> ARSLAN</a:t>
                      </a:r>
                      <a:endParaRPr lang="tr-TR" sz="1900" dirty="0">
                        <a:latin typeface="+mn-lt"/>
                        <a:cs typeface="Calibri" panose="020F0502020204030204" pitchFamily="34" charset="0"/>
                      </a:endParaRPr>
                    </a:p>
                  </a:txBody>
                  <a:tcPr/>
                </a:tc>
                <a:tc>
                  <a:txBody>
                    <a:bodyPr/>
                    <a:lstStyle/>
                    <a:p>
                      <a:r>
                        <a:rPr lang="tr-TR" sz="1900" dirty="0">
                          <a:latin typeface="+mn-lt"/>
                          <a:cs typeface="Calibri" panose="020F0502020204030204" pitchFamily="34" charset="0"/>
                        </a:rPr>
                        <a:t>İngilizce Hazırlık</a:t>
                      </a:r>
                    </a:p>
                  </a:txBody>
                  <a:tcPr/>
                </a:tc>
                <a:tc>
                  <a:txBody>
                    <a:bodyPr/>
                    <a:lstStyle/>
                    <a:p>
                      <a:r>
                        <a:rPr lang="tr-TR" sz="1900" dirty="0">
                          <a:latin typeface="+mn-lt"/>
                          <a:cs typeface="Calibri" panose="020F0502020204030204" pitchFamily="34" charset="0"/>
                        </a:rPr>
                        <a:t>İngilizce Öğretmenliği,</a:t>
                      </a:r>
                      <a:r>
                        <a:rPr lang="tr-TR" sz="1900" baseline="0" dirty="0">
                          <a:latin typeface="+mn-lt"/>
                          <a:cs typeface="Calibri" panose="020F0502020204030204" pitchFamily="34" charset="0"/>
                        </a:rPr>
                        <a:t> Yıldız Teknik Üniversitesi</a:t>
                      </a:r>
                      <a:endParaRPr lang="tr-TR" sz="1900" dirty="0">
                        <a:latin typeface="+mn-lt"/>
                        <a:cs typeface="Calibri" panose="020F0502020204030204" pitchFamily="34" charset="0"/>
                      </a:endParaRPr>
                    </a:p>
                  </a:txBody>
                  <a:tcPr/>
                </a:tc>
                <a:tc>
                  <a:txBody>
                    <a:bodyPr/>
                    <a:lstStyle/>
                    <a:p>
                      <a:pPr algn="l" fontAlgn="ctr"/>
                      <a:r>
                        <a:rPr lang="tr-TR" sz="1900" b="0" i="0" u="none" strike="noStrike" dirty="0">
                          <a:solidFill>
                            <a:srgbClr val="000000"/>
                          </a:solidFill>
                          <a:latin typeface="Calibri" panose="020F0502020204030204" pitchFamily="34" charset="0"/>
                          <a:cs typeface="Calibri" panose="020F0502020204030204" pitchFamily="34" charset="0"/>
                        </a:rPr>
                        <a:t>Eğitim Yönetimi, Yıldız Teknik Üniversitesi</a:t>
                      </a:r>
                      <a:r>
                        <a:rPr lang="tr-TR" sz="1900" b="0" i="0" u="none" strike="noStrike" baseline="0" dirty="0">
                          <a:solidFill>
                            <a:srgbClr val="000000"/>
                          </a:solidFill>
                          <a:latin typeface="Calibri" panose="020F0502020204030204" pitchFamily="34" charset="0"/>
                          <a:cs typeface="Calibri" panose="020F0502020204030204" pitchFamily="34" charset="0"/>
                        </a:rPr>
                        <a:t> - </a:t>
                      </a:r>
                      <a:r>
                        <a:rPr lang="tr-TR" sz="1900" b="0" i="0" u="none" strike="noStrike" dirty="0">
                          <a:solidFill>
                            <a:srgbClr val="000000"/>
                          </a:solidFill>
                          <a:latin typeface="Calibri" panose="020F0502020204030204" pitchFamily="34" charset="0"/>
                          <a:cs typeface="Calibri" panose="020F0502020204030204" pitchFamily="34" charset="0"/>
                        </a:rPr>
                        <a:t>İstanbul Aydın Üniversitesi</a:t>
                      </a:r>
                    </a:p>
                  </a:txBody>
                  <a:tcPr marL="9525" marR="9525" marT="9525" marB="0" anchor="ctr"/>
                </a:tc>
                <a:extLst>
                  <a:ext uri="{0D108BD9-81ED-4DB2-BD59-A6C34878D82A}">
                    <a16:rowId xmlns:a16="http://schemas.microsoft.com/office/drawing/2014/main" val="367198738"/>
                  </a:ext>
                </a:extLst>
              </a:tr>
              <a:tr h="816170">
                <a:tc>
                  <a:txBody>
                    <a:bodyPr/>
                    <a:lstStyle/>
                    <a:p>
                      <a:r>
                        <a:rPr lang="tr-TR" sz="1900" dirty="0">
                          <a:latin typeface="+mn-lt"/>
                          <a:cs typeface="Times New Roman" panose="02020603050405020304" pitchFamily="18" charset="0"/>
                        </a:rPr>
                        <a:t>2</a:t>
                      </a:r>
                    </a:p>
                  </a:txBody>
                  <a:tcPr/>
                </a:tc>
                <a:tc>
                  <a:txBody>
                    <a:bodyPr/>
                    <a:lstStyle/>
                    <a:p>
                      <a:r>
                        <a:rPr lang="tr-TR" sz="1900" dirty="0">
                          <a:latin typeface="+mn-lt"/>
                          <a:cs typeface="Calibri" panose="020F0502020204030204" pitchFamily="34" charset="0"/>
                        </a:rPr>
                        <a:t>Cem CEYHAN</a:t>
                      </a:r>
                    </a:p>
                  </a:txBody>
                  <a:tcPr/>
                </a:tc>
                <a:tc>
                  <a:txBody>
                    <a:bodyPr/>
                    <a:lstStyle/>
                    <a:p>
                      <a:r>
                        <a:rPr lang="tr-TR" sz="1900" dirty="0">
                          <a:latin typeface="+mn-lt"/>
                          <a:cs typeface="Calibri" panose="020F0502020204030204" pitchFamily="34" charset="0"/>
                        </a:rPr>
                        <a:t>İngilizce Hazırlık</a:t>
                      </a:r>
                    </a:p>
                  </a:txBody>
                  <a:tcPr/>
                </a:tc>
                <a:tc>
                  <a:txBody>
                    <a:bodyPr/>
                    <a:lstStyle/>
                    <a:p>
                      <a:r>
                        <a:rPr lang="tr-TR" sz="1900" dirty="0">
                          <a:latin typeface="+mn-lt"/>
                          <a:cs typeface="Calibri" panose="020F0502020204030204" pitchFamily="34" charset="0"/>
                        </a:rPr>
                        <a:t>İngilizce Öğretmenliği, Marmara</a:t>
                      </a:r>
                      <a:r>
                        <a:rPr lang="tr-TR" sz="1900" baseline="0" dirty="0">
                          <a:latin typeface="+mn-lt"/>
                          <a:cs typeface="Calibri" panose="020F0502020204030204" pitchFamily="34" charset="0"/>
                        </a:rPr>
                        <a:t> Üniversitesi</a:t>
                      </a:r>
                    </a:p>
                  </a:txBody>
                  <a:tcPr/>
                </a:tc>
                <a:tc>
                  <a:txBody>
                    <a:bodyPr/>
                    <a:lstStyle/>
                    <a:p>
                      <a:r>
                        <a:rPr lang="tr-TR" sz="1900" baseline="0" dirty="0">
                          <a:latin typeface="Calibri" panose="020F0502020204030204" pitchFamily="34" charset="0"/>
                          <a:cs typeface="Calibri" panose="020F0502020204030204" pitchFamily="34" charset="0"/>
                        </a:rPr>
                        <a:t>İngiliz Dili ve Edebiyatı, Fatih Üniversitesi</a:t>
                      </a:r>
                    </a:p>
                  </a:txBody>
                  <a:tcPr/>
                </a:tc>
                <a:extLst>
                  <a:ext uri="{0D108BD9-81ED-4DB2-BD59-A6C34878D82A}">
                    <a16:rowId xmlns:a16="http://schemas.microsoft.com/office/drawing/2014/main" val="4126154646"/>
                  </a:ext>
                </a:extLst>
              </a:tr>
              <a:tr h="816170">
                <a:tc>
                  <a:txBody>
                    <a:bodyPr/>
                    <a:lstStyle/>
                    <a:p>
                      <a:r>
                        <a:rPr lang="tr-TR" sz="1900" dirty="0">
                          <a:latin typeface="+mn-lt"/>
                          <a:cs typeface="Times New Roman" panose="02020603050405020304" pitchFamily="18" charset="0"/>
                        </a:rPr>
                        <a:t>3</a:t>
                      </a:r>
                    </a:p>
                  </a:txBody>
                  <a:tcPr/>
                </a:tc>
                <a:tc>
                  <a:txBody>
                    <a:bodyPr/>
                    <a:lstStyle/>
                    <a:p>
                      <a:r>
                        <a:rPr lang="tr-TR" sz="1900" dirty="0">
                          <a:latin typeface="+mn-lt"/>
                          <a:cs typeface="Calibri" panose="020F0502020204030204" pitchFamily="34" charset="0"/>
                        </a:rPr>
                        <a:t>Enes TOPLANIR</a:t>
                      </a:r>
                    </a:p>
                  </a:txBody>
                  <a:tcPr/>
                </a:tc>
                <a:tc>
                  <a:txBody>
                    <a:bodyPr/>
                    <a:lstStyle/>
                    <a:p>
                      <a:r>
                        <a:rPr lang="tr-TR" sz="1900" dirty="0">
                          <a:latin typeface="+mn-lt"/>
                          <a:cs typeface="Calibri" panose="020F0502020204030204" pitchFamily="34" charset="0"/>
                        </a:rPr>
                        <a:t>İngilizce</a:t>
                      </a:r>
                      <a:r>
                        <a:rPr lang="tr-TR" sz="1900" baseline="0" dirty="0">
                          <a:latin typeface="+mn-lt"/>
                          <a:cs typeface="Calibri" panose="020F0502020204030204" pitchFamily="34" charset="0"/>
                        </a:rPr>
                        <a:t> Hazırlık </a:t>
                      </a:r>
                    </a:p>
                  </a:txBody>
                  <a:tcPr/>
                </a:tc>
                <a:tc>
                  <a:txBody>
                    <a:bodyPr/>
                    <a:lstStyle/>
                    <a:p>
                      <a:r>
                        <a:rPr lang="tr-TR" sz="1900" dirty="0">
                          <a:latin typeface="+mn-lt"/>
                          <a:cs typeface="Calibri" panose="020F0502020204030204" pitchFamily="34" charset="0"/>
                        </a:rPr>
                        <a:t>İngilizce</a:t>
                      </a:r>
                      <a:r>
                        <a:rPr lang="tr-TR" sz="1900" baseline="0" dirty="0">
                          <a:latin typeface="+mn-lt"/>
                          <a:cs typeface="Calibri" panose="020F0502020204030204" pitchFamily="34" charset="0"/>
                        </a:rPr>
                        <a:t> Öğretmenliği, İstanbul Üniversitesi</a:t>
                      </a:r>
                      <a:endParaRPr lang="tr-TR" sz="1900" dirty="0">
                        <a:latin typeface="+mn-lt"/>
                        <a:cs typeface="Calibri" panose="020F0502020204030204" pitchFamily="34" charset="0"/>
                      </a:endParaRPr>
                    </a:p>
                  </a:txBody>
                  <a:tcPr/>
                </a:tc>
                <a:tc>
                  <a:txBody>
                    <a:bodyPr/>
                    <a:lstStyle/>
                    <a:p>
                      <a:r>
                        <a:rPr lang="tr-TR" sz="1900" dirty="0">
                          <a:latin typeface="Calibri" panose="020F0502020204030204" pitchFamily="34" charset="0"/>
                          <a:cs typeface="Calibri" panose="020F0502020204030204" pitchFamily="34" charset="0"/>
                        </a:rPr>
                        <a:t>Uygulamalı</a:t>
                      </a:r>
                      <a:r>
                        <a:rPr lang="tr-TR" sz="1900" baseline="0" dirty="0">
                          <a:latin typeface="Calibri" panose="020F0502020204030204" pitchFamily="34" charset="0"/>
                          <a:cs typeface="Calibri" panose="020F0502020204030204" pitchFamily="34" charset="0"/>
                        </a:rPr>
                        <a:t> Psikoloji, Haliç Üniversitesi</a:t>
                      </a:r>
                      <a:endParaRPr lang="tr-TR" sz="1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9167062"/>
                  </a:ext>
                </a:extLst>
              </a:tr>
              <a:tr h="816170">
                <a:tc>
                  <a:txBody>
                    <a:bodyPr/>
                    <a:lstStyle/>
                    <a:p>
                      <a:r>
                        <a:rPr lang="tr-TR" sz="1900" dirty="0">
                          <a:latin typeface="+mn-lt"/>
                          <a:cs typeface="Times New Roman" panose="02020603050405020304" pitchFamily="18" charset="0"/>
                        </a:rPr>
                        <a:t>4</a:t>
                      </a:r>
                    </a:p>
                  </a:txBody>
                  <a:tcPr/>
                </a:tc>
                <a:tc>
                  <a:txBody>
                    <a:bodyPr/>
                    <a:lstStyle/>
                    <a:p>
                      <a:r>
                        <a:rPr lang="tr-TR" sz="1900" dirty="0">
                          <a:latin typeface="+mn-lt"/>
                          <a:cs typeface="Calibri" panose="020F0502020204030204" pitchFamily="34" charset="0"/>
                        </a:rPr>
                        <a:t>Mehmet YILDIZ</a:t>
                      </a:r>
                    </a:p>
                  </a:txBody>
                  <a:tcPr/>
                </a:tc>
                <a:tc>
                  <a:txBody>
                    <a:bodyPr/>
                    <a:lstStyle/>
                    <a:p>
                      <a:r>
                        <a:rPr lang="tr-TR" sz="1900" dirty="0">
                          <a:latin typeface="+mn-lt"/>
                          <a:cs typeface="Calibri" panose="020F0502020204030204" pitchFamily="34" charset="0"/>
                        </a:rPr>
                        <a:t>İngilizce Hazırlık</a:t>
                      </a:r>
                    </a:p>
                  </a:txBody>
                  <a:tcPr/>
                </a:tc>
                <a:tc>
                  <a:txBody>
                    <a:bodyPr/>
                    <a:lstStyle/>
                    <a:p>
                      <a:r>
                        <a:rPr lang="tr-TR" sz="1900" dirty="0">
                          <a:latin typeface="+mn-lt"/>
                          <a:cs typeface="Calibri" panose="020F0502020204030204" pitchFamily="34" charset="0"/>
                        </a:rPr>
                        <a:t>Amerikan</a:t>
                      </a:r>
                      <a:r>
                        <a:rPr lang="tr-TR" sz="1900" baseline="0" dirty="0">
                          <a:latin typeface="+mn-lt"/>
                          <a:cs typeface="Calibri" panose="020F0502020204030204" pitchFamily="34" charset="0"/>
                        </a:rPr>
                        <a:t> Kültürü ve Edebiyatı, Hacettepe Üniversitesi</a:t>
                      </a:r>
                    </a:p>
                  </a:txBody>
                  <a:tcPr/>
                </a:tc>
                <a:tc>
                  <a:txBody>
                    <a:bodyPr/>
                    <a:lstStyle/>
                    <a:p>
                      <a:endParaRPr lang="tr-TR" sz="1900" baseline="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258012"/>
                  </a:ext>
                </a:extLst>
              </a:tr>
              <a:tr h="816170">
                <a:tc>
                  <a:txBody>
                    <a:bodyPr/>
                    <a:lstStyle/>
                    <a:p>
                      <a:r>
                        <a:rPr lang="tr-TR" sz="1900" dirty="0">
                          <a:latin typeface="+mn-lt"/>
                          <a:cs typeface="Times New Roman" panose="02020603050405020304" pitchFamily="18" charset="0"/>
                        </a:rPr>
                        <a:t>5</a:t>
                      </a:r>
                    </a:p>
                  </a:txBody>
                  <a:tcPr/>
                </a:tc>
                <a:tc>
                  <a:txBody>
                    <a:bodyPr/>
                    <a:lstStyle/>
                    <a:p>
                      <a:r>
                        <a:rPr lang="tr-TR" sz="1900" noProof="1">
                          <a:latin typeface="+mn-lt"/>
                          <a:cs typeface="Times New Roman"/>
                        </a:rPr>
                        <a:t>Süleyman ÇAKIR</a:t>
                      </a:r>
                    </a:p>
                  </a:txBody>
                  <a:tcPr/>
                </a:tc>
                <a:tc>
                  <a:txBody>
                    <a:bodyPr/>
                    <a:lstStyle/>
                    <a:p>
                      <a:r>
                        <a:rPr lang="tr-TR" sz="1900" noProof="1">
                          <a:latin typeface="+mn-lt"/>
                          <a:cs typeface="Times New Roman"/>
                        </a:rPr>
                        <a:t>İngilizce Hazırlık</a:t>
                      </a:r>
                    </a:p>
                  </a:txBody>
                  <a:tcPr/>
                </a:tc>
                <a:tc>
                  <a:txBody>
                    <a:bodyPr/>
                    <a:lstStyle/>
                    <a:p>
                      <a:r>
                        <a:rPr lang="tr-TR" sz="1900" noProof="1">
                          <a:latin typeface="+mn-lt"/>
                          <a:cs typeface="Times New Roman"/>
                        </a:rPr>
                        <a:t>İngilizce Dilbilim, Hacettepe Üniversitesi</a:t>
                      </a:r>
                    </a:p>
                  </a:txBody>
                  <a:tcPr/>
                </a:tc>
                <a:tc>
                  <a:txBody>
                    <a:bodyPr/>
                    <a:lstStyle/>
                    <a:p>
                      <a:pPr algn="l"/>
                      <a:r>
                        <a:rPr lang="tr-TR" sz="1900" b="0" i="0" u="none" strike="noStrike" noProof="1">
                          <a:solidFill>
                            <a:srgbClr val="000000"/>
                          </a:solidFill>
                          <a:latin typeface="+mn-lt"/>
                          <a:cs typeface="Times New Roman"/>
                        </a:rPr>
                        <a:t>Eğitim Teknolojileri</a:t>
                      </a:r>
                      <a:r>
                        <a:rPr lang="tr-TR" sz="1900" b="0" i="0" u="none" strike="noStrike" baseline="0" noProof="1">
                          <a:solidFill>
                            <a:srgbClr val="000000"/>
                          </a:solidFill>
                          <a:latin typeface="+mn-lt"/>
                          <a:cs typeface="Times New Roman"/>
                        </a:rPr>
                        <a:t>, </a:t>
                      </a:r>
                      <a:r>
                        <a:rPr lang="tr-TR" sz="1900" b="0" i="0" u="none" strike="noStrike" noProof="1">
                          <a:solidFill>
                            <a:srgbClr val="000000"/>
                          </a:solidFill>
                          <a:latin typeface="+mn-lt"/>
                          <a:cs typeface="Times New Roman"/>
                        </a:rPr>
                        <a:t>Bahşehir Üniversitesi</a:t>
                      </a:r>
                    </a:p>
                  </a:txBody>
                  <a:tcPr marL="9525" marR="9525" marT="9525" marB="0" anchor="ctr"/>
                </a:tc>
                <a:extLst>
                  <a:ext uri="{0D108BD9-81ED-4DB2-BD59-A6C34878D82A}">
                    <a16:rowId xmlns:a16="http://schemas.microsoft.com/office/drawing/2014/main" val="1084062962"/>
                  </a:ext>
                </a:extLst>
              </a:tr>
            </a:tbl>
          </a:graphicData>
        </a:graphic>
      </p:graphicFrame>
    </p:spTree>
    <p:extLst>
      <p:ext uri="{BB962C8B-B14F-4D97-AF65-F5344CB8AC3E}">
        <p14:creationId xmlns:p14="http://schemas.microsoft.com/office/powerpoint/2010/main" val="519514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YABANCI DİLLER BÖLÜMÜ AKADEMİK KADRO</a:t>
            </a:r>
          </a:p>
        </p:txBody>
      </p:sp>
      <p:graphicFrame>
        <p:nvGraphicFramePr>
          <p:cNvPr id="3" name="Tablo 2">
            <a:extLst>
              <a:ext uri="{FF2B5EF4-FFF2-40B4-BE49-F238E27FC236}">
                <a16:creationId xmlns:a16="http://schemas.microsoft.com/office/drawing/2014/main" id="{195F54C4-9922-F6FA-DA17-626D4B9B09BE}"/>
              </a:ext>
            </a:extLst>
          </p:cNvPr>
          <p:cNvGraphicFramePr>
            <a:graphicFrameLocks noGrp="1"/>
          </p:cNvGraphicFramePr>
          <p:nvPr>
            <p:extLst>
              <p:ext uri="{D42A27DB-BD31-4B8C-83A1-F6EECF244321}">
                <p14:modId xmlns:p14="http://schemas.microsoft.com/office/powerpoint/2010/main" val="745855134"/>
              </p:ext>
            </p:extLst>
          </p:nvPr>
        </p:nvGraphicFramePr>
        <p:xfrm>
          <a:off x="503583" y="904920"/>
          <a:ext cx="11422247" cy="5649006"/>
        </p:xfrm>
        <a:graphic>
          <a:graphicData uri="http://schemas.openxmlformats.org/drawingml/2006/table">
            <a:tbl>
              <a:tblPr firstRow="1" bandRow="1">
                <a:tableStyleId>{0660B408-B3CF-4A94-85FC-2B1E0A45F4A2}</a:tableStyleId>
              </a:tblPr>
              <a:tblGrid>
                <a:gridCol w="473822">
                  <a:extLst>
                    <a:ext uri="{9D8B030D-6E8A-4147-A177-3AD203B41FA5}">
                      <a16:colId xmlns:a16="http://schemas.microsoft.com/office/drawing/2014/main" val="1345860323"/>
                    </a:ext>
                  </a:extLst>
                </a:gridCol>
                <a:gridCol w="2242769">
                  <a:extLst>
                    <a:ext uri="{9D8B030D-6E8A-4147-A177-3AD203B41FA5}">
                      <a16:colId xmlns:a16="http://schemas.microsoft.com/office/drawing/2014/main" val="4193303525"/>
                    </a:ext>
                  </a:extLst>
                </a:gridCol>
                <a:gridCol w="1623880">
                  <a:extLst>
                    <a:ext uri="{9D8B030D-6E8A-4147-A177-3AD203B41FA5}">
                      <a16:colId xmlns:a16="http://schemas.microsoft.com/office/drawing/2014/main" val="3792003893"/>
                    </a:ext>
                  </a:extLst>
                </a:gridCol>
                <a:gridCol w="3251994">
                  <a:extLst>
                    <a:ext uri="{9D8B030D-6E8A-4147-A177-3AD203B41FA5}">
                      <a16:colId xmlns:a16="http://schemas.microsoft.com/office/drawing/2014/main" val="1242897152"/>
                    </a:ext>
                  </a:extLst>
                </a:gridCol>
                <a:gridCol w="3829782">
                  <a:extLst>
                    <a:ext uri="{9D8B030D-6E8A-4147-A177-3AD203B41FA5}">
                      <a16:colId xmlns:a16="http://schemas.microsoft.com/office/drawing/2014/main" val="3812343257"/>
                    </a:ext>
                  </a:extLst>
                </a:gridCol>
              </a:tblGrid>
              <a:tr h="753225">
                <a:tc>
                  <a:txBody>
                    <a:bodyPr/>
                    <a:lstStyle/>
                    <a:p>
                      <a:endParaRPr lang="tr-TR" sz="16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tr-TR" sz="1900" dirty="0">
                          <a:latin typeface="+mn-lt"/>
                          <a:cs typeface="Times New Roman"/>
                        </a:rPr>
                        <a:t>Öğretim</a:t>
                      </a:r>
                      <a:r>
                        <a:rPr lang="tr-TR" sz="1900" baseline="0" dirty="0">
                          <a:latin typeface="+mn-lt"/>
                          <a:cs typeface="Times New Roman"/>
                        </a:rPr>
                        <a:t> Görevlisi</a:t>
                      </a:r>
                      <a:endParaRPr lang="tr-TR" sz="1900" dirty="0">
                        <a:latin typeface="+mn-lt"/>
                        <a:cs typeface="Times New Roman"/>
                      </a:endParaRPr>
                    </a:p>
                  </a:txBody>
                  <a:tcPr>
                    <a:solidFill>
                      <a:srgbClr val="C00000"/>
                    </a:solidFill>
                  </a:tcPr>
                </a:tc>
                <a:tc>
                  <a:txBody>
                    <a:bodyPr/>
                    <a:lstStyle/>
                    <a:p>
                      <a:r>
                        <a:rPr lang="tr-TR" sz="1900" dirty="0">
                          <a:latin typeface="+mn-lt"/>
                          <a:cs typeface="Times New Roman"/>
                        </a:rPr>
                        <a:t>Yürüttüğü Dersler</a:t>
                      </a:r>
                    </a:p>
                  </a:txBody>
                  <a:tcPr>
                    <a:solidFill>
                      <a:srgbClr val="C00000"/>
                    </a:solidFill>
                  </a:tcPr>
                </a:tc>
                <a:tc>
                  <a:txBody>
                    <a:bodyPr/>
                    <a:lstStyle/>
                    <a:p>
                      <a:r>
                        <a:rPr lang="tr-TR" sz="1900" dirty="0">
                          <a:latin typeface="+mn-lt"/>
                          <a:cs typeface="Times New Roman"/>
                        </a:rPr>
                        <a:t>Mezun Olduğu Lisans</a:t>
                      </a:r>
                      <a:r>
                        <a:rPr lang="tr-TR" sz="1900" baseline="0" dirty="0">
                          <a:latin typeface="+mn-lt"/>
                          <a:cs typeface="Times New Roman"/>
                        </a:rPr>
                        <a:t> Programı</a:t>
                      </a:r>
                      <a:endParaRPr lang="tr-TR" sz="1900" dirty="0">
                        <a:latin typeface="+mn-lt"/>
                        <a:cs typeface="Times New Roman"/>
                      </a:endParaRP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a:rPr>
                        <a:t>Mezun Olduğu Yüksek Lisans</a:t>
                      </a:r>
                      <a:r>
                        <a:rPr lang="tr-TR" sz="1900" baseline="0" dirty="0">
                          <a:latin typeface="+mn-lt"/>
                          <a:cs typeface="Times New Roman"/>
                        </a:rPr>
                        <a:t> Programı</a:t>
                      </a:r>
                      <a:endParaRPr lang="tr-TR" sz="1900" dirty="0">
                        <a:latin typeface="+mn-lt"/>
                        <a:cs typeface="Times New Roman"/>
                      </a:endParaRPr>
                    </a:p>
                    <a:p>
                      <a:endParaRPr lang="tr-TR" sz="1900" dirty="0">
                        <a:latin typeface="+mn-lt"/>
                        <a:cs typeface="Times New Roman" panose="02020603050405020304" pitchFamily="18" charset="0"/>
                      </a:endParaRPr>
                    </a:p>
                  </a:txBody>
                  <a:tcPr>
                    <a:solidFill>
                      <a:srgbClr val="C00000"/>
                    </a:solidFill>
                  </a:tcPr>
                </a:tc>
                <a:extLst>
                  <a:ext uri="{0D108BD9-81ED-4DB2-BD59-A6C34878D82A}">
                    <a16:rowId xmlns:a16="http://schemas.microsoft.com/office/drawing/2014/main" val="823258703"/>
                  </a:ext>
                </a:extLst>
              </a:tr>
              <a:tr h="753225">
                <a:tc>
                  <a:txBody>
                    <a:bodyPr/>
                    <a:lstStyle/>
                    <a:p>
                      <a:r>
                        <a:rPr lang="tr-TR" sz="1900" noProof="1">
                          <a:latin typeface="+mn-lt"/>
                          <a:cs typeface="Times New Roman"/>
                        </a:rPr>
                        <a:t>6</a:t>
                      </a:r>
                    </a:p>
                  </a:txBody>
                  <a:tcPr/>
                </a:tc>
                <a:tc>
                  <a:txBody>
                    <a:bodyPr/>
                    <a:lstStyle/>
                    <a:p>
                      <a:r>
                        <a:rPr lang="tr-TR" sz="1900" noProof="1">
                          <a:latin typeface="+mn-lt"/>
                          <a:cs typeface="Times New Roman"/>
                        </a:rPr>
                        <a:t>Maria Angelica CHAUSH</a:t>
                      </a:r>
                    </a:p>
                  </a:txBody>
                  <a:tcPr/>
                </a:tc>
                <a:tc>
                  <a:txBody>
                    <a:bodyPr/>
                    <a:lstStyle/>
                    <a:p>
                      <a:r>
                        <a:rPr lang="tr-TR" sz="1900" noProof="1">
                          <a:latin typeface="+mn-lt"/>
                          <a:cs typeface="Times New Roman"/>
                        </a:rPr>
                        <a:t>İngilizce Hazırlık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900" b="0" i="0" u="none" strike="noStrike" kern="1200" baseline="0" noProof="1">
                          <a:solidFill>
                            <a:srgbClr val="000000"/>
                          </a:solidFill>
                          <a:latin typeface="+mn-lt"/>
                          <a:ea typeface="+mn-ea"/>
                          <a:cs typeface="Times New Roman"/>
                        </a:rPr>
                        <a:t>Gazetecilik, De la Salle Üniversitesi</a:t>
                      </a:r>
                    </a:p>
                    <a:p>
                      <a:r>
                        <a:rPr lang="tr-TR" sz="1900" b="0" i="0" u="none" strike="noStrike" kern="1200" baseline="0" noProof="1">
                          <a:solidFill>
                            <a:schemeClr val="dk1"/>
                          </a:solidFill>
                          <a:latin typeface="+mn-lt"/>
                          <a:ea typeface="+mn-ea"/>
                          <a:cs typeface="Times New Roman" panose="02020603050405020304" pitchFamily="18" charset="0"/>
                        </a:rPr>
                        <a:t>Dasmarinas</a:t>
                      </a:r>
                    </a:p>
                  </a:txBody>
                  <a:tcPr/>
                </a:tc>
                <a:tc>
                  <a:txBody>
                    <a:bodyPr/>
                    <a:lstStyle/>
                    <a:p>
                      <a:r>
                        <a:rPr lang="tr-TR" sz="1900" noProof="1">
                          <a:latin typeface="+mn-lt"/>
                          <a:cs typeface="Times New Roman"/>
                        </a:rPr>
                        <a:t>İş Yönetimi,</a:t>
                      </a:r>
                      <a:r>
                        <a:rPr lang="tr-TR" sz="1900" baseline="0" noProof="1">
                          <a:latin typeface="+mn-lt"/>
                          <a:cs typeface="Times New Roman"/>
                        </a:rPr>
                        <a:t> Cardiff Metropolitan Üniversitesi</a:t>
                      </a:r>
                      <a:endParaRPr lang="tr-TR" sz="1900" noProof="1">
                        <a:latin typeface="+mn-lt"/>
                        <a:cs typeface="Times New Roman"/>
                      </a:endParaRPr>
                    </a:p>
                  </a:txBody>
                  <a:tcPr/>
                </a:tc>
                <a:extLst>
                  <a:ext uri="{0D108BD9-81ED-4DB2-BD59-A6C34878D82A}">
                    <a16:rowId xmlns:a16="http://schemas.microsoft.com/office/drawing/2014/main" val="1291833534"/>
                  </a:ext>
                </a:extLst>
              </a:tr>
              <a:tr h="881196">
                <a:tc>
                  <a:txBody>
                    <a:bodyPr/>
                    <a:lstStyle/>
                    <a:p>
                      <a:r>
                        <a:rPr lang="tr-TR" sz="1900" noProof="1">
                          <a:latin typeface="+mn-lt"/>
                          <a:cs typeface="Times New Roman"/>
                        </a:rPr>
                        <a:t>7</a:t>
                      </a:r>
                    </a:p>
                  </a:txBody>
                  <a:tcPr/>
                </a:tc>
                <a:tc>
                  <a:txBody>
                    <a:bodyPr/>
                    <a:lstStyle/>
                    <a:p>
                      <a:r>
                        <a:rPr lang="tr-TR" sz="1900" dirty="0">
                          <a:latin typeface="+mn-lt"/>
                          <a:cs typeface="Times New Roman" panose="02020603050405020304" pitchFamily="18" charset="0"/>
                        </a:rPr>
                        <a:t>Betül Oydem (DSÜ)</a:t>
                      </a:r>
                    </a:p>
                  </a:txBody>
                  <a:tcPr/>
                </a:tc>
                <a:tc>
                  <a:txBody>
                    <a:bodyPr/>
                    <a:lstStyle/>
                    <a:p>
                      <a:r>
                        <a:rPr lang="tr-TR" sz="1900" dirty="0">
                          <a:latin typeface="+mn-lt"/>
                          <a:cs typeface="Times New Roman" panose="02020603050405020304" pitchFamily="18" charset="0"/>
                        </a:rPr>
                        <a:t>İngilizce Hazırlık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Amerikan Kültürü ve Edebiyatı, İstanbul Üniversitesi  </a:t>
                      </a:r>
                    </a:p>
                  </a:txBody>
                  <a:tcPr/>
                </a:tc>
                <a:tc>
                  <a:txBody>
                    <a:bodyPr/>
                    <a:lstStyle/>
                    <a:p>
                      <a:pPr algn="l" fontAlgn="ctr"/>
                      <a:r>
                        <a:rPr lang="it-IT" sz="1900" b="0" i="0" u="none" strike="noStrike" dirty="0">
                          <a:solidFill>
                            <a:srgbClr val="000000"/>
                          </a:solidFill>
                          <a:effectLst/>
                          <a:latin typeface="+mn-lt"/>
                          <a:cs typeface="Times New Roman" panose="02020603050405020304" pitchFamily="18" charset="0"/>
                        </a:rPr>
                        <a:t>İngiliz Dili ve Edebiyatı, </a:t>
                      </a:r>
                      <a:r>
                        <a:rPr lang="tr-TR" sz="1900" b="0" i="0" u="none" strike="noStrike" dirty="0">
                          <a:solidFill>
                            <a:srgbClr val="000000"/>
                          </a:solidFill>
                          <a:effectLst/>
                          <a:latin typeface="+mn-lt"/>
                          <a:cs typeface="Times New Roman" panose="02020603050405020304" pitchFamily="18" charset="0"/>
                        </a:rPr>
                        <a:t>İstanbul Yeni Yüzyıl Üniversitesi</a:t>
                      </a:r>
                      <a:endParaRPr lang="it-IT"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748217854"/>
                  </a:ext>
                </a:extLst>
              </a:tr>
              <a:tr h="753225">
                <a:tc>
                  <a:txBody>
                    <a:bodyPr/>
                    <a:lstStyle/>
                    <a:p>
                      <a:r>
                        <a:rPr lang="tr-TR" sz="1900" noProof="1">
                          <a:latin typeface="+mn-lt"/>
                          <a:cs typeface="Times New Roman"/>
                        </a:rPr>
                        <a:t>8</a:t>
                      </a:r>
                    </a:p>
                  </a:txBody>
                  <a:tcPr/>
                </a:tc>
                <a:tc>
                  <a:txBody>
                    <a:bodyPr/>
                    <a:lstStyle/>
                    <a:p>
                      <a:r>
                        <a:rPr lang="tr-TR" sz="1900" dirty="0">
                          <a:latin typeface="+mn-lt"/>
                          <a:cs typeface="Times New Roman" panose="02020603050405020304" pitchFamily="18" charset="0"/>
                        </a:rPr>
                        <a:t>Akın SARI</a:t>
                      </a:r>
                    </a:p>
                  </a:txBody>
                  <a:tcPr/>
                </a:tc>
                <a:tc>
                  <a:txBody>
                    <a:bodyPr/>
                    <a:lstStyle/>
                    <a:p>
                      <a:r>
                        <a:rPr lang="tr-TR" sz="1900" dirty="0">
                          <a:latin typeface="+mn-lt"/>
                          <a:cs typeface="Times New Roman" panose="02020603050405020304" pitchFamily="18" charset="0"/>
                        </a:rPr>
                        <a:t>Medikal ve Genel İngilizce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Amerikan Kültür ve Edebiyatı,</a:t>
                      </a:r>
                      <a:r>
                        <a:rPr lang="tr-TR" sz="1900" kern="1200" baseline="0" dirty="0">
                          <a:solidFill>
                            <a:schemeClr val="dk1"/>
                          </a:solidFill>
                          <a:effectLst/>
                          <a:latin typeface="+mn-lt"/>
                          <a:ea typeface="+mn-ea"/>
                          <a:cs typeface="Times New Roman" panose="02020603050405020304" pitchFamily="18" charset="0"/>
                        </a:rPr>
                        <a:t> </a:t>
                      </a:r>
                      <a:r>
                        <a:rPr lang="tr-TR" sz="1900" kern="1200" dirty="0">
                          <a:solidFill>
                            <a:schemeClr val="dk1"/>
                          </a:solidFill>
                          <a:effectLst/>
                          <a:latin typeface="+mn-lt"/>
                          <a:ea typeface="+mn-ea"/>
                          <a:cs typeface="Times New Roman" panose="02020603050405020304" pitchFamily="18" charset="0"/>
                        </a:rPr>
                        <a:t>İstanbul Üniversitesi</a:t>
                      </a:r>
                      <a:endParaRPr lang="tr-TR" sz="1900" dirty="0">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Amerikan Kültür ve Edebiyatı, İstanbul Üniversitesi</a:t>
                      </a:r>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2683726064"/>
                  </a:ext>
                </a:extLst>
              </a:tr>
              <a:tr h="753225">
                <a:tc>
                  <a:txBody>
                    <a:bodyPr/>
                    <a:lstStyle/>
                    <a:p>
                      <a:r>
                        <a:rPr lang="tr-TR" sz="1900" noProof="1">
                          <a:latin typeface="+mn-lt"/>
                          <a:cs typeface="Times New Roman"/>
                        </a:rPr>
                        <a:t>9</a:t>
                      </a:r>
                    </a:p>
                  </a:txBody>
                  <a:tcPr/>
                </a:tc>
                <a:tc>
                  <a:txBody>
                    <a:bodyPr/>
                    <a:lstStyle/>
                    <a:p>
                      <a:r>
                        <a:rPr lang="tr-TR" sz="1900" noProof="1">
                          <a:latin typeface="+mn-lt"/>
                          <a:cs typeface="Times New Roman"/>
                        </a:rPr>
                        <a:t>Kadir BERBEROĞLU (DSÜ)</a:t>
                      </a:r>
                    </a:p>
                  </a:txBody>
                  <a:tcPr/>
                </a:tc>
                <a:tc>
                  <a:txBody>
                    <a:bodyPr/>
                    <a:lstStyle/>
                    <a:p>
                      <a:r>
                        <a:rPr lang="tr-TR" sz="1900" noProof="1">
                          <a:latin typeface="+mn-lt"/>
                          <a:cs typeface="Times New Roman"/>
                        </a:rPr>
                        <a:t>İngilizce Hazırlık</a:t>
                      </a:r>
                    </a:p>
                  </a:txBody>
                  <a:tcPr/>
                </a:tc>
                <a:tc>
                  <a:txBody>
                    <a:bodyPr/>
                    <a:lstStyle/>
                    <a:p>
                      <a:r>
                        <a:rPr lang="tr-TR" sz="1900" noProof="1">
                          <a:latin typeface="+mn-lt"/>
                          <a:cs typeface="Times New Roman"/>
                        </a:rPr>
                        <a:t>Amerikan Kültürü ve Edebiyatı, İstanbul</a:t>
                      </a:r>
                      <a:r>
                        <a:rPr lang="tr-TR" sz="1900" baseline="0" noProof="1">
                          <a:latin typeface="+mn-lt"/>
                          <a:cs typeface="Times New Roman"/>
                        </a:rPr>
                        <a:t> </a:t>
                      </a:r>
                      <a:r>
                        <a:rPr lang="tr-TR" sz="1900" noProof="1">
                          <a:latin typeface="+mn-lt"/>
                          <a:cs typeface="Times New Roman"/>
                        </a:rPr>
                        <a:t>Üniversitesi </a:t>
                      </a:r>
                      <a:endParaRPr lang="tr-TR" sz="1900" noProof="1">
                        <a:latin typeface="+mn-lt"/>
                        <a:cs typeface="Times New Roman" panose="02020603050405020304" pitchFamily="18" charset="0"/>
                      </a:endParaRPr>
                    </a:p>
                  </a:txBody>
                  <a:tcPr/>
                </a:tc>
                <a:tc>
                  <a:txBody>
                    <a:bodyPr/>
                    <a:lstStyle/>
                    <a:p>
                      <a:endParaRPr lang="tr-TR" sz="1900" baseline="0" noProof="1">
                        <a:latin typeface="+mn-lt"/>
                        <a:cs typeface="Times New Roman" panose="02020603050405020304" pitchFamily="18" charset="0"/>
                      </a:endParaRPr>
                    </a:p>
                  </a:txBody>
                  <a:tcPr/>
                </a:tc>
                <a:extLst>
                  <a:ext uri="{0D108BD9-81ED-4DB2-BD59-A6C34878D82A}">
                    <a16:rowId xmlns:a16="http://schemas.microsoft.com/office/drawing/2014/main" val="2618110894"/>
                  </a:ext>
                </a:extLst>
              </a:tr>
              <a:tr h="662861">
                <a:tc>
                  <a:txBody>
                    <a:bodyPr/>
                    <a:lstStyle/>
                    <a:p>
                      <a:r>
                        <a:rPr lang="tr-TR" sz="1900" noProof="1">
                          <a:latin typeface="+mn-lt"/>
                        </a:rPr>
                        <a:t>10</a:t>
                      </a:r>
                    </a:p>
                  </a:txBody>
                  <a:tcPr/>
                </a:tc>
                <a:tc>
                  <a:txBody>
                    <a:bodyPr/>
                    <a:lstStyle/>
                    <a:p>
                      <a:r>
                        <a:rPr lang="tr-TR" sz="1900" noProof="1">
                          <a:solidFill>
                            <a:srgbClr val="000000"/>
                          </a:solidFill>
                          <a:latin typeface="+mn-lt"/>
                          <a:cs typeface="Times New Roman"/>
                        </a:rPr>
                        <a:t>Afrah ABDULMUGHNI</a:t>
                      </a:r>
                    </a:p>
                  </a:txBody>
                  <a:tcPr/>
                </a:tc>
                <a:tc>
                  <a:txBody>
                    <a:bodyPr/>
                    <a:lstStyle/>
                    <a:p>
                      <a:r>
                        <a:rPr lang="tr-TR" sz="1900" noProof="1">
                          <a:solidFill>
                            <a:srgbClr val="000000"/>
                          </a:solidFill>
                          <a:latin typeface="+mn-lt"/>
                          <a:cs typeface="Times New Roman"/>
                        </a:rPr>
                        <a:t>Medikal İngilizce</a:t>
                      </a:r>
                    </a:p>
                  </a:txBody>
                  <a:tcPr/>
                </a:tc>
                <a:tc>
                  <a:txBody>
                    <a:bodyPr/>
                    <a:lstStyle/>
                    <a:p>
                      <a:r>
                        <a:rPr lang="tr-TR" sz="1900" kern="1200" noProof="1">
                          <a:solidFill>
                            <a:srgbClr val="000000"/>
                          </a:solidFill>
                          <a:effectLst/>
                          <a:latin typeface="+mn-lt"/>
                          <a:ea typeface="+mn-ea"/>
                          <a:cs typeface="Times New Roman"/>
                        </a:rPr>
                        <a:t>İngilizce Dili Eğitimi,</a:t>
                      </a:r>
                      <a:r>
                        <a:rPr lang="tr-TR" sz="1900" kern="1200" baseline="0" noProof="1">
                          <a:solidFill>
                            <a:srgbClr val="000000"/>
                          </a:solidFill>
                          <a:effectLst/>
                          <a:latin typeface="+mn-lt"/>
                          <a:ea typeface="+mn-ea"/>
                          <a:cs typeface="Times New Roman"/>
                        </a:rPr>
                        <a:t> </a:t>
                      </a:r>
                      <a:r>
                        <a:rPr lang="tr-TR" sz="1900" kern="1200" noProof="1">
                          <a:solidFill>
                            <a:srgbClr val="000000"/>
                          </a:solidFill>
                          <a:effectLst/>
                          <a:latin typeface="+mn-lt"/>
                          <a:ea typeface="+mn-ea"/>
                          <a:cs typeface="Times New Roman"/>
                        </a:rPr>
                        <a:t>Sana’a Üniversitesi</a:t>
                      </a:r>
                      <a:endParaRPr lang="tr-TR" sz="1900" noProof="1">
                        <a:solidFill>
                          <a:srgbClr val="000000"/>
                        </a:solidFill>
                        <a:latin typeface="+mn-lt"/>
                        <a:cs typeface="Times New Roman"/>
                      </a:endParaRPr>
                    </a:p>
                  </a:txBody>
                  <a:tcPr/>
                </a:tc>
                <a:tc>
                  <a:txBody>
                    <a:bodyPr/>
                    <a:lstStyle/>
                    <a:p>
                      <a:r>
                        <a:rPr lang="tr-TR" sz="1900" kern="1200" noProof="1">
                          <a:solidFill>
                            <a:srgbClr val="000000"/>
                          </a:solidFill>
                          <a:effectLst/>
                          <a:latin typeface="+mn-lt"/>
                          <a:ea typeface="+mn-ea"/>
                          <a:cs typeface="Times New Roman"/>
                        </a:rPr>
                        <a:t>İngiliz Edebiyatı,</a:t>
                      </a:r>
                      <a:r>
                        <a:rPr lang="tr-TR" sz="1900" kern="1200" baseline="0" noProof="1">
                          <a:solidFill>
                            <a:srgbClr val="000000"/>
                          </a:solidFill>
                          <a:effectLst/>
                          <a:latin typeface="+mn-lt"/>
                          <a:ea typeface="+mn-ea"/>
                          <a:cs typeface="Times New Roman"/>
                        </a:rPr>
                        <a:t> </a:t>
                      </a:r>
                      <a:r>
                        <a:rPr lang="tr-TR" sz="1900" kern="1200" noProof="1">
                          <a:solidFill>
                            <a:srgbClr val="000000"/>
                          </a:solidFill>
                          <a:effectLst/>
                          <a:latin typeface="+mn-lt"/>
                          <a:ea typeface="+mn-ea"/>
                          <a:cs typeface="Times New Roman"/>
                        </a:rPr>
                        <a:t>Hindistan English and Foreign Language Üniversitesi</a:t>
                      </a:r>
                      <a:endParaRPr lang="tr-TR" sz="1900" noProof="1">
                        <a:solidFill>
                          <a:srgbClr val="000000"/>
                        </a:solidFill>
                        <a:latin typeface="+mn-lt"/>
                        <a:cs typeface="Times New Roman"/>
                      </a:endParaRPr>
                    </a:p>
                  </a:txBody>
                  <a:tcPr/>
                </a:tc>
                <a:extLst>
                  <a:ext uri="{0D108BD9-81ED-4DB2-BD59-A6C34878D82A}">
                    <a16:rowId xmlns:a16="http://schemas.microsoft.com/office/drawing/2014/main" val="997300457"/>
                  </a:ext>
                </a:extLst>
              </a:tr>
              <a:tr h="662861">
                <a:tc>
                  <a:txBody>
                    <a:bodyPr/>
                    <a:lstStyle/>
                    <a:p>
                      <a:r>
                        <a:rPr lang="tr-TR" sz="1900" noProof="1">
                          <a:latin typeface="+mn-lt"/>
                        </a:rPr>
                        <a:t>11</a:t>
                      </a:r>
                    </a:p>
                  </a:txBody>
                  <a:tcPr/>
                </a:tc>
                <a:tc>
                  <a:txBody>
                    <a:bodyPr/>
                    <a:lstStyle/>
                    <a:p>
                      <a:r>
                        <a:rPr lang="tr-TR" sz="1900" noProof="1">
                          <a:latin typeface="+mn-lt"/>
                          <a:cs typeface="Times New Roman"/>
                        </a:rPr>
                        <a:t>Özge İNCELİ</a:t>
                      </a:r>
                    </a:p>
                  </a:txBody>
                  <a:tcPr/>
                </a:tc>
                <a:tc>
                  <a:txBody>
                    <a:bodyPr/>
                    <a:lstStyle/>
                    <a:p>
                      <a:r>
                        <a:rPr lang="tr-TR" sz="1900" noProof="1">
                          <a:latin typeface="+mn-lt"/>
                          <a:cs typeface="Times New Roman"/>
                        </a:rPr>
                        <a:t>Medikal İngilizce</a:t>
                      </a:r>
                    </a:p>
                  </a:txBody>
                  <a:tcPr/>
                </a:tc>
                <a:tc>
                  <a:txBody>
                    <a:bodyPr/>
                    <a:lstStyle/>
                    <a:p>
                      <a:r>
                        <a:rPr lang="tr-TR" sz="1900" noProof="1">
                          <a:latin typeface="+mn-lt"/>
                          <a:cs typeface="Times New Roman"/>
                        </a:rPr>
                        <a:t>İngilizce Öğretmenliği, Orta Doğu Teknik Üniversitesi</a:t>
                      </a:r>
                    </a:p>
                  </a:txBody>
                  <a:tcPr/>
                </a:tc>
                <a:tc>
                  <a:txBody>
                    <a:bodyPr/>
                    <a:lstStyle/>
                    <a:p>
                      <a:r>
                        <a:rPr lang="tr-TR" sz="1900" noProof="1">
                          <a:latin typeface="+mn-lt"/>
                          <a:cs typeface="Times New Roman"/>
                        </a:rPr>
                        <a:t>Eğitim Bilimleri, Yıldız Teknik</a:t>
                      </a:r>
                      <a:r>
                        <a:rPr lang="tr-TR" sz="1900" baseline="0" noProof="1">
                          <a:latin typeface="+mn-lt"/>
                          <a:cs typeface="Times New Roman"/>
                        </a:rPr>
                        <a:t> Üniversitesi</a:t>
                      </a:r>
                      <a:endParaRPr lang="tr-TR" sz="1900" noProof="1">
                        <a:latin typeface="+mn-lt"/>
                        <a:cs typeface="Times New Roman"/>
                      </a:endParaRPr>
                    </a:p>
                  </a:txBody>
                  <a:tcPr/>
                </a:tc>
                <a:extLst>
                  <a:ext uri="{0D108BD9-81ED-4DB2-BD59-A6C34878D82A}">
                    <a16:rowId xmlns:a16="http://schemas.microsoft.com/office/drawing/2014/main" val="2448205618"/>
                  </a:ext>
                </a:extLst>
              </a:tr>
            </a:tbl>
          </a:graphicData>
        </a:graphic>
      </p:graphicFrame>
    </p:spTree>
    <p:extLst>
      <p:ext uri="{BB962C8B-B14F-4D97-AF65-F5344CB8AC3E}">
        <p14:creationId xmlns:p14="http://schemas.microsoft.com/office/powerpoint/2010/main" val="2005467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400594" y="-37516"/>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YABANCI DİLLER BÖLÜMÜ AKADEMİK KADRO</a:t>
            </a:r>
          </a:p>
        </p:txBody>
      </p:sp>
      <p:graphicFrame>
        <p:nvGraphicFramePr>
          <p:cNvPr id="2" name="Tablo 1">
            <a:extLst>
              <a:ext uri="{FF2B5EF4-FFF2-40B4-BE49-F238E27FC236}">
                <a16:creationId xmlns:a16="http://schemas.microsoft.com/office/drawing/2014/main" id="{F6E7C300-CF2C-EAC1-D919-CE36D27062D7}"/>
              </a:ext>
            </a:extLst>
          </p:cNvPr>
          <p:cNvGraphicFramePr>
            <a:graphicFrameLocks noGrp="1"/>
          </p:cNvGraphicFramePr>
          <p:nvPr>
            <p:extLst>
              <p:ext uri="{D42A27DB-BD31-4B8C-83A1-F6EECF244321}">
                <p14:modId xmlns:p14="http://schemas.microsoft.com/office/powerpoint/2010/main" val="268575784"/>
              </p:ext>
            </p:extLst>
          </p:nvPr>
        </p:nvGraphicFramePr>
        <p:xfrm>
          <a:off x="0" y="808237"/>
          <a:ext cx="11767932" cy="6333836"/>
        </p:xfrm>
        <a:graphic>
          <a:graphicData uri="http://schemas.openxmlformats.org/drawingml/2006/table">
            <a:tbl>
              <a:tblPr firstRow="1" bandRow="1">
                <a:tableStyleId>{0660B408-B3CF-4A94-85FC-2B1E0A45F4A2}</a:tableStyleId>
              </a:tblPr>
              <a:tblGrid>
                <a:gridCol w="486602">
                  <a:extLst>
                    <a:ext uri="{9D8B030D-6E8A-4147-A177-3AD203B41FA5}">
                      <a16:colId xmlns:a16="http://schemas.microsoft.com/office/drawing/2014/main" val="726468120"/>
                    </a:ext>
                  </a:extLst>
                </a:gridCol>
                <a:gridCol w="2341454">
                  <a:extLst>
                    <a:ext uri="{9D8B030D-6E8A-4147-A177-3AD203B41FA5}">
                      <a16:colId xmlns:a16="http://schemas.microsoft.com/office/drawing/2014/main" val="1521853453"/>
                    </a:ext>
                  </a:extLst>
                </a:gridCol>
                <a:gridCol w="2466172">
                  <a:extLst>
                    <a:ext uri="{9D8B030D-6E8A-4147-A177-3AD203B41FA5}">
                      <a16:colId xmlns:a16="http://schemas.microsoft.com/office/drawing/2014/main" val="850442944"/>
                    </a:ext>
                  </a:extLst>
                </a:gridCol>
                <a:gridCol w="3172517">
                  <a:extLst>
                    <a:ext uri="{9D8B030D-6E8A-4147-A177-3AD203B41FA5}">
                      <a16:colId xmlns:a16="http://schemas.microsoft.com/office/drawing/2014/main" val="4081375530"/>
                    </a:ext>
                  </a:extLst>
                </a:gridCol>
                <a:gridCol w="3301187">
                  <a:extLst>
                    <a:ext uri="{9D8B030D-6E8A-4147-A177-3AD203B41FA5}">
                      <a16:colId xmlns:a16="http://schemas.microsoft.com/office/drawing/2014/main" val="3189105899"/>
                    </a:ext>
                  </a:extLst>
                </a:gridCol>
              </a:tblGrid>
              <a:tr h="634435">
                <a:tc>
                  <a:txBody>
                    <a:bodyPr/>
                    <a:lstStyle/>
                    <a:p>
                      <a:endParaRPr lang="tr-TR" sz="1900" dirty="0">
                        <a:latin typeface="+mn-lt"/>
                        <a:cs typeface="Times New Roman" panose="02020603050405020304" pitchFamily="18" charset="0"/>
                      </a:endParaRPr>
                    </a:p>
                  </a:txBody>
                  <a:tcPr>
                    <a:solidFill>
                      <a:srgbClr val="C00000"/>
                    </a:solidFill>
                  </a:tcPr>
                </a:tc>
                <a:tc>
                  <a:txBody>
                    <a:bodyPr/>
                    <a:lstStyle/>
                    <a:p>
                      <a:r>
                        <a:rPr lang="tr-TR" sz="1900" dirty="0">
                          <a:latin typeface="+mn-lt"/>
                          <a:cs typeface="Times New Roman" panose="02020603050405020304" pitchFamily="18" charset="0"/>
                        </a:rPr>
                        <a:t>Öğretim</a:t>
                      </a:r>
                      <a:r>
                        <a:rPr lang="tr-TR" sz="1900" baseline="0" dirty="0">
                          <a:latin typeface="+mn-lt"/>
                          <a:cs typeface="Times New Roman" panose="02020603050405020304" pitchFamily="18" charset="0"/>
                        </a:rPr>
                        <a:t> Görevlisi</a:t>
                      </a:r>
                      <a:endParaRPr lang="tr-TR" sz="1900" dirty="0">
                        <a:latin typeface="+mn-lt"/>
                        <a:cs typeface="Times New Roman" panose="02020603050405020304" pitchFamily="18" charset="0"/>
                      </a:endParaRPr>
                    </a:p>
                  </a:txBody>
                  <a:tcPr>
                    <a:solidFill>
                      <a:srgbClr val="C00000"/>
                    </a:solidFill>
                  </a:tcPr>
                </a:tc>
                <a:tc>
                  <a:txBody>
                    <a:bodyPr/>
                    <a:lstStyle/>
                    <a:p>
                      <a:r>
                        <a:rPr lang="tr-TR" sz="1900" dirty="0">
                          <a:latin typeface="+mn-lt"/>
                          <a:cs typeface="Times New Roman" panose="02020603050405020304" pitchFamily="18" charset="0"/>
                        </a:rPr>
                        <a:t>Yürüttüğü Dersler</a:t>
                      </a:r>
                    </a:p>
                  </a:txBody>
                  <a:tcPr>
                    <a:solidFill>
                      <a:srgbClr val="C00000"/>
                    </a:solidFill>
                  </a:tcPr>
                </a:tc>
                <a:tc>
                  <a:txBody>
                    <a:bodyPr/>
                    <a:lstStyle/>
                    <a:p>
                      <a:r>
                        <a:rPr lang="tr-TR" sz="1900" dirty="0">
                          <a:latin typeface="+mn-lt"/>
                          <a:cs typeface="Times New Roman" panose="02020603050405020304" pitchFamily="18" charset="0"/>
                        </a:rPr>
                        <a:t>Mezun Olduğu Lisans Programı</a:t>
                      </a: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Mezun Olduğu Yüksek Lisans Programı</a:t>
                      </a:r>
                    </a:p>
                  </a:txBody>
                  <a:tcPr>
                    <a:solidFill>
                      <a:srgbClr val="C00000"/>
                    </a:solidFill>
                  </a:tcPr>
                </a:tc>
                <a:extLst>
                  <a:ext uri="{0D108BD9-81ED-4DB2-BD59-A6C34878D82A}">
                    <a16:rowId xmlns:a16="http://schemas.microsoft.com/office/drawing/2014/main" val="3230305634"/>
                  </a:ext>
                </a:extLst>
              </a:tr>
              <a:tr h="908396">
                <a:tc>
                  <a:txBody>
                    <a:bodyPr/>
                    <a:lstStyle/>
                    <a:p>
                      <a:r>
                        <a:rPr lang="tr-TR" sz="1900" dirty="0">
                          <a:latin typeface="+mn-lt"/>
                          <a:cs typeface="Times New Roman" panose="02020603050405020304" pitchFamily="18" charset="0"/>
                        </a:rPr>
                        <a:t>12</a:t>
                      </a:r>
                    </a:p>
                  </a:txBody>
                  <a:tcPr/>
                </a:tc>
                <a:tc>
                  <a:txBody>
                    <a:bodyPr/>
                    <a:lstStyle/>
                    <a:p>
                      <a:r>
                        <a:rPr lang="tr-TR" sz="1900" dirty="0">
                          <a:latin typeface="+mn-lt"/>
                          <a:cs typeface="Times New Roman" panose="02020603050405020304" pitchFamily="18" charset="0"/>
                        </a:rPr>
                        <a:t>Derman Susam </a:t>
                      </a:r>
                      <a:r>
                        <a:rPr lang="tr-TR" sz="1900" baseline="0" dirty="0">
                          <a:latin typeface="+mn-lt"/>
                          <a:cs typeface="Times New Roman" panose="02020603050405020304" pitchFamily="18" charset="0"/>
                        </a:rPr>
                        <a:t>(DSÜ)</a:t>
                      </a:r>
                    </a:p>
                  </a:txBody>
                  <a:tcPr/>
                </a:tc>
                <a:tc>
                  <a:txBody>
                    <a:bodyPr/>
                    <a:lstStyle/>
                    <a:p>
                      <a:r>
                        <a:rPr lang="tr-TR" sz="1900" dirty="0">
                          <a:latin typeface="+mn-lt"/>
                          <a:cs typeface="Times New Roman" panose="02020603050405020304" pitchFamily="18" charset="0"/>
                        </a:rPr>
                        <a:t>SHMYO İngilizce</a:t>
                      </a:r>
                      <a:r>
                        <a:rPr lang="tr-TR" sz="1900" baseline="0" dirty="0">
                          <a:latin typeface="+mn-lt"/>
                          <a:cs typeface="Times New Roman" panose="02020603050405020304" pitchFamily="18" charset="0"/>
                        </a:rPr>
                        <a:t> 1 &amp; 2</a:t>
                      </a:r>
                      <a:endParaRPr lang="tr-TR" sz="1900" dirty="0">
                        <a:latin typeface="+mn-lt"/>
                        <a:cs typeface="Times New Roman" panose="02020603050405020304" pitchFamily="18" charset="0"/>
                      </a:endParaRPr>
                    </a:p>
                    <a:p>
                      <a:r>
                        <a:rPr lang="tr-TR" sz="1900" dirty="0">
                          <a:latin typeface="+mn-lt"/>
                          <a:cs typeface="Times New Roman" panose="02020603050405020304" pitchFamily="18" charset="0"/>
                        </a:rPr>
                        <a:t>İngilizce Hazırlık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dirty="0">
                          <a:solidFill>
                            <a:schemeClr val="dk1"/>
                          </a:solidFill>
                          <a:effectLst/>
                          <a:latin typeface="+mn-lt"/>
                          <a:ea typeface="+mn-ea"/>
                          <a:cs typeface="Times New Roman" panose="02020603050405020304" pitchFamily="18" charset="0"/>
                        </a:rPr>
                        <a:t>İngilizce Mütercim Tercümanlık, Hacettepe Üniversitesi </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3746193234"/>
                  </a:ext>
                </a:extLst>
              </a:tr>
              <a:tr h="634435">
                <a:tc>
                  <a:txBody>
                    <a:bodyPr/>
                    <a:lstStyle/>
                    <a:p>
                      <a:r>
                        <a:rPr lang="tr-TR" sz="1900" dirty="0">
                          <a:latin typeface="+mn-lt"/>
                          <a:cs typeface="Times New Roman" panose="02020603050405020304" pitchFamily="18" charset="0"/>
                        </a:rPr>
                        <a:t>13</a:t>
                      </a:r>
                    </a:p>
                  </a:txBody>
                  <a:tcPr/>
                </a:tc>
                <a:tc>
                  <a:txBody>
                    <a:bodyPr/>
                    <a:lstStyle/>
                    <a:p>
                      <a:r>
                        <a:rPr lang="tr-TR" sz="1900" dirty="0">
                          <a:latin typeface="+mn-lt"/>
                          <a:cs typeface="Times New Roman" panose="02020603050405020304" pitchFamily="18" charset="0"/>
                        </a:rPr>
                        <a:t>Özge ÖZCAN (DSÜ)</a:t>
                      </a:r>
                    </a:p>
                  </a:txBody>
                  <a:tcPr/>
                </a:tc>
                <a:tc>
                  <a:txBody>
                    <a:bodyPr/>
                    <a:lstStyle/>
                    <a:p>
                      <a:r>
                        <a:rPr lang="tr-TR" sz="1900" dirty="0">
                          <a:latin typeface="+mn-lt"/>
                          <a:cs typeface="Times New Roman" panose="02020603050405020304" pitchFamily="18" charset="0"/>
                        </a:rPr>
                        <a:t>Medikal İngilizce</a:t>
                      </a:r>
                    </a:p>
                  </a:txBody>
                  <a:tcPr/>
                </a:tc>
                <a:tc>
                  <a:txBody>
                    <a:bodyPr/>
                    <a:lstStyle/>
                    <a:p>
                      <a:r>
                        <a:rPr lang="tr-TR" sz="1900" kern="1200" dirty="0">
                          <a:solidFill>
                            <a:schemeClr val="dk1"/>
                          </a:solidFill>
                          <a:effectLst/>
                          <a:latin typeface="+mn-lt"/>
                          <a:ea typeface="+mn-ea"/>
                          <a:cs typeface="Times New Roman" panose="02020603050405020304" pitchFamily="18" charset="0"/>
                        </a:rPr>
                        <a:t>İngilizce Öğretmenliği,</a:t>
                      </a:r>
                      <a:r>
                        <a:rPr lang="tr-TR" sz="1900" kern="1200" baseline="0" dirty="0">
                          <a:solidFill>
                            <a:schemeClr val="dk1"/>
                          </a:solidFill>
                          <a:effectLst/>
                          <a:latin typeface="+mn-lt"/>
                          <a:ea typeface="+mn-ea"/>
                          <a:cs typeface="Times New Roman" panose="02020603050405020304" pitchFamily="18" charset="0"/>
                        </a:rPr>
                        <a:t> </a:t>
                      </a:r>
                      <a:r>
                        <a:rPr lang="tr-TR" sz="1900" kern="1200" dirty="0">
                          <a:solidFill>
                            <a:schemeClr val="dk1"/>
                          </a:solidFill>
                          <a:effectLst/>
                          <a:latin typeface="+mn-lt"/>
                          <a:ea typeface="+mn-ea"/>
                          <a:cs typeface="Times New Roman" panose="02020603050405020304" pitchFamily="18" charset="0"/>
                        </a:rPr>
                        <a:t>Yıldız Teknik</a:t>
                      </a:r>
                      <a:r>
                        <a:rPr lang="tr-TR" sz="1900" kern="1200" baseline="0" dirty="0">
                          <a:solidFill>
                            <a:schemeClr val="dk1"/>
                          </a:solidFill>
                          <a:effectLst/>
                          <a:latin typeface="+mn-lt"/>
                          <a:ea typeface="+mn-ea"/>
                          <a:cs typeface="Times New Roman" panose="02020603050405020304" pitchFamily="18" charset="0"/>
                        </a:rPr>
                        <a:t> Üniversitesi</a:t>
                      </a:r>
                      <a:endParaRPr lang="tr-TR" sz="1900" dirty="0">
                        <a:latin typeface="+mn-lt"/>
                        <a:cs typeface="Times New Roman" panose="02020603050405020304" pitchFamily="18" charset="0"/>
                      </a:endParaRPr>
                    </a:p>
                  </a:txBody>
                  <a:tcPr/>
                </a:tc>
                <a:tc>
                  <a:txBody>
                    <a:bodyPr/>
                    <a:lstStyle/>
                    <a:p>
                      <a:pPr lvl="0"/>
                      <a:r>
                        <a:rPr lang="tr-TR" sz="1900" kern="1200" dirty="0">
                          <a:solidFill>
                            <a:schemeClr val="dk1"/>
                          </a:solidFill>
                          <a:effectLst/>
                          <a:latin typeface="+mn-lt"/>
                          <a:ea typeface="+mn-ea"/>
                          <a:cs typeface="Times New Roman" panose="02020603050405020304" pitchFamily="18" charset="0"/>
                        </a:rPr>
                        <a:t>Eğitim Bilimleri, Yıldız Teknik Üniversitesi</a:t>
                      </a:r>
                    </a:p>
                  </a:txBody>
                  <a:tcPr/>
                </a:tc>
                <a:extLst>
                  <a:ext uri="{0D108BD9-81ED-4DB2-BD59-A6C34878D82A}">
                    <a16:rowId xmlns:a16="http://schemas.microsoft.com/office/drawing/2014/main" val="1125802084"/>
                  </a:ext>
                </a:extLst>
              </a:tr>
              <a:tr h="634435">
                <a:tc>
                  <a:txBody>
                    <a:bodyPr/>
                    <a:lstStyle/>
                    <a:p>
                      <a:r>
                        <a:rPr lang="tr-TR" sz="1900" dirty="0">
                          <a:latin typeface="+mn-lt"/>
                          <a:cs typeface="Times New Roman" panose="02020603050405020304" pitchFamily="18" charset="0"/>
                        </a:rPr>
                        <a:t>14                                                                                                                                                                                                    </a:t>
                      </a:r>
                    </a:p>
                  </a:txBody>
                  <a:tcPr/>
                </a:tc>
                <a:tc>
                  <a:txBody>
                    <a:bodyPr/>
                    <a:lstStyle/>
                    <a:p>
                      <a:r>
                        <a:rPr lang="tr-TR" sz="1900" noProof="1">
                          <a:latin typeface="+mn-lt"/>
                          <a:cs typeface="Times New Roman" panose="02020603050405020304" pitchFamily="18" charset="0"/>
                        </a:rPr>
                        <a:t>Zinnet AYSAN</a:t>
                      </a:r>
                      <a:r>
                        <a:rPr lang="tr-TR" sz="1900" baseline="0" noProof="1">
                          <a:latin typeface="+mn-lt"/>
                          <a:cs typeface="Times New Roman" panose="02020603050405020304" pitchFamily="18" charset="0"/>
                        </a:rPr>
                        <a:t> (DSÜ)</a:t>
                      </a:r>
                      <a:endParaRPr lang="tr-TR" sz="1900" noProof="1">
                        <a:latin typeface="+mn-lt"/>
                        <a:cs typeface="Times New Roman" panose="02020603050405020304" pitchFamily="18" charset="0"/>
                      </a:endParaRPr>
                    </a:p>
                  </a:txBody>
                  <a:tcPr/>
                </a:tc>
                <a:tc>
                  <a:txBody>
                    <a:bodyPr/>
                    <a:lstStyle/>
                    <a:p>
                      <a:r>
                        <a:rPr lang="tr-TR" sz="1900" noProof="1">
                          <a:latin typeface="+mn-lt"/>
                          <a:cs typeface="Times New Roman" panose="02020603050405020304" pitchFamily="18" charset="0"/>
                        </a:rPr>
                        <a:t>Medikal</a:t>
                      </a:r>
                      <a:r>
                        <a:rPr lang="tr-TR" sz="1900" baseline="0" noProof="1">
                          <a:latin typeface="+mn-lt"/>
                          <a:cs typeface="Times New Roman" panose="02020603050405020304" pitchFamily="18" charset="0"/>
                        </a:rPr>
                        <a:t> İngilizce </a:t>
                      </a:r>
                      <a:endParaRPr lang="tr-TR" sz="1900" noProof="1">
                        <a:latin typeface="+mn-lt"/>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kern="1200" noProof="1">
                          <a:solidFill>
                            <a:schemeClr val="dk1"/>
                          </a:solidFill>
                          <a:effectLst/>
                          <a:latin typeface="+mn-lt"/>
                          <a:ea typeface="+mn-ea"/>
                          <a:cs typeface="Times New Roman" panose="02020603050405020304" pitchFamily="18" charset="0"/>
                        </a:rPr>
                        <a:t>İngiliz Dili ve Edebiyatı, Ankara Üniversitesi </a:t>
                      </a:r>
                    </a:p>
                  </a:txBody>
                  <a:tcPr/>
                </a:tc>
                <a:tc>
                  <a:txBody>
                    <a:bodyPr/>
                    <a:lstStyle/>
                    <a:p>
                      <a:pPr algn="l" fontAlgn="ctr"/>
                      <a:r>
                        <a:rPr lang="it-IT" sz="1900" b="0" i="0" u="none" strike="noStrike" dirty="0">
                          <a:solidFill>
                            <a:srgbClr val="000000"/>
                          </a:solidFill>
                          <a:effectLst/>
                          <a:latin typeface="+mn-lt"/>
                          <a:cs typeface="Times New Roman" panose="02020603050405020304" pitchFamily="18" charset="0"/>
                        </a:rPr>
                        <a:t>Universita Degli</a:t>
                      </a:r>
                      <a:r>
                        <a:rPr lang="tr-TR" sz="1900" b="0" i="0" u="none" strike="noStrike" dirty="0">
                          <a:solidFill>
                            <a:srgbClr val="000000"/>
                          </a:solidFill>
                          <a:effectLst/>
                          <a:latin typeface="+mn-lt"/>
                          <a:cs typeface="Times New Roman" panose="02020603050405020304" pitchFamily="18" charset="0"/>
                        </a:rPr>
                        <a:t> </a:t>
                      </a:r>
                      <a:r>
                        <a:rPr lang="it-IT" sz="1900" b="0" i="0" u="none" strike="noStrike" dirty="0">
                          <a:solidFill>
                            <a:srgbClr val="000000"/>
                          </a:solidFill>
                          <a:effectLst/>
                          <a:latin typeface="+mn-lt"/>
                          <a:cs typeface="Times New Roman" panose="02020603050405020304" pitchFamily="18" charset="0"/>
                        </a:rPr>
                        <a:t>Studi di Torino</a:t>
                      </a:r>
                      <a:br>
                        <a:rPr lang="it-IT" sz="1900" b="0" i="0" u="none" strike="noStrike" dirty="0">
                          <a:solidFill>
                            <a:srgbClr val="000000"/>
                          </a:solidFill>
                          <a:effectLst/>
                          <a:latin typeface="+mn-lt"/>
                          <a:cs typeface="Times New Roman" panose="02020603050405020304" pitchFamily="18" charset="0"/>
                        </a:rPr>
                      </a:br>
                      <a:r>
                        <a:rPr lang="it-IT" sz="1900" b="0" i="0" u="none" strike="noStrike" dirty="0">
                          <a:solidFill>
                            <a:srgbClr val="000000"/>
                          </a:solidFill>
                          <a:effectLst/>
                          <a:latin typeface="+mn-lt"/>
                          <a:cs typeface="Times New Roman" panose="02020603050405020304" pitchFamily="18" charset="0"/>
                        </a:rPr>
                        <a:t>Amerikan Kültürü ve Edebiyatı</a:t>
                      </a:r>
                      <a:endParaRPr lang="tr-TR"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2900501454"/>
                  </a:ext>
                </a:extLst>
              </a:tr>
              <a:tr h="634435">
                <a:tc>
                  <a:txBody>
                    <a:bodyPr/>
                    <a:lstStyle/>
                    <a:p>
                      <a:r>
                        <a:rPr lang="tr-TR" dirty="0"/>
                        <a:t>15</a:t>
                      </a:r>
                    </a:p>
                  </a:txBody>
                  <a:tcPr/>
                </a:tc>
                <a:tc>
                  <a:txBody>
                    <a:bodyPr/>
                    <a:lstStyle/>
                    <a:p>
                      <a:r>
                        <a:rPr lang="tr-TR" sz="1900" dirty="0">
                          <a:latin typeface="+mn-lt"/>
                          <a:cs typeface="Times New Roman" panose="02020603050405020304" pitchFamily="18" charset="0"/>
                        </a:rPr>
                        <a:t>Ayşe KARAÇAM</a:t>
                      </a:r>
                    </a:p>
                  </a:txBody>
                  <a:tcPr/>
                </a:tc>
                <a:tc>
                  <a:txBody>
                    <a:bodyPr/>
                    <a:lstStyle/>
                    <a:p>
                      <a:r>
                        <a:rPr lang="tr-TR" sz="1900" dirty="0">
                          <a:latin typeface="+mn-lt"/>
                          <a:cs typeface="Times New Roman" panose="02020603050405020304" pitchFamily="18" charset="0"/>
                        </a:rPr>
                        <a:t>Medikal ve Genel İngilizce</a:t>
                      </a:r>
                    </a:p>
                  </a:txBody>
                  <a:tcPr/>
                </a:tc>
                <a:tc>
                  <a:txBody>
                    <a:bodyPr/>
                    <a:lstStyle/>
                    <a:p>
                      <a:r>
                        <a:rPr lang="tr-TR" sz="1900" baseline="0" dirty="0">
                          <a:latin typeface="+mn-lt"/>
                          <a:cs typeface="Times New Roman" panose="02020603050405020304" pitchFamily="18" charset="0"/>
                        </a:rPr>
                        <a:t>İngilizce Öğretmenliği, </a:t>
                      </a:r>
                      <a:r>
                        <a:rPr lang="tr-TR" sz="1900" dirty="0">
                          <a:latin typeface="+mn-lt"/>
                          <a:cs typeface="Times New Roman" panose="02020603050405020304" pitchFamily="18" charset="0"/>
                        </a:rPr>
                        <a:t>Marmara</a:t>
                      </a:r>
                      <a:r>
                        <a:rPr lang="tr-TR" sz="1900" baseline="0" dirty="0">
                          <a:latin typeface="+mn-lt"/>
                          <a:cs typeface="Times New Roman" panose="02020603050405020304" pitchFamily="18" charset="0"/>
                        </a:rPr>
                        <a:t> Üniversitesi</a:t>
                      </a:r>
                      <a:endParaRPr lang="tr-TR" sz="1900" dirty="0">
                        <a:latin typeface="+mn-lt"/>
                        <a:cs typeface="Times New Roman" panose="02020603050405020304" pitchFamily="18" charset="0"/>
                      </a:endParaRPr>
                    </a:p>
                  </a:txBody>
                  <a:tcPr/>
                </a:tc>
                <a:tc>
                  <a:txBody>
                    <a:bodyPr/>
                    <a:lstStyle/>
                    <a:p>
                      <a:r>
                        <a:rPr lang="tr-TR" sz="1900" dirty="0">
                          <a:latin typeface="+mn-lt"/>
                          <a:cs typeface="Times New Roman" panose="02020603050405020304" pitchFamily="18" charset="0"/>
                        </a:rPr>
                        <a:t>İngiliz Dili Eğitimi, İstanbul Sabahattin Zaim Üniversitesi</a:t>
                      </a:r>
                    </a:p>
                  </a:txBody>
                  <a:tcPr/>
                </a:tc>
                <a:extLst>
                  <a:ext uri="{0D108BD9-81ED-4DB2-BD59-A6C34878D82A}">
                    <a16:rowId xmlns:a16="http://schemas.microsoft.com/office/drawing/2014/main" val="1173847432"/>
                  </a:ext>
                </a:extLst>
              </a:tr>
              <a:tr h="634435">
                <a:tc>
                  <a:txBody>
                    <a:bodyPr/>
                    <a:lstStyle/>
                    <a:p>
                      <a:r>
                        <a:rPr lang="tr-TR" dirty="0"/>
                        <a:t>16</a:t>
                      </a:r>
                    </a:p>
                  </a:txBody>
                  <a:tcPr/>
                </a:tc>
                <a:tc>
                  <a:txBody>
                    <a:bodyPr/>
                    <a:lstStyle/>
                    <a:p>
                      <a:r>
                        <a:rPr lang="tr-TR" sz="1900" dirty="0"/>
                        <a:t>Hatice</a:t>
                      </a:r>
                      <a:r>
                        <a:rPr lang="tr-TR" sz="1900" baseline="0" dirty="0"/>
                        <a:t> BAL (DSÜ)</a:t>
                      </a:r>
                    </a:p>
                  </a:txBody>
                  <a:tcPr/>
                </a:tc>
                <a:tc>
                  <a:txBody>
                    <a:bodyPr/>
                    <a:lstStyle/>
                    <a:p>
                      <a:r>
                        <a:rPr lang="tr-TR" sz="1900" dirty="0"/>
                        <a:t>Medikal ve Genel İngilizce</a:t>
                      </a:r>
                    </a:p>
                  </a:txBody>
                  <a:tcPr/>
                </a:tc>
                <a:tc>
                  <a:txBody>
                    <a:bodyPr/>
                    <a:lstStyle/>
                    <a:p>
                      <a:r>
                        <a:rPr lang="tr-TR" sz="1900" baseline="0" dirty="0"/>
                        <a:t> İngiliz Dili ve Edebiyatı, </a:t>
                      </a:r>
                      <a:r>
                        <a:rPr lang="tr-TR" sz="1900" dirty="0"/>
                        <a:t>İstanbul</a:t>
                      </a:r>
                      <a:r>
                        <a:rPr lang="tr-TR" sz="1900" baseline="0" dirty="0"/>
                        <a:t> Üniversitesi</a:t>
                      </a:r>
                      <a:endParaRPr lang="tr-TR" sz="1900" dirty="0"/>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587411889"/>
                  </a:ext>
                </a:extLst>
              </a:tr>
              <a:tr h="170687">
                <a:tc>
                  <a:txBody>
                    <a:bodyPr/>
                    <a:lstStyle/>
                    <a:p>
                      <a:r>
                        <a:rPr lang="tr-TR" dirty="0"/>
                        <a:t>17</a:t>
                      </a:r>
                    </a:p>
                  </a:txBody>
                  <a:tcPr/>
                </a:tc>
                <a:tc>
                  <a:txBody>
                    <a:bodyPr/>
                    <a:lstStyle/>
                    <a:p>
                      <a:r>
                        <a:rPr lang="tr-TR" sz="1900" dirty="0"/>
                        <a:t>Rabia Tuğlu (DSÜ)</a:t>
                      </a:r>
                    </a:p>
                  </a:txBody>
                  <a:tcPr/>
                </a:tc>
                <a:tc>
                  <a:txBody>
                    <a:bodyPr/>
                    <a:lstStyle/>
                    <a:p>
                      <a:r>
                        <a:rPr lang="tr-TR" sz="1900" dirty="0"/>
                        <a:t>İngilizce Hazırlık</a:t>
                      </a:r>
                    </a:p>
                    <a:p>
                      <a:endParaRPr lang="tr-TR" sz="1900" dirty="0"/>
                    </a:p>
                    <a:p>
                      <a:endParaRPr lang="tr-TR" sz="1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baseline="0" dirty="0"/>
                        <a:t>İngilizce Öğretmenliği, </a:t>
                      </a:r>
                      <a:r>
                        <a:rPr lang="tr-TR" sz="1900" dirty="0"/>
                        <a:t>Marmara</a:t>
                      </a:r>
                      <a:r>
                        <a:rPr lang="tr-TR" sz="1900" baseline="0" dirty="0"/>
                        <a:t> Üniversitesi</a:t>
                      </a:r>
                      <a:endParaRPr lang="tr-TR" sz="1900" dirty="0"/>
                    </a:p>
                  </a:txBody>
                  <a:tcPr/>
                </a:tc>
                <a:tc>
                  <a:txBody>
                    <a:bodyPr/>
                    <a:lstStyle/>
                    <a:p>
                      <a:pPr algn="l" fontAlgn="ctr"/>
                      <a:endParaRPr lang="it-IT"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1864793864"/>
                  </a:ext>
                </a:extLst>
              </a:tr>
              <a:tr h="1060796">
                <a:tc>
                  <a:txBody>
                    <a:bodyPr/>
                    <a:lstStyle/>
                    <a:p>
                      <a:r>
                        <a:rPr lang="tr-TR" dirty="0"/>
                        <a:t>18</a:t>
                      </a:r>
                    </a:p>
                  </a:txBody>
                  <a:tcPr/>
                </a:tc>
                <a:tc>
                  <a:txBody>
                    <a:bodyPr/>
                    <a:lstStyle/>
                    <a:p>
                      <a:r>
                        <a:rPr lang="tr-TR" sz="1900" dirty="0"/>
                        <a:t>Mustafa Yiğit Yavuz (DSÜ)</a:t>
                      </a:r>
                    </a:p>
                  </a:txBody>
                  <a:tcPr/>
                </a:tc>
                <a:tc>
                  <a:txBody>
                    <a:bodyPr/>
                    <a:lstStyle/>
                    <a:p>
                      <a:r>
                        <a:rPr lang="tr-TR" sz="1900" dirty="0"/>
                        <a:t>İngilizce Hazırlık</a:t>
                      </a:r>
                    </a:p>
                  </a:txBody>
                  <a:tcPr/>
                </a:tc>
                <a:tc>
                  <a:txBody>
                    <a:bodyPr/>
                    <a:lstStyle/>
                    <a:p>
                      <a:r>
                        <a:rPr lang="tr-TR" sz="1900" dirty="0"/>
                        <a:t>İngilizce Öğretmenliği, Anadolu Üniversitesi</a:t>
                      </a:r>
                    </a:p>
                  </a:txBody>
                  <a:tcPr/>
                </a:tc>
                <a:tc>
                  <a:txBody>
                    <a:bodyPr/>
                    <a:lstStyle/>
                    <a:p>
                      <a:pPr algn="l" fontAlgn="ctr"/>
                      <a:endParaRPr lang="it-IT" sz="1900" b="0" i="0" u="none" strike="noStrike" dirty="0">
                        <a:solidFill>
                          <a:srgbClr val="000000"/>
                        </a:solidFill>
                        <a:effectLst/>
                        <a:latin typeface="+mn-lt"/>
                        <a:cs typeface="Times New Roman" panose="02020603050405020304" pitchFamily="18" charset="0"/>
                      </a:endParaRPr>
                    </a:p>
                  </a:txBody>
                  <a:tcPr marL="9525" marR="9525" marT="9525" marB="0" anchor="ctr"/>
                </a:tc>
                <a:extLst>
                  <a:ext uri="{0D108BD9-81ED-4DB2-BD59-A6C34878D82A}">
                    <a16:rowId xmlns:a16="http://schemas.microsoft.com/office/drawing/2014/main" val="3007791759"/>
                  </a:ext>
                </a:extLst>
              </a:tr>
            </a:tbl>
          </a:graphicData>
        </a:graphic>
      </p:graphicFrame>
    </p:spTree>
    <p:extLst>
      <p:ext uri="{BB962C8B-B14F-4D97-AF65-F5344CB8AC3E}">
        <p14:creationId xmlns:p14="http://schemas.microsoft.com/office/powerpoint/2010/main" val="144466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p:txBody>
          <a:bodyPr>
            <a:normAutofit/>
          </a:bodyPr>
          <a:lstStyle/>
          <a:p>
            <a:pPr>
              <a:buNone/>
            </a:pPr>
            <a:r>
              <a:rPr lang="tr-TR" sz="2000" b="1" dirty="0">
                <a:latin typeface="Times New Roman" panose="02020603050405020304" pitchFamily="18" charset="0"/>
                <a:cs typeface="Times New Roman" panose="02020603050405020304" pitchFamily="18" charset="0"/>
              </a:rPr>
              <a:t>	</a:t>
            </a: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2023 YABANCI DİLLER BÖLÜMÜ AKADEMİK KADRO</a:t>
            </a:r>
          </a:p>
        </p:txBody>
      </p:sp>
      <p:graphicFrame>
        <p:nvGraphicFramePr>
          <p:cNvPr id="3" name="Tablo 2">
            <a:extLst>
              <a:ext uri="{FF2B5EF4-FFF2-40B4-BE49-F238E27FC236}">
                <a16:creationId xmlns:a16="http://schemas.microsoft.com/office/drawing/2014/main" id="{195F54C4-9922-F6FA-DA17-626D4B9B09BE}"/>
              </a:ext>
            </a:extLst>
          </p:cNvPr>
          <p:cNvGraphicFramePr>
            <a:graphicFrameLocks noGrp="1"/>
          </p:cNvGraphicFramePr>
          <p:nvPr>
            <p:extLst>
              <p:ext uri="{D42A27DB-BD31-4B8C-83A1-F6EECF244321}">
                <p14:modId xmlns:p14="http://schemas.microsoft.com/office/powerpoint/2010/main" val="1571882869"/>
              </p:ext>
            </p:extLst>
          </p:nvPr>
        </p:nvGraphicFramePr>
        <p:xfrm>
          <a:off x="503583" y="904920"/>
          <a:ext cx="11422247" cy="5185341"/>
        </p:xfrm>
        <a:graphic>
          <a:graphicData uri="http://schemas.openxmlformats.org/drawingml/2006/table">
            <a:tbl>
              <a:tblPr firstRow="1" bandRow="1">
                <a:tableStyleId>{0660B408-B3CF-4A94-85FC-2B1E0A45F4A2}</a:tableStyleId>
              </a:tblPr>
              <a:tblGrid>
                <a:gridCol w="473822">
                  <a:extLst>
                    <a:ext uri="{9D8B030D-6E8A-4147-A177-3AD203B41FA5}">
                      <a16:colId xmlns:a16="http://schemas.microsoft.com/office/drawing/2014/main" val="1345860323"/>
                    </a:ext>
                  </a:extLst>
                </a:gridCol>
                <a:gridCol w="2242769">
                  <a:extLst>
                    <a:ext uri="{9D8B030D-6E8A-4147-A177-3AD203B41FA5}">
                      <a16:colId xmlns:a16="http://schemas.microsoft.com/office/drawing/2014/main" val="4193303525"/>
                    </a:ext>
                  </a:extLst>
                </a:gridCol>
                <a:gridCol w="1934922">
                  <a:extLst>
                    <a:ext uri="{9D8B030D-6E8A-4147-A177-3AD203B41FA5}">
                      <a16:colId xmlns:a16="http://schemas.microsoft.com/office/drawing/2014/main" val="3792003893"/>
                    </a:ext>
                  </a:extLst>
                </a:gridCol>
                <a:gridCol w="2940952">
                  <a:extLst>
                    <a:ext uri="{9D8B030D-6E8A-4147-A177-3AD203B41FA5}">
                      <a16:colId xmlns:a16="http://schemas.microsoft.com/office/drawing/2014/main" val="1242897152"/>
                    </a:ext>
                  </a:extLst>
                </a:gridCol>
                <a:gridCol w="3829782">
                  <a:extLst>
                    <a:ext uri="{9D8B030D-6E8A-4147-A177-3AD203B41FA5}">
                      <a16:colId xmlns:a16="http://schemas.microsoft.com/office/drawing/2014/main" val="3812343257"/>
                    </a:ext>
                  </a:extLst>
                </a:gridCol>
              </a:tblGrid>
              <a:tr h="753225">
                <a:tc>
                  <a:txBody>
                    <a:bodyPr/>
                    <a:lstStyle/>
                    <a:p>
                      <a:endParaRPr lang="tr-TR" sz="1600" dirty="0">
                        <a:latin typeface="Times New Roman" panose="02020603050405020304" pitchFamily="18" charset="0"/>
                        <a:cs typeface="Times New Roman" panose="02020603050405020304" pitchFamily="18" charset="0"/>
                      </a:endParaRPr>
                    </a:p>
                  </a:txBody>
                  <a:tcPr>
                    <a:solidFill>
                      <a:srgbClr val="C00000"/>
                    </a:solidFill>
                  </a:tcPr>
                </a:tc>
                <a:tc>
                  <a:txBody>
                    <a:bodyPr/>
                    <a:lstStyle/>
                    <a:p>
                      <a:r>
                        <a:rPr lang="tr-TR" sz="1900" dirty="0">
                          <a:latin typeface="+mn-lt"/>
                          <a:cs typeface="Times New Roman"/>
                        </a:rPr>
                        <a:t>Öğretim</a:t>
                      </a:r>
                      <a:r>
                        <a:rPr lang="tr-TR" sz="1900" baseline="0" dirty="0">
                          <a:latin typeface="+mn-lt"/>
                          <a:cs typeface="Times New Roman"/>
                        </a:rPr>
                        <a:t> Görevlisi</a:t>
                      </a:r>
                      <a:endParaRPr lang="tr-TR" sz="1900" dirty="0">
                        <a:latin typeface="+mn-lt"/>
                        <a:cs typeface="Times New Roman"/>
                      </a:endParaRPr>
                    </a:p>
                  </a:txBody>
                  <a:tcPr>
                    <a:solidFill>
                      <a:srgbClr val="C00000"/>
                    </a:solidFill>
                  </a:tcPr>
                </a:tc>
                <a:tc>
                  <a:txBody>
                    <a:bodyPr/>
                    <a:lstStyle/>
                    <a:p>
                      <a:r>
                        <a:rPr lang="tr-TR" sz="1900" dirty="0">
                          <a:latin typeface="+mn-lt"/>
                          <a:cs typeface="Times New Roman"/>
                        </a:rPr>
                        <a:t>Yürüttüğü Dersler</a:t>
                      </a:r>
                    </a:p>
                  </a:txBody>
                  <a:tcPr>
                    <a:solidFill>
                      <a:srgbClr val="C00000"/>
                    </a:solidFill>
                  </a:tcPr>
                </a:tc>
                <a:tc>
                  <a:txBody>
                    <a:bodyPr/>
                    <a:lstStyle/>
                    <a:p>
                      <a:r>
                        <a:rPr lang="tr-TR" sz="1900" dirty="0">
                          <a:latin typeface="+mn-lt"/>
                          <a:cs typeface="Times New Roman"/>
                        </a:rPr>
                        <a:t>Mezun Olduğu Lisans</a:t>
                      </a:r>
                      <a:r>
                        <a:rPr lang="tr-TR" sz="1900" baseline="0" dirty="0">
                          <a:latin typeface="+mn-lt"/>
                          <a:cs typeface="Times New Roman"/>
                        </a:rPr>
                        <a:t> Programı</a:t>
                      </a:r>
                      <a:endParaRPr lang="tr-TR" sz="1900" dirty="0">
                        <a:latin typeface="+mn-lt"/>
                        <a:cs typeface="Times New Roman"/>
                      </a:endParaRPr>
                    </a:p>
                  </a:txBody>
                  <a:tcPr>
                    <a:solidFill>
                      <a:srgbClr val="C00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a:rPr>
                        <a:t>Mezun Olduğu Yüksek Lisans</a:t>
                      </a:r>
                      <a:r>
                        <a:rPr lang="tr-TR" sz="1900" baseline="0" dirty="0">
                          <a:latin typeface="+mn-lt"/>
                          <a:cs typeface="Times New Roman"/>
                        </a:rPr>
                        <a:t> Programı</a:t>
                      </a:r>
                      <a:endParaRPr lang="tr-TR" sz="1900" dirty="0">
                        <a:latin typeface="+mn-lt"/>
                        <a:cs typeface="Times New Roman"/>
                      </a:endParaRPr>
                    </a:p>
                    <a:p>
                      <a:endParaRPr lang="tr-TR" sz="1900" dirty="0">
                        <a:latin typeface="+mn-lt"/>
                        <a:cs typeface="Times New Roman" panose="02020603050405020304" pitchFamily="18" charset="0"/>
                      </a:endParaRPr>
                    </a:p>
                  </a:txBody>
                  <a:tcPr>
                    <a:solidFill>
                      <a:srgbClr val="C00000"/>
                    </a:solidFill>
                  </a:tcPr>
                </a:tc>
                <a:extLst>
                  <a:ext uri="{0D108BD9-81ED-4DB2-BD59-A6C34878D82A}">
                    <a16:rowId xmlns:a16="http://schemas.microsoft.com/office/drawing/2014/main" val="823258703"/>
                  </a:ext>
                </a:extLst>
              </a:tr>
              <a:tr h="753225">
                <a:tc>
                  <a:txBody>
                    <a:bodyPr/>
                    <a:lstStyle/>
                    <a:p>
                      <a:r>
                        <a:rPr lang="tr-TR" sz="1900" dirty="0">
                          <a:latin typeface="+mn-lt"/>
                          <a:cs typeface="Times New Roman" panose="02020603050405020304" pitchFamily="18" charset="0"/>
                        </a:rPr>
                        <a:t>19</a:t>
                      </a:r>
                    </a:p>
                  </a:txBody>
                  <a:tcPr/>
                </a:tc>
                <a:tc>
                  <a:txBody>
                    <a:bodyPr/>
                    <a:lstStyle/>
                    <a:p>
                      <a:r>
                        <a:rPr lang="tr-TR" sz="1900" b="0" kern="1200" dirty="0">
                          <a:solidFill>
                            <a:schemeClr val="dk1"/>
                          </a:solidFill>
                          <a:effectLst/>
                          <a:latin typeface="+mn-lt"/>
                          <a:ea typeface="+mn-ea"/>
                          <a:cs typeface="Times New Roman" panose="02020603050405020304" pitchFamily="18" charset="0"/>
                        </a:rPr>
                        <a:t>Füsun Binay (DSÜ)</a:t>
                      </a:r>
                    </a:p>
                  </a:txBody>
                  <a:tcPr/>
                </a:tc>
                <a:tc>
                  <a:txBody>
                    <a:bodyPr/>
                    <a:lstStyle/>
                    <a:p>
                      <a:r>
                        <a:rPr lang="tr-TR" sz="1900" dirty="0">
                          <a:latin typeface="+mn-lt"/>
                          <a:cs typeface="Times New Roman" panose="02020603050405020304" pitchFamily="18" charset="0"/>
                        </a:rPr>
                        <a:t>İngilizce Hazırlık, SHMYO, Genel İngilizce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900" dirty="0">
                          <a:latin typeface="+mn-lt"/>
                          <a:cs typeface="Times New Roman" panose="02020603050405020304" pitchFamily="18" charset="0"/>
                        </a:rPr>
                        <a:t>İngilizce Öğretmenliği, Gazi Üniversitesi</a:t>
                      </a: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1291833534"/>
                  </a:ext>
                </a:extLst>
              </a:tr>
              <a:tr h="881196">
                <a:tc>
                  <a:txBody>
                    <a:bodyPr/>
                    <a:lstStyle/>
                    <a:p>
                      <a:r>
                        <a:rPr lang="tr-TR" sz="1900" dirty="0">
                          <a:latin typeface="+mn-lt"/>
                          <a:cs typeface="Times New Roman" panose="02020603050405020304" pitchFamily="18" charset="0"/>
                        </a:rPr>
                        <a:t>20</a:t>
                      </a:r>
                    </a:p>
                  </a:txBody>
                  <a:tcPr/>
                </a:tc>
                <a:tc>
                  <a:txBody>
                    <a:bodyPr/>
                    <a:lstStyle/>
                    <a:p>
                      <a:r>
                        <a:rPr lang="tr-TR" sz="1900" noProof="1">
                          <a:latin typeface="+mn-lt"/>
                          <a:cs typeface="Calibri" panose="020F0502020204030204" pitchFamily="34" charset="0"/>
                        </a:rPr>
                        <a:t>Rania EDELBI</a:t>
                      </a:r>
                    </a:p>
                  </a:txBody>
                  <a:tcPr/>
                </a:tc>
                <a:tc>
                  <a:txBody>
                    <a:bodyPr/>
                    <a:lstStyle/>
                    <a:p>
                      <a:r>
                        <a:rPr lang="tr-TR" sz="1900" noProof="1">
                          <a:latin typeface="+mn-lt"/>
                          <a:cs typeface="Calibri" panose="020F0502020204030204" pitchFamily="34" charset="0"/>
                        </a:rPr>
                        <a:t>Genel İngilizce, Medikal İngilizce</a:t>
                      </a:r>
                    </a:p>
                  </a:txBody>
                  <a:tcPr/>
                </a:tc>
                <a:tc>
                  <a:txBody>
                    <a:bodyPr/>
                    <a:lstStyle/>
                    <a:p>
                      <a:r>
                        <a:rPr lang="tr-TR" sz="1900" noProof="1">
                          <a:latin typeface="+mn-lt"/>
                          <a:cs typeface="Calibri" panose="020F0502020204030204" pitchFamily="34" charset="0"/>
                        </a:rPr>
                        <a:t>İngiliz</a:t>
                      </a:r>
                      <a:r>
                        <a:rPr lang="tr-TR" sz="1900" baseline="0" noProof="1">
                          <a:latin typeface="+mn-lt"/>
                          <a:cs typeface="Calibri" panose="020F0502020204030204" pitchFamily="34" charset="0"/>
                        </a:rPr>
                        <a:t> Dili ve Edebiyatı, Damascus Üniversitesi</a:t>
                      </a:r>
                      <a:endParaRPr lang="tr-TR" sz="1900" noProof="1">
                        <a:latin typeface="+mn-lt"/>
                        <a:cs typeface="Calibri" panose="020F0502020204030204" pitchFamily="34" charset="0"/>
                      </a:endParaRPr>
                    </a:p>
                  </a:txBody>
                  <a:tcPr/>
                </a:tc>
                <a:tc>
                  <a:txBody>
                    <a:bodyPr/>
                    <a:lstStyle/>
                    <a:p>
                      <a:endParaRPr lang="tr-TR" sz="1900" dirty="0">
                        <a:latin typeface="+mn-lt"/>
                        <a:cs typeface="Times New Roman" panose="02020603050405020304" pitchFamily="18" charset="0"/>
                      </a:endParaRPr>
                    </a:p>
                  </a:txBody>
                  <a:tcPr/>
                </a:tc>
                <a:extLst>
                  <a:ext uri="{0D108BD9-81ED-4DB2-BD59-A6C34878D82A}">
                    <a16:rowId xmlns:a16="http://schemas.microsoft.com/office/drawing/2014/main" val="3748217854"/>
                  </a:ext>
                </a:extLst>
              </a:tr>
              <a:tr h="753225">
                <a:tc>
                  <a:txBody>
                    <a:bodyPr/>
                    <a:lstStyle/>
                    <a:p>
                      <a:r>
                        <a:rPr lang="tr-TR" sz="1900" noProof="1">
                          <a:latin typeface="+mn-lt"/>
                          <a:cs typeface="Times New Roman"/>
                        </a:rPr>
                        <a:t>21</a:t>
                      </a:r>
                    </a:p>
                  </a:txBody>
                  <a:tcPr/>
                </a:tc>
                <a:tc>
                  <a:txBody>
                    <a:bodyPr/>
                    <a:lstStyle/>
                    <a:p>
                      <a:r>
                        <a:rPr lang="tr-TR" sz="1900" noProof="1">
                          <a:latin typeface="+mn-lt"/>
                          <a:cs typeface="Times New Roman"/>
                        </a:rPr>
                        <a:t>Büşra COŞKUN</a:t>
                      </a:r>
                    </a:p>
                  </a:txBody>
                  <a:tcPr/>
                </a:tc>
                <a:tc>
                  <a:txBody>
                    <a:bodyPr/>
                    <a:lstStyle/>
                    <a:p>
                      <a:r>
                        <a:rPr lang="tr-TR" sz="1900" noProof="1">
                          <a:latin typeface="+mn-lt"/>
                          <a:cs typeface="Times New Roman"/>
                        </a:rPr>
                        <a:t>İngilizce Hazırlık</a:t>
                      </a:r>
                    </a:p>
                  </a:txBody>
                  <a:tcPr/>
                </a:tc>
                <a:tc>
                  <a:txBody>
                    <a:bodyPr/>
                    <a:lstStyle/>
                    <a:p>
                      <a:r>
                        <a:rPr lang="tr-TR" sz="1900" noProof="1">
                          <a:latin typeface="+mn-lt"/>
                          <a:cs typeface="Times New Roman"/>
                        </a:rPr>
                        <a:t>Amerikan Kültürü ve Edebiyatı, Dokuz Eylül Üniversitesi                  </a:t>
                      </a:r>
                      <a:endParaRPr lang="tr-TR" sz="1900" noProof="1">
                        <a:latin typeface="+mn-lt"/>
                        <a:cs typeface="Times New Roman" panose="02020603050405020304" pitchFamily="18" charset="0"/>
                      </a:endParaRPr>
                    </a:p>
                  </a:txBody>
                  <a:tcPr/>
                </a:tc>
                <a:tc>
                  <a:txBody>
                    <a:bodyPr/>
                    <a:lstStyle/>
                    <a:p>
                      <a:r>
                        <a:rPr lang="tr-TR" sz="1900" noProof="1">
                          <a:latin typeface="+mn-lt"/>
                        </a:rPr>
                        <a:t>Amerikan Kültürü ve Edebiyatı</a:t>
                      </a:r>
                    </a:p>
                    <a:p>
                      <a:pPr lvl="0">
                        <a:buNone/>
                      </a:pPr>
                      <a:r>
                        <a:rPr lang="tr-TR" sz="1900" noProof="1">
                          <a:latin typeface="+mn-lt"/>
                        </a:rPr>
                        <a:t>Dokuz Eylül Üniversitesi</a:t>
                      </a:r>
                    </a:p>
                  </a:txBody>
                  <a:tcPr/>
                </a:tc>
                <a:extLst>
                  <a:ext uri="{0D108BD9-81ED-4DB2-BD59-A6C34878D82A}">
                    <a16:rowId xmlns:a16="http://schemas.microsoft.com/office/drawing/2014/main" val="2683726064"/>
                  </a:ext>
                </a:extLst>
              </a:tr>
              <a:tr h="753225">
                <a:tc>
                  <a:txBody>
                    <a:bodyPr/>
                    <a:lstStyle/>
                    <a:p>
                      <a:r>
                        <a:rPr lang="tr-TR" sz="1900" noProof="1">
                          <a:latin typeface="+mn-lt"/>
                          <a:cs typeface="Times New Roman"/>
                        </a:rPr>
                        <a:t>22</a:t>
                      </a:r>
                    </a:p>
                  </a:txBody>
                  <a:tcPr/>
                </a:tc>
                <a:tc>
                  <a:txBody>
                    <a:bodyPr/>
                    <a:lstStyle/>
                    <a:p>
                      <a:r>
                        <a:rPr lang="tr-TR" sz="1900" dirty="0"/>
                        <a:t>Esra ALEV (DSÜ)</a:t>
                      </a:r>
                    </a:p>
                  </a:txBody>
                  <a:tcPr/>
                </a:tc>
                <a:tc>
                  <a:txBody>
                    <a:bodyPr/>
                    <a:lstStyle/>
                    <a:p>
                      <a:r>
                        <a:rPr lang="tr-TR" sz="1900" dirty="0"/>
                        <a:t>Medikal İngilizce</a:t>
                      </a:r>
                    </a:p>
                  </a:txBody>
                  <a:tcPr/>
                </a:tc>
                <a:tc>
                  <a:txBody>
                    <a:bodyPr/>
                    <a:lstStyle/>
                    <a:p>
                      <a:r>
                        <a:rPr lang="tr-TR" sz="1900" dirty="0"/>
                        <a:t>İngilizce Öğretmenliği, Hacettepe Üniversitesi</a:t>
                      </a:r>
                    </a:p>
                  </a:txBody>
                  <a:tcPr/>
                </a:tc>
                <a:tc>
                  <a:txBody>
                    <a:bodyPr/>
                    <a:lstStyle/>
                    <a:p>
                      <a:endParaRPr lang="tr-TR" sz="1900" baseline="0" noProof="1">
                        <a:latin typeface="+mn-lt"/>
                        <a:cs typeface="Times New Roman" panose="02020603050405020304" pitchFamily="18" charset="0"/>
                      </a:endParaRPr>
                    </a:p>
                  </a:txBody>
                  <a:tcPr/>
                </a:tc>
                <a:extLst>
                  <a:ext uri="{0D108BD9-81ED-4DB2-BD59-A6C34878D82A}">
                    <a16:rowId xmlns:a16="http://schemas.microsoft.com/office/drawing/2014/main" val="2618110894"/>
                  </a:ext>
                </a:extLst>
              </a:tr>
              <a:tr h="662861">
                <a:tc>
                  <a:txBody>
                    <a:bodyPr/>
                    <a:lstStyle/>
                    <a:p>
                      <a:r>
                        <a:rPr lang="tr-TR" sz="1900" noProof="1">
                          <a:latin typeface="+mn-lt"/>
                        </a:rPr>
                        <a:t>23</a:t>
                      </a:r>
                    </a:p>
                  </a:txBody>
                  <a:tcPr/>
                </a:tc>
                <a:tc>
                  <a:txBody>
                    <a:bodyPr/>
                    <a:lstStyle/>
                    <a:p>
                      <a:r>
                        <a:rPr lang="tr-TR" sz="1900" noProof="1">
                          <a:latin typeface="+mn-lt"/>
                          <a:cs typeface="Times New Roman"/>
                        </a:rPr>
                        <a:t>Muazzez Gürdal (DSÜ)</a:t>
                      </a:r>
                    </a:p>
                  </a:txBody>
                  <a:tcPr/>
                </a:tc>
                <a:tc>
                  <a:txBody>
                    <a:bodyPr/>
                    <a:lstStyle/>
                    <a:p>
                      <a:r>
                        <a:rPr lang="tr-TR" sz="1900" noProof="1">
                          <a:latin typeface="+mn-lt"/>
                          <a:cs typeface="Times New Roman"/>
                        </a:rPr>
                        <a:t>İngilizce Hazırlık</a:t>
                      </a:r>
                    </a:p>
                  </a:txBody>
                  <a:tcPr/>
                </a:tc>
                <a:tc>
                  <a:txBody>
                    <a:bodyPr/>
                    <a:lstStyle/>
                    <a:p>
                      <a:r>
                        <a:rPr lang="tr-TR" sz="1900" noProof="1">
                          <a:latin typeface="+mn-lt"/>
                          <a:cs typeface="Times New Roman"/>
                        </a:rPr>
                        <a:t>İngilizce Öğretmenliği, İstanbul Üniversitesi</a:t>
                      </a:r>
                    </a:p>
                  </a:txBody>
                  <a:tcPr/>
                </a:tc>
                <a:tc>
                  <a:txBody>
                    <a:bodyPr/>
                    <a:lstStyle/>
                    <a:p>
                      <a:endParaRPr lang="tr-TR" sz="1900" noProof="1">
                        <a:latin typeface="+mn-lt"/>
                        <a:cs typeface="Times New Roman"/>
                      </a:endParaRPr>
                    </a:p>
                  </a:txBody>
                  <a:tcPr/>
                </a:tc>
                <a:extLst>
                  <a:ext uri="{0D108BD9-81ED-4DB2-BD59-A6C34878D82A}">
                    <a16:rowId xmlns:a16="http://schemas.microsoft.com/office/drawing/2014/main" val="2448205618"/>
                  </a:ext>
                </a:extLst>
              </a:tr>
            </a:tbl>
          </a:graphicData>
        </a:graphic>
      </p:graphicFrame>
    </p:spTree>
    <p:extLst>
      <p:ext uri="{BB962C8B-B14F-4D97-AF65-F5344CB8AC3E}">
        <p14:creationId xmlns:p14="http://schemas.microsoft.com/office/powerpoint/2010/main" val="1291795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32525BC5-75CE-42EB-9A94-B773AD49486F}"/>
              </a:ext>
            </a:extLst>
          </p:cNvPr>
          <p:cNvSpPr>
            <a:spLocks noGrp="1"/>
          </p:cNvSpPr>
          <p:nvPr>
            <p:ph idx="1"/>
          </p:nvPr>
        </p:nvSpPr>
        <p:spPr>
          <a:xfrm>
            <a:off x="838200" y="1073426"/>
            <a:ext cx="10515600" cy="5103537"/>
          </a:xfrm>
        </p:spPr>
        <p:txBody>
          <a:bodyPr>
            <a:normAutofit/>
          </a:bodyPr>
          <a:lstStyle/>
          <a:p>
            <a:pPr marL="0" indent="0">
              <a:lnSpc>
                <a:spcPct val="120000"/>
              </a:lnSpc>
              <a:buNone/>
            </a:pPr>
            <a:r>
              <a:rPr lang="tr-TR" b="1" dirty="0">
                <a:solidFill>
                  <a:prstClr val="black"/>
                </a:solidFill>
                <a:ea typeface="Arial Unicode MS"/>
                <a:cs typeface="Times New Roman"/>
              </a:rPr>
              <a:t>1) İngilizce Hazırlık Programı </a:t>
            </a:r>
            <a:r>
              <a:rPr lang="tr-TR" dirty="0">
                <a:solidFill>
                  <a:prstClr val="black"/>
                </a:solidFill>
                <a:ea typeface="Arial Unicode MS"/>
                <a:cs typeface="Times New Roman"/>
              </a:rPr>
              <a:t>(Sultangazi İlhan Varank Yerleşkesi)</a:t>
            </a:r>
          </a:p>
          <a:p>
            <a:pPr marL="0" indent="0" algn="just">
              <a:lnSpc>
                <a:spcPct val="120000"/>
              </a:lnSpc>
              <a:buNone/>
            </a:pPr>
            <a:r>
              <a:rPr lang="tr-TR" dirty="0">
                <a:solidFill>
                  <a:prstClr val="black"/>
                </a:solidFill>
                <a:ea typeface="Arial Unicode MS"/>
                <a:cs typeface="Times New Roman"/>
              </a:rPr>
              <a:t>     Tıp Fakültesi, Diş Hekimliği Fakültesi, ve Eczacılık Fakültesi öğrencileri için zorunludur.</a:t>
            </a:r>
          </a:p>
          <a:p>
            <a:pPr marL="0" indent="0" algn="just">
              <a:lnSpc>
                <a:spcPct val="120000"/>
              </a:lnSpc>
              <a:buNone/>
            </a:pPr>
            <a:r>
              <a:rPr lang="tr-TR" dirty="0">
                <a:solidFill>
                  <a:prstClr val="black"/>
                </a:solidFill>
                <a:ea typeface="Arial Unicode MS"/>
                <a:cs typeface="Times New Roman"/>
              </a:rPr>
              <a:t>   Sağlık Bilimleri Fakültesi ve Sağlık Hizmetleri Meslek Yüksekokulu öğrencileri isteğe bağlı okuyabilirler.</a:t>
            </a:r>
          </a:p>
          <a:p>
            <a:pPr marL="0" indent="0" algn="just">
              <a:lnSpc>
                <a:spcPct val="120000"/>
              </a:lnSpc>
              <a:buNone/>
            </a:pPr>
            <a:r>
              <a:rPr lang="tr-TR" dirty="0">
                <a:solidFill>
                  <a:prstClr val="black"/>
                </a:solidFill>
                <a:ea typeface="Arial Unicode MS"/>
                <a:cs typeface="Times New Roman"/>
              </a:rPr>
              <a:t>      İngilizce Hazırlık Programı eğitimi 1 yıldır.</a:t>
            </a:r>
          </a:p>
          <a:p>
            <a:pPr>
              <a:buNone/>
            </a:pPr>
            <a:r>
              <a:rPr lang="tr-TR" sz="2000" b="1" dirty="0">
                <a:latin typeface="Calibri" panose="020F0502020204030204" pitchFamily="34" charset="0"/>
                <a:cs typeface="Calibri" panose="020F0502020204030204" pitchFamily="34" charset="0"/>
              </a:rPr>
              <a:t>		</a:t>
            </a:r>
            <a:endParaRPr lang="tr-TR" sz="2400" dirty="0">
              <a:latin typeface="Calibri" panose="020F0502020204030204" pitchFamily="34" charset="0"/>
              <a:cs typeface="Calibri" panose="020F0502020204030204" pitchFamily="34" charset="0"/>
            </a:endParaRPr>
          </a:p>
        </p:txBody>
      </p:sp>
      <p:sp>
        <p:nvSpPr>
          <p:cNvPr id="7" name="Başlık 8">
            <a:extLst>
              <a:ext uri="{FF2B5EF4-FFF2-40B4-BE49-F238E27FC236}">
                <a16:creationId xmlns:a16="http://schemas.microsoft.com/office/drawing/2014/main" id="{78C7C4FF-35EA-4860-BD4F-98E281EDAEC8}"/>
              </a:ext>
            </a:extLst>
          </p:cNvPr>
          <p:cNvSpPr>
            <a:spLocks noGrp="1"/>
          </p:cNvSpPr>
          <p:nvPr>
            <p:ph type="title"/>
          </p:nvPr>
        </p:nvSpPr>
        <p:spPr>
          <a:xfrm>
            <a:off x="335280" y="18255"/>
            <a:ext cx="9001760" cy="774225"/>
          </a:xfrm>
        </p:spPr>
        <p:txBody>
          <a:bodyPr>
            <a:noAutofit/>
          </a:bodyPr>
          <a:lstStyle/>
          <a:p>
            <a:r>
              <a:rPr lang="tr-TR" sz="2700" b="1" dirty="0">
                <a:solidFill>
                  <a:schemeClr val="bg1"/>
                </a:solidFill>
                <a:latin typeface="Calibri" panose="020F0502020204030204" pitchFamily="34" charset="0"/>
                <a:cs typeface="Calibri" panose="020F0502020204030204" pitchFamily="34" charset="0"/>
              </a:rPr>
              <a:t/>
            </a:r>
            <a:br>
              <a:rPr lang="tr-TR" sz="2700" b="1" dirty="0">
                <a:solidFill>
                  <a:schemeClr val="bg1"/>
                </a:solidFill>
                <a:latin typeface="Calibri" panose="020F0502020204030204" pitchFamily="34" charset="0"/>
                <a:cs typeface="Calibri" panose="020F0502020204030204" pitchFamily="34" charset="0"/>
              </a:rPr>
            </a:br>
            <a:r>
              <a:rPr lang="tr-TR" sz="2700" b="1" dirty="0">
                <a:solidFill>
                  <a:schemeClr val="bg1"/>
                </a:solidFill>
                <a:latin typeface="Calibri" panose="020F0502020204030204" pitchFamily="34" charset="0"/>
                <a:cs typeface="Calibri" panose="020F0502020204030204" pitchFamily="34" charset="0"/>
              </a:rPr>
              <a:t>YABANCI DİLLER BÖLÜMÜ PROGRAMLARI</a:t>
            </a:r>
            <a:br>
              <a:rPr lang="tr-TR" sz="2700" b="1" dirty="0">
                <a:solidFill>
                  <a:schemeClr val="bg1"/>
                </a:solidFill>
                <a:latin typeface="Calibri" panose="020F0502020204030204" pitchFamily="34" charset="0"/>
                <a:cs typeface="Calibri" panose="020F0502020204030204" pitchFamily="34" charset="0"/>
              </a:rPr>
            </a:br>
            <a:endParaRPr lang="tr-TR" sz="27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35018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Belge" ma:contentTypeID="0x0101000520704E15D6104582D02CB3682CC495" ma:contentTypeVersion="1" ma:contentTypeDescription="Yeni belge oluşturun." ma:contentTypeScope="" ma:versionID="d370da8784ac10f583e363e269846875">
  <xsd:schema xmlns:xsd="http://www.w3.org/2001/XMLSchema" xmlns:xs="http://www.w3.org/2001/XMLSchema" xmlns:p="http://schemas.microsoft.com/office/2006/metadata/properties" xmlns:ns1="http://schemas.microsoft.com/sharepoint/v3" targetNamespace="http://schemas.microsoft.com/office/2006/metadata/properties" ma:root="true" ma:fieldsID="325dc6b498a576da2ca002a44efc38c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hidden="true"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BBCFAA4-2A13-425C-AF9A-B9CE98A724E8}"/>
</file>

<file path=customXml/itemProps2.xml><?xml version="1.0" encoding="utf-8"?>
<ds:datastoreItem xmlns:ds="http://schemas.openxmlformats.org/officeDocument/2006/customXml" ds:itemID="{FCF1229A-3BA6-4BFF-82A0-A279255DE711}"/>
</file>

<file path=customXml/itemProps3.xml><?xml version="1.0" encoding="utf-8"?>
<ds:datastoreItem xmlns:ds="http://schemas.openxmlformats.org/officeDocument/2006/customXml" ds:itemID="{BE151658-6D22-47D2-8A5B-2E6A5BAF4089}"/>
</file>

<file path=docProps/app.xml><?xml version="1.0" encoding="utf-8"?>
<Properties xmlns="http://schemas.openxmlformats.org/officeDocument/2006/extended-properties" xmlns:vt="http://schemas.openxmlformats.org/officeDocument/2006/docPropsVTypes">
  <TotalTime>770</TotalTime>
  <Words>3626</Words>
  <Application>Microsoft Office PowerPoint</Application>
  <PresentationFormat>Geniş ekran</PresentationFormat>
  <Paragraphs>635</Paragraphs>
  <Slides>34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34</vt:i4>
      </vt:variant>
    </vt:vector>
  </HeadingPairs>
  <TitlesOfParts>
    <vt:vector size="41" baseType="lpstr">
      <vt:lpstr>Arial</vt:lpstr>
      <vt:lpstr>Arial Unicode MS</vt:lpstr>
      <vt:lpstr>Calibri</vt:lpstr>
      <vt:lpstr>Calibri Light</vt:lpstr>
      <vt:lpstr>Times New Roman</vt:lpstr>
      <vt:lpstr>Wingdings</vt:lpstr>
      <vt:lpstr>Office Teması</vt:lpstr>
      <vt:lpstr>2023 YABANCI DİLLER BÖLÜMÜ </vt:lpstr>
      <vt:lpstr>YABANCI DİLLER BÖLÜMÜ ORGANİZASYON YAPISI</vt:lpstr>
      <vt:lpstr>YABANCI DİLLER BÖLÜMÜ İDARİ KADRO</vt:lpstr>
      <vt:lpstr>YABANCI DİLLER BÖLÜMÜ AKADEMİK KADRO</vt:lpstr>
      <vt:lpstr>2023 YABANCI DİLLER BÖLÜMÜ AKADEMİK KADRO</vt:lpstr>
      <vt:lpstr>2023 YABANCI DİLLER BÖLÜMÜ AKADEMİK KADRO</vt:lpstr>
      <vt:lpstr>2023 YABANCI DİLLER BÖLÜMÜ AKADEMİK KADRO</vt:lpstr>
      <vt:lpstr>2023 YABANCI DİLLER BÖLÜMÜ AKADEMİK KADRO</vt:lpstr>
      <vt:lpstr> YABANCI DİLLER BÖLÜMÜ PROGRAMLARI </vt:lpstr>
      <vt:lpstr> YABANCI DİLLER BÖLÜMÜ PROGRAMLARI </vt:lpstr>
      <vt:lpstr> 2023 YABANCI DİLLER BÖLÜMÜ EĞİTİM VE SINAVLAR </vt:lpstr>
      <vt:lpstr> İNGİLİZCE HAZIRLIK PROGRAMI SINAVLAR VE YILSONU BAŞARI DEĞERLENDİRMESİ </vt:lpstr>
      <vt:lpstr> 2022-2023 AKADEMİK YILI İNGİLİZCE HAZIRLIK PROGRAMI DERS KİTAPLARI </vt:lpstr>
      <vt:lpstr> 2023-2024 AKADEMİK YILI İNGİLİZCE HAZIRLIK PROGRAMI DERS KİTAPLARI </vt:lpstr>
      <vt:lpstr> 2022 -2023 DÜZEY BELİRLEME SINAVI (DBS) VE İNGİLİZCE YETERLİK SINAVI (İYS) ÖĞRENCİ SAYILARI </vt:lpstr>
      <vt:lpstr>2022-2023 İNGİLİZCE HAZIRLIK PROGRAMI ÖĞRENCİ SAYILARI </vt:lpstr>
      <vt:lpstr> 2022-2023 İNGİLİZCE HAZIRLIK PROGRAMI YIL SONU BAŞARI DURUMU </vt:lpstr>
      <vt:lpstr> 2022-2023 İNGİLİZCE HAZIRLIK PROGRAMI YAZ TELAFİ PROGRAMI (3-31 Temmuz) SONUCU BAŞARI DURUMU </vt:lpstr>
      <vt:lpstr>2023-2024 DÜZEY BELİRLEME SINAVI (DBS) VE İNGİLİZCE YETERLİK SINAVI (İYS) ÖĞRENCİ SAYILARI </vt:lpstr>
      <vt:lpstr>2023-2024 İNGİLİZCE HAZIRLIK PROGRAMI ÖĞRENCİ SAYILARI </vt:lpstr>
      <vt:lpstr> Tıp Fakültesi  </vt:lpstr>
      <vt:lpstr> Diş Hekimliği Fakültesi </vt:lpstr>
      <vt:lpstr> Eczacılık Fakültesi </vt:lpstr>
      <vt:lpstr> Eczacılık Fakültesi </vt:lpstr>
      <vt:lpstr>Medikal İngilizce Programı Ders Listesi- SBF </vt:lpstr>
      <vt:lpstr> SHMYO Genel İngilizce  </vt:lpstr>
      <vt:lpstr>SHMYO Medikal Kelime Bilgisi ve Konuşma 1 </vt:lpstr>
      <vt:lpstr>2023 Faaliyetleri </vt:lpstr>
      <vt:lpstr>2023 Faaliyetleri </vt:lpstr>
      <vt:lpstr>2023 Faaliyetleri </vt:lpstr>
      <vt:lpstr>2023 Akademik Faaliyetleri </vt:lpstr>
      <vt:lpstr>2023 Akademik Faaliyetleri </vt:lpstr>
      <vt:lpstr>2023 Akademik Faaliyetleri </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Ipek Erda</dc:creator>
  <cp:lastModifiedBy>Saadet Deniz</cp:lastModifiedBy>
  <cp:revision>61</cp:revision>
  <dcterms:created xsi:type="dcterms:W3CDTF">2021-06-14T07:04:46Z</dcterms:created>
  <dcterms:modified xsi:type="dcterms:W3CDTF">2023-12-21T11:13:10Z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0x0101000520704E15D6104582D02CB3682CC495</vt:lpwstr>
  </property>
</Properties>
</file>