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3" r:id="rId6"/>
    <p:sldId id="264" r:id="rId7"/>
    <p:sldId id="265" r:id="rId8"/>
    <p:sldId id="291" r:id="rId9"/>
    <p:sldId id="266" r:id="rId10"/>
    <p:sldId id="267" r:id="rId11"/>
    <p:sldId id="268" r:id="rId12"/>
    <p:sldId id="270" r:id="rId13"/>
    <p:sldId id="278" r:id="rId14"/>
    <p:sldId id="271" r:id="rId15"/>
    <p:sldId id="272" r:id="rId16"/>
    <p:sldId id="292" r:id="rId17"/>
    <p:sldId id="293" r:id="rId18"/>
    <p:sldId id="276" r:id="rId19"/>
    <p:sldId id="295" r:id="rId20"/>
    <p:sldId id="294" r:id="rId21"/>
    <p:sldId id="279" r:id="rId22"/>
    <p:sldId id="280" r:id="rId23"/>
    <p:sldId id="281" r:id="rId24"/>
    <p:sldId id="282" r:id="rId25"/>
    <p:sldId id="283" r:id="rId26"/>
    <p:sldId id="284" r:id="rId27"/>
    <p:sldId id="285" r:id="rId28"/>
    <p:sldId id="286" r:id="rId29"/>
    <p:sldId id="289" r:id="rId30"/>
    <p:sldId id="296" r:id="rId31"/>
    <p:sldId id="287" r:id="rId32"/>
    <p:sldId id="290" r:id="rId33"/>
    <p:sldId id="297" r:id="rId34"/>
    <p:sldId id="299" r:id="rId35"/>
    <p:sldId id="300" r:id="rId36"/>
    <p:sldId id="301" r:id="rId37"/>
    <p:sldId id="302" r:id="rId38"/>
    <p:sldId id="303" r:id="rId39"/>
    <p:sldId id="304" r:id="rId40"/>
    <p:sldId id="305" r:id="rId41"/>
    <p:sldId id="306" r:id="rId42"/>
    <p:sldId id="307" r:id="rId43"/>
    <p:sldId id="308" r:id="rId44"/>
    <p:sldId id="309" r:id="rId45"/>
    <p:sldId id="260"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80131-3058-49D4-8A89-B75C794952B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E5F8F01-B653-4C38-BCE4-74AC4CF04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3F5C670-28B3-4E7B-BA37-2DC9D7A007D8}"/>
              </a:ext>
            </a:extLst>
          </p:cNvPr>
          <p:cNvSpPr>
            <a:spLocks noGrp="1"/>
          </p:cNvSpPr>
          <p:nvPr>
            <p:ph type="dt" sz="half" idx="10"/>
          </p:nvPr>
        </p:nvSpPr>
        <p:spPr/>
        <p:txBody>
          <a:bodyPr/>
          <a:lstStyle/>
          <a:p>
            <a:fld id="{0E5C83DC-5380-409B-A023-E9C05CECADE5}" type="datetimeFigureOut">
              <a:rPr lang="tr-TR" smtClean="0"/>
              <a:t>5.12.2024</a:t>
            </a:fld>
            <a:endParaRPr lang="tr-TR"/>
          </a:p>
        </p:txBody>
      </p:sp>
      <p:sp>
        <p:nvSpPr>
          <p:cNvPr id="5" name="Alt Bilgi Yer Tutucusu 4">
            <a:extLst>
              <a:ext uri="{FF2B5EF4-FFF2-40B4-BE49-F238E27FC236}">
                <a16:creationId xmlns:a16="http://schemas.microsoft.com/office/drawing/2014/main" id="{B0EAF73B-0F45-4C9D-9B3E-3D37861B33B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BC84947-0E50-4C98-A73E-CEEF297970BF}"/>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293468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A2D204-2555-47F9-89D3-2F1290B7EE7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81789F9-FA6C-42FF-9D51-58631BC3E27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6284F7B-D598-4021-BE2D-9382A16E6EF3}"/>
              </a:ext>
            </a:extLst>
          </p:cNvPr>
          <p:cNvSpPr>
            <a:spLocks noGrp="1"/>
          </p:cNvSpPr>
          <p:nvPr>
            <p:ph type="dt" sz="half" idx="10"/>
          </p:nvPr>
        </p:nvSpPr>
        <p:spPr/>
        <p:txBody>
          <a:bodyPr/>
          <a:lstStyle/>
          <a:p>
            <a:fld id="{0E5C83DC-5380-409B-A023-E9C05CECADE5}" type="datetimeFigureOut">
              <a:rPr lang="tr-TR" smtClean="0"/>
              <a:t>5.12.2024</a:t>
            </a:fld>
            <a:endParaRPr lang="tr-TR"/>
          </a:p>
        </p:txBody>
      </p:sp>
      <p:sp>
        <p:nvSpPr>
          <p:cNvPr id="5" name="Alt Bilgi Yer Tutucusu 4">
            <a:extLst>
              <a:ext uri="{FF2B5EF4-FFF2-40B4-BE49-F238E27FC236}">
                <a16:creationId xmlns:a16="http://schemas.microsoft.com/office/drawing/2014/main" id="{DE4E74CE-CBD7-4CCB-B758-9D9367C1854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F4609BA-6355-4236-83AB-0ED480A54EBD}"/>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369687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862DAE4-C665-43FA-8CA0-A1BEC295ABE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5FCAC56-569F-4E3D-9AC5-1CAF7F47DF9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8C8ECF-57C2-4174-A736-A9118B8374A2}"/>
              </a:ext>
            </a:extLst>
          </p:cNvPr>
          <p:cNvSpPr>
            <a:spLocks noGrp="1"/>
          </p:cNvSpPr>
          <p:nvPr>
            <p:ph type="dt" sz="half" idx="10"/>
          </p:nvPr>
        </p:nvSpPr>
        <p:spPr/>
        <p:txBody>
          <a:bodyPr/>
          <a:lstStyle/>
          <a:p>
            <a:fld id="{0E5C83DC-5380-409B-A023-E9C05CECADE5}" type="datetimeFigureOut">
              <a:rPr lang="tr-TR" smtClean="0"/>
              <a:t>5.12.2024</a:t>
            </a:fld>
            <a:endParaRPr lang="tr-TR"/>
          </a:p>
        </p:txBody>
      </p:sp>
      <p:sp>
        <p:nvSpPr>
          <p:cNvPr id="5" name="Alt Bilgi Yer Tutucusu 4">
            <a:extLst>
              <a:ext uri="{FF2B5EF4-FFF2-40B4-BE49-F238E27FC236}">
                <a16:creationId xmlns:a16="http://schemas.microsoft.com/office/drawing/2014/main" id="{E4228C7B-4382-4A3D-8AD6-D77825C9375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A69377-7383-425C-B302-ED3896A6D060}"/>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371088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DA9739-2A69-4785-B44C-BF8C1AFE0BC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3D738F7-BB48-49FF-ADD7-6A8616112C0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0CEDEF-2F71-405F-859D-019564811DE1}"/>
              </a:ext>
            </a:extLst>
          </p:cNvPr>
          <p:cNvSpPr>
            <a:spLocks noGrp="1"/>
          </p:cNvSpPr>
          <p:nvPr>
            <p:ph type="dt" sz="half" idx="10"/>
          </p:nvPr>
        </p:nvSpPr>
        <p:spPr/>
        <p:txBody>
          <a:bodyPr/>
          <a:lstStyle/>
          <a:p>
            <a:fld id="{0E5C83DC-5380-409B-A023-E9C05CECADE5}" type="datetimeFigureOut">
              <a:rPr lang="tr-TR" smtClean="0"/>
              <a:t>5.12.2024</a:t>
            </a:fld>
            <a:endParaRPr lang="tr-TR"/>
          </a:p>
        </p:txBody>
      </p:sp>
      <p:sp>
        <p:nvSpPr>
          <p:cNvPr id="5" name="Alt Bilgi Yer Tutucusu 4">
            <a:extLst>
              <a:ext uri="{FF2B5EF4-FFF2-40B4-BE49-F238E27FC236}">
                <a16:creationId xmlns:a16="http://schemas.microsoft.com/office/drawing/2014/main" id="{C58C0F6B-8242-4D5F-AFB4-49CA79C53B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BAB6B68-9A3A-48CC-BA7F-E09887ACDDDE}"/>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67537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F68109-4560-44C7-80B9-3693492A905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2144B2E-974B-4B48-AC06-F2F63A11CC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DD5FD87-01A2-4034-9CBD-5D63CBCFC052}"/>
              </a:ext>
            </a:extLst>
          </p:cNvPr>
          <p:cNvSpPr>
            <a:spLocks noGrp="1"/>
          </p:cNvSpPr>
          <p:nvPr>
            <p:ph type="dt" sz="half" idx="10"/>
          </p:nvPr>
        </p:nvSpPr>
        <p:spPr/>
        <p:txBody>
          <a:bodyPr/>
          <a:lstStyle/>
          <a:p>
            <a:fld id="{0E5C83DC-5380-409B-A023-E9C05CECADE5}" type="datetimeFigureOut">
              <a:rPr lang="tr-TR" smtClean="0"/>
              <a:t>5.12.2024</a:t>
            </a:fld>
            <a:endParaRPr lang="tr-TR"/>
          </a:p>
        </p:txBody>
      </p:sp>
      <p:sp>
        <p:nvSpPr>
          <p:cNvPr id="5" name="Alt Bilgi Yer Tutucusu 4">
            <a:extLst>
              <a:ext uri="{FF2B5EF4-FFF2-40B4-BE49-F238E27FC236}">
                <a16:creationId xmlns:a16="http://schemas.microsoft.com/office/drawing/2014/main" id="{C8F0A05D-0FD7-4761-A588-01099147806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8B9CD9-A301-4973-A6D2-82A58090BF9A}"/>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384665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F2F31A-D0CA-4AFB-90DA-4213D176E83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B2F9245-AF67-4FA4-9969-6C078A30BEE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1FD74FB-50AA-41DB-B335-3D5BBF0F970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64CB7A2-EBA7-4AA5-AE18-73555982D3FF}"/>
              </a:ext>
            </a:extLst>
          </p:cNvPr>
          <p:cNvSpPr>
            <a:spLocks noGrp="1"/>
          </p:cNvSpPr>
          <p:nvPr>
            <p:ph type="dt" sz="half" idx="10"/>
          </p:nvPr>
        </p:nvSpPr>
        <p:spPr/>
        <p:txBody>
          <a:bodyPr/>
          <a:lstStyle/>
          <a:p>
            <a:fld id="{0E5C83DC-5380-409B-A023-E9C05CECADE5}" type="datetimeFigureOut">
              <a:rPr lang="tr-TR" smtClean="0"/>
              <a:t>5.12.2024</a:t>
            </a:fld>
            <a:endParaRPr lang="tr-TR"/>
          </a:p>
        </p:txBody>
      </p:sp>
      <p:sp>
        <p:nvSpPr>
          <p:cNvPr id="6" name="Alt Bilgi Yer Tutucusu 5">
            <a:extLst>
              <a:ext uri="{FF2B5EF4-FFF2-40B4-BE49-F238E27FC236}">
                <a16:creationId xmlns:a16="http://schemas.microsoft.com/office/drawing/2014/main" id="{148B8C3D-FF36-4AF6-B1EE-C06F1D5792E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C39049E-93FF-4BE4-A04C-F266FC679967}"/>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392380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DF1840-F95B-4ACD-98AD-3174B036CFE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10A3A35-E2E9-498D-8B5E-E3F315224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B6EEB7E-25D2-4606-B703-C6E757A7476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4EFB377-9405-47B4-B0F4-E5508AC31A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90F5CE7-6B0A-48CF-BAC0-E7140F95076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2B1AFB3-4F8D-4A92-8F9A-485FC239A423}"/>
              </a:ext>
            </a:extLst>
          </p:cNvPr>
          <p:cNvSpPr>
            <a:spLocks noGrp="1"/>
          </p:cNvSpPr>
          <p:nvPr>
            <p:ph type="dt" sz="half" idx="10"/>
          </p:nvPr>
        </p:nvSpPr>
        <p:spPr/>
        <p:txBody>
          <a:bodyPr/>
          <a:lstStyle/>
          <a:p>
            <a:fld id="{0E5C83DC-5380-409B-A023-E9C05CECADE5}" type="datetimeFigureOut">
              <a:rPr lang="tr-TR" smtClean="0"/>
              <a:t>5.12.2024</a:t>
            </a:fld>
            <a:endParaRPr lang="tr-TR"/>
          </a:p>
        </p:txBody>
      </p:sp>
      <p:sp>
        <p:nvSpPr>
          <p:cNvPr id="8" name="Alt Bilgi Yer Tutucusu 7">
            <a:extLst>
              <a:ext uri="{FF2B5EF4-FFF2-40B4-BE49-F238E27FC236}">
                <a16:creationId xmlns:a16="http://schemas.microsoft.com/office/drawing/2014/main" id="{FA6B6D3F-0530-4EAC-9088-9C99F2DE53A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78B1AB8-0122-4F18-9428-193CADAF915C}"/>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407063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06CA89-5466-4D97-9F73-50F2C1CD7D2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28D8665-1657-4CF7-892D-BF34E3063619}"/>
              </a:ext>
            </a:extLst>
          </p:cNvPr>
          <p:cNvSpPr>
            <a:spLocks noGrp="1"/>
          </p:cNvSpPr>
          <p:nvPr>
            <p:ph type="dt" sz="half" idx="10"/>
          </p:nvPr>
        </p:nvSpPr>
        <p:spPr/>
        <p:txBody>
          <a:bodyPr/>
          <a:lstStyle/>
          <a:p>
            <a:fld id="{0E5C83DC-5380-409B-A023-E9C05CECADE5}" type="datetimeFigureOut">
              <a:rPr lang="tr-TR" smtClean="0"/>
              <a:t>5.12.2024</a:t>
            </a:fld>
            <a:endParaRPr lang="tr-TR"/>
          </a:p>
        </p:txBody>
      </p:sp>
      <p:sp>
        <p:nvSpPr>
          <p:cNvPr id="4" name="Alt Bilgi Yer Tutucusu 3">
            <a:extLst>
              <a:ext uri="{FF2B5EF4-FFF2-40B4-BE49-F238E27FC236}">
                <a16:creationId xmlns:a16="http://schemas.microsoft.com/office/drawing/2014/main" id="{DD7D882D-5784-422B-8572-E0A3164B575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3976806-2AAB-4590-BCD3-D5E13C1F5BA7}"/>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13105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179BF95-EDF1-46C4-A749-7412FE6D8AC6}"/>
              </a:ext>
            </a:extLst>
          </p:cNvPr>
          <p:cNvSpPr>
            <a:spLocks noGrp="1"/>
          </p:cNvSpPr>
          <p:nvPr>
            <p:ph type="dt" sz="half" idx="10"/>
          </p:nvPr>
        </p:nvSpPr>
        <p:spPr/>
        <p:txBody>
          <a:bodyPr/>
          <a:lstStyle/>
          <a:p>
            <a:fld id="{0E5C83DC-5380-409B-A023-E9C05CECADE5}" type="datetimeFigureOut">
              <a:rPr lang="tr-TR" smtClean="0"/>
              <a:t>5.12.2024</a:t>
            </a:fld>
            <a:endParaRPr lang="tr-TR"/>
          </a:p>
        </p:txBody>
      </p:sp>
      <p:sp>
        <p:nvSpPr>
          <p:cNvPr id="3" name="Alt Bilgi Yer Tutucusu 2">
            <a:extLst>
              <a:ext uri="{FF2B5EF4-FFF2-40B4-BE49-F238E27FC236}">
                <a16:creationId xmlns:a16="http://schemas.microsoft.com/office/drawing/2014/main" id="{70DBFC92-A841-4AAE-AACD-F571DA611F1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C04A774-594F-41E9-81CA-69C1C69C7EE0}"/>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52683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F9D9A6-957E-4185-BC31-7BABFF509A7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1133B95-E642-4419-9A53-F9E20BA8E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8793520-6255-4DA8-8966-A134E04A2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6699468-5183-475E-B79A-16844ACB0B54}"/>
              </a:ext>
            </a:extLst>
          </p:cNvPr>
          <p:cNvSpPr>
            <a:spLocks noGrp="1"/>
          </p:cNvSpPr>
          <p:nvPr>
            <p:ph type="dt" sz="half" idx="10"/>
          </p:nvPr>
        </p:nvSpPr>
        <p:spPr/>
        <p:txBody>
          <a:bodyPr/>
          <a:lstStyle/>
          <a:p>
            <a:fld id="{0E5C83DC-5380-409B-A023-E9C05CECADE5}" type="datetimeFigureOut">
              <a:rPr lang="tr-TR" smtClean="0"/>
              <a:t>5.12.2024</a:t>
            </a:fld>
            <a:endParaRPr lang="tr-TR"/>
          </a:p>
        </p:txBody>
      </p:sp>
      <p:sp>
        <p:nvSpPr>
          <p:cNvPr id="6" name="Alt Bilgi Yer Tutucusu 5">
            <a:extLst>
              <a:ext uri="{FF2B5EF4-FFF2-40B4-BE49-F238E27FC236}">
                <a16:creationId xmlns:a16="http://schemas.microsoft.com/office/drawing/2014/main" id="{871122CF-5117-458E-9D99-3167FA96737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0C6D77-4B74-49D9-81A3-A4DFCFEE2A47}"/>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173498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097287-C4C9-4CA9-9F45-47FC3CC890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19E8FF8-D608-4D52-A5F3-9A0674E9F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804E001-FAB1-42F1-B49A-8A159E937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C6C1FA5-7E2B-4B31-9CF6-A9549A17FB58}"/>
              </a:ext>
            </a:extLst>
          </p:cNvPr>
          <p:cNvSpPr>
            <a:spLocks noGrp="1"/>
          </p:cNvSpPr>
          <p:nvPr>
            <p:ph type="dt" sz="half" idx="10"/>
          </p:nvPr>
        </p:nvSpPr>
        <p:spPr/>
        <p:txBody>
          <a:bodyPr/>
          <a:lstStyle/>
          <a:p>
            <a:fld id="{0E5C83DC-5380-409B-A023-E9C05CECADE5}" type="datetimeFigureOut">
              <a:rPr lang="tr-TR" smtClean="0"/>
              <a:t>5.12.2024</a:t>
            </a:fld>
            <a:endParaRPr lang="tr-TR"/>
          </a:p>
        </p:txBody>
      </p:sp>
      <p:sp>
        <p:nvSpPr>
          <p:cNvPr id="6" name="Alt Bilgi Yer Tutucusu 5">
            <a:extLst>
              <a:ext uri="{FF2B5EF4-FFF2-40B4-BE49-F238E27FC236}">
                <a16:creationId xmlns:a16="http://schemas.microsoft.com/office/drawing/2014/main" id="{C0100B1F-AB75-4DE8-B262-952EF6BDAA9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7E39410-68C7-4A8A-B4E9-28CEF8D0F7EA}"/>
              </a:ext>
            </a:extLst>
          </p:cNvPr>
          <p:cNvSpPr>
            <a:spLocks noGrp="1"/>
          </p:cNvSpPr>
          <p:nvPr>
            <p:ph type="sldNum" sz="quarter" idx="12"/>
          </p:nvPr>
        </p:nvSpPr>
        <p:spPr/>
        <p:txBody>
          <a:bodyPr/>
          <a:lstStyle/>
          <a:p>
            <a:fld id="{7990C67D-5531-4970-ABCE-CE38D3E993CA}" type="slidenum">
              <a:rPr lang="tr-TR" smtClean="0"/>
              <a:t>‹#›</a:t>
            </a:fld>
            <a:endParaRPr lang="tr-TR"/>
          </a:p>
        </p:txBody>
      </p:sp>
    </p:spTree>
    <p:extLst>
      <p:ext uri="{BB962C8B-B14F-4D97-AF65-F5344CB8AC3E}">
        <p14:creationId xmlns:p14="http://schemas.microsoft.com/office/powerpoint/2010/main" val="144591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CAF8980-C9CC-4EC3-B7EA-751EB1AB8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FE7CA5F-3BD4-41A3-A5C8-D8154B10A1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3B6B127-5D14-480A-A08B-C4328F582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C83DC-5380-409B-A023-E9C05CECADE5}" type="datetimeFigureOut">
              <a:rPr lang="tr-TR" smtClean="0"/>
              <a:t>5.12.2024</a:t>
            </a:fld>
            <a:endParaRPr lang="tr-TR"/>
          </a:p>
        </p:txBody>
      </p:sp>
      <p:sp>
        <p:nvSpPr>
          <p:cNvPr id="5" name="Alt Bilgi Yer Tutucusu 4">
            <a:extLst>
              <a:ext uri="{FF2B5EF4-FFF2-40B4-BE49-F238E27FC236}">
                <a16:creationId xmlns:a16="http://schemas.microsoft.com/office/drawing/2014/main" id="{BA3671BD-1677-4E82-9172-7F98C83BA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7F82B-5BBB-45AF-B7CD-A09D557D8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0C67D-5531-4970-ABCE-CE38D3E993CA}" type="slidenum">
              <a:rPr lang="tr-TR" smtClean="0"/>
              <a:t>‹#›</a:t>
            </a:fld>
            <a:endParaRPr lang="tr-TR"/>
          </a:p>
        </p:txBody>
      </p:sp>
    </p:spTree>
    <p:extLst>
      <p:ext uri="{BB962C8B-B14F-4D97-AF65-F5344CB8AC3E}">
        <p14:creationId xmlns:p14="http://schemas.microsoft.com/office/powerpoint/2010/main" val="419100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85979D2E-B18B-45A0-A825-F63BE1086265}"/>
              </a:ext>
            </a:extLst>
          </p:cNvPr>
          <p:cNvSpPr>
            <a:spLocks noGrp="1"/>
          </p:cNvSpPr>
          <p:nvPr>
            <p:ph type="ctrTitle"/>
          </p:nvPr>
        </p:nvSpPr>
        <p:spPr>
          <a:xfrm>
            <a:off x="-1" y="1122363"/>
            <a:ext cx="12191999" cy="2387600"/>
          </a:xfrm>
        </p:spPr>
        <p:txBody>
          <a:bodyPr>
            <a:normAutofit/>
          </a:bodyPr>
          <a:lstStyle/>
          <a:p>
            <a:r>
              <a:rPr lang="tr-TR" sz="4400" b="1" dirty="0">
                <a:solidFill>
                  <a:schemeClr val="bg1"/>
                </a:solidFill>
                <a:latin typeface="Calibri" panose="020F0502020204030204" pitchFamily="34" charset="0"/>
                <a:cs typeface="Calibri" panose="020F0502020204030204" pitchFamily="34" charset="0"/>
              </a:rPr>
              <a:t>2024</a:t>
            </a:r>
            <a:br>
              <a:rPr lang="tr-TR" sz="4400" b="1" dirty="0">
                <a:solidFill>
                  <a:schemeClr val="bg1"/>
                </a:solidFill>
                <a:latin typeface="Calibri" panose="020F0502020204030204" pitchFamily="34" charset="0"/>
                <a:cs typeface="Calibri" panose="020F0502020204030204" pitchFamily="34" charset="0"/>
              </a:rPr>
            </a:br>
            <a:r>
              <a:rPr lang="tr-TR" sz="4400" b="1" dirty="0">
                <a:solidFill>
                  <a:schemeClr val="bg1"/>
                </a:solidFill>
                <a:latin typeface="Calibri" panose="020F0502020204030204" pitchFamily="34" charset="0"/>
                <a:cs typeface="Calibri" panose="020F0502020204030204" pitchFamily="34" charset="0"/>
              </a:rPr>
              <a:t>YABANCI DİLLER </a:t>
            </a:r>
            <a:r>
              <a:rPr lang="tr-TR" sz="4400" b="1" dirty="0">
                <a:solidFill>
                  <a:schemeClr val="bg1"/>
                </a:solidFill>
                <a:latin typeface="Calibri" panose="020F0502020204030204" pitchFamily="34" charset="0"/>
                <a:ea typeface="+mn-ea"/>
                <a:cs typeface="Calibri" panose="020F0502020204030204" pitchFamily="34" charset="0"/>
              </a:rPr>
              <a:t>BÖLÜMÜ </a:t>
            </a:r>
            <a:endParaRPr lang="tr-TR" sz="4400" b="1" dirty="0">
              <a:solidFill>
                <a:schemeClr val="bg1"/>
              </a:solidFill>
              <a:latin typeface="+mn-lt"/>
            </a:endParaRPr>
          </a:p>
        </p:txBody>
      </p:sp>
      <p:sp>
        <p:nvSpPr>
          <p:cNvPr id="6" name="Alt Başlık 6">
            <a:extLst>
              <a:ext uri="{FF2B5EF4-FFF2-40B4-BE49-F238E27FC236}">
                <a16:creationId xmlns:a16="http://schemas.microsoft.com/office/drawing/2014/main" id="{D419B95A-0F04-448D-8FF5-992488A55EF5}"/>
              </a:ext>
            </a:extLst>
          </p:cNvPr>
          <p:cNvSpPr>
            <a:spLocks noGrp="1"/>
          </p:cNvSpPr>
          <p:nvPr>
            <p:ph type="subTitle" idx="1"/>
          </p:nvPr>
        </p:nvSpPr>
        <p:spPr>
          <a:xfrm>
            <a:off x="0" y="3602038"/>
            <a:ext cx="12192000" cy="621619"/>
          </a:xfrm>
        </p:spPr>
        <p:txBody>
          <a:bodyPr>
            <a:noAutofit/>
          </a:bodyPr>
          <a:lstStyle/>
          <a:p>
            <a:r>
              <a:rPr lang="tr-TR" sz="4400" b="1" dirty="0">
                <a:solidFill>
                  <a:schemeClr val="bg1"/>
                </a:solidFill>
              </a:rPr>
              <a:t>FAALİYET RAPORU</a:t>
            </a:r>
          </a:p>
        </p:txBody>
      </p:sp>
    </p:spTree>
    <p:extLst>
      <p:ext uri="{BB962C8B-B14F-4D97-AF65-F5344CB8AC3E}">
        <p14:creationId xmlns:p14="http://schemas.microsoft.com/office/powerpoint/2010/main" val="155383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515600" cy="5103537"/>
          </a:xfrm>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269019" y="0"/>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YABANCI DİLLER BÖLÜMÜ HEDEFLERİ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851A7E51-6534-8477-7DC8-F3B452320D19}"/>
              </a:ext>
            </a:extLst>
          </p:cNvPr>
          <p:cNvSpPr txBox="1"/>
          <p:nvPr/>
        </p:nvSpPr>
        <p:spPr>
          <a:xfrm>
            <a:off x="636104" y="1724153"/>
            <a:ext cx="11277600" cy="4832092"/>
          </a:xfrm>
          <a:prstGeom prst="rect">
            <a:avLst/>
          </a:prstGeom>
          <a:noFill/>
        </p:spPr>
        <p:txBody>
          <a:bodyPr wrap="square">
            <a:spAutoFit/>
          </a:bodyPr>
          <a:lstStyle/>
          <a:p>
            <a:pPr marL="285750" indent="-285750" algn="just">
              <a:buFont typeface="Arial" panose="020B0604020202020204" pitchFamily="34" charset="0"/>
              <a:buChar char="•"/>
            </a:pPr>
            <a:r>
              <a:rPr lang="tr-TR" sz="2800" dirty="0">
                <a:cs typeface="Times New Roman" panose="02020603050405020304" pitchFamily="18" charset="0"/>
              </a:rPr>
              <a:t>2012 – 2013 öğretim yılında kurulan YDB Medikal İngilizce programını, Türkiye’de bünyesinde Tıp fakültesi barındıran üniversitelerde verilmekte olan Medikal İngilizce eğitimleri arasında açık arayla en üst noktaya taşımak ve rol-model program haline getirmek ana hedeftir. Bu ana hedefe, aşağıdaki maddelerde ayrıntıları yer alan alt hedefler yoluyla ulaşmak ise </a:t>
            </a:r>
            <a:r>
              <a:rPr lang="tr-TR" sz="2800" dirty="0" err="1">
                <a:cs typeface="Times New Roman" panose="02020603050405020304" pitchFamily="18" charset="0"/>
              </a:rPr>
              <a:t>YDB’nin</a:t>
            </a:r>
            <a:r>
              <a:rPr lang="tr-TR" sz="2800" dirty="0">
                <a:cs typeface="Times New Roman" panose="02020603050405020304" pitchFamily="18" charset="0"/>
              </a:rPr>
              <a:t> stratejisini özetlemektedir.</a:t>
            </a:r>
          </a:p>
          <a:p>
            <a:pPr algn="just"/>
            <a:endParaRPr lang="tr-TR" sz="2800" dirty="0">
              <a:cs typeface="Times New Roman" panose="02020603050405020304" pitchFamily="18" charset="0"/>
            </a:endParaRPr>
          </a:p>
          <a:p>
            <a:pPr algn="just"/>
            <a:r>
              <a:rPr lang="tr-TR" sz="2800" dirty="0">
                <a:cs typeface="Times New Roman" panose="02020603050405020304" pitchFamily="18" charset="0"/>
              </a:rPr>
              <a:t>    Medikal İngilizce eğitiminde dünya çapındaki çalışmalar takip edilerek hali    hazırda çağdaş bir müfredat oluşturulmuş bulunmaktadır. Bu müfredatı sürekli gözden geçirerek güncel tutmak diğer stratejik hedeflerin de ilk basamağını oluşturmaktadır.</a:t>
            </a:r>
          </a:p>
        </p:txBody>
      </p:sp>
    </p:spTree>
    <p:extLst>
      <p:ext uri="{BB962C8B-B14F-4D97-AF65-F5344CB8AC3E}">
        <p14:creationId xmlns:p14="http://schemas.microsoft.com/office/powerpoint/2010/main" val="187649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515600" cy="5103537"/>
          </a:xfrm>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YABANCI DİLLER BÖLÜMÜ HEDEFLERİ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851A7E51-6534-8477-7DC8-F3B452320D19}"/>
              </a:ext>
            </a:extLst>
          </p:cNvPr>
          <p:cNvSpPr txBox="1"/>
          <p:nvPr/>
        </p:nvSpPr>
        <p:spPr>
          <a:xfrm>
            <a:off x="636104" y="1724153"/>
            <a:ext cx="11277600" cy="4339650"/>
          </a:xfrm>
          <a:prstGeom prst="rect">
            <a:avLst/>
          </a:prstGeom>
          <a:noFill/>
        </p:spPr>
        <p:txBody>
          <a:bodyPr wrap="square">
            <a:spAutoFit/>
          </a:bodyPr>
          <a:lstStyle/>
          <a:p>
            <a:pPr marL="285750" indent="-285750" algn="just">
              <a:buFont typeface="Arial" panose="020B0604020202020204" pitchFamily="34" charset="0"/>
              <a:buChar char="•"/>
            </a:pPr>
            <a:r>
              <a:rPr lang="tr-TR" sz="2000" dirty="0" err="1">
                <a:cs typeface="Times New Roman" panose="02020603050405020304" pitchFamily="18" charset="0"/>
              </a:rPr>
              <a:t>Hizmetiçi</a:t>
            </a:r>
            <a:r>
              <a:rPr lang="tr-TR" sz="2000" dirty="0">
                <a:cs typeface="Times New Roman" panose="02020603050405020304" pitchFamily="18" charset="0"/>
              </a:rPr>
              <a:t> ve kurum dışı eğitimler yoluyla YDB Mesleki ve Genel İngilizce bölümlerinde görev alan yerli ve yabancı uyruklu öğretim görevlilerinin akademik yeterliklerini artırmak</a:t>
            </a:r>
          </a:p>
          <a:p>
            <a:pPr marL="285750" indent="-285750" algn="just">
              <a:buFont typeface="Arial" panose="020B0604020202020204" pitchFamily="34" charset="0"/>
              <a:buChar char="•"/>
            </a:pPr>
            <a:endParaRPr lang="tr-TR" sz="2000" dirty="0">
              <a:cs typeface="Times New Roman" panose="02020603050405020304" pitchFamily="18" charset="0"/>
            </a:endParaRPr>
          </a:p>
          <a:p>
            <a:pPr algn="just"/>
            <a:r>
              <a:rPr lang="tr-TR" sz="2000" dirty="0">
                <a:cs typeface="Times New Roman" panose="02020603050405020304" pitchFamily="18" charset="0"/>
              </a:rPr>
              <a:t>    Bu hedef kapsamında, tüm öğretim görevlilerine mesleki gelişimlerini destekleyecek eğitimler almalarını sağlamak, alanlarında ulusal ve uluslararası sözlü ve yazılı bildiriler sunmalarını teşvik etmek ve Erasmus+ Personel Hareketliliği Programı’ndan faydalanmalarına olanak vermek</a:t>
            </a:r>
          </a:p>
          <a:p>
            <a:pPr algn="just"/>
            <a:endParaRPr lang="tr-TR" sz="2000" dirty="0">
              <a:cs typeface="Times New Roman" panose="02020603050405020304" pitchFamily="18" charset="0"/>
            </a:endParaRPr>
          </a:p>
          <a:p>
            <a:pPr algn="just"/>
            <a:r>
              <a:rPr lang="tr-TR" sz="2000" dirty="0">
                <a:cs typeface="Times New Roman" panose="02020603050405020304" pitchFamily="18" charset="0"/>
              </a:rPr>
              <a:t> *Yabancı dil eğitiminde, mümkün olduğunca az sayıda öğrencilerden oluşan gruplarla ders yapılması esastır. Bu nedenle, sayıları zaman zaman 160’ı bulan öğrenci grupları, üniversitedeki imkanlar dahilinde bazen 2’ye, bazen 3’e ve hatta bazen 4’e bölünmekte, makul öğrenci sayısı ile dersler işlenmektedir. Yabancı dil eğitiminde kalite ve başarının temel unsurlarından olan küçük öğrenci grupları ile ders işleme stratejisi, imkanlar el verdiği ölçüde, önümüzdeki yıllarda da devam ettirilecektir.</a:t>
            </a:r>
          </a:p>
          <a:p>
            <a:pPr algn="just"/>
            <a:endParaRPr lang="tr-TR" sz="1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67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515600" cy="5103537"/>
          </a:xfrm>
        </p:spPr>
        <p:txBody>
          <a:bodyPr>
            <a:normAutofit/>
          </a:bodyPr>
          <a:lstStyle/>
          <a:p>
            <a:pPr marL="0" indent="0">
              <a:lnSpc>
                <a:spcPct val="120000"/>
              </a:lnSpc>
              <a:buNone/>
            </a:pPr>
            <a:r>
              <a:rPr lang="tr-TR" b="1" dirty="0">
                <a:solidFill>
                  <a:prstClr val="black"/>
                </a:solidFill>
                <a:ea typeface="Arial Unicode MS"/>
                <a:cs typeface="Times New Roman"/>
              </a:rPr>
              <a:t>1) İngilizce Hazırlık Programı </a:t>
            </a:r>
            <a:r>
              <a:rPr lang="tr-TR" dirty="0">
                <a:solidFill>
                  <a:prstClr val="black"/>
                </a:solidFill>
                <a:ea typeface="Arial Unicode MS"/>
                <a:cs typeface="Times New Roman"/>
              </a:rPr>
              <a:t>(Sultangazi İlhan </a:t>
            </a:r>
            <a:r>
              <a:rPr lang="tr-TR" dirty="0" err="1">
                <a:solidFill>
                  <a:prstClr val="black"/>
                </a:solidFill>
                <a:ea typeface="Arial Unicode MS"/>
                <a:cs typeface="Times New Roman"/>
              </a:rPr>
              <a:t>Varank</a:t>
            </a:r>
            <a:r>
              <a:rPr lang="tr-TR" dirty="0">
                <a:solidFill>
                  <a:prstClr val="black"/>
                </a:solidFill>
                <a:ea typeface="Arial Unicode MS"/>
                <a:cs typeface="Times New Roman"/>
              </a:rPr>
              <a:t> Yerleşkesi)</a:t>
            </a:r>
          </a:p>
          <a:p>
            <a:pPr marL="0" indent="0">
              <a:lnSpc>
                <a:spcPct val="120000"/>
              </a:lnSpc>
              <a:buNone/>
            </a:pPr>
            <a:r>
              <a:rPr lang="tr-TR" dirty="0">
                <a:solidFill>
                  <a:prstClr val="black"/>
                </a:solidFill>
                <a:ea typeface="Arial Unicode MS"/>
                <a:cs typeface="Times New Roman"/>
              </a:rPr>
              <a:t>     Tıp Fakültesi, Diş Hekimliği Fakültesi, ve Eczacılık Fakültesi öğrencileri için zorunludur.</a:t>
            </a:r>
          </a:p>
          <a:p>
            <a:pPr marL="0" indent="0">
              <a:lnSpc>
                <a:spcPct val="120000"/>
              </a:lnSpc>
              <a:buNone/>
            </a:pPr>
            <a:r>
              <a:rPr lang="tr-TR" dirty="0">
                <a:solidFill>
                  <a:prstClr val="black"/>
                </a:solidFill>
                <a:ea typeface="Arial Unicode MS"/>
                <a:cs typeface="Times New Roman"/>
              </a:rPr>
              <a:t>     Sağlık Bilimleri Fakültesi ve Sağlık Hizmetleri Meslek Yüksekokulu öğrencileri isteğe bağlı okuyabilirler.</a:t>
            </a:r>
          </a:p>
          <a:p>
            <a:pPr marL="0" indent="0">
              <a:lnSpc>
                <a:spcPct val="120000"/>
              </a:lnSpc>
              <a:buNone/>
            </a:pPr>
            <a:r>
              <a:rPr lang="tr-TR" dirty="0">
                <a:solidFill>
                  <a:prstClr val="black"/>
                </a:solidFill>
                <a:ea typeface="Arial Unicode MS"/>
                <a:cs typeface="Times New Roman"/>
              </a:rPr>
              <a:t>     İngilizce Hazırlık Programı eğitimi 1 yıldır.</a:t>
            </a:r>
          </a:p>
          <a:p>
            <a:pPr>
              <a:buNone/>
            </a:pP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YABANCI DİLLER BÖLÜMÜ PROGRAMLARI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50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515600" cy="5103537"/>
          </a:xfrm>
        </p:spPr>
        <p:txBody>
          <a:bodyPr>
            <a:normAutofit/>
          </a:bodyPr>
          <a:lstStyle/>
          <a:p>
            <a:pPr marL="0" lvl="0" indent="0">
              <a:lnSpc>
                <a:spcPct val="120000"/>
              </a:lnSpc>
              <a:buNone/>
            </a:pPr>
            <a:r>
              <a:rPr lang="tr-TR" b="1" dirty="0">
                <a:cs typeface="Times New Roman" panose="02020603050405020304" pitchFamily="18" charset="0"/>
              </a:rPr>
              <a:t>2) Medikal (Mesleki) İngilizce Programı </a:t>
            </a:r>
            <a:r>
              <a:rPr lang="tr-TR" dirty="0">
                <a:cs typeface="Times New Roman" panose="02020603050405020304" pitchFamily="18" charset="0"/>
              </a:rPr>
              <a:t>(Vatan ve Eyüp Sultan Yerleşkesi)</a:t>
            </a:r>
          </a:p>
          <a:p>
            <a:pPr marL="0" indent="0">
              <a:lnSpc>
                <a:spcPct val="120000"/>
              </a:lnSpc>
              <a:buNone/>
            </a:pPr>
            <a:r>
              <a:rPr lang="tr-TR" dirty="0">
                <a:solidFill>
                  <a:prstClr val="black"/>
                </a:solidFill>
                <a:ea typeface="Arial Unicode MS" panose="020B0604020202020204" pitchFamily="34" charset="-128"/>
                <a:cs typeface="Times New Roman" panose="02020603050405020304" pitchFamily="18" charset="0"/>
              </a:rPr>
              <a:t>     - Tıp Fakültesi 1. ve 2. Sınıf (4 dönem)</a:t>
            </a:r>
          </a:p>
          <a:p>
            <a:pPr marL="0" indent="0">
              <a:lnSpc>
                <a:spcPct val="120000"/>
              </a:lnSpc>
              <a:buNone/>
            </a:pPr>
            <a:r>
              <a:rPr lang="tr-TR" dirty="0">
                <a:solidFill>
                  <a:prstClr val="black"/>
                </a:solidFill>
                <a:ea typeface="Arial Unicode MS" panose="020B0604020202020204" pitchFamily="34" charset="-128"/>
                <a:cs typeface="Times New Roman" panose="02020603050405020304" pitchFamily="18" charset="0"/>
              </a:rPr>
              <a:t>     - Diş Hekimliği Fakültesi 1. ve 2. Sınıf (4 dönem)</a:t>
            </a:r>
          </a:p>
          <a:p>
            <a:pPr marL="0" indent="0">
              <a:lnSpc>
                <a:spcPct val="120000"/>
              </a:lnSpc>
              <a:buNone/>
            </a:pPr>
            <a:r>
              <a:rPr lang="tr-TR" dirty="0">
                <a:solidFill>
                  <a:prstClr val="black"/>
                </a:solidFill>
                <a:ea typeface="Arial Unicode MS" panose="020B0604020202020204" pitchFamily="34" charset="-128"/>
                <a:cs typeface="Times New Roman" panose="02020603050405020304" pitchFamily="18" charset="0"/>
              </a:rPr>
              <a:t>     - Eczacılık Fakültesi 1., 2. ve 3. Sınıf (6 dönem)</a:t>
            </a:r>
          </a:p>
          <a:p>
            <a:pPr marL="0" indent="0">
              <a:lnSpc>
                <a:spcPct val="120000"/>
              </a:lnSpc>
              <a:buNone/>
            </a:pPr>
            <a:r>
              <a:rPr lang="tr-TR" dirty="0">
                <a:solidFill>
                  <a:prstClr val="black"/>
                </a:solidFill>
                <a:ea typeface="Arial Unicode MS" panose="020B0604020202020204" pitchFamily="34" charset="-128"/>
                <a:cs typeface="Times New Roman" panose="02020603050405020304" pitchFamily="18" charset="0"/>
              </a:rPr>
              <a:t>     - Sağlık Bilimleri Fakültesi  (4 – 8 dönem)       </a:t>
            </a:r>
          </a:p>
          <a:p>
            <a:pPr marL="0" indent="0">
              <a:lnSpc>
                <a:spcPct val="120000"/>
              </a:lnSpc>
              <a:buNone/>
            </a:pP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mn-lt"/>
                <a:cs typeface="Calibri" panose="020F0502020204030204" pitchFamily="34" charset="0"/>
              </a:rPr>
              <a:t>YABANCI DİLLER BÖLÜMÜ PROGRAMLARI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983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515600" cy="5103537"/>
          </a:xfrm>
        </p:spPr>
        <p:txBody>
          <a:bodyPr>
            <a:normAutofit fontScale="85000" lnSpcReduction="20000"/>
          </a:bodyPr>
          <a:lstStyle/>
          <a:p>
            <a:r>
              <a:rPr lang="tr-TR" b="1" dirty="0"/>
              <a:t>* </a:t>
            </a:r>
            <a:r>
              <a:rPr lang="tr-TR" dirty="0"/>
              <a:t>2023-2024 Bahar döneminde İngilizce Hazırlık Programı dersleri ve sınavları </a:t>
            </a:r>
            <a:r>
              <a:rPr lang="tr-TR" dirty="0" err="1"/>
              <a:t>Sultangazi</a:t>
            </a:r>
            <a:r>
              <a:rPr lang="tr-TR" dirty="0"/>
              <a:t> İlhan </a:t>
            </a:r>
            <a:r>
              <a:rPr lang="tr-TR" dirty="0" err="1"/>
              <a:t>Varank</a:t>
            </a:r>
            <a:r>
              <a:rPr lang="tr-TR" dirty="0"/>
              <a:t> yerleşkesinde </a:t>
            </a:r>
            <a:r>
              <a:rPr lang="tr-TR" dirty="0" err="1"/>
              <a:t>yüzyüze</a:t>
            </a:r>
            <a:r>
              <a:rPr lang="tr-TR" dirty="0"/>
              <a:t> yapılmıştır. SBF İngilizce dersleri Eyüp Sultan Yerleşkesinde yüz yüze işlenmiş olup sınavlar da yüz yüze yapılmıştır.</a:t>
            </a:r>
          </a:p>
          <a:p>
            <a:endParaRPr lang="tr-TR" dirty="0"/>
          </a:p>
          <a:p>
            <a:r>
              <a:rPr lang="tr-TR" dirty="0"/>
              <a:t>* 2024-2025 Güz Döneminde İngilizce Hazırlık programı dersleri ve sınavları  </a:t>
            </a:r>
            <a:r>
              <a:rPr lang="tr-TR" dirty="0" err="1"/>
              <a:t>Sultangazi</a:t>
            </a:r>
            <a:r>
              <a:rPr lang="tr-TR" dirty="0"/>
              <a:t> Yerleşkesinde </a:t>
            </a:r>
            <a:r>
              <a:rPr lang="tr-TR" dirty="0" err="1"/>
              <a:t>yüzyüze</a:t>
            </a:r>
            <a:r>
              <a:rPr lang="tr-TR" dirty="0"/>
              <a:t> yapılmaktadır. SBF İngilizce dersleri Eyüp Sultan Yerleşkesinde yüz yüze yapılmaktadır. Sınavlarda aynı şekilde yüz yüze yapılmaktadır.</a:t>
            </a:r>
          </a:p>
          <a:p>
            <a:endParaRPr lang="tr-TR" dirty="0"/>
          </a:p>
          <a:p>
            <a:pPr lvl="0"/>
            <a:r>
              <a:rPr lang="tr-TR" dirty="0"/>
              <a:t>2023-2024 Akademik yılı Bahar döneminde Diş hekimliği ve Tıp Fakültelerinde verilen Mesleki İngilizce dersleri çevrim içi; Eczacılık Fakültesi’nde ise yüz yüze  yapılmıştır.</a:t>
            </a:r>
          </a:p>
          <a:p>
            <a:pPr lvl="0"/>
            <a:r>
              <a:rPr lang="tr-TR" dirty="0"/>
              <a:t>2024-2025 Akademik yılı Güz döneminde Diş hekimliği ve Tıp Fakültelerinde verilen Mesleki İngilizce dersleri çevrim içi; Eczacılık Fakültesi’nde ise yüz yüze  yapılmaktadır.</a:t>
            </a:r>
          </a:p>
          <a:p>
            <a:pPr marL="0" indent="0">
              <a:buNone/>
            </a:pPr>
            <a:endParaRPr lang="tr-TR" dirty="0"/>
          </a:p>
          <a:p>
            <a:pPr>
              <a:buNone/>
            </a:pP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2024 YABANCI DİLLER BÖLÜMÜ EĞİTİM VE SINAVLAR</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434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515600" cy="5103537"/>
          </a:xfrm>
        </p:spPr>
        <p:txBody>
          <a:bodyPr>
            <a:normAutofit/>
          </a:bodyPr>
          <a:lstStyle/>
          <a:p>
            <a:pPr marL="0" indent="0">
              <a:buNone/>
            </a:pPr>
            <a:r>
              <a:rPr lang="tr-TR" sz="2400" b="1" dirty="0">
                <a:cs typeface="Times New Roman" panose="02020603050405020304" pitchFamily="18" charset="0"/>
              </a:rPr>
              <a:t>Her Çeyrek dönemde:                              Yıl sonunda:</a:t>
            </a:r>
          </a:p>
          <a:p>
            <a:r>
              <a:rPr lang="tr-TR" sz="2400" dirty="0">
                <a:cs typeface="Times New Roman" panose="02020603050405020304" pitchFamily="18" charset="0"/>
              </a:rPr>
              <a:t>Kısa sınavlar                                             </a:t>
            </a:r>
            <a:r>
              <a:rPr lang="tr-TR" sz="900" dirty="0">
                <a:cs typeface="Times New Roman" panose="02020603050405020304" pitchFamily="18" charset="0"/>
                <a:sym typeface="Wingdings" panose="05000000000000000000" pitchFamily="2" charset="2"/>
              </a:rPr>
              <a:t></a:t>
            </a:r>
            <a:r>
              <a:rPr lang="tr-TR" sz="2400" dirty="0">
                <a:cs typeface="Times New Roman" panose="02020603050405020304" pitchFamily="18" charset="0"/>
                <a:sym typeface="Wingdings" panose="05000000000000000000" pitchFamily="2" charset="2"/>
              </a:rPr>
              <a:t> İngilizce Yeterlik Sınavı (İYS)</a:t>
            </a:r>
            <a:endParaRPr lang="tr-TR" sz="2400" dirty="0">
              <a:cs typeface="Times New Roman" panose="02020603050405020304" pitchFamily="18" charset="0"/>
            </a:endParaRPr>
          </a:p>
          <a:p>
            <a:r>
              <a:rPr lang="tr-TR" sz="2400" dirty="0">
                <a:cs typeface="Times New Roman" panose="02020603050405020304" pitchFamily="18" charset="0"/>
              </a:rPr>
              <a:t>Ödev ve projeler</a:t>
            </a:r>
          </a:p>
          <a:p>
            <a:r>
              <a:rPr lang="tr-TR" sz="2400" dirty="0">
                <a:cs typeface="Times New Roman" panose="02020603050405020304" pitchFamily="18" charset="0"/>
              </a:rPr>
              <a:t>Ara sınavlar</a:t>
            </a:r>
          </a:p>
          <a:p>
            <a:r>
              <a:rPr lang="tr-TR" sz="2400" dirty="0">
                <a:cs typeface="Times New Roman" panose="02020603050405020304" pitchFamily="18" charset="0"/>
              </a:rPr>
              <a:t>Final sınavı</a:t>
            </a:r>
          </a:p>
          <a:p>
            <a:pPr marL="0" indent="0">
              <a:buNone/>
            </a:pPr>
            <a:r>
              <a:rPr lang="tr-TR" sz="2400" b="1" dirty="0">
                <a:cs typeface="Times New Roman" panose="02020603050405020304" pitchFamily="18" charset="0"/>
              </a:rPr>
              <a:t>4 Çeyrek: </a:t>
            </a:r>
            <a:r>
              <a:rPr lang="tr-TR" sz="2400" dirty="0">
                <a:cs typeface="Times New Roman" panose="02020603050405020304" pitchFamily="18" charset="0"/>
              </a:rPr>
              <a:t>%60</a:t>
            </a:r>
          </a:p>
          <a:p>
            <a:pPr marL="0" indent="0">
              <a:buNone/>
            </a:pPr>
            <a:r>
              <a:rPr lang="tr-TR" sz="2400" b="1" dirty="0">
                <a:cs typeface="Times New Roman" panose="02020603050405020304" pitchFamily="18" charset="0"/>
              </a:rPr>
              <a:t>İngilizce Yeterlik Sınavı: </a:t>
            </a:r>
            <a:r>
              <a:rPr lang="tr-TR" sz="2400" dirty="0">
                <a:cs typeface="Times New Roman" panose="02020603050405020304" pitchFamily="18" charset="0"/>
              </a:rPr>
              <a:t>%40 (en az 50 almak şartı ile)</a:t>
            </a:r>
          </a:p>
          <a:p>
            <a:pPr marL="0" indent="0">
              <a:buNone/>
            </a:pPr>
            <a:r>
              <a:rPr lang="tr-TR" sz="2400" b="1" dirty="0">
                <a:cs typeface="Times New Roman" panose="02020603050405020304" pitchFamily="18" charset="0"/>
              </a:rPr>
              <a:t>Geçme notu: </a:t>
            </a:r>
            <a:r>
              <a:rPr lang="tr-TR" sz="2400" dirty="0">
                <a:cs typeface="Times New Roman" panose="02020603050405020304" pitchFamily="18" charset="0"/>
              </a:rPr>
              <a:t>60</a:t>
            </a:r>
          </a:p>
          <a:p>
            <a:r>
              <a:rPr lang="tr-TR" sz="2400" dirty="0">
                <a:cs typeface="Times New Roman" panose="02020603050405020304" pitchFamily="18" charset="0"/>
              </a:rPr>
              <a:t>Her çeyrek dönem için %85 devam zorunluluğu </a:t>
            </a:r>
          </a:p>
          <a:p>
            <a:pPr marL="0" indent="0">
              <a:buNone/>
            </a:pPr>
            <a:r>
              <a:rPr lang="tr-TR" sz="2000" dirty="0">
                <a:cs typeface="Times New Roman" panose="02020603050405020304" pitchFamily="18" charset="0"/>
              </a:rPr>
              <a:t>(Mazeretsiz olarak devamsızlık aşıldığı takdirde öğrenci, Çeyrek dönem sonundaki Final sınavına giremez.)</a:t>
            </a:r>
          </a:p>
          <a:p>
            <a:pPr>
              <a:buNone/>
            </a:pP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SINAVLAR VE YILSONU BAŞARI DEĞERLENDİRMESİ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066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mn-lt"/>
              </a:rPr>
              <a:t>2023-2024 AKADEMİK YILI İNGİLİZCE HAZIRLIK 	PROGRAMI DERS KİTAPLARI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2" name="İçerik Yer Tutucusu 1"/>
          <p:cNvSpPr>
            <a:spLocks noGrp="1"/>
          </p:cNvSpPr>
          <p:nvPr>
            <p:ph idx="1"/>
          </p:nvPr>
        </p:nvSpPr>
        <p:spPr>
          <a:xfrm>
            <a:off x="483326" y="1123406"/>
            <a:ext cx="10870474" cy="5603965"/>
          </a:xfrm>
        </p:spPr>
        <p:txBody>
          <a:bodyPr>
            <a:normAutofit fontScale="92500" lnSpcReduction="20000"/>
          </a:bodyPr>
          <a:lstStyle/>
          <a:p>
            <a:r>
              <a:rPr lang="tr-TR" dirty="0"/>
              <a:t>DÜZEY A                                                 DÜZEY B                   </a:t>
            </a:r>
          </a:p>
          <a:p>
            <a:pPr marL="0" indent="0">
              <a:buNone/>
            </a:pPr>
            <a:r>
              <a:rPr lang="tr-TR" sz="1200" dirty="0"/>
              <a:t>*</a:t>
            </a:r>
            <a:r>
              <a:rPr lang="tr-TR" sz="1800" dirty="0" err="1"/>
              <a:t>Outcomes</a:t>
            </a:r>
            <a:r>
              <a:rPr lang="tr-TR" sz="1800" dirty="0"/>
              <a:t> </a:t>
            </a:r>
            <a:r>
              <a:rPr lang="tr-TR" sz="1800" dirty="0" err="1"/>
              <a:t>Elementary</a:t>
            </a:r>
            <a:r>
              <a:rPr lang="tr-TR" sz="1800" dirty="0"/>
              <a:t> SB                                                            *</a:t>
            </a:r>
            <a:r>
              <a:rPr lang="tr-TR" sz="1800" dirty="0" err="1"/>
              <a:t>Outcomes</a:t>
            </a:r>
            <a:r>
              <a:rPr lang="tr-TR" sz="1800" dirty="0"/>
              <a:t> </a:t>
            </a:r>
            <a:r>
              <a:rPr lang="tr-TR" sz="1800" dirty="0" err="1"/>
              <a:t>Pre-Intermediate</a:t>
            </a:r>
            <a:r>
              <a:rPr lang="tr-TR" sz="1800" dirty="0"/>
              <a:t> SB   </a:t>
            </a:r>
          </a:p>
          <a:p>
            <a:pPr marL="0" indent="0">
              <a:buNone/>
            </a:pPr>
            <a:r>
              <a:rPr lang="tr-TR" sz="1800" dirty="0"/>
              <a:t>*</a:t>
            </a:r>
            <a:r>
              <a:rPr lang="tr-TR" sz="1800" dirty="0" err="1"/>
              <a:t>Outcomes</a:t>
            </a:r>
            <a:r>
              <a:rPr lang="tr-TR" sz="1800" dirty="0"/>
              <a:t> </a:t>
            </a:r>
            <a:r>
              <a:rPr lang="tr-TR" sz="1800" dirty="0" err="1"/>
              <a:t>Pre-Int</a:t>
            </a:r>
            <a:r>
              <a:rPr lang="tr-TR" sz="1800" dirty="0"/>
              <a:t> SB                                                                   *</a:t>
            </a:r>
            <a:r>
              <a:rPr lang="tr-TR" sz="1800" dirty="0" err="1"/>
              <a:t>Outcomes</a:t>
            </a:r>
            <a:r>
              <a:rPr lang="tr-TR" sz="1800" dirty="0"/>
              <a:t> </a:t>
            </a:r>
            <a:r>
              <a:rPr lang="tr-TR" sz="1800" dirty="0" err="1"/>
              <a:t>Intermediate</a:t>
            </a:r>
            <a:r>
              <a:rPr lang="tr-TR" sz="1800" dirty="0"/>
              <a:t> SB</a:t>
            </a:r>
          </a:p>
          <a:p>
            <a:pPr marL="0" indent="0">
              <a:buNone/>
            </a:pPr>
            <a:r>
              <a:rPr lang="tr-TR" sz="1800" dirty="0"/>
              <a:t>*</a:t>
            </a:r>
            <a:r>
              <a:rPr lang="tr-TR" sz="1800" dirty="0" err="1"/>
              <a:t>Outcomes</a:t>
            </a:r>
            <a:r>
              <a:rPr lang="tr-TR" sz="1800" dirty="0"/>
              <a:t> </a:t>
            </a:r>
            <a:r>
              <a:rPr lang="tr-TR" sz="1800" dirty="0" err="1"/>
              <a:t>Intermediate</a:t>
            </a:r>
            <a:r>
              <a:rPr lang="tr-TR" sz="1800" dirty="0"/>
              <a:t> SB                                                        *Reading Explorer 1 </a:t>
            </a:r>
          </a:p>
          <a:p>
            <a:pPr marL="0" indent="0">
              <a:buNone/>
            </a:pPr>
            <a:r>
              <a:rPr lang="tr-TR" sz="1800" dirty="0"/>
              <a:t>*Reading Explorer 1                                                                      *</a:t>
            </a:r>
            <a:r>
              <a:rPr lang="tr-TR" sz="1800" dirty="0" err="1"/>
              <a:t>Pathways</a:t>
            </a:r>
            <a:r>
              <a:rPr lang="tr-TR" sz="1800" dirty="0"/>
              <a:t> Reading </a:t>
            </a:r>
            <a:r>
              <a:rPr lang="tr-TR" sz="1800" dirty="0" err="1"/>
              <a:t>Writing</a:t>
            </a:r>
            <a:r>
              <a:rPr lang="tr-TR" sz="1800" dirty="0"/>
              <a:t> Foundation</a:t>
            </a:r>
          </a:p>
          <a:p>
            <a:pPr marL="0" indent="0">
              <a:buNone/>
            </a:pPr>
            <a:r>
              <a:rPr lang="tr-TR" sz="1800" dirty="0"/>
              <a:t>*</a:t>
            </a:r>
            <a:r>
              <a:rPr lang="tr-TR" sz="1800" dirty="0" err="1"/>
              <a:t>Pathways</a:t>
            </a:r>
            <a:r>
              <a:rPr lang="tr-TR" sz="1800" dirty="0"/>
              <a:t> Reading </a:t>
            </a:r>
            <a:r>
              <a:rPr lang="tr-TR" sz="1800" dirty="0" err="1"/>
              <a:t>Writing</a:t>
            </a:r>
            <a:r>
              <a:rPr lang="tr-TR" sz="1800" dirty="0"/>
              <a:t> </a:t>
            </a:r>
            <a:r>
              <a:rPr lang="tr-TR" sz="1800" dirty="0" err="1"/>
              <a:t>Foundations</a:t>
            </a:r>
            <a:r>
              <a:rPr lang="tr-TR" sz="1800" dirty="0"/>
              <a:t>                                   *Reading Explorer 3</a:t>
            </a:r>
          </a:p>
          <a:p>
            <a:pPr marL="0" indent="0">
              <a:buNone/>
            </a:pPr>
            <a:r>
              <a:rPr lang="tr-TR" sz="1800" dirty="0"/>
              <a:t>*Great </a:t>
            </a:r>
            <a:r>
              <a:rPr lang="tr-TR" sz="1800" dirty="0" err="1"/>
              <a:t>Writing</a:t>
            </a:r>
            <a:r>
              <a:rPr lang="tr-TR" sz="1800" dirty="0"/>
              <a:t> 2                                                                            *Great </a:t>
            </a:r>
            <a:r>
              <a:rPr lang="tr-TR" sz="1800" dirty="0" err="1"/>
              <a:t>Writing</a:t>
            </a:r>
            <a:r>
              <a:rPr lang="tr-TR" sz="1800" dirty="0"/>
              <a:t> 2</a:t>
            </a:r>
          </a:p>
          <a:p>
            <a:pPr marL="0" indent="0">
              <a:buNone/>
            </a:pPr>
            <a:r>
              <a:rPr lang="tr-TR" sz="1800" dirty="0"/>
              <a:t>*Great </a:t>
            </a:r>
            <a:r>
              <a:rPr lang="tr-TR" sz="1800" dirty="0" err="1"/>
              <a:t>Writing</a:t>
            </a:r>
            <a:r>
              <a:rPr lang="tr-TR" sz="1800" dirty="0"/>
              <a:t> 4                                                                             *Great </a:t>
            </a:r>
            <a:r>
              <a:rPr lang="tr-TR" sz="1800" dirty="0" err="1"/>
              <a:t>Writing</a:t>
            </a:r>
            <a:r>
              <a:rPr lang="tr-TR" sz="1800" dirty="0"/>
              <a:t> 4</a:t>
            </a:r>
          </a:p>
          <a:p>
            <a:pPr marL="0" indent="0">
              <a:buNone/>
            </a:pPr>
            <a:r>
              <a:rPr lang="tr-TR" sz="1800" dirty="0"/>
              <a:t>*</a:t>
            </a:r>
            <a:r>
              <a:rPr lang="tr-TR" sz="1800" dirty="0" err="1"/>
              <a:t>Listening</a:t>
            </a:r>
            <a:r>
              <a:rPr lang="tr-TR" sz="1800" dirty="0"/>
              <a:t> </a:t>
            </a:r>
            <a:r>
              <a:rPr lang="tr-TR" sz="1800" dirty="0" err="1"/>
              <a:t>and</a:t>
            </a:r>
            <a:r>
              <a:rPr lang="tr-TR" sz="1800" dirty="0"/>
              <a:t> </a:t>
            </a:r>
            <a:r>
              <a:rPr lang="tr-TR" sz="1800" dirty="0" err="1"/>
              <a:t>Notetaking</a:t>
            </a:r>
            <a:r>
              <a:rPr lang="tr-TR" sz="1800" dirty="0"/>
              <a:t> </a:t>
            </a:r>
            <a:r>
              <a:rPr lang="tr-TR" sz="1800" dirty="0" err="1"/>
              <a:t>Skills</a:t>
            </a:r>
            <a:r>
              <a:rPr lang="tr-TR" sz="1800" dirty="0"/>
              <a:t> 1                                               *</a:t>
            </a:r>
            <a:r>
              <a:rPr lang="tr-TR" sz="1800" dirty="0" err="1"/>
              <a:t>Listening</a:t>
            </a:r>
            <a:r>
              <a:rPr lang="tr-TR" sz="1800" dirty="0"/>
              <a:t> </a:t>
            </a:r>
            <a:r>
              <a:rPr lang="tr-TR" sz="1800" dirty="0" err="1"/>
              <a:t>and</a:t>
            </a:r>
            <a:r>
              <a:rPr lang="tr-TR" sz="1800" dirty="0"/>
              <a:t> </a:t>
            </a:r>
            <a:r>
              <a:rPr lang="tr-TR" sz="1800" dirty="0" err="1"/>
              <a:t>Notetaking</a:t>
            </a:r>
            <a:r>
              <a:rPr lang="tr-TR" sz="1800" dirty="0"/>
              <a:t> </a:t>
            </a:r>
            <a:r>
              <a:rPr lang="tr-TR" sz="1800" dirty="0" err="1"/>
              <a:t>Skills</a:t>
            </a:r>
            <a:r>
              <a:rPr lang="tr-TR" sz="1800" dirty="0"/>
              <a:t> 2</a:t>
            </a:r>
          </a:p>
          <a:p>
            <a:pPr marL="0" indent="0">
              <a:buNone/>
            </a:pPr>
            <a:r>
              <a:rPr lang="tr-TR" sz="1800" dirty="0"/>
              <a:t>*</a:t>
            </a:r>
            <a:r>
              <a:rPr lang="tr-TR" sz="1800" dirty="0" err="1"/>
              <a:t>Northstar</a:t>
            </a:r>
            <a:r>
              <a:rPr lang="tr-TR" sz="1800" dirty="0"/>
              <a:t> L&amp;S 2                                                                            *</a:t>
            </a:r>
            <a:r>
              <a:rPr lang="tr-TR" sz="1800" dirty="0" err="1"/>
              <a:t>Northstar</a:t>
            </a:r>
            <a:r>
              <a:rPr lang="tr-TR" sz="1800" dirty="0"/>
              <a:t> L&amp;S 2</a:t>
            </a:r>
          </a:p>
          <a:p>
            <a:pPr marL="0" indent="0">
              <a:buNone/>
            </a:pPr>
            <a:r>
              <a:rPr lang="tr-TR" sz="1800" dirty="0"/>
              <a:t>*</a:t>
            </a:r>
            <a:r>
              <a:rPr lang="tr-TR" sz="1800" dirty="0" err="1"/>
              <a:t>Contemporary</a:t>
            </a:r>
            <a:r>
              <a:rPr lang="tr-TR" sz="1800" dirty="0"/>
              <a:t> </a:t>
            </a:r>
            <a:r>
              <a:rPr lang="tr-TR" sz="1800" dirty="0" err="1"/>
              <a:t>Topics</a:t>
            </a:r>
            <a:r>
              <a:rPr lang="tr-TR" sz="1800" dirty="0"/>
              <a:t> 2 ve 3                                                       *</a:t>
            </a:r>
            <a:r>
              <a:rPr lang="tr-TR" sz="1800" dirty="0" err="1"/>
              <a:t>Contemporary</a:t>
            </a:r>
            <a:r>
              <a:rPr lang="tr-TR" sz="1800" dirty="0"/>
              <a:t> </a:t>
            </a:r>
            <a:r>
              <a:rPr lang="tr-TR" sz="1800" dirty="0" err="1"/>
              <a:t>Topics</a:t>
            </a:r>
            <a:r>
              <a:rPr lang="tr-TR" sz="1800" dirty="0"/>
              <a:t> 3</a:t>
            </a:r>
          </a:p>
          <a:p>
            <a:pPr marL="0" indent="0">
              <a:buNone/>
            </a:pPr>
            <a:r>
              <a:rPr lang="tr-TR" sz="1800" dirty="0"/>
              <a:t>*A1-A2 Oxford Reader Collection</a:t>
            </a:r>
          </a:p>
          <a:p>
            <a:pPr marL="0" indent="0">
              <a:buNone/>
            </a:pPr>
            <a:r>
              <a:rPr lang="tr-TR" sz="1800" dirty="0"/>
              <a:t>                                         *</a:t>
            </a:r>
            <a:r>
              <a:rPr lang="tr-TR" sz="1800" dirty="0" err="1"/>
              <a:t>Career</a:t>
            </a:r>
            <a:r>
              <a:rPr lang="tr-TR" sz="1800" dirty="0"/>
              <a:t> </a:t>
            </a:r>
            <a:r>
              <a:rPr lang="tr-TR" sz="1800" dirty="0" err="1"/>
              <a:t>Paths</a:t>
            </a:r>
            <a:r>
              <a:rPr lang="tr-TR" sz="1800" dirty="0"/>
              <a:t> </a:t>
            </a:r>
            <a:r>
              <a:rPr lang="tr-TR" sz="1800" dirty="0" err="1"/>
              <a:t>Medical</a:t>
            </a:r>
            <a:r>
              <a:rPr lang="tr-TR" sz="1800" dirty="0"/>
              <a:t>/</a:t>
            </a:r>
            <a:r>
              <a:rPr lang="tr-TR" sz="1800" dirty="0" err="1"/>
              <a:t>Dentistry</a:t>
            </a:r>
            <a:r>
              <a:rPr lang="tr-TR" sz="1800" dirty="0"/>
              <a:t> </a:t>
            </a:r>
            <a:r>
              <a:rPr lang="tr-TR" sz="1800" dirty="0" err="1"/>
              <a:t>Student’s</a:t>
            </a:r>
            <a:r>
              <a:rPr lang="tr-TR" sz="1800" dirty="0"/>
              <a:t> </a:t>
            </a:r>
            <a:r>
              <a:rPr lang="tr-TR" sz="1800" dirty="0" err="1"/>
              <a:t>Book</a:t>
            </a:r>
            <a:endParaRPr lang="tr-TR" sz="1800" dirty="0"/>
          </a:p>
          <a:p>
            <a:pPr marL="0" indent="0">
              <a:buNone/>
            </a:pPr>
            <a:r>
              <a:rPr lang="tr-TR" sz="1800" dirty="0"/>
              <a:t>                                         *</a:t>
            </a:r>
            <a:r>
              <a:rPr lang="tr-TR" sz="1800" dirty="0" err="1"/>
              <a:t>Wext</a:t>
            </a:r>
            <a:r>
              <a:rPr lang="tr-TR" sz="1800" dirty="0"/>
              <a:t> Online Platform</a:t>
            </a:r>
          </a:p>
          <a:p>
            <a:pPr marL="0" indent="0">
              <a:buNone/>
            </a:pPr>
            <a:r>
              <a:rPr lang="tr-TR" sz="1800" dirty="0"/>
              <a:t>                                         *</a:t>
            </a:r>
            <a:r>
              <a:rPr lang="tr-TR" sz="1800" dirty="0" err="1"/>
              <a:t>Achive</a:t>
            </a:r>
            <a:r>
              <a:rPr lang="tr-TR" sz="1800" dirty="0"/>
              <a:t> 3000</a:t>
            </a:r>
          </a:p>
          <a:p>
            <a:pPr marL="0" indent="0">
              <a:buNone/>
            </a:pPr>
            <a:r>
              <a:rPr lang="tr-TR" sz="1800" dirty="0"/>
              <a:t>                                         *</a:t>
            </a:r>
            <a:r>
              <a:rPr lang="tr-TR" sz="1800" dirty="0" err="1"/>
              <a:t>Kahoot</a:t>
            </a:r>
            <a:endParaRPr lang="tr-TR" sz="1800" dirty="0"/>
          </a:p>
          <a:p>
            <a:pPr marL="0" indent="0">
              <a:buNone/>
            </a:pPr>
            <a:r>
              <a:rPr lang="tr-TR" sz="1800" dirty="0"/>
              <a:t> </a:t>
            </a:r>
          </a:p>
          <a:p>
            <a:pPr marL="0" indent="0">
              <a:buNone/>
            </a:pPr>
            <a:endParaRPr lang="tr-TR" sz="1200" dirty="0"/>
          </a:p>
        </p:txBody>
      </p:sp>
    </p:spTree>
    <p:extLst>
      <p:ext uri="{BB962C8B-B14F-4D97-AF65-F5344CB8AC3E}">
        <p14:creationId xmlns:p14="http://schemas.microsoft.com/office/powerpoint/2010/main" val="3808850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mn-lt"/>
              </a:rPr>
              <a:t>2024-2025 AKADEMİK YILI İNGİLİZCE HAZIRLIK 	PROGRAMI DERS KİTAPLARI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2" name="İçerik Yer Tutucusu 1"/>
          <p:cNvSpPr>
            <a:spLocks noGrp="1"/>
          </p:cNvSpPr>
          <p:nvPr>
            <p:ph idx="1"/>
          </p:nvPr>
        </p:nvSpPr>
        <p:spPr>
          <a:xfrm>
            <a:off x="483326" y="1123406"/>
            <a:ext cx="10870474" cy="5603965"/>
          </a:xfrm>
        </p:spPr>
        <p:txBody>
          <a:bodyPr>
            <a:normAutofit fontScale="92500" lnSpcReduction="20000"/>
          </a:bodyPr>
          <a:lstStyle/>
          <a:p>
            <a:r>
              <a:rPr lang="tr-TR" dirty="0"/>
              <a:t>DÜZEY A                                                 DÜZEY B                   </a:t>
            </a:r>
          </a:p>
          <a:p>
            <a:pPr marL="0" indent="0">
              <a:buNone/>
            </a:pPr>
            <a:r>
              <a:rPr lang="tr-TR" sz="1200" dirty="0"/>
              <a:t>*</a:t>
            </a:r>
            <a:r>
              <a:rPr lang="tr-TR" sz="1800" dirty="0" err="1"/>
              <a:t>Outcomes</a:t>
            </a:r>
            <a:r>
              <a:rPr lang="tr-TR" sz="1800" dirty="0"/>
              <a:t> </a:t>
            </a:r>
            <a:r>
              <a:rPr lang="tr-TR" sz="1800" dirty="0" err="1"/>
              <a:t>Elementary</a:t>
            </a:r>
            <a:r>
              <a:rPr lang="tr-TR" sz="1800" dirty="0"/>
              <a:t> SB                                                            *</a:t>
            </a:r>
            <a:r>
              <a:rPr lang="tr-TR" sz="1800" dirty="0" err="1"/>
              <a:t>Outcomes</a:t>
            </a:r>
            <a:r>
              <a:rPr lang="tr-TR" sz="1800" dirty="0"/>
              <a:t> </a:t>
            </a:r>
            <a:r>
              <a:rPr lang="tr-TR" sz="1800" dirty="0" err="1"/>
              <a:t>Pre-Intermediate</a:t>
            </a:r>
            <a:r>
              <a:rPr lang="tr-TR" sz="1800" dirty="0"/>
              <a:t> SB   </a:t>
            </a:r>
          </a:p>
          <a:p>
            <a:pPr marL="0" indent="0">
              <a:buNone/>
            </a:pPr>
            <a:r>
              <a:rPr lang="tr-TR" sz="1800" dirty="0"/>
              <a:t>*</a:t>
            </a:r>
            <a:r>
              <a:rPr lang="tr-TR" sz="1800" dirty="0" err="1"/>
              <a:t>Outcomes</a:t>
            </a:r>
            <a:r>
              <a:rPr lang="tr-TR" sz="1800" dirty="0"/>
              <a:t> </a:t>
            </a:r>
            <a:r>
              <a:rPr lang="tr-TR" sz="1800" dirty="0" err="1"/>
              <a:t>Pre-Int</a:t>
            </a:r>
            <a:r>
              <a:rPr lang="tr-TR" sz="1800" dirty="0"/>
              <a:t> SB                                                                   *</a:t>
            </a:r>
            <a:r>
              <a:rPr lang="tr-TR" sz="1800" dirty="0" err="1"/>
              <a:t>Outcomes</a:t>
            </a:r>
            <a:r>
              <a:rPr lang="tr-TR" sz="1800" dirty="0"/>
              <a:t> </a:t>
            </a:r>
            <a:r>
              <a:rPr lang="tr-TR" sz="1800" dirty="0" err="1"/>
              <a:t>Intermediate</a:t>
            </a:r>
            <a:r>
              <a:rPr lang="tr-TR" sz="1800" dirty="0"/>
              <a:t> SB</a:t>
            </a:r>
          </a:p>
          <a:p>
            <a:pPr marL="0" indent="0">
              <a:buNone/>
            </a:pPr>
            <a:r>
              <a:rPr lang="tr-TR" sz="1800" dirty="0"/>
              <a:t>*</a:t>
            </a:r>
            <a:r>
              <a:rPr lang="tr-TR" sz="1800" dirty="0" err="1"/>
              <a:t>Outcomes</a:t>
            </a:r>
            <a:r>
              <a:rPr lang="tr-TR" sz="1800" dirty="0"/>
              <a:t> </a:t>
            </a:r>
            <a:r>
              <a:rPr lang="tr-TR" sz="1800" dirty="0" err="1"/>
              <a:t>Intermediate</a:t>
            </a:r>
            <a:r>
              <a:rPr lang="tr-TR" sz="1800" dirty="0"/>
              <a:t> SB                                                        *Reading Explorer 2</a:t>
            </a:r>
          </a:p>
          <a:p>
            <a:pPr marL="0" indent="0">
              <a:buNone/>
            </a:pPr>
            <a:r>
              <a:rPr lang="tr-TR" sz="1800" b="1" dirty="0"/>
              <a:t>*</a:t>
            </a:r>
            <a:r>
              <a:rPr lang="tr-TR" sz="1800" dirty="0"/>
              <a:t>Reading Explorer 2 &amp; 3                                                                *</a:t>
            </a:r>
            <a:r>
              <a:rPr lang="tr-TR" sz="1800" dirty="0" err="1"/>
              <a:t>Pathways</a:t>
            </a:r>
            <a:r>
              <a:rPr lang="tr-TR" sz="1800" dirty="0"/>
              <a:t> Reading </a:t>
            </a:r>
            <a:r>
              <a:rPr lang="tr-TR" sz="1800" dirty="0" err="1"/>
              <a:t>Writing</a:t>
            </a:r>
            <a:r>
              <a:rPr lang="tr-TR" sz="1800" dirty="0"/>
              <a:t> Foundation</a:t>
            </a:r>
          </a:p>
          <a:p>
            <a:pPr marL="0" indent="0">
              <a:buNone/>
            </a:pPr>
            <a:r>
              <a:rPr lang="tr-TR" sz="1800" dirty="0"/>
              <a:t>*</a:t>
            </a:r>
            <a:r>
              <a:rPr lang="tr-TR" sz="1800" dirty="0" err="1"/>
              <a:t>Pathways</a:t>
            </a:r>
            <a:r>
              <a:rPr lang="tr-TR" sz="1800" dirty="0"/>
              <a:t> Reading </a:t>
            </a:r>
            <a:r>
              <a:rPr lang="tr-TR" sz="1800" dirty="0" err="1"/>
              <a:t>Writing</a:t>
            </a:r>
            <a:r>
              <a:rPr lang="tr-TR" sz="1800" dirty="0"/>
              <a:t> </a:t>
            </a:r>
            <a:r>
              <a:rPr lang="tr-TR" sz="1800" dirty="0" err="1"/>
              <a:t>Foundations</a:t>
            </a:r>
            <a:r>
              <a:rPr lang="tr-TR" sz="1800" dirty="0"/>
              <a:t>                                   *Reading Explorer 3</a:t>
            </a:r>
          </a:p>
          <a:p>
            <a:pPr marL="0" indent="0">
              <a:buNone/>
            </a:pPr>
            <a:r>
              <a:rPr lang="tr-TR" sz="1800" dirty="0"/>
              <a:t>*Great </a:t>
            </a:r>
            <a:r>
              <a:rPr lang="tr-TR" sz="1800" dirty="0" err="1"/>
              <a:t>Writing</a:t>
            </a:r>
            <a:r>
              <a:rPr lang="tr-TR" sz="1800" dirty="0"/>
              <a:t> 2                                                                            *Great </a:t>
            </a:r>
            <a:r>
              <a:rPr lang="tr-TR" sz="1800" dirty="0" err="1"/>
              <a:t>Writing</a:t>
            </a:r>
            <a:r>
              <a:rPr lang="tr-TR" sz="1800" dirty="0"/>
              <a:t> 2</a:t>
            </a:r>
          </a:p>
          <a:p>
            <a:pPr marL="0" indent="0">
              <a:buNone/>
            </a:pPr>
            <a:r>
              <a:rPr lang="tr-TR" sz="1800" dirty="0"/>
              <a:t>*Great </a:t>
            </a:r>
            <a:r>
              <a:rPr lang="tr-TR" sz="1800" dirty="0" err="1"/>
              <a:t>Writing</a:t>
            </a:r>
            <a:r>
              <a:rPr lang="tr-TR" sz="1800" dirty="0"/>
              <a:t> 4                                                                             *Great </a:t>
            </a:r>
            <a:r>
              <a:rPr lang="tr-TR" sz="1800" dirty="0" err="1"/>
              <a:t>Writing</a:t>
            </a:r>
            <a:r>
              <a:rPr lang="tr-TR" sz="1800" dirty="0"/>
              <a:t> 4</a:t>
            </a:r>
          </a:p>
          <a:p>
            <a:pPr marL="0" indent="0">
              <a:buNone/>
            </a:pPr>
            <a:r>
              <a:rPr lang="tr-TR" sz="1800" dirty="0"/>
              <a:t>*</a:t>
            </a:r>
            <a:r>
              <a:rPr lang="tr-TR" sz="1800" dirty="0" err="1"/>
              <a:t>Northstar</a:t>
            </a:r>
            <a:r>
              <a:rPr lang="tr-TR" sz="1800" dirty="0"/>
              <a:t> L&amp;S 4                                                                            *</a:t>
            </a:r>
            <a:r>
              <a:rPr lang="tr-TR" sz="1800" dirty="0" err="1"/>
              <a:t>Northstar</a:t>
            </a:r>
            <a:r>
              <a:rPr lang="tr-TR" sz="1800" dirty="0"/>
              <a:t> 4 L&amp;S 4</a:t>
            </a:r>
          </a:p>
          <a:p>
            <a:pPr marL="0" indent="0">
              <a:buNone/>
            </a:pPr>
            <a:r>
              <a:rPr lang="tr-TR" sz="1800" dirty="0"/>
              <a:t>*</a:t>
            </a:r>
            <a:r>
              <a:rPr lang="tr-TR" sz="1800" dirty="0" err="1"/>
              <a:t>Northstar</a:t>
            </a:r>
            <a:r>
              <a:rPr lang="tr-TR" sz="1800" dirty="0"/>
              <a:t> L&amp;S 2                                                                            *</a:t>
            </a:r>
            <a:r>
              <a:rPr lang="tr-TR" sz="1800" dirty="0" err="1"/>
              <a:t>Northstar</a:t>
            </a:r>
            <a:r>
              <a:rPr lang="tr-TR" sz="1800" dirty="0"/>
              <a:t> L&amp;S 2</a:t>
            </a:r>
          </a:p>
          <a:p>
            <a:pPr marL="0" indent="0">
              <a:buNone/>
            </a:pPr>
            <a:r>
              <a:rPr lang="tr-TR" sz="1800" dirty="0"/>
              <a:t>*</a:t>
            </a:r>
            <a:r>
              <a:rPr lang="tr-TR" sz="1800" dirty="0" err="1"/>
              <a:t>Contemporary</a:t>
            </a:r>
            <a:r>
              <a:rPr lang="tr-TR" sz="1800" dirty="0"/>
              <a:t> </a:t>
            </a:r>
            <a:r>
              <a:rPr lang="tr-TR" sz="1800" dirty="0" err="1"/>
              <a:t>Topics</a:t>
            </a:r>
            <a:r>
              <a:rPr lang="tr-TR" sz="1800" dirty="0"/>
              <a:t> 3                                                               *</a:t>
            </a:r>
            <a:r>
              <a:rPr lang="tr-TR" sz="1800" dirty="0" err="1"/>
              <a:t>Contemporary</a:t>
            </a:r>
            <a:r>
              <a:rPr lang="tr-TR" sz="1800" dirty="0"/>
              <a:t> </a:t>
            </a:r>
            <a:r>
              <a:rPr lang="tr-TR" sz="1800" dirty="0" err="1"/>
              <a:t>Topics</a:t>
            </a:r>
            <a:r>
              <a:rPr lang="tr-TR" sz="1800" dirty="0"/>
              <a:t> 3</a:t>
            </a:r>
          </a:p>
          <a:p>
            <a:pPr marL="0" indent="0">
              <a:buNone/>
            </a:pPr>
            <a:r>
              <a:rPr lang="tr-TR" sz="1800" dirty="0"/>
              <a:t>*A1-A2 Oxford Reader Collection</a:t>
            </a:r>
          </a:p>
          <a:p>
            <a:pPr marL="0" indent="0">
              <a:buNone/>
            </a:pPr>
            <a:r>
              <a:rPr lang="tr-TR" sz="1800" dirty="0"/>
              <a:t>                                         *</a:t>
            </a:r>
            <a:r>
              <a:rPr lang="tr-TR" sz="1800" dirty="0" err="1"/>
              <a:t>Career</a:t>
            </a:r>
            <a:r>
              <a:rPr lang="tr-TR" sz="1800" dirty="0"/>
              <a:t> </a:t>
            </a:r>
            <a:r>
              <a:rPr lang="tr-TR" sz="1800" dirty="0" err="1"/>
              <a:t>Paths</a:t>
            </a:r>
            <a:r>
              <a:rPr lang="tr-TR" sz="1800" dirty="0"/>
              <a:t> </a:t>
            </a:r>
            <a:r>
              <a:rPr lang="tr-TR" sz="1800" dirty="0" err="1"/>
              <a:t>Medical</a:t>
            </a:r>
            <a:r>
              <a:rPr lang="tr-TR" sz="1800" dirty="0"/>
              <a:t>/</a:t>
            </a:r>
            <a:r>
              <a:rPr lang="tr-TR" sz="1800" dirty="0" err="1"/>
              <a:t>Dentistry</a:t>
            </a:r>
            <a:r>
              <a:rPr lang="tr-TR" sz="1800" dirty="0"/>
              <a:t> </a:t>
            </a:r>
            <a:r>
              <a:rPr lang="tr-TR" sz="1800" dirty="0" err="1"/>
              <a:t>Student’s</a:t>
            </a:r>
            <a:r>
              <a:rPr lang="tr-TR" sz="1800" dirty="0"/>
              <a:t> </a:t>
            </a:r>
            <a:r>
              <a:rPr lang="tr-TR" sz="1800" dirty="0" err="1"/>
              <a:t>Book</a:t>
            </a:r>
            <a:endParaRPr lang="tr-TR" sz="1800" dirty="0"/>
          </a:p>
          <a:p>
            <a:pPr marL="0" indent="0">
              <a:buNone/>
            </a:pPr>
            <a:r>
              <a:rPr lang="tr-TR" sz="1800" dirty="0"/>
              <a:t>                                         *</a:t>
            </a:r>
            <a:r>
              <a:rPr lang="tr-TR" sz="1800" dirty="0" err="1"/>
              <a:t>Mondly</a:t>
            </a:r>
            <a:r>
              <a:rPr lang="tr-TR" sz="1800" dirty="0"/>
              <a:t> </a:t>
            </a:r>
          </a:p>
          <a:p>
            <a:pPr marL="0" indent="0">
              <a:buNone/>
            </a:pPr>
            <a:r>
              <a:rPr lang="tr-TR" sz="1800" dirty="0"/>
              <a:t>                                         *</a:t>
            </a:r>
            <a:r>
              <a:rPr lang="tr-TR" sz="1800" dirty="0" err="1"/>
              <a:t>Achive</a:t>
            </a:r>
            <a:r>
              <a:rPr lang="tr-TR" sz="1800" dirty="0"/>
              <a:t> 3000</a:t>
            </a:r>
          </a:p>
          <a:p>
            <a:pPr marL="0" indent="0">
              <a:buNone/>
            </a:pPr>
            <a:r>
              <a:rPr lang="tr-TR" sz="1800" dirty="0"/>
              <a:t>                                         *</a:t>
            </a:r>
            <a:r>
              <a:rPr lang="tr-TR" sz="1800" dirty="0" err="1"/>
              <a:t>MyEDUCLASS</a:t>
            </a:r>
            <a:endParaRPr lang="tr-TR" sz="1800" dirty="0"/>
          </a:p>
          <a:p>
            <a:pPr marL="0" indent="0">
              <a:buNone/>
            </a:pPr>
            <a:r>
              <a:rPr lang="tr-TR" sz="1800" dirty="0"/>
              <a:t> </a:t>
            </a:r>
          </a:p>
          <a:p>
            <a:pPr marL="0" indent="0">
              <a:buNone/>
            </a:pPr>
            <a:endParaRPr lang="tr-TR" sz="1200" dirty="0"/>
          </a:p>
        </p:txBody>
      </p:sp>
    </p:spTree>
    <p:extLst>
      <p:ext uri="{BB962C8B-B14F-4D97-AF65-F5344CB8AC3E}">
        <p14:creationId xmlns:p14="http://schemas.microsoft.com/office/powerpoint/2010/main" val="335881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255767" y="230291"/>
            <a:ext cx="9001760" cy="662782"/>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2023-2024 İNGİLİZCE HAZIRLIK PROGRAMI ÖĞRENCİ SAYILARI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F00CE9BF-1BA5-31DA-0999-3930E7B66FF4}"/>
              </a:ext>
            </a:extLst>
          </p:cNvPr>
          <p:cNvSpPr>
            <a:spLocks noGrp="1"/>
          </p:cNvSpPr>
          <p:nvPr>
            <p:ph idx="1"/>
          </p:nvPr>
        </p:nvSpPr>
        <p:spPr>
          <a:xfrm>
            <a:off x="838200" y="1113183"/>
            <a:ext cx="10515600" cy="5063780"/>
          </a:xfrm>
        </p:spPr>
        <p:txBody>
          <a:bodyPr>
            <a:normAutofit fontScale="85000" lnSpcReduction="20000"/>
          </a:bodyPr>
          <a:lstStyle/>
          <a:p>
            <a:pPr marL="0" indent="0">
              <a:buNone/>
            </a:pPr>
            <a:endParaRPr lang="tr-TR" sz="2800" dirty="0">
              <a:latin typeface="Times New Roman" panose="02020603050405020304" pitchFamily="18" charset="0"/>
              <a:cs typeface="Times New Roman" panose="02020603050405020304" pitchFamily="18" charset="0"/>
            </a:endParaRPr>
          </a:p>
          <a:p>
            <a:pPr marL="0"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Tıp </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Diş Hekimliği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Eczacılık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Sağlık Bilimleri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 (İsteğe Bağlı)</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SHMYO</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(İsteğe Bağlı)</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Toplam</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Tıp </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Diş Hekimliği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Eczacılık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Sağlık Bilimleri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 (İsteğe Bağlı)</a:t>
            </a:r>
            <a:endParaRPr lang="tr-TR" sz="2400" b="0" i="0" u="none" strike="noStrike" dirty="0">
              <a:effectLst/>
              <a:latin typeface="Arial" panose="020B0604020202020204" pitchFamily="34" charset="0"/>
            </a:endParaRPr>
          </a:p>
          <a:p>
            <a:pPr marL="0" indent="0">
              <a:buNone/>
            </a:pPr>
            <a:r>
              <a:rPr lang="tr-TR" sz="2800" dirty="0">
                <a:latin typeface="Arial" panose="020B0604020202020204" pitchFamily="34" charset="0"/>
                <a:cs typeface="Arial" panose="020B0604020202020204" pitchFamily="34" charset="0"/>
              </a:rPr>
              <a:t> </a:t>
            </a:r>
            <a:r>
              <a:rPr lang="tr-TR" sz="2800" dirty="0">
                <a:cs typeface="Times New Roman"/>
              </a:rPr>
              <a:t>A Düzeyi: A1 &amp; A2 &amp; A3 (</a:t>
            </a:r>
            <a:r>
              <a:rPr lang="tr-TR" dirty="0">
                <a:cs typeface="Times New Roman"/>
              </a:rPr>
              <a:t>56</a:t>
            </a:r>
            <a:r>
              <a:rPr lang="tr-TR" sz="2800" dirty="0">
                <a:cs typeface="Times New Roman"/>
              </a:rPr>
              <a:t> öğrenci)</a:t>
            </a:r>
          </a:p>
          <a:p>
            <a:pPr marL="0" indent="0">
              <a:buNone/>
            </a:pPr>
            <a:r>
              <a:rPr lang="tr-TR" sz="2800" dirty="0">
                <a:cs typeface="Times New Roman"/>
              </a:rPr>
              <a:t> B Düzeyi: B1, B2, B3, B4, B5 &amp; B6  (129   Öğrenci) </a:t>
            </a: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(İsteğe Bağlı)</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Toplam</a:t>
            </a:r>
            <a:endParaRPr lang="tr-TR" sz="2400" b="0" i="0" u="none" strike="noStrike" dirty="0">
              <a:effectLst/>
              <a:latin typeface="Arial" panose="020B0604020202020204" pitchFamily="34" charset="0"/>
            </a:endParaRPr>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2809089909"/>
              </p:ext>
            </p:extLst>
          </p:nvPr>
        </p:nvGraphicFramePr>
        <p:xfrm>
          <a:off x="973908" y="1634066"/>
          <a:ext cx="8128002" cy="2389898"/>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3562598863"/>
                    </a:ext>
                  </a:extLst>
                </a:gridCol>
                <a:gridCol w="1354667">
                  <a:extLst>
                    <a:ext uri="{9D8B030D-6E8A-4147-A177-3AD203B41FA5}">
                      <a16:colId xmlns:a16="http://schemas.microsoft.com/office/drawing/2014/main" val="24766014"/>
                    </a:ext>
                  </a:extLst>
                </a:gridCol>
                <a:gridCol w="1354667">
                  <a:extLst>
                    <a:ext uri="{9D8B030D-6E8A-4147-A177-3AD203B41FA5}">
                      <a16:colId xmlns:a16="http://schemas.microsoft.com/office/drawing/2014/main" val="3341443259"/>
                    </a:ext>
                  </a:extLst>
                </a:gridCol>
                <a:gridCol w="1354667">
                  <a:extLst>
                    <a:ext uri="{9D8B030D-6E8A-4147-A177-3AD203B41FA5}">
                      <a16:colId xmlns:a16="http://schemas.microsoft.com/office/drawing/2014/main" val="1885298001"/>
                    </a:ext>
                  </a:extLst>
                </a:gridCol>
                <a:gridCol w="1354667">
                  <a:extLst>
                    <a:ext uri="{9D8B030D-6E8A-4147-A177-3AD203B41FA5}">
                      <a16:colId xmlns:a16="http://schemas.microsoft.com/office/drawing/2014/main" val="326302272"/>
                    </a:ext>
                  </a:extLst>
                </a:gridCol>
                <a:gridCol w="1354667">
                  <a:extLst>
                    <a:ext uri="{9D8B030D-6E8A-4147-A177-3AD203B41FA5}">
                      <a16:colId xmlns:a16="http://schemas.microsoft.com/office/drawing/2014/main" val="2109264744"/>
                    </a:ext>
                  </a:extLst>
                </a:gridCol>
              </a:tblGrid>
              <a:tr h="926858">
                <a:tc>
                  <a:txBody>
                    <a:bodyPr/>
                    <a:lstStyle/>
                    <a:p>
                      <a:r>
                        <a:rPr lang="tr-TR" dirty="0"/>
                        <a:t>Tıp Fakültesi</a:t>
                      </a:r>
                    </a:p>
                  </a:txBody>
                  <a:tcPr/>
                </a:tc>
                <a:tc>
                  <a:txBody>
                    <a:bodyPr/>
                    <a:lstStyle/>
                    <a:p>
                      <a:r>
                        <a:rPr lang="tr-TR" dirty="0"/>
                        <a:t>Diş Hekimliği</a:t>
                      </a:r>
                      <a:br>
                        <a:rPr lang="tr-TR" dirty="0"/>
                      </a:br>
                      <a:r>
                        <a:rPr lang="tr-TR" dirty="0"/>
                        <a:t>Fakültesi</a:t>
                      </a:r>
                    </a:p>
                  </a:txBody>
                  <a:tcPr/>
                </a:tc>
                <a:tc>
                  <a:txBody>
                    <a:bodyPr/>
                    <a:lstStyle/>
                    <a:p>
                      <a:r>
                        <a:rPr lang="tr-TR" dirty="0"/>
                        <a:t>Eczacılık Fakültesi</a:t>
                      </a:r>
                    </a:p>
                  </a:txBody>
                  <a:tcPr/>
                </a:tc>
                <a:tc>
                  <a:txBody>
                    <a:bodyPr/>
                    <a:lstStyle/>
                    <a:p>
                      <a:r>
                        <a:rPr lang="tr-TR" dirty="0"/>
                        <a:t>Sağlık Bilimleri</a:t>
                      </a:r>
                      <a:r>
                        <a:rPr lang="tr-TR" baseline="0" dirty="0"/>
                        <a:t> Fakültesi</a:t>
                      </a:r>
                    </a:p>
                    <a:p>
                      <a:r>
                        <a:rPr lang="tr-TR" baseline="0" dirty="0"/>
                        <a:t>(İsteğe Bağlı)</a:t>
                      </a:r>
                      <a:endParaRPr lang="tr-TR" dirty="0"/>
                    </a:p>
                  </a:txBody>
                  <a:tcPr/>
                </a:tc>
                <a:tc>
                  <a:txBody>
                    <a:bodyPr/>
                    <a:lstStyle/>
                    <a:p>
                      <a:r>
                        <a:rPr lang="tr-TR" dirty="0"/>
                        <a:t>SHMYO </a:t>
                      </a:r>
                    </a:p>
                    <a:p>
                      <a:r>
                        <a:rPr lang="tr-TR" dirty="0"/>
                        <a:t>(İsteğe Bağlı)</a:t>
                      </a:r>
                    </a:p>
                  </a:txBody>
                  <a:tcPr/>
                </a:tc>
                <a:tc>
                  <a:txBody>
                    <a:bodyPr/>
                    <a:lstStyle/>
                    <a:p>
                      <a:r>
                        <a:rPr lang="tr-TR" dirty="0"/>
                        <a:t>Toplam</a:t>
                      </a:r>
                      <a:r>
                        <a:rPr lang="tr-TR" baseline="0" dirty="0"/>
                        <a:t> Öğrenci Sayısı</a:t>
                      </a:r>
                      <a:endParaRPr lang="tr-TR" dirty="0"/>
                    </a:p>
                  </a:txBody>
                  <a:tcPr/>
                </a:tc>
                <a:extLst>
                  <a:ext uri="{0D108BD9-81ED-4DB2-BD59-A6C34878D82A}">
                    <a16:rowId xmlns:a16="http://schemas.microsoft.com/office/drawing/2014/main" val="1577107114"/>
                  </a:ext>
                </a:extLst>
              </a:tr>
              <a:tr h="926858">
                <a:tc>
                  <a:txBody>
                    <a:bodyPr/>
                    <a:lstStyle/>
                    <a:p>
                      <a:r>
                        <a:rPr lang="tr-TR" dirty="0"/>
                        <a:t>       51</a:t>
                      </a:r>
                    </a:p>
                  </a:txBody>
                  <a:tcPr/>
                </a:tc>
                <a:tc>
                  <a:txBody>
                    <a:bodyPr/>
                    <a:lstStyle/>
                    <a:p>
                      <a:r>
                        <a:rPr lang="tr-TR" dirty="0"/>
                        <a:t>      71</a:t>
                      </a:r>
                    </a:p>
                  </a:txBody>
                  <a:tcPr/>
                </a:tc>
                <a:tc>
                  <a:txBody>
                    <a:bodyPr/>
                    <a:lstStyle/>
                    <a:p>
                      <a:r>
                        <a:rPr lang="tr-TR" dirty="0"/>
                        <a:t>       63</a:t>
                      </a:r>
                    </a:p>
                  </a:txBody>
                  <a:tcPr/>
                </a:tc>
                <a:tc>
                  <a:txBody>
                    <a:bodyPr/>
                    <a:lstStyle/>
                    <a:p>
                      <a:r>
                        <a:rPr lang="tr-TR" dirty="0"/>
                        <a:t>-</a:t>
                      </a:r>
                    </a:p>
                  </a:txBody>
                  <a:tcPr/>
                </a:tc>
                <a:tc>
                  <a:txBody>
                    <a:bodyPr/>
                    <a:lstStyle/>
                    <a:p>
                      <a:r>
                        <a:rPr lang="tr-TR" dirty="0"/>
                        <a:t>-</a:t>
                      </a:r>
                    </a:p>
                  </a:txBody>
                  <a:tcPr/>
                </a:tc>
                <a:tc>
                  <a:txBody>
                    <a:bodyPr/>
                    <a:lstStyle/>
                    <a:p>
                      <a:r>
                        <a:rPr lang="tr-TR" dirty="0"/>
                        <a:t>    185</a:t>
                      </a:r>
                    </a:p>
                    <a:p>
                      <a:endParaRPr lang="tr-TR" dirty="0"/>
                    </a:p>
                  </a:txBody>
                  <a:tcPr/>
                </a:tc>
                <a:extLst>
                  <a:ext uri="{0D108BD9-81ED-4DB2-BD59-A6C34878D82A}">
                    <a16:rowId xmlns:a16="http://schemas.microsoft.com/office/drawing/2014/main" val="504202734"/>
                  </a:ext>
                </a:extLst>
              </a:tr>
            </a:tbl>
          </a:graphicData>
        </a:graphic>
      </p:graphicFrame>
    </p:spTree>
    <p:extLst>
      <p:ext uri="{BB962C8B-B14F-4D97-AF65-F5344CB8AC3E}">
        <p14:creationId xmlns:p14="http://schemas.microsoft.com/office/powerpoint/2010/main" val="261518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255767" y="230291"/>
            <a:ext cx="9001760" cy="662782"/>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2024-2025 İNGİLİZCE HAZIRLIK PROGRAMI ÖĞRENCİ SAYILARI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F00CE9BF-1BA5-31DA-0999-3930E7B66FF4}"/>
              </a:ext>
            </a:extLst>
          </p:cNvPr>
          <p:cNvSpPr>
            <a:spLocks noGrp="1"/>
          </p:cNvSpPr>
          <p:nvPr>
            <p:ph idx="1"/>
          </p:nvPr>
        </p:nvSpPr>
        <p:spPr>
          <a:xfrm>
            <a:off x="838200" y="1113183"/>
            <a:ext cx="10515600" cy="5063780"/>
          </a:xfrm>
        </p:spPr>
        <p:txBody>
          <a:bodyPr>
            <a:normAutofit fontScale="77500" lnSpcReduction="20000"/>
          </a:bodyPr>
          <a:lstStyle/>
          <a:p>
            <a:pPr marL="0" indent="0">
              <a:buNone/>
            </a:pPr>
            <a:r>
              <a:rPr lang="tr-TR" sz="2800" dirty="0">
                <a:latin typeface="Times New Roman" panose="02020603050405020304" pitchFamily="18" charset="0"/>
                <a:cs typeface="Times New Roman" panose="02020603050405020304" pitchFamily="18" charset="0"/>
              </a:rPr>
              <a:t>.</a:t>
            </a:r>
          </a:p>
          <a:p>
            <a:pPr marL="0"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Tıp </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Diş Hekimliği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Eczacılık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Sağlık Bilimleri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 (İsteğe Bağlı)</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SHMYO</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(İsteğe Bağlı)</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Toplam</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Tıp </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Diş Hekimliği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Eczacılık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Sağlık Bilimleri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 (İsteğe Bağlı)</a:t>
            </a:r>
            <a:endParaRPr lang="tr-TR" sz="2400" b="0" i="0" u="none" strike="noStrike" dirty="0">
              <a:effectLst/>
              <a:latin typeface="Arial" panose="020B0604020202020204" pitchFamily="34" charset="0"/>
            </a:endParaRPr>
          </a:p>
          <a:p>
            <a:pPr marL="0" indent="0">
              <a:buNone/>
            </a:pPr>
            <a:r>
              <a:rPr lang="tr-TR" sz="2800" dirty="0">
                <a:latin typeface="Arial" panose="020B0604020202020204" pitchFamily="34" charset="0"/>
                <a:cs typeface="Arial" panose="020B0604020202020204" pitchFamily="34" charset="0"/>
              </a:rPr>
              <a:t> </a:t>
            </a:r>
          </a:p>
          <a:p>
            <a:pPr marL="0" indent="0">
              <a:buNone/>
            </a:pPr>
            <a:endParaRPr lang="tr-TR" dirty="0">
              <a:latin typeface="Arial" panose="020B0604020202020204" pitchFamily="34" charset="0"/>
              <a:cs typeface="Arial" panose="020B0604020202020204" pitchFamily="34" charset="0"/>
            </a:endParaRPr>
          </a:p>
          <a:p>
            <a:pPr marL="0" indent="0">
              <a:buNone/>
            </a:pPr>
            <a:r>
              <a:rPr lang="tr-TR" sz="2800" dirty="0">
                <a:cs typeface="Times New Roman"/>
              </a:rPr>
              <a:t>A Düzeyi: A1 &amp; A2 &amp; A3 (</a:t>
            </a:r>
            <a:r>
              <a:rPr lang="tr-TR" dirty="0">
                <a:cs typeface="Times New Roman"/>
              </a:rPr>
              <a:t>57</a:t>
            </a:r>
            <a:r>
              <a:rPr lang="tr-TR" sz="2800" dirty="0">
                <a:cs typeface="Times New Roman"/>
              </a:rPr>
              <a:t> öğrenci)</a:t>
            </a:r>
          </a:p>
          <a:p>
            <a:pPr marL="0" indent="0">
              <a:buNone/>
            </a:pPr>
            <a:r>
              <a:rPr lang="tr-TR" sz="2800" dirty="0">
                <a:cs typeface="Times New Roman"/>
              </a:rPr>
              <a:t> B Düzeyi: B1, B2, B3, B4, B5 &amp; B6  (118 Öğrenci) </a:t>
            </a: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(İsteğe Bağlı)</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Toplam</a:t>
            </a:r>
            <a:endParaRPr lang="tr-TR" sz="2400" b="0" i="0" u="none" strike="noStrike" dirty="0">
              <a:effectLst/>
              <a:latin typeface="Arial" panose="020B0604020202020204" pitchFamily="34" charset="0"/>
            </a:endParaRPr>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3972615278"/>
              </p:ext>
            </p:extLst>
          </p:nvPr>
        </p:nvGraphicFramePr>
        <p:xfrm>
          <a:off x="838202" y="1634066"/>
          <a:ext cx="10630986" cy="2926080"/>
        </p:xfrm>
        <a:graphic>
          <a:graphicData uri="http://schemas.openxmlformats.org/drawingml/2006/table">
            <a:tbl>
              <a:tblPr firstRow="1" bandRow="1">
                <a:tableStyleId>{5C22544A-7EE6-4342-B048-85BDC9FD1C3A}</a:tableStyleId>
              </a:tblPr>
              <a:tblGrid>
                <a:gridCol w="1771831">
                  <a:extLst>
                    <a:ext uri="{9D8B030D-6E8A-4147-A177-3AD203B41FA5}">
                      <a16:colId xmlns:a16="http://schemas.microsoft.com/office/drawing/2014/main" val="3562598863"/>
                    </a:ext>
                  </a:extLst>
                </a:gridCol>
                <a:gridCol w="1771831">
                  <a:extLst>
                    <a:ext uri="{9D8B030D-6E8A-4147-A177-3AD203B41FA5}">
                      <a16:colId xmlns:a16="http://schemas.microsoft.com/office/drawing/2014/main" val="24766014"/>
                    </a:ext>
                  </a:extLst>
                </a:gridCol>
                <a:gridCol w="1771831">
                  <a:extLst>
                    <a:ext uri="{9D8B030D-6E8A-4147-A177-3AD203B41FA5}">
                      <a16:colId xmlns:a16="http://schemas.microsoft.com/office/drawing/2014/main" val="3341443259"/>
                    </a:ext>
                  </a:extLst>
                </a:gridCol>
                <a:gridCol w="1771831">
                  <a:extLst>
                    <a:ext uri="{9D8B030D-6E8A-4147-A177-3AD203B41FA5}">
                      <a16:colId xmlns:a16="http://schemas.microsoft.com/office/drawing/2014/main" val="1885298001"/>
                    </a:ext>
                  </a:extLst>
                </a:gridCol>
                <a:gridCol w="1771831">
                  <a:extLst>
                    <a:ext uri="{9D8B030D-6E8A-4147-A177-3AD203B41FA5}">
                      <a16:colId xmlns:a16="http://schemas.microsoft.com/office/drawing/2014/main" val="326302272"/>
                    </a:ext>
                  </a:extLst>
                </a:gridCol>
                <a:gridCol w="1771831">
                  <a:extLst>
                    <a:ext uri="{9D8B030D-6E8A-4147-A177-3AD203B41FA5}">
                      <a16:colId xmlns:a16="http://schemas.microsoft.com/office/drawing/2014/main" val="2109264744"/>
                    </a:ext>
                  </a:extLst>
                </a:gridCol>
              </a:tblGrid>
              <a:tr h="754819">
                <a:tc>
                  <a:txBody>
                    <a:bodyPr/>
                    <a:lstStyle/>
                    <a:p>
                      <a:r>
                        <a:rPr lang="tr-TR" dirty="0"/>
                        <a:t>Tıp Fakültesi</a:t>
                      </a:r>
                    </a:p>
                  </a:txBody>
                  <a:tcPr/>
                </a:tc>
                <a:tc>
                  <a:txBody>
                    <a:bodyPr/>
                    <a:lstStyle/>
                    <a:p>
                      <a:r>
                        <a:rPr lang="tr-TR" dirty="0"/>
                        <a:t>Diş Hekimliği</a:t>
                      </a:r>
                      <a:br>
                        <a:rPr lang="tr-TR" dirty="0"/>
                      </a:br>
                      <a:r>
                        <a:rPr lang="tr-TR" dirty="0"/>
                        <a:t>Fakültesi</a:t>
                      </a:r>
                    </a:p>
                  </a:txBody>
                  <a:tcPr/>
                </a:tc>
                <a:tc>
                  <a:txBody>
                    <a:bodyPr/>
                    <a:lstStyle/>
                    <a:p>
                      <a:r>
                        <a:rPr lang="tr-TR" dirty="0"/>
                        <a:t>Eczacılık Fakültesi</a:t>
                      </a:r>
                    </a:p>
                  </a:txBody>
                  <a:tcPr/>
                </a:tc>
                <a:tc>
                  <a:txBody>
                    <a:bodyPr/>
                    <a:lstStyle/>
                    <a:p>
                      <a:r>
                        <a:rPr lang="tr-TR" dirty="0"/>
                        <a:t>Sağlık Bilimleri</a:t>
                      </a:r>
                      <a:r>
                        <a:rPr lang="tr-TR" baseline="0" dirty="0"/>
                        <a:t> Fakültesi</a:t>
                      </a:r>
                    </a:p>
                    <a:p>
                      <a:r>
                        <a:rPr lang="tr-TR" baseline="0" dirty="0"/>
                        <a:t>(İsteğe Bağlı)</a:t>
                      </a:r>
                      <a:endParaRPr lang="tr-TR" dirty="0"/>
                    </a:p>
                  </a:txBody>
                  <a:tcPr/>
                </a:tc>
                <a:tc>
                  <a:txBody>
                    <a:bodyPr/>
                    <a:lstStyle/>
                    <a:p>
                      <a:r>
                        <a:rPr lang="tr-TR" dirty="0"/>
                        <a:t>SHMYO </a:t>
                      </a:r>
                    </a:p>
                    <a:p>
                      <a:r>
                        <a:rPr lang="tr-TR" dirty="0"/>
                        <a:t>(İsteğe Bağlı)</a:t>
                      </a:r>
                    </a:p>
                  </a:txBody>
                  <a:tcPr/>
                </a:tc>
                <a:tc>
                  <a:txBody>
                    <a:bodyPr/>
                    <a:lstStyle/>
                    <a:p>
                      <a:r>
                        <a:rPr lang="tr-TR" dirty="0"/>
                        <a:t>Toplam</a:t>
                      </a:r>
                      <a:r>
                        <a:rPr lang="tr-TR" baseline="0" dirty="0"/>
                        <a:t> Öğrenci Sayısı</a:t>
                      </a:r>
                      <a:endParaRPr lang="tr-TR" dirty="0"/>
                    </a:p>
                  </a:txBody>
                  <a:tcPr/>
                </a:tc>
                <a:extLst>
                  <a:ext uri="{0D108BD9-81ED-4DB2-BD59-A6C34878D82A}">
                    <a16:rowId xmlns:a16="http://schemas.microsoft.com/office/drawing/2014/main" val="1577107114"/>
                  </a:ext>
                </a:extLst>
              </a:tr>
              <a:tr h="1660601">
                <a:tc>
                  <a:txBody>
                    <a:bodyPr/>
                    <a:lstStyle/>
                    <a:p>
                      <a:r>
                        <a:rPr lang="tr-TR" dirty="0"/>
                        <a:t>       57</a:t>
                      </a:r>
                    </a:p>
                  </a:txBody>
                  <a:tcPr/>
                </a:tc>
                <a:tc>
                  <a:txBody>
                    <a:bodyPr/>
                    <a:lstStyle/>
                    <a:p>
                      <a:r>
                        <a:rPr lang="tr-TR" dirty="0"/>
                        <a:t>      66</a:t>
                      </a:r>
                    </a:p>
                  </a:txBody>
                  <a:tcPr/>
                </a:tc>
                <a:tc>
                  <a:txBody>
                    <a:bodyPr/>
                    <a:lstStyle/>
                    <a:p>
                      <a:r>
                        <a:rPr lang="tr-TR" dirty="0"/>
                        <a:t>       52</a:t>
                      </a:r>
                    </a:p>
                  </a:txBody>
                  <a:tcPr/>
                </a:tc>
                <a:tc>
                  <a:txBody>
                    <a:bodyPr/>
                    <a:lstStyle/>
                    <a:p>
                      <a:r>
                        <a:rPr lang="tr-TR" dirty="0"/>
                        <a:t>-</a:t>
                      </a:r>
                    </a:p>
                  </a:txBody>
                  <a:tcPr/>
                </a:tc>
                <a:tc>
                  <a:txBody>
                    <a:bodyPr/>
                    <a:lstStyle/>
                    <a:p>
                      <a:r>
                        <a:rPr lang="tr-TR" dirty="0"/>
                        <a:t>-</a:t>
                      </a:r>
                    </a:p>
                  </a:txBody>
                  <a:tcPr/>
                </a:tc>
                <a:tc>
                  <a:txBody>
                    <a:bodyPr/>
                    <a:lstStyle/>
                    <a:p>
                      <a:r>
                        <a:rPr lang="tr-TR" dirty="0"/>
                        <a:t>    175 (Akademik yıl</a:t>
                      </a:r>
                      <a:r>
                        <a:rPr lang="tr-TR" baseline="0" dirty="0"/>
                        <a:t> başladıktan sonra 2 YÖS öğrencimiz gelmiştir.</a:t>
                      </a:r>
                      <a:endParaRPr lang="tr-TR" dirty="0"/>
                    </a:p>
                    <a:p>
                      <a:endParaRPr lang="tr-TR" dirty="0"/>
                    </a:p>
                  </a:txBody>
                  <a:tcPr/>
                </a:tc>
                <a:extLst>
                  <a:ext uri="{0D108BD9-81ED-4DB2-BD59-A6C34878D82A}">
                    <a16:rowId xmlns:a16="http://schemas.microsoft.com/office/drawing/2014/main" val="504202734"/>
                  </a:ext>
                </a:extLst>
              </a:tr>
            </a:tbl>
          </a:graphicData>
        </a:graphic>
      </p:graphicFrame>
    </p:spTree>
    <p:extLst>
      <p:ext uri="{BB962C8B-B14F-4D97-AF65-F5344CB8AC3E}">
        <p14:creationId xmlns:p14="http://schemas.microsoft.com/office/powerpoint/2010/main" val="420158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lnSpcReduction="10000"/>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r>
              <a:rPr lang="tr-TR" sz="2400" b="1" dirty="0">
                <a:latin typeface="Calibri" panose="020F0502020204030204" pitchFamily="34" charset="0"/>
                <a:cs typeface="Calibri" panose="020F0502020204030204" pitchFamily="34" charset="0"/>
              </a:rPr>
              <a:t>                     </a:t>
            </a:r>
            <a:r>
              <a:rPr lang="tr-TR" sz="2400" dirty="0">
                <a:latin typeface="Calibri" panose="020F0502020204030204" pitchFamily="34" charset="0"/>
                <a:cs typeface="Calibri" panose="020F0502020204030204" pitchFamily="34" charset="0"/>
              </a:rPr>
              <a:t>Bölüm Başkanı</a:t>
            </a:r>
          </a:p>
          <a:p>
            <a:pPr marL="0" indent="0">
              <a:buNone/>
            </a:pPr>
            <a:r>
              <a:rPr lang="tr-TR" sz="2400" dirty="0">
                <a:latin typeface="Calibri" panose="020F0502020204030204" pitchFamily="34" charset="0"/>
                <a:cs typeface="Calibri" panose="020F0502020204030204" pitchFamily="34" charset="0"/>
              </a:rPr>
              <a:t>                                                   İngilizce Hazırlık Programı</a:t>
            </a:r>
          </a:p>
          <a:p>
            <a:pPr marL="0" indent="0">
              <a:buNone/>
            </a:pPr>
            <a:r>
              <a:rPr lang="tr-TR" sz="2400" b="1" dirty="0">
                <a:latin typeface="Calibri" panose="020F0502020204030204" pitchFamily="34" charset="0"/>
                <a:cs typeface="Calibri" panose="020F0502020204030204" pitchFamily="34" charset="0"/>
              </a:rPr>
              <a:t>				  Öğr. Gör. Saadet DENİZ </a:t>
            </a:r>
            <a:endParaRPr lang="tr-TR" sz="2400" dirty="0">
              <a:latin typeface="Calibri" panose="020F0502020204030204" pitchFamily="34" charset="0"/>
              <a:cs typeface="Calibri" panose="020F0502020204030204" pitchFamily="34" charset="0"/>
            </a:endParaRPr>
          </a:p>
          <a:p>
            <a:pPr marL="0" indent="0">
              <a:buNone/>
            </a:pPr>
            <a:endParaRPr lang="tr-TR" sz="2400" b="1" dirty="0">
              <a:latin typeface="Calibri" panose="020F0502020204030204" pitchFamily="34" charset="0"/>
              <a:cs typeface="Calibri" panose="020F0502020204030204" pitchFamily="34" charset="0"/>
            </a:endParaRPr>
          </a:p>
          <a:p>
            <a:pPr>
              <a:buNone/>
            </a:pPr>
            <a:r>
              <a:rPr lang="tr-TR" sz="2400" dirty="0">
                <a:latin typeface="Calibri" panose="020F0502020204030204" pitchFamily="34" charset="0"/>
                <a:cs typeface="Calibri" panose="020F0502020204030204" pitchFamily="34" charset="0"/>
              </a:rPr>
              <a:t>                                                  Sağlık Bilimleri Fakültesi </a:t>
            </a:r>
          </a:p>
          <a:p>
            <a:pPr algn="ctr">
              <a:buNone/>
            </a:pPr>
            <a:r>
              <a:rPr lang="tr-TR" sz="2400" dirty="0">
                <a:latin typeface="Calibri" panose="020F0502020204030204" pitchFamily="34" charset="0"/>
                <a:cs typeface="Calibri" panose="020F0502020204030204" pitchFamily="34" charset="0"/>
              </a:rPr>
              <a:t>Genel ve Mesleki İngilizce Derslerinden Sorumlu Akademik Koordinatör</a:t>
            </a:r>
          </a:p>
          <a:p>
            <a:pPr algn="ctr">
              <a:buNone/>
            </a:pPr>
            <a:r>
              <a:rPr lang="tr-TR" sz="2400" b="1" dirty="0">
                <a:latin typeface="Calibri" panose="020F0502020204030204" pitchFamily="34" charset="0"/>
                <a:cs typeface="Calibri" panose="020F0502020204030204" pitchFamily="34" charset="0"/>
              </a:rPr>
              <a:t>Öğr. Gör. Akın SARI</a:t>
            </a:r>
          </a:p>
          <a:p>
            <a:pPr algn="ctr">
              <a:buNone/>
            </a:pPr>
            <a:endParaRPr lang="tr-TR" sz="2400" b="1" dirty="0">
              <a:latin typeface="Calibri" panose="020F0502020204030204" pitchFamily="34" charset="0"/>
              <a:cs typeface="Calibri" panose="020F0502020204030204" pitchFamily="34" charset="0"/>
            </a:endParaRPr>
          </a:p>
          <a:p>
            <a:pPr algn="ctr">
              <a:buNone/>
            </a:pPr>
            <a:r>
              <a:rPr lang="tr-TR" sz="2400" b="1" dirty="0">
                <a:latin typeface="Calibri" panose="020F0502020204030204" pitchFamily="34" charset="0"/>
                <a:cs typeface="Calibri" panose="020F0502020204030204" pitchFamily="34" charset="0"/>
              </a:rPr>
              <a:t>* Öğr. Gör. Akın Sarı 28.04.2021 tarihinden itibaren Akademik Koordinatörlük görevine başlamıştır.</a:t>
            </a:r>
          </a:p>
          <a:p>
            <a:pPr marL="0" indent="0">
              <a:buNone/>
            </a:pPr>
            <a:endParaRPr lang="tr-TR" dirty="0"/>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YABANCI DİLLER BÖLÜMÜ ORGANİZASYON YAPISI</a:t>
            </a:r>
          </a:p>
        </p:txBody>
      </p:sp>
    </p:spTree>
    <p:extLst>
      <p:ext uri="{BB962C8B-B14F-4D97-AF65-F5344CB8AC3E}">
        <p14:creationId xmlns:p14="http://schemas.microsoft.com/office/powerpoint/2010/main" val="2426471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216010" y="304285"/>
            <a:ext cx="9001760" cy="474033"/>
          </a:xfrm>
        </p:spPr>
        <p:txBody>
          <a:bodyPr>
            <a:noAutofit/>
          </a:bodyPr>
          <a:lstStyle/>
          <a:p>
            <a:r>
              <a:rPr lang="tr-TR" sz="2700" b="1" dirty="0">
                <a:solidFill>
                  <a:schemeClr val="bg1"/>
                </a:solidFill>
                <a:latin typeface="+mn-lt"/>
                <a:cs typeface="Times New Roman" panose="02020603050405020304" pitchFamily="18" charset="0"/>
              </a:rPr>
              <a:t>2024-2025 DÜZEY BELİRLEME SINAVI (DBS) VE İNGİLİZCE YETERLİK SINAVI (İYS) ÖĞRENCİ SAYILARI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F00CE9BF-1BA5-31DA-0999-3930E7B66FF4}"/>
              </a:ext>
            </a:extLst>
          </p:cNvPr>
          <p:cNvSpPr>
            <a:spLocks noGrp="1"/>
          </p:cNvSpPr>
          <p:nvPr>
            <p:ph idx="1"/>
          </p:nvPr>
        </p:nvSpPr>
        <p:spPr>
          <a:xfrm>
            <a:off x="838200" y="792480"/>
            <a:ext cx="10515600" cy="5384483"/>
          </a:xfrm>
        </p:spPr>
        <p:txBody>
          <a:bodyPr/>
          <a:lstStyle/>
          <a:p>
            <a:r>
              <a:rPr lang="tr-TR" sz="1900" dirty="0">
                <a:cs typeface="Times New Roman" panose="02020603050405020304" pitchFamily="18" charset="0"/>
              </a:rPr>
              <a:t>DBS ve İYS sınavları Fatih Yerleşkesinde yüz yüze yapılmıştır.</a:t>
            </a:r>
          </a:p>
          <a:p>
            <a:endParaRPr lang="tr-TR" dirty="0"/>
          </a:p>
        </p:txBody>
      </p:sp>
      <p:graphicFrame>
        <p:nvGraphicFramePr>
          <p:cNvPr id="4" name="Tablo 4">
            <a:extLst>
              <a:ext uri="{FF2B5EF4-FFF2-40B4-BE49-F238E27FC236}">
                <a16:creationId xmlns:a16="http://schemas.microsoft.com/office/drawing/2014/main" id="{55944868-0217-6106-6E12-91F0F9720E33}"/>
              </a:ext>
            </a:extLst>
          </p:cNvPr>
          <p:cNvGraphicFramePr>
            <a:graphicFrameLocks noGrp="1"/>
          </p:cNvGraphicFramePr>
          <p:nvPr>
            <p:extLst>
              <p:ext uri="{D42A27DB-BD31-4B8C-83A1-F6EECF244321}">
                <p14:modId xmlns:p14="http://schemas.microsoft.com/office/powerpoint/2010/main" val="787662006"/>
              </p:ext>
            </p:extLst>
          </p:nvPr>
        </p:nvGraphicFramePr>
        <p:xfrm>
          <a:off x="432680" y="1280675"/>
          <a:ext cx="11326635" cy="2209377"/>
        </p:xfrm>
        <a:graphic>
          <a:graphicData uri="http://schemas.openxmlformats.org/drawingml/2006/table">
            <a:tbl>
              <a:tblPr firstRow="1" bandRow="1">
                <a:tableStyleId>{5C22544A-7EE6-4342-B048-85BDC9FD1C3A}</a:tableStyleId>
              </a:tblPr>
              <a:tblGrid>
                <a:gridCol w="1676086">
                  <a:extLst>
                    <a:ext uri="{9D8B030D-6E8A-4147-A177-3AD203B41FA5}">
                      <a16:colId xmlns:a16="http://schemas.microsoft.com/office/drawing/2014/main" val="4199728676"/>
                    </a:ext>
                  </a:extLst>
                </a:gridCol>
                <a:gridCol w="1023381">
                  <a:extLst>
                    <a:ext uri="{9D8B030D-6E8A-4147-A177-3AD203B41FA5}">
                      <a16:colId xmlns:a16="http://schemas.microsoft.com/office/drawing/2014/main" val="269536356"/>
                    </a:ext>
                  </a:extLst>
                </a:gridCol>
                <a:gridCol w="1974574">
                  <a:extLst>
                    <a:ext uri="{9D8B030D-6E8A-4147-A177-3AD203B41FA5}">
                      <a16:colId xmlns:a16="http://schemas.microsoft.com/office/drawing/2014/main" val="1682943340"/>
                    </a:ext>
                  </a:extLst>
                </a:gridCol>
                <a:gridCol w="1364974">
                  <a:extLst>
                    <a:ext uri="{9D8B030D-6E8A-4147-A177-3AD203B41FA5}">
                      <a16:colId xmlns:a16="http://schemas.microsoft.com/office/drawing/2014/main" val="359478058"/>
                    </a:ext>
                  </a:extLst>
                </a:gridCol>
                <a:gridCol w="1643269">
                  <a:extLst>
                    <a:ext uri="{9D8B030D-6E8A-4147-A177-3AD203B41FA5}">
                      <a16:colId xmlns:a16="http://schemas.microsoft.com/office/drawing/2014/main" val="2074479839"/>
                    </a:ext>
                  </a:extLst>
                </a:gridCol>
                <a:gridCol w="1590261">
                  <a:extLst>
                    <a:ext uri="{9D8B030D-6E8A-4147-A177-3AD203B41FA5}">
                      <a16:colId xmlns:a16="http://schemas.microsoft.com/office/drawing/2014/main" val="3450644959"/>
                    </a:ext>
                  </a:extLst>
                </a:gridCol>
                <a:gridCol w="2054090">
                  <a:extLst>
                    <a:ext uri="{9D8B030D-6E8A-4147-A177-3AD203B41FA5}">
                      <a16:colId xmlns:a16="http://schemas.microsoft.com/office/drawing/2014/main" val="207883991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solidFill>
                            <a:schemeClr val="tx1"/>
                          </a:solidFill>
                          <a:latin typeface="+mn-lt"/>
                          <a:cs typeface="Times New Roman" panose="02020603050405020304" pitchFamily="18" charset="0"/>
                        </a:rPr>
                        <a:t>Yerleşen</a:t>
                      </a:r>
                      <a:r>
                        <a:rPr lang="tr-TR" sz="1900" baseline="0" dirty="0">
                          <a:solidFill>
                            <a:schemeClr val="tx1"/>
                          </a:solidFill>
                          <a:latin typeface="+mn-lt"/>
                          <a:cs typeface="Times New Roman" panose="02020603050405020304" pitchFamily="18" charset="0"/>
                        </a:rPr>
                        <a:t> Öğrenci Sayısı</a:t>
                      </a:r>
                      <a:endParaRPr lang="tr-TR" sz="1900" dirty="0">
                        <a:solidFill>
                          <a:schemeClr val="tx1"/>
                        </a:solidFill>
                        <a:latin typeface="+mn-lt"/>
                        <a:cs typeface="Times New Roman" panose="02020603050405020304" pitchFamily="18" charset="0"/>
                      </a:endParaRPr>
                    </a:p>
                    <a:p>
                      <a:endParaRPr lang="tr-TR" sz="1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solidFill>
                            <a:schemeClr val="tx1"/>
                          </a:solidFill>
                          <a:latin typeface="+mn-lt"/>
                          <a:cs typeface="Times New Roman" panose="02020603050405020304" pitchFamily="18" charset="0"/>
                        </a:rPr>
                        <a:t>YÖS</a:t>
                      </a:r>
                    </a:p>
                    <a:p>
                      <a:endParaRPr lang="tr-TR" sz="1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err="1">
                          <a:solidFill>
                            <a:schemeClr val="tx1"/>
                          </a:solidFill>
                          <a:latin typeface="+mn-lt"/>
                          <a:cs typeface="Times New Roman"/>
                        </a:rPr>
                        <a:t>DBS’ye</a:t>
                      </a:r>
                      <a:r>
                        <a:rPr lang="tr-TR" sz="1900" dirty="0">
                          <a:solidFill>
                            <a:schemeClr val="tx1"/>
                          </a:solidFill>
                          <a:latin typeface="+mn-lt"/>
                          <a:cs typeface="Times New Roman"/>
                        </a:rPr>
                        <a:t> Giren Öğrenci Sayısı (19,20,21 Ağustos)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err="1">
                          <a:solidFill>
                            <a:schemeClr val="tx1"/>
                          </a:solidFill>
                          <a:latin typeface="+mn-lt"/>
                          <a:cs typeface="Times New Roman" panose="02020603050405020304" pitchFamily="18" charset="0"/>
                        </a:rPr>
                        <a:t>DBS’ye</a:t>
                      </a:r>
                      <a:r>
                        <a:rPr lang="tr-TR" sz="1900" dirty="0">
                          <a:solidFill>
                            <a:schemeClr val="tx1"/>
                          </a:solidFill>
                          <a:latin typeface="+mn-lt"/>
                          <a:cs typeface="Times New Roman" panose="02020603050405020304" pitchFamily="18" charset="0"/>
                        </a:rPr>
                        <a:t> Girmeyen</a:t>
                      </a:r>
                      <a:r>
                        <a:rPr lang="tr-TR" sz="1900" baseline="0" dirty="0">
                          <a:solidFill>
                            <a:schemeClr val="tx1"/>
                          </a:solidFill>
                          <a:latin typeface="+mn-lt"/>
                          <a:cs typeface="Times New Roman" panose="02020603050405020304" pitchFamily="18" charset="0"/>
                        </a:rPr>
                        <a:t> Öğrenci Sayısı</a:t>
                      </a:r>
                      <a:endParaRPr lang="tr-TR" sz="1900" dirty="0">
                        <a:solidFill>
                          <a:schemeClr val="tx1"/>
                        </a:solidFill>
                        <a:latin typeface="+mn-lt"/>
                        <a:cs typeface="Times New Roman" panose="02020603050405020304" pitchFamily="18" charset="0"/>
                      </a:endParaRPr>
                    </a:p>
                    <a:p>
                      <a:endParaRPr lang="tr-TR" sz="1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solidFill>
                            <a:schemeClr val="tx1"/>
                          </a:solidFill>
                          <a:latin typeface="+mn-lt"/>
                          <a:cs typeface="Times New Roman" panose="02020603050405020304" pitchFamily="18" charset="0"/>
                        </a:rPr>
                        <a:t>TOEFL +PTE </a:t>
                      </a:r>
                      <a:r>
                        <a:rPr lang="tr-TR" sz="1900" dirty="0" err="1">
                          <a:solidFill>
                            <a:schemeClr val="tx1"/>
                          </a:solidFill>
                          <a:latin typeface="+mn-lt"/>
                          <a:cs typeface="Times New Roman" panose="02020603050405020304" pitchFamily="18" charset="0"/>
                        </a:rPr>
                        <a:t>Academic</a:t>
                      </a:r>
                      <a:r>
                        <a:rPr lang="tr-TR" sz="1900" dirty="0">
                          <a:solidFill>
                            <a:schemeClr val="tx1"/>
                          </a:solidFill>
                          <a:latin typeface="+mn-lt"/>
                          <a:cs typeface="Times New Roman" panose="02020603050405020304" pitchFamily="18" charset="0"/>
                        </a:rPr>
                        <a:t> Belgesi olan Öğrenci</a:t>
                      </a:r>
                      <a:r>
                        <a:rPr lang="tr-TR" sz="1900" baseline="0" dirty="0">
                          <a:solidFill>
                            <a:schemeClr val="tx1"/>
                          </a:solidFill>
                          <a:latin typeface="+mn-lt"/>
                          <a:cs typeface="Times New Roman" panose="02020603050405020304" pitchFamily="18" charset="0"/>
                        </a:rPr>
                        <a:t> Sayısı</a:t>
                      </a:r>
                      <a:endParaRPr lang="tr-TR" sz="1900" dirty="0">
                        <a:solidFill>
                          <a:schemeClr val="tx1"/>
                        </a:solidFill>
                        <a:latin typeface="+mn-lt"/>
                        <a:cs typeface="Times New Roman" panose="02020603050405020304" pitchFamily="18" charset="0"/>
                      </a:endParaRPr>
                    </a:p>
                    <a:p>
                      <a:endParaRPr lang="tr-TR" sz="1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err="1">
                          <a:solidFill>
                            <a:schemeClr val="tx1"/>
                          </a:solidFill>
                          <a:latin typeface="+mn-lt"/>
                          <a:cs typeface="Times New Roman" panose="02020603050405020304" pitchFamily="18" charset="0"/>
                        </a:rPr>
                        <a:t>İYS’ye</a:t>
                      </a:r>
                      <a:r>
                        <a:rPr lang="tr-TR" sz="1900" baseline="0" dirty="0">
                          <a:solidFill>
                            <a:schemeClr val="tx1"/>
                          </a:solidFill>
                          <a:latin typeface="+mn-lt"/>
                          <a:cs typeface="Times New Roman" panose="02020603050405020304" pitchFamily="18" charset="0"/>
                        </a:rPr>
                        <a:t> Girmeye Hak Kazanan Öğrenci Sayısı</a:t>
                      </a:r>
                      <a:endParaRPr lang="tr-TR" sz="1900" dirty="0">
                        <a:solidFill>
                          <a:schemeClr val="tx1"/>
                        </a:solidFill>
                        <a:latin typeface="+mn-lt"/>
                        <a:cs typeface="Times New Roman" panose="02020603050405020304" pitchFamily="18" charset="0"/>
                      </a:endParaRPr>
                    </a:p>
                    <a:p>
                      <a:endParaRPr lang="tr-TR" sz="1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solidFill>
                            <a:schemeClr val="tx1"/>
                          </a:solidFill>
                          <a:latin typeface="+mn-lt"/>
                          <a:cs typeface="Times New Roman" panose="02020603050405020304" pitchFamily="18" charset="0"/>
                        </a:rPr>
                        <a:t>DBS Sonucunda İngilizce Hazırlık Programı</a:t>
                      </a:r>
                      <a:r>
                        <a:rPr lang="tr-TR" sz="1900" baseline="0" dirty="0">
                          <a:solidFill>
                            <a:schemeClr val="tx1"/>
                          </a:solidFill>
                          <a:latin typeface="+mn-lt"/>
                          <a:cs typeface="Times New Roman" panose="02020603050405020304" pitchFamily="18" charset="0"/>
                        </a:rPr>
                        <a:t> Okuyacak Öğrenci Sayısı</a:t>
                      </a:r>
                      <a:endParaRPr lang="tr-TR" sz="190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5383644"/>
                  </a:ext>
                </a:extLst>
              </a:tr>
              <a:tr h="670137">
                <a:tc>
                  <a:txBody>
                    <a:bodyPr/>
                    <a:lstStyle/>
                    <a:p>
                      <a:pPr algn="ctr"/>
                      <a:r>
                        <a:rPr lang="tr-TR" dirty="0"/>
                        <a:t>290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solidFill>
                            <a:schemeClr val="tx1"/>
                          </a:solidFill>
                          <a:latin typeface="Times New Roman"/>
                          <a:cs typeface="Times New Roman"/>
                        </a:rPr>
                        <a:t>  9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269+9 (YÖS)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solidFill>
                            <a:schemeClr val="tx1"/>
                          </a:solidFill>
                          <a:latin typeface="Times New Roman"/>
                          <a:cs typeface="Times New Roman"/>
                        </a:rPr>
                        <a:t> 21          </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5</a:t>
                      </a:r>
                    </a:p>
                    <a:p>
                      <a:pPr algn="ct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latin typeface="Times New Roman"/>
                          <a:cs typeface="Times New Roman"/>
                        </a:rPr>
                        <a:t>167+6(YÖS)</a:t>
                      </a:r>
                      <a:endParaRPr lang="tr-TR" dirty="0">
                        <a:solidFill>
                          <a:schemeClr val="tx1"/>
                        </a:solidFill>
                      </a:endParaRPr>
                    </a:p>
                    <a:p>
                      <a:pPr algn="ct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aseline="0" dirty="0">
                          <a:solidFill>
                            <a:schemeClr val="tx1"/>
                          </a:solidFill>
                          <a:latin typeface="Times New Roman"/>
                          <a:cs typeface="Times New Roman"/>
                        </a:rPr>
                        <a:t>123</a:t>
                      </a:r>
                      <a:endParaRPr lang="tr-TR" sz="1800" dirty="0">
                        <a:solidFill>
                          <a:schemeClr val="tx1"/>
                        </a:solidFill>
                        <a:latin typeface="Times New Roman"/>
                        <a:cs typeface="Times New Roman"/>
                      </a:endParaRPr>
                    </a:p>
                    <a:p>
                      <a:pPr algn="ct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294511"/>
                  </a:ext>
                </a:extLst>
              </a:tr>
            </a:tbl>
          </a:graphicData>
        </a:graphic>
      </p:graphicFrame>
      <p:graphicFrame>
        <p:nvGraphicFramePr>
          <p:cNvPr id="5" name="Tablo 7">
            <a:extLst>
              <a:ext uri="{FF2B5EF4-FFF2-40B4-BE49-F238E27FC236}">
                <a16:creationId xmlns:a16="http://schemas.microsoft.com/office/drawing/2014/main" id="{D379D553-022A-DDAA-26FC-9B52D633D2D3}"/>
              </a:ext>
            </a:extLst>
          </p:cNvPr>
          <p:cNvGraphicFramePr>
            <a:graphicFrameLocks noGrp="1"/>
          </p:cNvGraphicFramePr>
          <p:nvPr>
            <p:extLst>
              <p:ext uri="{D42A27DB-BD31-4B8C-83A1-F6EECF244321}">
                <p14:modId xmlns:p14="http://schemas.microsoft.com/office/powerpoint/2010/main" val="780064344"/>
              </p:ext>
            </p:extLst>
          </p:nvPr>
        </p:nvGraphicFramePr>
        <p:xfrm>
          <a:off x="424070" y="3495406"/>
          <a:ext cx="11335244" cy="3116739"/>
        </p:xfrm>
        <a:graphic>
          <a:graphicData uri="http://schemas.openxmlformats.org/drawingml/2006/table">
            <a:tbl>
              <a:tblPr firstRow="1" bandRow="1">
                <a:tableStyleId>{5C22544A-7EE6-4342-B048-85BDC9FD1C3A}</a:tableStyleId>
              </a:tblPr>
              <a:tblGrid>
                <a:gridCol w="2845103">
                  <a:extLst>
                    <a:ext uri="{9D8B030D-6E8A-4147-A177-3AD203B41FA5}">
                      <a16:colId xmlns:a16="http://schemas.microsoft.com/office/drawing/2014/main" val="3151811842"/>
                    </a:ext>
                  </a:extLst>
                </a:gridCol>
                <a:gridCol w="2830047">
                  <a:extLst>
                    <a:ext uri="{9D8B030D-6E8A-4147-A177-3AD203B41FA5}">
                      <a16:colId xmlns:a16="http://schemas.microsoft.com/office/drawing/2014/main" val="1819126728"/>
                    </a:ext>
                  </a:extLst>
                </a:gridCol>
                <a:gridCol w="2830047">
                  <a:extLst>
                    <a:ext uri="{9D8B030D-6E8A-4147-A177-3AD203B41FA5}">
                      <a16:colId xmlns:a16="http://schemas.microsoft.com/office/drawing/2014/main" val="1541452733"/>
                    </a:ext>
                  </a:extLst>
                </a:gridCol>
                <a:gridCol w="2830047">
                  <a:extLst>
                    <a:ext uri="{9D8B030D-6E8A-4147-A177-3AD203B41FA5}">
                      <a16:colId xmlns:a16="http://schemas.microsoft.com/office/drawing/2014/main" val="4024109086"/>
                    </a:ext>
                  </a:extLst>
                </a:gridCol>
              </a:tblGrid>
              <a:tr h="2451625">
                <a:tc>
                  <a:txBody>
                    <a:bodyPr/>
                    <a:lstStyle/>
                    <a:p>
                      <a:r>
                        <a:rPr lang="tr-TR" sz="1900" dirty="0" err="1">
                          <a:solidFill>
                            <a:schemeClr val="tx1"/>
                          </a:solidFill>
                          <a:latin typeface="+mn-lt"/>
                          <a:cs typeface="Calibri" panose="020F0502020204030204" pitchFamily="34" charset="0"/>
                        </a:rPr>
                        <a:t>İYS’ye</a:t>
                      </a:r>
                      <a:r>
                        <a:rPr lang="tr-TR" sz="1900" dirty="0">
                          <a:solidFill>
                            <a:schemeClr val="tx1"/>
                          </a:solidFill>
                          <a:latin typeface="+mn-lt"/>
                          <a:cs typeface="Calibri" panose="020F0502020204030204" pitchFamily="34" charset="0"/>
                        </a:rPr>
                        <a:t> giren Öğrenci Sayısı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900" dirty="0">
                          <a:solidFill>
                            <a:schemeClr val="tx1"/>
                          </a:solidFill>
                          <a:latin typeface="+mn-lt"/>
                          <a:cs typeface="Calibri" panose="020F0502020204030204" pitchFamily="34" charset="0"/>
                        </a:rPr>
                        <a:t>İYS Sonucunda Bölüme Geçen Öğrenci Sayısı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900" dirty="0">
                          <a:solidFill>
                            <a:schemeClr val="tx1"/>
                          </a:solidFill>
                          <a:latin typeface="+mn-lt"/>
                          <a:cs typeface="Calibri" panose="020F0502020204030204" pitchFamily="34" charset="0"/>
                        </a:rPr>
                        <a:t>İYS Sonucunda İngilizce Hazırlık Programına devam edecek Öğrenci Sayısı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solidFill>
                            <a:schemeClr val="tx1"/>
                          </a:solidFill>
                          <a:latin typeface="+mn-lt"/>
                          <a:cs typeface="Calibri" panose="020F0502020204030204" pitchFamily="34" charset="0"/>
                        </a:rPr>
                        <a:t>DBS ve İYS Sonucunda İngilizce Hazırlık Programı Öğrenci</a:t>
                      </a:r>
                      <a:r>
                        <a:rPr lang="tr-TR" sz="1900" baseline="0" dirty="0">
                          <a:solidFill>
                            <a:schemeClr val="tx1"/>
                          </a:solidFill>
                          <a:latin typeface="+mn-lt"/>
                          <a:cs typeface="Calibri" panose="020F0502020204030204" pitchFamily="34" charset="0"/>
                        </a:rPr>
                        <a:t> Sayısı</a:t>
                      </a:r>
                    </a:p>
                    <a:p>
                      <a:endParaRPr lang="tr-TR" sz="1900" dirty="0">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347604"/>
                  </a:ext>
                </a:extLst>
              </a:tr>
              <a:tr h="665114">
                <a:tc>
                  <a:txBody>
                    <a:bodyPr/>
                    <a:lstStyle/>
                    <a:p>
                      <a:pPr algn="ctr"/>
                      <a:r>
                        <a:rPr lang="tr-TR" dirty="0"/>
                        <a:t>162+6(YÖS+1(HAZIRLIK)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117+5 (YÖS)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49+1</a:t>
                      </a:r>
                      <a:r>
                        <a:rPr lang="tr-TR" baseline="0" dirty="0"/>
                        <a:t> (YÖS)</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173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504752"/>
                  </a:ext>
                </a:extLst>
              </a:tr>
            </a:tbl>
          </a:graphicData>
        </a:graphic>
      </p:graphicFrame>
    </p:spTree>
    <p:extLst>
      <p:ext uri="{BB962C8B-B14F-4D97-AF65-F5344CB8AC3E}">
        <p14:creationId xmlns:p14="http://schemas.microsoft.com/office/powerpoint/2010/main" val="95878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515600" cy="5103537"/>
          </a:xfrm>
        </p:spPr>
        <p:txBody>
          <a:bodyPr>
            <a:normAutofit/>
          </a:bodyPr>
          <a:lstStyle/>
          <a:p>
            <a:pPr marL="0" lvl="0" indent="0">
              <a:lnSpc>
                <a:spcPct val="120000"/>
              </a:lnSpc>
              <a:buNone/>
            </a:pPr>
            <a:r>
              <a:rPr lang="tr-TR" sz="2000" dirty="0">
                <a:solidFill>
                  <a:prstClr val="black"/>
                </a:solidFill>
                <a:latin typeface="Times New Roman" panose="02020603050405020304" pitchFamily="18" charset="0"/>
                <a:ea typeface="Arial Unicode MS" panose="020B0604020202020204" pitchFamily="34" charset="-128"/>
                <a:cs typeface="Times New Roman" panose="02020603050405020304" pitchFamily="18" charset="0"/>
              </a:rPr>
              <a:t> </a:t>
            </a:r>
          </a:p>
          <a:p>
            <a:pPr marL="0" indent="0">
              <a:lnSpc>
                <a:spcPct val="120000"/>
              </a:lnSpc>
              <a:buNone/>
            </a:pP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kumimoji="0" lang="tr-TR" sz="2700" b="1" i="0" u="none" strike="noStrike" kern="1200" cap="none" spc="0" normalizeH="0" baseline="0" noProof="0" dirty="0">
                <a:ln>
                  <a:noFill/>
                </a:ln>
                <a:solidFill>
                  <a:prstClr val="white"/>
                </a:solidFill>
                <a:effectLst/>
                <a:uLnTx/>
                <a:uFillTx/>
                <a:latin typeface="+mn-lt"/>
                <a:ea typeface="+mj-ea"/>
                <a:cs typeface="+mj-cs"/>
              </a:rPr>
              <a:t>Medikal İngilizce Programı Ders Listesi </a:t>
            </a:r>
            <a:br>
              <a:rPr kumimoji="0" lang="tr-TR" sz="2700" b="1" i="0" u="none" strike="noStrike" kern="1200" cap="none" spc="0" normalizeH="0" baseline="0" noProof="0" dirty="0">
                <a:ln>
                  <a:noFill/>
                </a:ln>
                <a:solidFill>
                  <a:prstClr val="white"/>
                </a:solidFill>
                <a:effectLst/>
                <a:uLnTx/>
                <a:uFillTx/>
                <a:latin typeface="+mn-lt"/>
                <a:ea typeface="+mj-ea"/>
                <a:cs typeface="+mj-cs"/>
              </a:rPr>
            </a:br>
            <a:r>
              <a:rPr kumimoji="0" lang="tr-TR" sz="2700" b="1" i="0" u="none" strike="noStrike" kern="1200" cap="none" spc="0" normalizeH="0" baseline="0" noProof="0" dirty="0">
                <a:ln>
                  <a:noFill/>
                </a:ln>
                <a:solidFill>
                  <a:prstClr val="white"/>
                </a:solidFill>
                <a:effectLst/>
                <a:uLnTx/>
                <a:uFillTx/>
                <a:latin typeface="+mn-lt"/>
                <a:ea typeface="+mj-ea"/>
                <a:cs typeface="+mj-cs"/>
              </a:rPr>
              <a:t>         Tıp, Diş &amp; Eczacılık</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pic>
        <p:nvPicPr>
          <p:cNvPr id="3" name="Resim 2">
            <a:extLst>
              <a:ext uri="{FF2B5EF4-FFF2-40B4-BE49-F238E27FC236}">
                <a16:creationId xmlns:a16="http://schemas.microsoft.com/office/drawing/2014/main" id="{DBD2C256-3CF2-0EAF-F7FF-4A67AACBC91A}"/>
              </a:ext>
            </a:extLst>
          </p:cNvPr>
          <p:cNvPicPr>
            <a:picLocks noChangeAspect="1"/>
          </p:cNvPicPr>
          <p:nvPr/>
        </p:nvPicPr>
        <p:blipFill>
          <a:blip r:embed="rId2"/>
          <a:stretch>
            <a:fillRect/>
          </a:stretch>
        </p:blipFill>
        <p:spPr>
          <a:xfrm>
            <a:off x="1289405" y="1504846"/>
            <a:ext cx="9613189" cy="4240696"/>
          </a:xfrm>
          <a:prstGeom prst="rect">
            <a:avLst/>
          </a:prstGeom>
        </p:spPr>
      </p:pic>
    </p:spTree>
    <p:extLst>
      <p:ext uri="{BB962C8B-B14F-4D97-AF65-F5344CB8AC3E}">
        <p14:creationId xmlns:p14="http://schemas.microsoft.com/office/powerpoint/2010/main" val="3314149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792480"/>
            <a:ext cx="10515600" cy="5913120"/>
          </a:xfrm>
        </p:spPr>
        <p:txBody>
          <a:bodyPr>
            <a:normAutofit fontScale="25000" lnSpcReduction="20000"/>
          </a:bodyPr>
          <a:lstStyle/>
          <a:p>
            <a:pPr marL="0" lvl="0" indent="0">
              <a:lnSpc>
                <a:spcPct val="120000"/>
              </a:lnSpc>
              <a:buNone/>
            </a:pPr>
            <a:r>
              <a:rPr lang="tr-TR" sz="2000" dirty="0">
                <a:solidFill>
                  <a:prstClr val="black"/>
                </a:solidFill>
                <a:latin typeface="Times New Roman" panose="02020603050405020304" pitchFamily="18" charset="0"/>
                <a:ea typeface="Arial Unicode MS" panose="020B0604020202020204" pitchFamily="34" charset="-128"/>
                <a:cs typeface="Times New Roman" panose="02020603050405020304" pitchFamily="18" charset="0"/>
              </a:rPr>
              <a:t> </a:t>
            </a:r>
          </a:p>
          <a:p>
            <a:pPr marL="0" indent="0" algn="ctr">
              <a:buNone/>
            </a:pPr>
            <a:r>
              <a:rPr lang="tr-TR" sz="2000" b="1" dirty="0">
                <a:latin typeface="Calibri" panose="020F0502020204030204" pitchFamily="34" charset="0"/>
                <a:cs typeface="Calibri" panose="020F0502020204030204" pitchFamily="34" charset="0"/>
              </a:rPr>
              <a:t>	</a:t>
            </a:r>
            <a:r>
              <a:rPr lang="en-US" sz="8000" b="1" dirty="0" err="1">
                <a:latin typeface="Times New Roman" pitchFamily="18" charset="0"/>
                <a:cs typeface="Times New Roman" pitchFamily="18" charset="0"/>
              </a:rPr>
              <a:t>Tıp</a:t>
            </a:r>
            <a:r>
              <a:rPr lang="en-US" sz="8000" b="1" dirty="0">
                <a:latin typeface="Times New Roman" pitchFamily="18" charset="0"/>
                <a:cs typeface="Times New Roman" pitchFamily="18" charset="0"/>
              </a:rPr>
              <a:t> </a:t>
            </a:r>
            <a:r>
              <a:rPr lang="en-US" sz="8000" b="1" dirty="0" err="1">
                <a:latin typeface="Times New Roman" pitchFamily="18" charset="0"/>
                <a:cs typeface="Times New Roman" pitchFamily="18" charset="0"/>
              </a:rPr>
              <a:t>Fakültesi</a:t>
            </a:r>
            <a:r>
              <a:rPr lang="en-US" sz="8000" b="1" dirty="0">
                <a:latin typeface="Times New Roman" pitchFamily="18" charset="0"/>
                <a:cs typeface="Times New Roman" pitchFamily="18" charset="0"/>
              </a:rPr>
              <a:t> </a:t>
            </a:r>
          </a:p>
          <a:p>
            <a:r>
              <a:rPr lang="en-US" sz="7600" b="1" dirty="0">
                <a:effectLst/>
                <a:ea typeface="Calibri" panose="020F0502020204030204" pitchFamily="34" charset="0"/>
              </a:rPr>
              <a:t>202</a:t>
            </a:r>
            <a:r>
              <a:rPr lang="tr-TR" sz="7600" b="1" dirty="0">
                <a:effectLst/>
                <a:ea typeface="Calibri" panose="020F0502020204030204" pitchFamily="34" charset="0"/>
              </a:rPr>
              <a:t>2</a:t>
            </a:r>
            <a:r>
              <a:rPr lang="en-US" sz="7600" b="1" dirty="0">
                <a:effectLst/>
                <a:ea typeface="Calibri" panose="020F0502020204030204" pitchFamily="34" charset="0"/>
              </a:rPr>
              <a:t>-202</a:t>
            </a:r>
            <a:r>
              <a:rPr lang="tr-TR" sz="7600" b="1" dirty="0">
                <a:effectLst/>
                <a:ea typeface="Calibri" panose="020F0502020204030204" pitchFamily="34" charset="0"/>
              </a:rPr>
              <a:t>3</a:t>
            </a:r>
            <a:r>
              <a:rPr lang="en-US" sz="7600" b="1" dirty="0">
                <a:effectLst/>
                <a:ea typeface="Calibri" panose="020F0502020204030204" pitchFamily="34" charset="0"/>
              </a:rPr>
              <a:t> BAHAR</a:t>
            </a:r>
            <a:endParaRPr lang="tr-TR" sz="7600" dirty="0">
              <a:effectLst/>
              <a:ea typeface="Calibri" panose="020F0502020204030204" pitchFamily="34" charset="0"/>
            </a:endParaRPr>
          </a:p>
          <a:p>
            <a:r>
              <a:rPr lang="en-US" sz="7600" b="1" dirty="0" err="1">
                <a:effectLst/>
                <a:ea typeface="Calibri" panose="020F0502020204030204" pitchFamily="34" charset="0"/>
                <a:cs typeface="Times New Roman" panose="02020603050405020304" pitchFamily="18" charset="0"/>
              </a:rPr>
              <a:t>Mesleki</a:t>
            </a:r>
            <a:r>
              <a:rPr lang="en-US" sz="7600" b="1" dirty="0">
                <a:effectLst/>
                <a:ea typeface="Calibri" panose="020F0502020204030204" pitchFamily="34" charset="0"/>
                <a:cs typeface="Times New Roman" panose="02020603050405020304" pitchFamily="18" charset="0"/>
              </a:rPr>
              <a:t> </a:t>
            </a:r>
            <a:r>
              <a:rPr lang="en-US" sz="7600" b="1" dirty="0" err="1">
                <a:effectLst/>
                <a:ea typeface="Calibri" panose="020F0502020204030204" pitchFamily="34" charset="0"/>
                <a:cs typeface="Times New Roman" panose="02020603050405020304" pitchFamily="18" charset="0"/>
              </a:rPr>
              <a:t>İngilizce</a:t>
            </a:r>
            <a:r>
              <a:rPr lang="en-US" sz="7600" b="1" dirty="0">
                <a:effectLst/>
                <a:ea typeface="Calibri" panose="020F0502020204030204" pitchFamily="34" charset="0"/>
                <a:cs typeface="Times New Roman" panose="02020603050405020304" pitchFamily="18" charset="0"/>
              </a:rPr>
              <a:t> II: (Theme: Introduction to Health Care)</a:t>
            </a:r>
            <a:r>
              <a:rPr lang="en-US" sz="7600" dirty="0">
                <a:effectLst/>
                <a:ea typeface="Calibri" panose="020F0502020204030204" pitchFamily="34" charset="0"/>
                <a:cs typeface="Times New Roman" panose="02020603050405020304" pitchFamily="18" charset="0"/>
              </a:rPr>
              <a:t> 4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a:t>
            </a:r>
            <a:r>
              <a:rPr lang="en-US" sz="7600" dirty="0">
                <a:effectLst/>
                <a:ea typeface="Calibri" panose="020F0502020204030204" pitchFamily="34" charset="0"/>
                <a:cs typeface="Times New Roman" panose="02020603050405020304" pitchFamily="18" charset="0"/>
              </a:rPr>
              <a:t> 4 </a:t>
            </a:r>
            <a:r>
              <a:rPr lang="en-US" sz="7600" dirty="0" err="1">
                <a:effectLst/>
                <a:ea typeface="Calibri" panose="020F0502020204030204" pitchFamily="34" charset="0"/>
                <a:cs typeface="Times New Roman" panose="02020603050405020304" pitchFamily="18" charset="0"/>
              </a:rPr>
              <a:t>kredi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olan</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Mesleki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İngilizce</a:t>
            </a:r>
            <a:r>
              <a:rPr lang="en-US" sz="7600" dirty="0">
                <a:effectLst/>
                <a:ea typeface="Calibri" panose="020F0502020204030204" pitchFamily="34" charset="0"/>
                <a:cs typeface="Times New Roman" panose="02020603050405020304" pitchFamily="18" charset="0"/>
              </a:rPr>
              <a:t> 1 </a:t>
            </a:r>
            <a:r>
              <a:rPr lang="en-US" sz="7600" dirty="0" err="1">
                <a:effectLst/>
                <a:ea typeface="Calibri" panose="020F0502020204030204" pitchFamily="34" charset="0"/>
                <a:cs typeface="Times New Roman" panose="02020603050405020304" pitchFamily="18" charset="0"/>
              </a:rPr>
              <a:t>dersi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bu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dönem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haftada</a:t>
            </a:r>
            <a:r>
              <a:rPr lang="en-US" sz="7600" dirty="0">
                <a:effectLst/>
                <a:ea typeface="Calibri" panose="020F0502020204030204" pitchFamily="34" charset="0"/>
                <a:cs typeface="Times New Roman" panose="02020603050405020304" pitchFamily="18" charset="0"/>
              </a:rPr>
              <a:t> 2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MS Teams </a:t>
            </a:r>
            <a:r>
              <a:rPr lang="en-US" sz="7600" dirty="0" err="1">
                <a:effectLst/>
                <a:ea typeface="Calibri" panose="020F0502020204030204" pitchFamily="34" charset="0"/>
                <a:cs typeface="Times New Roman" panose="02020603050405020304" pitchFamily="18" charset="0"/>
              </a:rPr>
              <a:t>üzerinden</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senkronize</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canlı</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a:t>
            </a:r>
            <a:r>
              <a:rPr lang="en-US" sz="7600" dirty="0">
                <a:effectLst/>
                <a:ea typeface="Calibri" panose="020F0502020204030204" pitchFamily="34" charset="0"/>
                <a:cs typeface="Times New Roman" panose="02020603050405020304" pitchFamily="18" charset="0"/>
              </a:rPr>
              <a:t> 2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de Cengage MindTap LMS </a:t>
            </a:r>
            <a:r>
              <a:rPr lang="en-US" sz="7600" dirty="0" err="1">
                <a:effectLst/>
                <a:ea typeface="Calibri" panose="020F0502020204030204" pitchFamily="34" charset="0"/>
                <a:cs typeface="Times New Roman" panose="02020603050405020304" pitchFamily="18" charset="0"/>
              </a:rPr>
              <a:t>platformu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üzerinden</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çevrimiçi</a:t>
            </a:r>
            <a:r>
              <a:rPr lang="en-US" sz="7600" dirty="0">
                <a:effectLst/>
                <a:ea typeface="Calibri" panose="020F0502020204030204" pitchFamily="34" charset="0"/>
                <a:cs typeface="Times New Roman" panose="02020603050405020304" pitchFamily="18" charset="0"/>
              </a:rPr>
              <a:t> self-study </a:t>
            </a:r>
            <a:r>
              <a:rPr lang="en-US" sz="7600" dirty="0" err="1">
                <a:effectLst/>
                <a:ea typeface="Calibri" panose="020F0502020204030204" pitchFamily="34" charset="0"/>
                <a:cs typeface="Times New Roman" panose="02020603050405020304" pitchFamily="18" charset="0"/>
              </a:rPr>
              <a:t>şeklinde</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yürütülecektir</a:t>
            </a:r>
            <a:r>
              <a:rPr lang="en-US" sz="7600" dirty="0">
                <a:effectLst/>
                <a:ea typeface="Calibri" panose="020F0502020204030204" pitchFamily="34" charset="0"/>
                <a:cs typeface="Times New Roman" panose="02020603050405020304" pitchFamily="18" charset="0"/>
              </a:rPr>
              <a:t>. Bu </a:t>
            </a:r>
            <a:r>
              <a:rPr lang="en-US" sz="7600" dirty="0" err="1">
                <a:effectLst/>
                <a:ea typeface="Calibri" panose="020F0502020204030204" pitchFamily="34" charset="0"/>
                <a:cs typeface="Times New Roman" panose="02020603050405020304" pitchFamily="18" charset="0"/>
              </a:rPr>
              <a:t>dönem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bu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dersi</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grup</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şeklinde</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öğretim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görevlimiz</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ver</a:t>
            </a:r>
            <a:r>
              <a:rPr lang="tr-TR" sz="7600" dirty="0" err="1">
                <a:effectLst/>
                <a:ea typeface="Calibri" panose="020F0502020204030204" pitchFamily="34" charset="0"/>
                <a:cs typeface="Times New Roman" panose="02020603050405020304" pitchFamily="18" charset="0"/>
              </a:rPr>
              <a:t>mekted</a:t>
            </a:r>
            <a:r>
              <a:rPr lang="en-US" sz="7600" dirty="0" err="1">
                <a:effectLst/>
                <a:ea typeface="Calibri" panose="020F0502020204030204" pitchFamily="34" charset="0"/>
                <a:cs typeface="Times New Roman" panose="02020603050405020304" pitchFamily="18" charset="0"/>
              </a:rPr>
              <a:t>ir.</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Sınavlar</a:t>
            </a:r>
            <a:r>
              <a:rPr lang="en-US" sz="7600" dirty="0">
                <a:effectLst/>
                <a:ea typeface="Calibri" panose="020F0502020204030204" pitchFamily="34" charset="0"/>
                <a:cs typeface="Times New Roman" panose="02020603050405020304" pitchFamily="18" charset="0"/>
              </a:rPr>
              <a:t> KEYPS platform </a:t>
            </a:r>
            <a:r>
              <a:rPr lang="en-US" sz="7600" dirty="0" err="1">
                <a:effectLst/>
                <a:ea typeface="Calibri" panose="020F0502020204030204" pitchFamily="34" charset="0"/>
                <a:cs typeface="Times New Roman" panose="02020603050405020304" pitchFamily="18" charset="0"/>
              </a:rPr>
              <a:t>üzerinden</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çevrimiçi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yapılmıştır</a:t>
            </a:r>
            <a:r>
              <a:rPr lang="en-US" sz="7600" dirty="0">
                <a:effectLst/>
                <a:ea typeface="Calibri" panose="020F0502020204030204" pitchFamily="34" charset="0"/>
                <a:cs typeface="Times New Roman" panose="02020603050405020304" pitchFamily="18" charset="0"/>
              </a:rPr>
              <a:t>.</a:t>
            </a:r>
            <a:endParaRPr lang="tr-TR" sz="7600" dirty="0">
              <a:effectLst/>
              <a:ea typeface="Calibri" panose="020F0502020204030204" pitchFamily="34" charset="0"/>
              <a:cs typeface="Times New Roman" panose="02020603050405020304" pitchFamily="18" charset="0"/>
            </a:endParaRPr>
          </a:p>
          <a:p>
            <a:r>
              <a:rPr lang="en-US" sz="7600" b="1" dirty="0" err="1">
                <a:effectLst/>
                <a:ea typeface="Calibri" panose="020F0502020204030204" pitchFamily="34" charset="0"/>
                <a:cs typeface="Times New Roman" panose="02020603050405020304" pitchFamily="18" charset="0"/>
              </a:rPr>
              <a:t>Mesleki</a:t>
            </a:r>
            <a:r>
              <a:rPr lang="en-US" sz="7600" b="1" dirty="0">
                <a:effectLst/>
                <a:ea typeface="Calibri" panose="020F0502020204030204" pitchFamily="34" charset="0"/>
                <a:cs typeface="Times New Roman" panose="02020603050405020304" pitchFamily="18" charset="0"/>
              </a:rPr>
              <a:t> </a:t>
            </a:r>
            <a:r>
              <a:rPr lang="en-US" sz="7600" b="1" dirty="0" err="1">
                <a:effectLst/>
                <a:ea typeface="Calibri" panose="020F0502020204030204" pitchFamily="34" charset="0"/>
                <a:cs typeface="Times New Roman" panose="02020603050405020304" pitchFamily="18" charset="0"/>
              </a:rPr>
              <a:t>İngilizce</a:t>
            </a:r>
            <a:r>
              <a:rPr lang="en-US" sz="7600" b="1" dirty="0">
                <a:effectLst/>
                <a:ea typeface="Calibri" panose="020F0502020204030204" pitchFamily="34" charset="0"/>
                <a:cs typeface="Times New Roman" panose="02020603050405020304" pitchFamily="18" charset="0"/>
              </a:rPr>
              <a:t> IV: (Theme: Integrated Academic Writing) </a:t>
            </a:r>
            <a:r>
              <a:rPr lang="en-US" sz="7600" dirty="0">
                <a:effectLst/>
                <a:ea typeface="Calibri" panose="020F0502020204030204" pitchFamily="34" charset="0"/>
                <a:cs typeface="Times New Roman" panose="02020603050405020304" pitchFamily="18" charset="0"/>
              </a:rPr>
              <a:t>4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a:t>
            </a:r>
            <a:r>
              <a:rPr lang="en-US" sz="7600" dirty="0">
                <a:effectLst/>
                <a:ea typeface="Calibri" panose="020F0502020204030204" pitchFamily="34" charset="0"/>
                <a:cs typeface="Times New Roman" panose="02020603050405020304" pitchFamily="18" charset="0"/>
              </a:rPr>
              <a:t> 4 </a:t>
            </a:r>
            <a:r>
              <a:rPr lang="en-US" sz="7600" dirty="0" err="1">
                <a:effectLst/>
                <a:ea typeface="Calibri" panose="020F0502020204030204" pitchFamily="34" charset="0"/>
                <a:cs typeface="Times New Roman" panose="02020603050405020304" pitchFamily="18" charset="0"/>
              </a:rPr>
              <a:t>kredi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olan</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bu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dersimiz</a:t>
            </a:r>
            <a:r>
              <a:rPr lang="en-US" sz="7600" dirty="0">
                <a:effectLst/>
                <a:ea typeface="Calibri" panose="020F0502020204030204" pitchFamily="34" charset="0"/>
                <a:cs typeface="Times New Roman" panose="02020603050405020304" pitchFamily="18" charset="0"/>
              </a:rPr>
              <a:t> de </a:t>
            </a:r>
            <a:r>
              <a:rPr lang="en-US" sz="7600" dirty="0" err="1">
                <a:effectLst/>
                <a:ea typeface="Calibri" panose="020F0502020204030204" pitchFamily="34" charset="0"/>
                <a:cs typeface="Times New Roman" panose="02020603050405020304" pitchFamily="18" charset="0"/>
              </a:rPr>
              <a:t>bu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dönem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haftada</a:t>
            </a:r>
            <a:r>
              <a:rPr lang="en-US" sz="7600" dirty="0">
                <a:effectLst/>
                <a:ea typeface="Calibri" panose="020F0502020204030204" pitchFamily="34" charset="0"/>
                <a:cs typeface="Times New Roman" panose="02020603050405020304" pitchFamily="18" charset="0"/>
              </a:rPr>
              <a:t> 2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MS Teams </a:t>
            </a:r>
            <a:r>
              <a:rPr lang="en-US" sz="7600" dirty="0" err="1">
                <a:effectLst/>
                <a:ea typeface="Calibri" panose="020F0502020204030204" pitchFamily="34" charset="0"/>
                <a:cs typeface="Times New Roman" panose="02020603050405020304" pitchFamily="18" charset="0"/>
              </a:rPr>
              <a:t>üzerinden</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seknronize</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canlı</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a:t>
            </a:r>
            <a:r>
              <a:rPr lang="en-US" sz="7600" dirty="0">
                <a:effectLst/>
                <a:ea typeface="Calibri" panose="020F0502020204030204" pitchFamily="34" charset="0"/>
                <a:cs typeface="Times New Roman" panose="02020603050405020304" pitchFamily="18" charset="0"/>
              </a:rPr>
              <a:t> 2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Cengage MindTap LMS </a:t>
            </a:r>
            <a:r>
              <a:rPr lang="en-US" sz="7600" dirty="0" err="1">
                <a:effectLst/>
                <a:ea typeface="Calibri" panose="020F0502020204030204" pitchFamily="34" charset="0"/>
                <a:cs typeface="Times New Roman" panose="02020603050405020304" pitchFamily="18" charset="0"/>
              </a:rPr>
              <a:t>platformu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üzerinden</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çevrimiçi </a:t>
            </a:r>
            <a:r>
              <a:rPr lang="en-US" sz="7600" dirty="0">
                <a:effectLst/>
                <a:ea typeface="Calibri" panose="020F0502020204030204" pitchFamily="34" charset="0"/>
                <a:cs typeface="Times New Roman" panose="02020603050405020304" pitchFamily="18" charset="0"/>
              </a:rPr>
              <a:t>self-study </a:t>
            </a:r>
            <a:r>
              <a:rPr lang="en-US" sz="7600" dirty="0" err="1">
                <a:effectLst/>
                <a:ea typeface="Calibri" panose="020F0502020204030204" pitchFamily="34" charset="0"/>
                <a:cs typeface="Times New Roman" panose="02020603050405020304" pitchFamily="18" charset="0"/>
              </a:rPr>
              <a:t>şeklinde</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yürütülecektir</a:t>
            </a:r>
            <a:r>
              <a:rPr lang="en-US" sz="7600" dirty="0">
                <a:effectLst/>
                <a:ea typeface="Calibri" panose="020F0502020204030204" pitchFamily="34" charset="0"/>
                <a:cs typeface="Times New Roman" panose="02020603050405020304" pitchFamily="18" charset="0"/>
              </a:rPr>
              <a:t>. Bu </a:t>
            </a:r>
            <a:r>
              <a:rPr lang="en-US" sz="7600" dirty="0" err="1">
                <a:effectLst/>
                <a:ea typeface="Calibri" panose="020F0502020204030204" pitchFamily="34" charset="0"/>
                <a:cs typeface="Times New Roman" panose="02020603050405020304" pitchFamily="18" charset="0"/>
              </a:rPr>
              <a:t>dönem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bu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dersi</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grup</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halinde</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öğretim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görevlimiz</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ver</a:t>
            </a:r>
            <a:r>
              <a:rPr lang="tr-TR" sz="7600" dirty="0" err="1">
                <a:effectLst/>
                <a:ea typeface="Calibri" panose="020F0502020204030204" pitchFamily="34" charset="0"/>
                <a:cs typeface="Times New Roman" panose="02020603050405020304" pitchFamily="18" charset="0"/>
              </a:rPr>
              <a:t>mekted</a:t>
            </a:r>
            <a:r>
              <a:rPr lang="en-US" sz="7600" dirty="0" err="1">
                <a:effectLst/>
                <a:ea typeface="Calibri" panose="020F0502020204030204" pitchFamily="34" charset="0"/>
                <a:cs typeface="Times New Roman" panose="02020603050405020304" pitchFamily="18" charset="0"/>
              </a:rPr>
              <a:t>ir.</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Sınavlar</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ödev</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teslimi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şeklinde</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yapılmıştır</a:t>
            </a:r>
            <a:r>
              <a:rPr lang="en-US" sz="7600" dirty="0">
                <a:effectLst/>
                <a:ea typeface="Calibri" panose="020F0502020204030204" pitchFamily="34" charset="0"/>
                <a:cs typeface="Times New Roman" panose="02020603050405020304" pitchFamily="18" charset="0"/>
              </a:rPr>
              <a:t>.</a:t>
            </a:r>
            <a:endParaRPr lang="tr-TR" sz="7600" dirty="0">
              <a:effectLst/>
              <a:ea typeface="Calibri" panose="020F0502020204030204" pitchFamily="34" charset="0"/>
              <a:cs typeface="Times New Roman" panose="02020603050405020304" pitchFamily="18" charset="0"/>
            </a:endParaRPr>
          </a:p>
          <a:p>
            <a:pPr marL="0" indent="0">
              <a:buNone/>
            </a:pPr>
            <a:r>
              <a:rPr lang="en-US" sz="7600" dirty="0">
                <a:effectLst/>
                <a:ea typeface="Calibri" panose="020F0502020204030204" pitchFamily="34" charset="0"/>
                <a:cs typeface="Times New Roman" panose="02020603050405020304" pitchFamily="18" charset="0"/>
              </a:rPr>
              <a:t> </a:t>
            </a:r>
            <a:endParaRPr lang="tr-TR" sz="7600" dirty="0">
              <a:effectLst/>
              <a:ea typeface="Calibri" panose="020F0502020204030204" pitchFamily="34" charset="0"/>
              <a:cs typeface="Times New Roman" panose="02020603050405020304" pitchFamily="18" charset="0"/>
            </a:endParaRPr>
          </a:p>
          <a:p>
            <a:r>
              <a:rPr lang="en-US" sz="7600" b="1" dirty="0">
                <a:effectLst/>
                <a:ea typeface="Calibri" panose="020F0502020204030204" pitchFamily="34" charset="0"/>
                <a:cs typeface="Times New Roman" panose="02020603050405020304" pitchFamily="18" charset="0"/>
              </a:rPr>
              <a:t>202</a:t>
            </a:r>
            <a:r>
              <a:rPr lang="tr-TR" sz="7600" b="1" dirty="0">
                <a:effectLst/>
                <a:ea typeface="Calibri" panose="020F0502020204030204" pitchFamily="34" charset="0"/>
                <a:cs typeface="Times New Roman" panose="02020603050405020304" pitchFamily="18" charset="0"/>
              </a:rPr>
              <a:t>3</a:t>
            </a:r>
            <a:r>
              <a:rPr lang="en-US" sz="7600" b="1" dirty="0">
                <a:effectLst/>
                <a:ea typeface="Calibri" panose="020F0502020204030204" pitchFamily="34" charset="0"/>
                <a:cs typeface="Times New Roman" panose="02020603050405020304" pitchFamily="18" charset="0"/>
              </a:rPr>
              <a:t>-202</a:t>
            </a:r>
            <a:r>
              <a:rPr lang="tr-TR" sz="7600" b="1" dirty="0">
                <a:effectLst/>
                <a:ea typeface="Calibri" panose="020F0502020204030204" pitchFamily="34" charset="0"/>
                <a:cs typeface="Times New Roman" panose="02020603050405020304" pitchFamily="18" charset="0"/>
              </a:rPr>
              <a:t>4</a:t>
            </a:r>
            <a:r>
              <a:rPr lang="en-US" sz="7600" b="1" dirty="0">
                <a:effectLst/>
                <a:ea typeface="Calibri" panose="020F0502020204030204" pitchFamily="34" charset="0"/>
                <a:cs typeface="Times New Roman" panose="02020603050405020304" pitchFamily="18" charset="0"/>
              </a:rPr>
              <a:t> GÜZ</a:t>
            </a:r>
            <a:endParaRPr lang="tr-TR" sz="7600" dirty="0">
              <a:effectLst/>
              <a:ea typeface="Calibri" panose="020F0502020204030204" pitchFamily="34" charset="0"/>
              <a:cs typeface="Times New Roman" panose="02020603050405020304" pitchFamily="18" charset="0"/>
            </a:endParaRPr>
          </a:p>
          <a:p>
            <a:r>
              <a:rPr lang="en-US" sz="7600" b="1" dirty="0" err="1">
                <a:effectLst/>
                <a:ea typeface="Calibri" panose="020F0502020204030204" pitchFamily="34" charset="0"/>
                <a:cs typeface="Times New Roman" panose="02020603050405020304" pitchFamily="18" charset="0"/>
              </a:rPr>
              <a:t>Mesleki</a:t>
            </a:r>
            <a:r>
              <a:rPr lang="en-US" sz="7600" b="1" dirty="0">
                <a:effectLst/>
                <a:ea typeface="Calibri" panose="020F0502020204030204" pitchFamily="34" charset="0"/>
                <a:cs typeface="Times New Roman" panose="02020603050405020304" pitchFamily="18" charset="0"/>
              </a:rPr>
              <a:t> </a:t>
            </a:r>
            <a:r>
              <a:rPr lang="en-US" sz="7600" b="1" dirty="0" err="1">
                <a:effectLst/>
                <a:ea typeface="Calibri" panose="020F0502020204030204" pitchFamily="34" charset="0"/>
                <a:cs typeface="Times New Roman" panose="02020603050405020304" pitchFamily="18" charset="0"/>
              </a:rPr>
              <a:t>İngilizce</a:t>
            </a:r>
            <a:r>
              <a:rPr lang="en-US" sz="7600" b="1" dirty="0">
                <a:effectLst/>
                <a:ea typeface="Calibri" panose="020F0502020204030204" pitchFamily="34" charset="0"/>
                <a:cs typeface="Times New Roman" panose="02020603050405020304" pitchFamily="18" charset="0"/>
              </a:rPr>
              <a:t> I: (Theme: Introduction to Health Care)</a:t>
            </a:r>
            <a:r>
              <a:rPr lang="en-US" sz="7600" dirty="0">
                <a:effectLst/>
                <a:ea typeface="Calibri" panose="020F0502020204030204" pitchFamily="34" charset="0"/>
                <a:cs typeface="Times New Roman" panose="02020603050405020304" pitchFamily="18" charset="0"/>
              </a:rPr>
              <a:t> 4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a:t>
            </a:r>
            <a:r>
              <a:rPr lang="en-US" sz="7600" dirty="0">
                <a:effectLst/>
                <a:ea typeface="Calibri" panose="020F0502020204030204" pitchFamily="34" charset="0"/>
                <a:cs typeface="Times New Roman" panose="02020603050405020304" pitchFamily="18" charset="0"/>
              </a:rPr>
              <a:t> 4 </a:t>
            </a:r>
            <a:r>
              <a:rPr lang="en-US" sz="7600" dirty="0" err="1">
                <a:effectLst/>
                <a:ea typeface="Calibri" panose="020F0502020204030204" pitchFamily="34" charset="0"/>
                <a:cs typeface="Times New Roman" panose="02020603050405020304" pitchFamily="18" charset="0"/>
              </a:rPr>
              <a:t>kredi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olan</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Mesleki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İngilizce</a:t>
            </a:r>
            <a:r>
              <a:rPr lang="en-US" sz="7600" dirty="0">
                <a:effectLst/>
                <a:ea typeface="Calibri" panose="020F0502020204030204" pitchFamily="34" charset="0"/>
                <a:cs typeface="Times New Roman" panose="02020603050405020304" pitchFamily="18" charset="0"/>
              </a:rPr>
              <a:t> 1 </a:t>
            </a:r>
            <a:r>
              <a:rPr lang="en-US" sz="7600" dirty="0" err="1">
                <a:effectLst/>
                <a:ea typeface="Calibri" panose="020F0502020204030204" pitchFamily="34" charset="0"/>
                <a:cs typeface="Times New Roman" panose="02020603050405020304" pitchFamily="18" charset="0"/>
              </a:rPr>
              <a:t>dersi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bu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dönem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haftada</a:t>
            </a:r>
            <a:r>
              <a:rPr lang="en-US" sz="7600" dirty="0">
                <a:effectLst/>
                <a:ea typeface="Calibri" panose="020F0502020204030204" pitchFamily="34" charset="0"/>
                <a:cs typeface="Times New Roman" panose="02020603050405020304" pitchFamily="18" charset="0"/>
              </a:rPr>
              <a:t> 2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MS Teams </a:t>
            </a:r>
            <a:r>
              <a:rPr lang="en-US" sz="7600" dirty="0" err="1">
                <a:effectLst/>
                <a:ea typeface="Calibri" panose="020F0502020204030204" pitchFamily="34" charset="0"/>
                <a:cs typeface="Times New Roman" panose="02020603050405020304" pitchFamily="18" charset="0"/>
              </a:rPr>
              <a:t>üzerinden</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senkronize</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canlı</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a:t>
            </a:r>
            <a:r>
              <a:rPr lang="en-US" sz="7600" dirty="0">
                <a:effectLst/>
                <a:ea typeface="Calibri" panose="020F0502020204030204" pitchFamily="34" charset="0"/>
                <a:cs typeface="Times New Roman" panose="02020603050405020304" pitchFamily="18" charset="0"/>
              </a:rPr>
              <a:t> 2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de Cengage MindTap LMS </a:t>
            </a:r>
            <a:r>
              <a:rPr lang="en-US" sz="7600" dirty="0" err="1">
                <a:effectLst/>
                <a:ea typeface="Calibri" panose="020F0502020204030204" pitchFamily="34" charset="0"/>
                <a:cs typeface="Times New Roman" panose="02020603050405020304" pitchFamily="18" charset="0"/>
              </a:rPr>
              <a:t>platformu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üzerinden</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çevrimiçi</a:t>
            </a:r>
            <a:r>
              <a:rPr lang="en-US" sz="7600" dirty="0">
                <a:effectLst/>
                <a:ea typeface="Calibri" panose="020F0502020204030204" pitchFamily="34" charset="0"/>
                <a:cs typeface="Times New Roman" panose="02020603050405020304" pitchFamily="18" charset="0"/>
              </a:rPr>
              <a:t> self-study </a:t>
            </a:r>
            <a:r>
              <a:rPr lang="en-US" sz="7600" dirty="0" err="1">
                <a:effectLst/>
                <a:ea typeface="Calibri" panose="020F0502020204030204" pitchFamily="34" charset="0"/>
                <a:cs typeface="Times New Roman" panose="02020603050405020304" pitchFamily="18" charset="0"/>
              </a:rPr>
              <a:t>şeklinde</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yürütülecektir</a:t>
            </a:r>
            <a:r>
              <a:rPr lang="en-US" sz="7600" dirty="0">
                <a:effectLst/>
                <a:ea typeface="Calibri" panose="020F0502020204030204" pitchFamily="34" charset="0"/>
                <a:cs typeface="Times New Roman" panose="02020603050405020304" pitchFamily="18" charset="0"/>
              </a:rPr>
              <a:t>. Bu </a:t>
            </a:r>
            <a:r>
              <a:rPr lang="en-US" sz="7600" dirty="0" err="1">
                <a:effectLst/>
                <a:ea typeface="Calibri" panose="020F0502020204030204" pitchFamily="34" charset="0"/>
                <a:cs typeface="Times New Roman" panose="02020603050405020304" pitchFamily="18" charset="0"/>
              </a:rPr>
              <a:t>dönem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bu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dersi</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grup</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şeklinde</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öğretim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görevlimiz</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ver</a:t>
            </a:r>
            <a:r>
              <a:rPr lang="tr-TR" sz="7600" dirty="0" err="1">
                <a:effectLst/>
                <a:ea typeface="Calibri" panose="020F0502020204030204" pitchFamily="34" charset="0"/>
                <a:cs typeface="Times New Roman" panose="02020603050405020304" pitchFamily="18" charset="0"/>
              </a:rPr>
              <a:t>mekted</a:t>
            </a:r>
            <a:r>
              <a:rPr lang="en-US" sz="7600" dirty="0" err="1">
                <a:effectLst/>
                <a:ea typeface="Calibri" panose="020F0502020204030204" pitchFamily="34" charset="0"/>
                <a:cs typeface="Times New Roman" panose="02020603050405020304" pitchFamily="18" charset="0"/>
              </a:rPr>
              <a:t>ir.</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Sınavlar</a:t>
            </a:r>
            <a:r>
              <a:rPr lang="en-US" sz="7600" dirty="0">
                <a:effectLst/>
                <a:ea typeface="Calibri" panose="020F0502020204030204" pitchFamily="34" charset="0"/>
                <a:cs typeface="Times New Roman" panose="02020603050405020304" pitchFamily="18" charset="0"/>
              </a:rPr>
              <a:t> KEYPS platform </a:t>
            </a:r>
            <a:r>
              <a:rPr lang="en-US" sz="7600" dirty="0" err="1">
                <a:effectLst/>
                <a:ea typeface="Calibri" panose="020F0502020204030204" pitchFamily="34" charset="0"/>
                <a:cs typeface="Times New Roman" panose="02020603050405020304" pitchFamily="18" charset="0"/>
              </a:rPr>
              <a:t>üzerinden</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yüz</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yüze</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yapılmıştır</a:t>
            </a:r>
            <a:r>
              <a:rPr lang="en-US" sz="7600" dirty="0">
                <a:effectLst/>
                <a:ea typeface="Calibri" panose="020F0502020204030204" pitchFamily="34" charset="0"/>
                <a:cs typeface="Times New Roman" panose="02020603050405020304" pitchFamily="18" charset="0"/>
              </a:rPr>
              <a:t>.</a:t>
            </a:r>
            <a:endParaRPr lang="tr-TR" sz="7600" dirty="0">
              <a:effectLst/>
              <a:ea typeface="Calibri" panose="020F0502020204030204" pitchFamily="34" charset="0"/>
              <a:cs typeface="Times New Roman" panose="02020603050405020304" pitchFamily="18" charset="0"/>
            </a:endParaRPr>
          </a:p>
          <a:p>
            <a:r>
              <a:rPr lang="en-US" sz="7600" b="1" dirty="0" err="1">
                <a:effectLst/>
                <a:ea typeface="Calibri" panose="020F0502020204030204" pitchFamily="34" charset="0"/>
                <a:cs typeface="Times New Roman" panose="02020603050405020304" pitchFamily="18" charset="0"/>
              </a:rPr>
              <a:t>Mesleki</a:t>
            </a:r>
            <a:r>
              <a:rPr lang="en-US" sz="7600" b="1" dirty="0">
                <a:effectLst/>
                <a:ea typeface="Calibri" panose="020F0502020204030204" pitchFamily="34" charset="0"/>
                <a:cs typeface="Times New Roman" panose="02020603050405020304" pitchFamily="18" charset="0"/>
              </a:rPr>
              <a:t> </a:t>
            </a:r>
            <a:r>
              <a:rPr lang="en-US" sz="7600" b="1" dirty="0" err="1">
                <a:effectLst/>
                <a:ea typeface="Calibri" panose="020F0502020204030204" pitchFamily="34" charset="0"/>
                <a:cs typeface="Times New Roman" panose="02020603050405020304" pitchFamily="18" charset="0"/>
              </a:rPr>
              <a:t>İngilizce</a:t>
            </a:r>
            <a:r>
              <a:rPr lang="en-US" sz="7600" b="1" dirty="0">
                <a:effectLst/>
                <a:ea typeface="Calibri" panose="020F0502020204030204" pitchFamily="34" charset="0"/>
                <a:cs typeface="Times New Roman" panose="02020603050405020304" pitchFamily="18" charset="0"/>
              </a:rPr>
              <a:t> II</a:t>
            </a:r>
            <a:r>
              <a:rPr lang="tr-TR" sz="7600" b="1" dirty="0">
                <a:effectLst/>
                <a:ea typeface="Calibri" panose="020F0502020204030204" pitchFamily="34" charset="0"/>
                <a:cs typeface="Times New Roman" panose="02020603050405020304" pitchFamily="18" charset="0"/>
              </a:rPr>
              <a:t>I</a:t>
            </a:r>
            <a:r>
              <a:rPr lang="en-US" sz="7600" b="1" dirty="0">
                <a:effectLst/>
                <a:ea typeface="Calibri" panose="020F0502020204030204" pitchFamily="34" charset="0"/>
                <a:cs typeface="Times New Roman" panose="02020603050405020304" pitchFamily="18" charset="0"/>
              </a:rPr>
              <a:t>: (Theme: Integrated Academic Writing) </a:t>
            </a:r>
            <a:r>
              <a:rPr lang="en-US" sz="7600" dirty="0">
                <a:effectLst/>
                <a:ea typeface="Calibri" panose="020F0502020204030204" pitchFamily="34" charset="0"/>
                <a:cs typeface="Times New Roman" panose="02020603050405020304" pitchFamily="18" charset="0"/>
              </a:rPr>
              <a:t>4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a:t>
            </a:r>
            <a:r>
              <a:rPr lang="en-US" sz="7600" dirty="0">
                <a:effectLst/>
                <a:ea typeface="Calibri" panose="020F0502020204030204" pitchFamily="34" charset="0"/>
                <a:cs typeface="Times New Roman" panose="02020603050405020304" pitchFamily="18" charset="0"/>
              </a:rPr>
              <a:t> 4 </a:t>
            </a:r>
            <a:r>
              <a:rPr lang="en-US" sz="7600" dirty="0" err="1">
                <a:effectLst/>
                <a:ea typeface="Calibri" panose="020F0502020204030204" pitchFamily="34" charset="0"/>
                <a:cs typeface="Times New Roman" panose="02020603050405020304" pitchFamily="18" charset="0"/>
              </a:rPr>
              <a:t>kredi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olan</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bu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dersimiz</a:t>
            </a:r>
            <a:r>
              <a:rPr lang="en-US" sz="7600" dirty="0">
                <a:effectLst/>
                <a:ea typeface="Calibri" panose="020F0502020204030204" pitchFamily="34" charset="0"/>
                <a:cs typeface="Times New Roman" panose="02020603050405020304" pitchFamily="18" charset="0"/>
              </a:rPr>
              <a:t> de </a:t>
            </a:r>
            <a:r>
              <a:rPr lang="en-US" sz="7600" dirty="0" err="1">
                <a:effectLst/>
                <a:ea typeface="Calibri" panose="020F0502020204030204" pitchFamily="34" charset="0"/>
                <a:cs typeface="Times New Roman" panose="02020603050405020304" pitchFamily="18" charset="0"/>
              </a:rPr>
              <a:t>bu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dönem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haftada</a:t>
            </a:r>
            <a:r>
              <a:rPr lang="en-US" sz="7600" dirty="0">
                <a:effectLst/>
                <a:ea typeface="Calibri" panose="020F0502020204030204" pitchFamily="34" charset="0"/>
                <a:cs typeface="Times New Roman" panose="02020603050405020304" pitchFamily="18" charset="0"/>
              </a:rPr>
              <a:t> 2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MS Teams </a:t>
            </a:r>
            <a:r>
              <a:rPr lang="en-US" sz="7600" dirty="0" err="1">
                <a:effectLst/>
                <a:ea typeface="Calibri" panose="020F0502020204030204" pitchFamily="34" charset="0"/>
                <a:cs typeface="Times New Roman" panose="02020603050405020304" pitchFamily="18" charset="0"/>
              </a:rPr>
              <a:t>üzerinden</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seknronize</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canlı</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a:t>
            </a:r>
            <a:r>
              <a:rPr lang="en-US" sz="7600" dirty="0">
                <a:effectLst/>
                <a:ea typeface="Calibri" panose="020F0502020204030204" pitchFamily="34" charset="0"/>
                <a:cs typeface="Times New Roman" panose="02020603050405020304" pitchFamily="18" charset="0"/>
              </a:rPr>
              <a:t> 2 </a:t>
            </a:r>
            <a:r>
              <a:rPr lang="en-US" sz="7600" dirty="0" err="1">
                <a:effectLst/>
                <a:ea typeface="Calibri" panose="020F0502020204030204" pitchFamily="34" charset="0"/>
                <a:cs typeface="Times New Roman" panose="02020603050405020304" pitchFamily="18" charset="0"/>
              </a:rPr>
              <a:t>ders</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saati</a:t>
            </a:r>
            <a:r>
              <a:rPr lang="en-US" sz="7600" dirty="0">
                <a:effectLst/>
                <a:ea typeface="Calibri" panose="020F0502020204030204" pitchFamily="34" charset="0"/>
                <a:cs typeface="Times New Roman" panose="02020603050405020304" pitchFamily="18" charset="0"/>
              </a:rPr>
              <a:t> Cengage MindTap LMS </a:t>
            </a:r>
            <a:r>
              <a:rPr lang="en-US" sz="7600" dirty="0" err="1">
                <a:effectLst/>
                <a:ea typeface="Calibri" panose="020F0502020204030204" pitchFamily="34" charset="0"/>
                <a:cs typeface="Times New Roman" panose="02020603050405020304" pitchFamily="18" charset="0"/>
              </a:rPr>
              <a:t>platformu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üzerinden</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çevrimiçi</a:t>
            </a:r>
            <a:r>
              <a:rPr lang="en-US" sz="7600" dirty="0">
                <a:effectLst/>
                <a:ea typeface="Calibri" panose="020F0502020204030204" pitchFamily="34" charset="0"/>
                <a:cs typeface="Times New Roman" panose="02020603050405020304" pitchFamily="18" charset="0"/>
              </a:rPr>
              <a:t> self-study </a:t>
            </a:r>
            <a:r>
              <a:rPr lang="en-US" sz="7600" dirty="0" err="1">
                <a:effectLst/>
                <a:ea typeface="Calibri" panose="020F0502020204030204" pitchFamily="34" charset="0"/>
                <a:cs typeface="Times New Roman" panose="02020603050405020304" pitchFamily="18" charset="0"/>
              </a:rPr>
              <a:t>şeklinde</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yürütülecektir</a:t>
            </a:r>
            <a:r>
              <a:rPr lang="en-US" sz="7600" dirty="0">
                <a:effectLst/>
                <a:ea typeface="Calibri" panose="020F0502020204030204" pitchFamily="34" charset="0"/>
                <a:cs typeface="Times New Roman" panose="02020603050405020304" pitchFamily="18" charset="0"/>
              </a:rPr>
              <a:t>. Bu </a:t>
            </a:r>
            <a:r>
              <a:rPr lang="en-US" sz="7600" dirty="0" err="1">
                <a:effectLst/>
                <a:ea typeface="Calibri" panose="020F0502020204030204" pitchFamily="34" charset="0"/>
                <a:cs typeface="Times New Roman" panose="02020603050405020304" pitchFamily="18" charset="0"/>
              </a:rPr>
              <a:t>dönem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bu</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dersi</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grup</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halinde</a:t>
            </a:r>
            <a:r>
              <a:rPr lang="en-US" sz="7600" dirty="0">
                <a:effectLst/>
                <a:ea typeface="Calibri" panose="020F0502020204030204" pitchFamily="34" charset="0"/>
                <a:cs typeface="Times New Roman" panose="02020603050405020304" pitchFamily="18" charset="0"/>
              </a:rPr>
              <a:t>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öğretim</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görevlimiz</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ver</a:t>
            </a:r>
            <a:r>
              <a:rPr lang="tr-TR" sz="7600" dirty="0" err="1">
                <a:effectLst/>
                <a:ea typeface="Calibri" panose="020F0502020204030204" pitchFamily="34" charset="0"/>
                <a:cs typeface="Times New Roman" panose="02020603050405020304" pitchFamily="18" charset="0"/>
              </a:rPr>
              <a:t>mekted</a:t>
            </a:r>
            <a:r>
              <a:rPr lang="en-US" sz="7600" dirty="0" err="1">
                <a:effectLst/>
                <a:ea typeface="Calibri" panose="020F0502020204030204" pitchFamily="34" charset="0"/>
                <a:cs typeface="Times New Roman" panose="02020603050405020304" pitchFamily="18" charset="0"/>
              </a:rPr>
              <a:t>ir.</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Sınavlar</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ödev</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teslimi</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şeklinde</a:t>
            </a:r>
            <a:r>
              <a:rPr lang="en-US" sz="7600" dirty="0">
                <a:effectLst/>
                <a:ea typeface="Calibri" panose="020F0502020204030204" pitchFamily="34" charset="0"/>
                <a:cs typeface="Times New Roman" panose="02020603050405020304" pitchFamily="18" charset="0"/>
              </a:rPr>
              <a:t> </a:t>
            </a:r>
            <a:r>
              <a:rPr lang="en-US" sz="7600" dirty="0" err="1">
                <a:effectLst/>
                <a:ea typeface="Calibri" panose="020F0502020204030204" pitchFamily="34" charset="0"/>
                <a:cs typeface="Times New Roman" panose="02020603050405020304" pitchFamily="18" charset="0"/>
              </a:rPr>
              <a:t>yapılmıştır</a:t>
            </a:r>
            <a:r>
              <a:rPr lang="en-US" sz="7600" dirty="0">
                <a:effectLst/>
                <a:ea typeface="Calibri" panose="020F0502020204030204" pitchFamily="34" charset="0"/>
                <a:cs typeface="Times New Roman" panose="02020603050405020304" pitchFamily="18" charset="0"/>
              </a:rPr>
              <a:t>.</a:t>
            </a:r>
            <a:endParaRPr lang="tr-TR" sz="7600" dirty="0">
              <a:effectLst/>
              <a:ea typeface="Calibri" panose="020F0502020204030204" pitchFamily="34" charset="0"/>
              <a:cs typeface="Times New Roman" panose="02020603050405020304" pitchFamily="18" charset="0"/>
            </a:endParaRPr>
          </a:p>
          <a:p>
            <a:pPr marL="0" indent="0">
              <a:lnSpc>
                <a:spcPct val="120000"/>
              </a:lnSpc>
              <a:buNone/>
            </a:pP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kumimoji="0" lang="tr-TR" sz="2700" b="1" i="0" u="none" strike="noStrike" kern="1200" cap="none" spc="0" normalizeH="0" baseline="0" noProof="0" dirty="0">
                <a:ln>
                  <a:noFill/>
                </a:ln>
                <a:solidFill>
                  <a:prstClr val="white"/>
                </a:solidFill>
                <a:effectLst/>
                <a:uLnTx/>
                <a:uFillTx/>
                <a:latin typeface="+mn-lt"/>
                <a:ea typeface="+mj-ea"/>
                <a:cs typeface="+mj-cs"/>
              </a:rPr>
              <a:t>2022 Tıp Fakültesi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4020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792479"/>
            <a:ext cx="10515600" cy="6047265"/>
          </a:xfrm>
        </p:spPr>
        <p:txBody>
          <a:bodyPr>
            <a:normAutofit fontScale="85000" lnSpcReduction="10000"/>
          </a:bodyPr>
          <a:lstStyle/>
          <a:p>
            <a:pPr marL="0" indent="0" algn="ctr">
              <a:buNone/>
            </a:pPr>
            <a:r>
              <a:rPr lang="en-US" sz="2200" b="1" dirty="0" err="1">
                <a:cs typeface="Times New Roman" pitchFamily="18" charset="0"/>
              </a:rPr>
              <a:t>Diş</a:t>
            </a:r>
            <a:r>
              <a:rPr lang="en-US" sz="2200" b="1" dirty="0">
                <a:cs typeface="Times New Roman" pitchFamily="18" charset="0"/>
              </a:rPr>
              <a:t> </a:t>
            </a:r>
            <a:r>
              <a:rPr lang="en-US" sz="2200" b="1" dirty="0" err="1">
                <a:cs typeface="Times New Roman" pitchFamily="18" charset="0"/>
              </a:rPr>
              <a:t>Hekimliği</a:t>
            </a:r>
            <a:r>
              <a:rPr lang="en-US" sz="2200" b="1" dirty="0">
                <a:cs typeface="Times New Roman" pitchFamily="18" charset="0"/>
              </a:rPr>
              <a:t> </a:t>
            </a:r>
            <a:r>
              <a:rPr lang="en-US" sz="2200" b="1" dirty="0" err="1">
                <a:cs typeface="Times New Roman" pitchFamily="18" charset="0"/>
              </a:rPr>
              <a:t>Fakültesi</a:t>
            </a:r>
            <a:r>
              <a:rPr lang="en-US" sz="2200" b="1" dirty="0">
                <a:cs typeface="Times New Roman" pitchFamily="18" charset="0"/>
              </a:rPr>
              <a:t> </a:t>
            </a:r>
          </a:p>
          <a:p>
            <a:r>
              <a:rPr lang="tr-TR" sz="2200" b="1" dirty="0">
                <a:effectLst/>
                <a:ea typeface="Calibri" panose="020F0502020204030204" pitchFamily="34" charset="0"/>
              </a:rPr>
              <a:t>2</a:t>
            </a:r>
            <a:r>
              <a:rPr lang="en-US" sz="2200" b="1" dirty="0">
                <a:effectLst/>
                <a:ea typeface="Calibri" panose="020F0502020204030204" pitchFamily="34" charset="0"/>
              </a:rPr>
              <a:t>02</a:t>
            </a:r>
            <a:r>
              <a:rPr lang="tr-TR" sz="2200" b="1" dirty="0">
                <a:effectLst/>
                <a:ea typeface="Calibri" panose="020F0502020204030204" pitchFamily="34" charset="0"/>
              </a:rPr>
              <a:t>2</a:t>
            </a:r>
            <a:r>
              <a:rPr lang="en-US" sz="2200" b="1" dirty="0">
                <a:effectLst/>
                <a:ea typeface="Calibri" panose="020F0502020204030204" pitchFamily="34" charset="0"/>
              </a:rPr>
              <a:t>-202</a:t>
            </a:r>
            <a:r>
              <a:rPr lang="tr-TR" sz="2200" b="1" dirty="0">
                <a:effectLst/>
                <a:ea typeface="Calibri" panose="020F0502020204030204" pitchFamily="34" charset="0"/>
              </a:rPr>
              <a:t>3</a:t>
            </a:r>
            <a:r>
              <a:rPr lang="en-US" sz="2200" b="1" dirty="0">
                <a:effectLst/>
                <a:ea typeface="Calibri" panose="020F0502020204030204" pitchFamily="34" charset="0"/>
              </a:rPr>
              <a:t> BAHAR</a:t>
            </a:r>
            <a:endParaRPr lang="tr-TR" sz="2200" dirty="0">
              <a:effectLst/>
              <a:ea typeface="Calibri" panose="020F0502020204030204" pitchFamily="34" charset="0"/>
            </a:endParaRPr>
          </a:p>
          <a:p>
            <a:r>
              <a:rPr lang="en-US" sz="2200" b="1" dirty="0" err="1">
                <a:effectLst/>
                <a:ea typeface="Calibri" panose="020F0502020204030204" pitchFamily="34" charset="0"/>
              </a:rPr>
              <a:t>Mesleki</a:t>
            </a:r>
            <a:r>
              <a:rPr lang="en-US" sz="2200" b="1" dirty="0">
                <a:effectLst/>
                <a:ea typeface="Calibri" panose="020F0502020204030204" pitchFamily="34" charset="0"/>
              </a:rPr>
              <a:t> </a:t>
            </a:r>
            <a:r>
              <a:rPr lang="en-US" sz="2200" b="1" dirty="0" err="1">
                <a:effectLst/>
                <a:ea typeface="Calibri" panose="020F0502020204030204" pitchFamily="34" charset="0"/>
              </a:rPr>
              <a:t>İngilizce</a:t>
            </a:r>
            <a:r>
              <a:rPr lang="en-US" sz="2200" b="1" dirty="0">
                <a:effectLst/>
                <a:ea typeface="Calibri" panose="020F0502020204030204" pitchFamily="34" charset="0"/>
              </a:rPr>
              <a:t> II: (Theme: Dental English 1)</a:t>
            </a:r>
            <a:r>
              <a:rPr lang="en-US" sz="2200" dirty="0">
                <a:effectLst/>
                <a:ea typeface="Calibri" panose="020F0502020204030204" pitchFamily="34" charset="0"/>
              </a:rPr>
              <a:t> 4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a:t>
            </a:r>
            <a:r>
              <a:rPr lang="en-US" sz="2200" dirty="0" err="1">
                <a:effectLst/>
                <a:ea typeface="Calibri" panose="020F0502020204030204" pitchFamily="34" charset="0"/>
              </a:rPr>
              <a:t>ve</a:t>
            </a:r>
            <a:r>
              <a:rPr lang="en-US" sz="2200" dirty="0">
                <a:effectLst/>
                <a:ea typeface="Calibri" panose="020F0502020204030204" pitchFamily="34" charset="0"/>
              </a:rPr>
              <a:t> 4 </a:t>
            </a:r>
            <a:r>
              <a:rPr lang="en-US" sz="2200" dirty="0" err="1">
                <a:effectLst/>
                <a:ea typeface="Calibri" panose="020F0502020204030204" pitchFamily="34" charset="0"/>
              </a:rPr>
              <a:t>kredi</a:t>
            </a:r>
            <a:r>
              <a:rPr lang="en-US" sz="2200" dirty="0">
                <a:effectLst/>
                <a:ea typeface="Calibri" panose="020F0502020204030204" pitchFamily="34" charset="0"/>
              </a:rPr>
              <a:t> </a:t>
            </a:r>
            <a:r>
              <a:rPr lang="en-US" sz="2200" dirty="0" err="1">
                <a:effectLst/>
                <a:ea typeface="Calibri" panose="020F0502020204030204" pitchFamily="34" charset="0"/>
              </a:rPr>
              <a:t>olan</a:t>
            </a:r>
            <a:r>
              <a:rPr lang="en-US" sz="2200" dirty="0">
                <a:effectLst/>
                <a:ea typeface="Calibri" panose="020F0502020204030204" pitchFamily="34" charset="0"/>
              </a:rPr>
              <a:t> </a:t>
            </a:r>
            <a:r>
              <a:rPr lang="en-US" sz="2200" dirty="0" err="1">
                <a:effectLst/>
                <a:ea typeface="Calibri" panose="020F0502020204030204" pitchFamily="34" charset="0"/>
              </a:rPr>
              <a:t>Mesleki</a:t>
            </a:r>
            <a:r>
              <a:rPr lang="en-US" sz="2200" dirty="0">
                <a:effectLst/>
                <a:ea typeface="Calibri" panose="020F0502020204030204" pitchFamily="34" charset="0"/>
              </a:rPr>
              <a:t> </a:t>
            </a:r>
            <a:r>
              <a:rPr lang="en-US" sz="2200" dirty="0" err="1">
                <a:effectLst/>
                <a:ea typeface="Calibri" panose="020F0502020204030204" pitchFamily="34" charset="0"/>
              </a:rPr>
              <a:t>İngilizce</a:t>
            </a:r>
            <a:r>
              <a:rPr lang="en-US" sz="2200" dirty="0">
                <a:effectLst/>
                <a:ea typeface="Calibri" panose="020F0502020204030204" pitchFamily="34" charset="0"/>
              </a:rPr>
              <a:t> 1 </a:t>
            </a:r>
            <a:r>
              <a:rPr lang="en-US" sz="2200" dirty="0" err="1">
                <a:effectLst/>
                <a:ea typeface="Calibri" panose="020F0502020204030204" pitchFamily="34" charset="0"/>
              </a:rPr>
              <a:t>dersi</a:t>
            </a:r>
            <a:r>
              <a:rPr lang="en-US" sz="2200" dirty="0">
                <a:effectLst/>
                <a:ea typeface="Calibri" panose="020F0502020204030204" pitchFamily="34" charset="0"/>
              </a:rPr>
              <a:t>, </a:t>
            </a:r>
            <a:r>
              <a:rPr lang="en-US" sz="2200" dirty="0" err="1">
                <a:effectLst/>
                <a:ea typeface="Calibri" panose="020F0502020204030204" pitchFamily="34" charset="0"/>
              </a:rPr>
              <a:t>bu</a:t>
            </a:r>
            <a:r>
              <a:rPr lang="en-US" sz="2200" dirty="0">
                <a:effectLst/>
                <a:ea typeface="Calibri" panose="020F0502020204030204" pitchFamily="34" charset="0"/>
              </a:rPr>
              <a:t> </a:t>
            </a:r>
            <a:r>
              <a:rPr lang="en-US" sz="2200" dirty="0" err="1">
                <a:effectLst/>
                <a:ea typeface="Calibri" panose="020F0502020204030204" pitchFamily="34" charset="0"/>
              </a:rPr>
              <a:t>dönem</a:t>
            </a:r>
            <a:r>
              <a:rPr lang="en-US" sz="2200" dirty="0">
                <a:effectLst/>
                <a:ea typeface="Calibri" panose="020F0502020204030204" pitchFamily="34" charset="0"/>
              </a:rPr>
              <a:t> </a:t>
            </a:r>
            <a:r>
              <a:rPr lang="en-US" sz="2200" dirty="0" err="1">
                <a:effectLst/>
                <a:ea typeface="Calibri" panose="020F0502020204030204" pitchFamily="34" charset="0"/>
              </a:rPr>
              <a:t>haftada</a:t>
            </a:r>
            <a:r>
              <a:rPr lang="en-US" sz="2200" dirty="0">
                <a:effectLst/>
                <a:ea typeface="Calibri" panose="020F0502020204030204" pitchFamily="34" charset="0"/>
              </a:rPr>
              <a:t> 2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MS Teams </a:t>
            </a:r>
            <a:r>
              <a:rPr lang="en-US" sz="2200" dirty="0" err="1">
                <a:effectLst/>
                <a:ea typeface="Calibri" panose="020F0502020204030204" pitchFamily="34" charset="0"/>
              </a:rPr>
              <a:t>üzerinden</a:t>
            </a:r>
            <a:r>
              <a:rPr lang="en-US" sz="2200" dirty="0">
                <a:effectLst/>
                <a:ea typeface="Calibri" panose="020F0502020204030204" pitchFamily="34" charset="0"/>
              </a:rPr>
              <a:t> </a:t>
            </a:r>
            <a:r>
              <a:rPr lang="en-US" sz="2200" dirty="0" err="1">
                <a:effectLst/>
                <a:ea typeface="Calibri" panose="020F0502020204030204" pitchFamily="34" charset="0"/>
              </a:rPr>
              <a:t>senkronize</a:t>
            </a:r>
            <a:r>
              <a:rPr lang="en-US" sz="2200" dirty="0">
                <a:effectLst/>
                <a:ea typeface="Calibri" panose="020F0502020204030204" pitchFamily="34" charset="0"/>
              </a:rPr>
              <a:t> </a:t>
            </a:r>
            <a:r>
              <a:rPr lang="en-US" sz="2200" dirty="0" err="1">
                <a:effectLst/>
                <a:ea typeface="Calibri" panose="020F0502020204030204" pitchFamily="34" charset="0"/>
              </a:rPr>
              <a:t>canlı</a:t>
            </a:r>
            <a:r>
              <a:rPr lang="en-US" sz="2200" dirty="0">
                <a:effectLst/>
                <a:ea typeface="Calibri" panose="020F0502020204030204" pitchFamily="34" charset="0"/>
              </a:rPr>
              <a:t>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ve</a:t>
            </a:r>
            <a:r>
              <a:rPr lang="en-US" sz="2200" dirty="0">
                <a:effectLst/>
                <a:ea typeface="Calibri" panose="020F0502020204030204" pitchFamily="34" charset="0"/>
              </a:rPr>
              <a:t> 2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de Cengage MindTap LMS </a:t>
            </a:r>
            <a:r>
              <a:rPr lang="en-US" sz="2200" dirty="0" err="1">
                <a:effectLst/>
                <a:ea typeface="Calibri" panose="020F0502020204030204" pitchFamily="34" charset="0"/>
              </a:rPr>
              <a:t>platformu</a:t>
            </a:r>
            <a:r>
              <a:rPr lang="en-US" sz="2200" dirty="0">
                <a:effectLst/>
                <a:ea typeface="Calibri" panose="020F0502020204030204" pitchFamily="34" charset="0"/>
              </a:rPr>
              <a:t> </a:t>
            </a:r>
            <a:r>
              <a:rPr lang="en-US" sz="2200" dirty="0" err="1">
                <a:effectLst/>
                <a:ea typeface="Calibri" panose="020F0502020204030204" pitchFamily="34" charset="0"/>
              </a:rPr>
              <a:t>üzerinden</a:t>
            </a:r>
            <a:r>
              <a:rPr lang="en-US" sz="2200" dirty="0">
                <a:effectLst/>
                <a:ea typeface="Calibri" panose="020F0502020204030204" pitchFamily="34" charset="0"/>
              </a:rPr>
              <a:t> online self-study </a:t>
            </a:r>
            <a:r>
              <a:rPr lang="en-US" sz="2200" dirty="0" err="1">
                <a:effectLst/>
                <a:ea typeface="Calibri" panose="020F0502020204030204" pitchFamily="34" charset="0"/>
              </a:rPr>
              <a:t>şeklinde</a:t>
            </a:r>
            <a:r>
              <a:rPr lang="en-US" sz="2200" dirty="0">
                <a:effectLst/>
                <a:ea typeface="Calibri" panose="020F0502020204030204" pitchFamily="34" charset="0"/>
              </a:rPr>
              <a:t> </a:t>
            </a:r>
            <a:r>
              <a:rPr lang="en-US" sz="2200" dirty="0" err="1">
                <a:effectLst/>
                <a:ea typeface="Calibri" panose="020F0502020204030204" pitchFamily="34" charset="0"/>
              </a:rPr>
              <a:t>yürütülecektir</a:t>
            </a:r>
            <a:r>
              <a:rPr lang="en-US" sz="2200" dirty="0">
                <a:effectLst/>
                <a:ea typeface="Calibri" panose="020F0502020204030204" pitchFamily="34" charset="0"/>
              </a:rPr>
              <a:t>. Bu </a:t>
            </a:r>
            <a:r>
              <a:rPr lang="en-US" sz="2200" dirty="0" err="1">
                <a:effectLst/>
                <a:ea typeface="Calibri" panose="020F0502020204030204" pitchFamily="34" charset="0"/>
              </a:rPr>
              <a:t>dönem</a:t>
            </a:r>
            <a:r>
              <a:rPr lang="en-US" sz="2200" dirty="0">
                <a:effectLst/>
                <a:ea typeface="Calibri" panose="020F0502020204030204" pitchFamily="34" charset="0"/>
              </a:rPr>
              <a:t> </a:t>
            </a:r>
            <a:r>
              <a:rPr lang="en-US" sz="2200" dirty="0" err="1">
                <a:effectLst/>
                <a:ea typeface="Calibri" panose="020F0502020204030204" pitchFamily="34" charset="0"/>
              </a:rPr>
              <a:t>bu</a:t>
            </a:r>
            <a:r>
              <a:rPr lang="en-US" sz="2200" dirty="0">
                <a:effectLst/>
                <a:ea typeface="Calibri" panose="020F0502020204030204" pitchFamily="34" charset="0"/>
              </a:rPr>
              <a:t> </a:t>
            </a:r>
            <a:r>
              <a:rPr lang="en-US" sz="2200" dirty="0" err="1">
                <a:effectLst/>
                <a:ea typeface="Calibri" panose="020F0502020204030204" pitchFamily="34" charset="0"/>
              </a:rPr>
              <a:t>dersi</a:t>
            </a:r>
            <a:r>
              <a:rPr lang="en-US" sz="2200" dirty="0">
                <a:effectLst/>
                <a:ea typeface="Calibri" panose="020F0502020204030204" pitchFamily="34" charset="0"/>
              </a:rPr>
              <a:t> </a:t>
            </a:r>
            <a:r>
              <a:rPr lang="tr-TR" sz="2200" dirty="0">
                <a:effectLst/>
                <a:ea typeface="Calibri" panose="020F0502020204030204" pitchFamily="34" charset="0"/>
              </a:rPr>
              <a:t>3</a:t>
            </a:r>
            <a:r>
              <a:rPr lang="en-US" sz="2200" dirty="0">
                <a:effectLst/>
                <a:ea typeface="Calibri" panose="020F0502020204030204" pitchFamily="34" charset="0"/>
              </a:rPr>
              <a:t> </a:t>
            </a:r>
            <a:r>
              <a:rPr lang="en-US" sz="2200" dirty="0" err="1">
                <a:effectLst/>
                <a:ea typeface="Calibri" panose="020F0502020204030204" pitchFamily="34" charset="0"/>
              </a:rPr>
              <a:t>grup</a:t>
            </a:r>
            <a:r>
              <a:rPr lang="en-US" sz="2200" dirty="0">
                <a:effectLst/>
                <a:ea typeface="Calibri" panose="020F0502020204030204" pitchFamily="34" charset="0"/>
              </a:rPr>
              <a:t> </a:t>
            </a:r>
            <a:r>
              <a:rPr lang="en-US" sz="2200" dirty="0" err="1">
                <a:effectLst/>
                <a:ea typeface="Calibri" panose="020F0502020204030204" pitchFamily="34" charset="0"/>
              </a:rPr>
              <a:t>şeklinde</a:t>
            </a:r>
            <a:r>
              <a:rPr lang="en-US" sz="2200" dirty="0">
                <a:effectLst/>
                <a:ea typeface="Calibri" panose="020F0502020204030204" pitchFamily="34" charset="0"/>
              </a:rPr>
              <a:t> </a:t>
            </a:r>
            <a:r>
              <a:rPr lang="tr-TR" sz="2200" dirty="0">
                <a:effectLst/>
                <a:ea typeface="Calibri" panose="020F0502020204030204" pitchFamily="34" charset="0"/>
              </a:rPr>
              <a:t>3</a:t>
            </a:r>
            <a:r>
              <a:rPr lang="en-US" sz="2200" dirty="0">
                <a:effectLst/>
                <a:ea typeface="Calibri" panose="020F0502020204030204" pitchFamily="34" charset="0"/>
              </a:rPr>
              <a:t> </a:t>
            </a:r>
            <a:r>
              <a:rPr lang="en-US" sz="2200" dirty="0" err="1">
                <a:effectLst/>
                <a:ea typeface="Calibri" panose="020F0502020204030204" pitchFamily="34" charset="0"/>
              </a:rPr>
              <a:t>öğretim</a:t>
            </a:r>
            <a:r>
              <a:rPr lang="en-US" sz="2200" dirty="0">
                <a:effectLst/>
                <a:ea typeface="Calibri" panose="020F0502020204030204" pitchFamily="34" charset="0"/>
              </a:rPr>
              <a:t> </a:t>
            </a:r>
            <a:r>
              <a:rPr lang="en-US" sz="2200" dirty="0" err="1">
                <a:effectLst/>
                <a:ea typeface="Calibri" panose="020F0502020204030204" pitchFamily="34" charset="0"/>
              </a:rPr>
              <a:t>görevlimiz</a:t>
            </a:r>
            <a:r>
              <a:rPr lang="en-US" sz="2200" dirty="0">
                <a:effectLst/>
                <a:ea typeface="Calibri" panose="020F0502020204030204" pitchFamily="34" charset="0"/>
              </a:rPr>
              <a:t> </a:t>
            </a:r>
            <a:r>
              <a:rPr lang="en-US" sz="2200" dirty="0" err="1">
                <a:effectLst/>
                <a:ea typeface="Calibri" panose="020F0502020204030204" pitchFamily="34" charset="0"/>
              </a:rPr>
              <a:t>ver</a:t>
            </a:r>
            <a:r>
              <a:rPr lang="tr-TR" sz="2200" dirty="0" err="1">
                <a:effectLst/>
                <a:ea typeface="Calibri" panose="020F0502020204030204" pitchFamily="34" charset="0"/>
              </a:rPr>
              <a:t>mekted</a:t>
            </a:r>
            <a:r>
              <a:rPr lang="en-US" sz="2200" dirty="0" err="1">
                <a:effectLst/>
                <a:ea typeface="Calibri" panose="020F0502020204030204" pitchFamily="34" charset="0"/>
              </a:rPr>
              <a:t>ir.</a:t>
            </a:r>
            <a:r>
              <a:rPr lang="en-US" sz="2200" dirty="0">
                <a:effectLst/>
                <a:ea typeface="Calibri" panose="020F0502020204030204" pitchFamily="34" charset="0"/>
              </a:rPr>
              <a:t> </a:t>
            </a:r>
            <a:r>
              <a:rPr lang="en-US" sz="2200" dirty="0" err="1">
                <a:effectLst/>
                <a:ea typeface="Calibri" panose="020F0502020204030204" pitchFamily="34" charset="0"/>
              </a:rPr>
              <a:t>Sınavlar</a:t>
            </a:r>
            <a:r>
              <a:rPr lang="en-US" sz="2200" dirty="0">
                <a:effectLst/>
                <a:ea typeface="Calibri" panose="020F0502020204030204" pitchFamily="34" charset="0"/>
              </a:rPr>
              <a:t> KEYPS platform </a:t>
            </a:r>
            <a:r>
              <a:rPr lang="tr-TR" sz="2200" dirty="0">
                <a:effectLst/>
                <a:ea typeface="Calibri" panose="020F0502020204030204" pitchFamily="34" charset="0"/>
              </a:rPr>
              <a:t>çevrimiçi</a:t>
            </a:r>
            <a:r>
              <a:rPr lang="en-US" sz="2200" dirty="0">
                <a:effectLst/>
                <a:ea typeface="Calibri" panose="020F0502020204030204" pitchFamily="34" charset="0"/>
              </a:rPr>
              <a:t> </a:t>
            </a:r>
            <a:r>
              <a:rPr lang="en-US" sz="2200" dirty="0" err="1">
                <a:effectLst/>
                <a:ea typeface="Calibri" panose="020F0502020204030204" pitchFamily="34" charset="0"/>
              </a:rPr>
              <a:t>yapılmıştır</a:t>
            </a:r>
            <a:r>
              <a:rPr lang="en-US" sz="2200" dirty="0">
                <a:effectLst/>
                <a:ea typeface="Calibri" panose="020F0502020204030204" pitchFamily="34" charset="0"/>
              </a:rPr>
              <a:t>.</a:t>
            </a:r>
            <a:endParaRPr lang="tr-TR" sz="2200" dirty="0">
              <a:effectLst/>
              <a:ea typeface="Calibri" panose="020F0502020204030204" pitchFamily="34" charset="0"/>
            </a:endParaRPr>
          </a:p>
          <a:p>
            <a:r>
              <a:rPr lang="en-US" sz="2200" b="1" dirty="0" err="1">
                <a:effectLst/>
                <a:ea typeface="Calibri" panose="020F0502020204030204" pitchFamily="34" charset="0"/>
              </a:rPr>
              <a:t>Mesleki</a:t>
            </a:r>
            <a:r>
              <a:rPr lang="en-US" sz="2200" b="1" dirty="0">
                <a:effectLst/>
                <a:ea typeface="Calibri" panose="020F0502020204030204" pitchFamily="34" charset="0"/>
              </a:rPr>
              <a:t> </a:t>
            </a:r>
            <a:r>
              <a:rPr lang="en-US" sz="2200" b="1" dirty="0" err="1">
                <a:effectLst/>
                <a:ea typeface="Calibri" panose="020F0502020204030204" pitchFamily="34" charset="0"/>
              </a:rPr>
              <a:t>İngilizce</a:t>
            </a:r>
            <a:r>
              <a:rPr lang="en-US" sz="2200" b="1" dirty="0">
                <a:effectLst/>
                <a:ea typeface="Calibri" panose="020F0502020204030204" pitchFamily="34" charset="0"/>
              </a:rPr>
              <a:t> IV: (Theme: Integrated Academic Writing) </a:t>
            </a:r>
            <a:r>
              <a:rPr lang="tr-TR" sz="2200" dirty="0">
                <a:effectLst/>
                <a:ea typeface="Calibri" panose="020F0502020204030204" pitchFamily="34" charset="0"/>
              </a:rPr>
              <a:t>Haftada</a:t>
            </a:r>
            <a:r>
              <a:rPr lang="tr-TR" sz="2200" b="1" dirty="0">
                <a:effectLst/>
                <a:ea typeface="Calibri" panose="020F0502020204030204" pitchFamily="34" charset="0"/>
              </a:rPr>
              <a:t> </a:t>
            </a:r>
            <a:r>
              <a:rPr lang="en-US" sz="2200" dirty="0">
                <a:effectLst/>
                <a:ea typeface="Calibri" panose="020F0502020204030204" pitchFamily="34" charset="0"/>
              </a:rPr>
              <a:t>4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a:t>
            </a:r>
            <a:r>
              <a:rPr lang="en-US" sz="2200" dirty="0" err="1">
                <a:effectLst/>
                <a:ea typeface="Calibri" panose="020F0502020204030204" pitchFamily="34" charset="0"/>
              </a:rPr>
              <a:t>ve</a:t>
            </a:r>
            <a:r>
              <a:rPr lang="en-US" sz="2200" dirty="0">
                <a:effectLst/>
                <a:ea typeface="Calibri" panose="020F0502020204030204" pitchFamily="34" charset="0"/>
              </a:rPr>
              <a:t> 4 </a:t>
            </a:r>
            <a:r>
              <a:rPr lang="en-US" sz="2200" dirty="0" err="1">
                <a:effectLst/>
                <a:ea typeface="Calibri" panose="020F0502020204030204" pitchFamily="34" charset="0"/>
              </a:rPr>
              <a:t>kredi</a:t>
            </a:r>
            <a:r>
              <a:rPr lang="en-US" sz="2200" dirty="0">
                <a:effectLst/>
                <a:ea typeface="Calibri" panose="020F0502020204030204" pitchFamily="34" charset="0"/>
              </a:rPr>
              <a:t> </a:t>
            </a:r>
            <a:r>
              <a:rPr lang="en-US" sz="2200" dirty="0" err="1">
                <a:effectLst/>
                <a:ea typeface="Calibri" panose="020F0502020204030204" pitchFamily="34" charset="0"/>
              </a:rPr>
              <a:t>olan</a:t>
            </a:r>
            <a:r>
              <a:rPr lang="en-US" sz="2200" dirty="0">
                <a:effectLst/>
                <a:ea typeface="Calibri" panose="020F0502020204030204" pitchFamily="34" charset="0"/>
              </a:rPr>
              <a:t> </a:t>
            </a:r>
            <a:r>
              <a:rPr lang="en-US" sz="2200" dirty="0" err="1">
                <a:effectLst/>
                <a:ea typeface="Calibri" panose="020F0502020204030204" pitchFamily="34" charset="0"/>
              </a:rPr>
              <a:t>bu</a:t>
            </a:r>
            <a:r>
              <a:rPr lang="en-US" sz="2200" dirty="0">
                <a:effectLst/>
                <a:ea typeface="Calibri" panose="020F0502020204030204" pitchFamily="34" charset="0"/>
              </a:rPr>
              <a:t> </a:t>
            </a:r>
            <a:r>
              <a:rPr lang="en-US" sz="2200" dirty="0" err="1">
                <a:effectLst/>
                <a:ea typeface="Calibri" panose="020F0502020204030204" pitchFamily="34" charset="0"/>
              </a:rPr>
              <a:t>dersimiz</a:t>
            </a:r>
            <a:r>
              <a:rPr lang="en-US" sz="2200" dirty="0">
                <a:effectLst/>
                <a:ea typeface="Calibri" panose="020F0502020204030204" pitchFamily="34" charset="0"/>
              </a:rPr>
              <a:t> de </a:t>
            </a:r>
            <a:r>
              <a:rPr lang="en-US" sz="2200" dirty="0" err="1">
                <a:effectLst/>
                <a:ea typeface="Calibri" panose="020F0502020204030204" pitchFamily="34" charset="0"/>
              </a:rPr>
              <a:t>bu</a:t>
            </a:r>
            <a:r>
              <a:rPr lang="en-US" sz="2200" dirty="0">
                <a:effectLst/>
                <a:ea typeface="Calibri" panose="020F0502020204030204" pitchFamily="34" charset="0"/>
              </a:rPr>
              <a:t> </a:t>
            </a:r>
            <a:r>
              <a:rPr lang="en-US" sz="2200" dirty="0" err="1">
                <a:effectLst/>
                <a:ea typeface="Calibri" panose="020F0502020204030204" pitchFamily="34" charset="0"/>
              </a:rPr>
              <a:t>dönem</a:t>
            </a:r>
            <a:r>
              <a:rPr lang="en-US" sz="2200" dirty="0">
                <a:effectLst/>
                <a:ea typeface="Calibri" panose="020F0502020204030204" pitchFamily="34" charset="0"/>
              </a:rPr>
              <a:t> </a:t>
            </a:r>
            <a:r>
              <a:rPr lang="en-US" sz="2200" dirty="0" err="1">
                <a:effectLst/>
                <a:ea typeface="Calibri" panose="020F0502020204030204" pitchFamily="34" charset="0"/>
              </a:rPr>
              <a:t>haftada</a:t>
            </a:r>
            <a:r>
              <a:rPr lang="en-US" sz="2200" dirty="0">
                <a:effectLst/>
                <a:ea typeface="Calibri" panose="020F0502020204030204" pitchFamily="34" charset="0"/>
              </a:rPr>
              <a:t> 2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MS Teams </a:t>
            </a:r>
            <a:r>
              <a:rPr lang="en-US" sz="2200" dirty="0" err="1">
                <a:effectLst/>
                <a:ea typeface="Calibri" panose="020F0502020204030204" pitchFamily="34" charset="0"/>
              </a:rPr>
              <a:t>üzerinden</a:t>
            </a:r>
            <a:r>
              <a:rPr lang="en-US" sz="2200" dirty="0">
                <a:effectLst/>
                <a:ea typeface="Calibri" panose="020F0502020204030204" pitchFamily="34" charset="0"/>
              </a:rPr>
              <a:t> </a:t>
            </a:r>
            <a:r>
              <a:rPr lang="en-US" sz="2200" dirty="0" err="1">
                <a:effectLst/>
                <a:ea typeface="Calibri" panose="020F0502020204030204" pitchFamily="34" charset="0"/>
              </a:rPr>
              <a:t>seknronize</a:t>
            </a:r>
            <a:r>
              <a:rPr lang="en-US" sz="2200" dirty="0">
                <a:effectLst/>
                <a:ea typeface="Calibri" panose="020F0502020204030204" pitchFamily="34" charset="0"/>
              </a:rPr>
              <a:t> </a:t>
            </a:r>
            <a:r>
              <a:rPr lang="en-US" sz="2200" dirty="0" err="1">
                <a:effectLst/>
                <a:ea typeface="Calibri" panose="020F0502020204030204" pitchFamily="34" charset="0"/>
              </a:rPr>
              <a:t>canlı</a:t>
            </a:r>
            <a:r>
              <a:rPr lang="en-US" sz="2200" dirty="0">
                <a:effectLst/>
                <a:ea typeface="Calibri" panose="020F0502020204030204" pitchFamily="34" charset="0"/>
              </a:rPr>
              <a:t>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ve</a:t>
            </a:r>
            <a:r>
              <a:rPr lang="en-US" sz="2200" dirty="0">
                <a:effectLst/>
                <a:ea typeface="Calibri" panose="020F0502020204030204" pitchFamily="34" charset="0"/>
              </a:rPr>
              <a:t> 2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Cengage MindTap LMS </a:t>
            </a:r>
            <a:r>
              <a:rPr lang="en-US" sz="2200" dirty="0" err="1">
                <a:effectLst/>
                <a:ea typeface="Calibri" panose="020F0502020204030204" pitchFamily="34" charset="0"/>
              </a:rPr>
              <a:t>platformu</a:t>
            </a:r>
            <a:r>
              <a:rPr lang="en-US" sz="2200" dirty="0">
                <a:effectLst/>
                <a:ea typeface="Calibri" panose="020F0502020204030204" pitchFamily="34" charset="0"/>
              </a:rPr>
              <a:t> </a:t>
            </a:r>
            <a:r>
              <a:rPr lang="en-US" sz="2200" dirty="0" err="1">
                <a:effectLst/>
                <a:ea typeface="Calibri" panose="020F0502020204030204" pitchFamily="34" charset="0"/>
              </a:rPr>
              <a:t>üzerinden</a:t>
            </a:r>
            <a:r>
              <a:rPr lang="en-US" sz="2200" dirty="0">
                <a:effectLst/>
                <a:ea typeface="Calibri" panose="020F0502020204030204" pitchFamily="34" charset="0"/>
              </a:rPr>
              <a:t> online self-study </a:t>
            </a:r>
            <a:r>
              <a:rPr lang="en-US" sz="2200" dirty="0" err="1">
                <a:effectLst/>
                <a:ea typeface="Calibri" panose="020F0502020204030204" pitchFamily="34" charset="0"/>
              </a:rPr>
              <a:t>şeklinde</a:t>
            </a:r>
            <a:r>
              <a:rPr lang="en-US" sz="2200" dirty="0">
                <a:effectLst/>
                <a:ea typeface="Calibri" panose="020F0502020204030204" pitchFamily="34" charset="0"/>
              </a:rPr>
              <a:t> </a:t>
            </a:r>
            <a:r>
              <a:rPr lang="en-US" sz="2200" dirty="0" err="1">
                <a:effectLst/>
                <a:ea typeface="Calibri" panose="020F0502020204030204" pitchFamily="34" charset="0"/>
              </a:rPr>
              <a:t>yürütülecektir</a:t>
            </a:r>
            <a:r>
              <a:rPr lang="en-US" sz="2200" dirty="0">
                <a:effectLst/>
                <a:ea typeface="Calibri" panose="020F0502020204030204" pitchFamily="34" charset="0"/>
              </a:rPr>
              <a:t>. Bu </a:t>
            </a:r>
            <a:r>
              <a:rPr lang="en-US" sz="2200" dirty="0" err="1">
                <a:effectLst/>
                <a:ea typeface="Calibri" panose="020F0502020204030204" pitchFamily="34" charset="0"/>
              </a:rPr>
              <a:t>dönem</a:t>
            </a:r>
            <a:r>
              <a:rPr lang="en-US" sz="2200" dirty="0">
                <a:effectLst/>
                <a:ea typeface="Calibri" panose="020F0502020204030204" pitchFamily="34" charset="0"/>
              </a:rPr>
              <a:t> </a:t>
            </a:r>
            <a:r>
              <a:rPr lang="en-US" sz="2200" dirty="0" err="1">
                <a:effectLst/>
                <a:ea typeface="Calibri" panose="020F0502020204030204" pitchFamily="34" charset="0"/>
              </a:rPr>
              <a:t>bu</a:t>
            </a:r>
            <a:r>
              <a:rPr lang="en-US" sz="2200" dirty="0">
                <a:effectLst/>
                <a:ea typeface="Calibri" panose="020F0502020204030204" pitchFamily="34" charset="0"/>
              </a:rPr>
              <a:t> </a:t>
            </a:r>
            <a:r>
              <a:rPr lang="en-US" sz="2200" dirty="0" err="1">
                <a:effectLst/>
                <a:ea typeface="Calibri" panose="020F0502020204030204" pitchFamily="34" charset="0"/>
              </a:rPr>
              <a:t>dersi</a:t>
            </a:r>
            <a:r>
              <a:rPr lang="en-US" sz="2200" dirty="0">
                <a:effectLst/>
                <a:ea typeface="Calibri" panose="020F0502020204030204" pitchFamily="34" charset="0"/>
              </a:rPr>
              <a:t> </a:t>
            </a:r>
            <a:r>
              <a:rPr lang="tr-TR" sz="2200" dirty="0">
                <a:ea typeface="Calibri" panose="020F0502020204030204" pitchFamily="34" charset="0"/>
              </a:rPr>
              <a:t>3</a:t>
            </a:r>
            <a:r>
              <a:rPr lang="en-US" sz="2200" dirty="0">
                <a:effectLst/>
                <a:ea typeface="Calibri" panose="020F0502020204030204" pitchFamily="34" charset="0"/>
              </a:rPr>
              <a:t> </a:t>
            </a:r>
            <a:r>
              <a:rPr lang="en-US" sz="2200" dirty="0" err="1">
                <a:effectLst/>
                <a:ea typeface="Calibri" panose="020F0502020204030204" pitchFamily="34" charset="0"/>
              </a:rPr>
              <a:t>grup</a:t>
            </a:r>
            <a:r>
              <a:rPr lang="en-US" sz="2200" dirty="0">
                <a:effectLst/>
                <a:ea typeface="Calibri" panose="020F0502020204030204" pitchFamily="34" charset="0"/>
              </a:rPr>
              <a:t> </a:t>
            </a:r>
            <a:r>
              <a:rPr lang="en-US" sz="2200" dirty="0" err="1">
                <a:effectLst/>
                <a:ea typeface="Calibri" panose="020F0502020204030204" pitchFamily="34" charset="0"/>
              </a:rPr>
              <a:t>halinde</a:t>
            </a:r>
            <a:r>
              <a:rPr lang="en-US" sz="2200" dirty="0">
                <a:effectLst/>
                <a:ea typeface="Calibri" panose="020F0502020204030204" pitchFamily="34" charset="0"/>
              </a:rPr>
              <a:t> 3 </a:t>
            </a:r>
            <a:r>
              <a:rPr lang="en-US" sz="2200" dirty="0" err="1">
                <a:effectLst/>
                <a:ea typeface="Calibri" panose="020F0502020204030204" pitchFamily="34" charset="0"/>
              </a:rPr>
              <a:t>öğretim</a:t>
            </a:r>
            <a:r>
              <a:rPr lang="en-US" sz="2200" dirty="0">
                <a:effectLst/>
                <a:ea typeface="Calibri" panose="020F0502020204030204" pitchFamily="34" charset="0"/>
              </a:rPr>
              <a:t> </a:t>
            </a:r>
            <a:r>
              <a:rPr lang="en-US" sz="2200" dirty="0" err="1">
                <a:effectLst/>
                <a:ea typeface="Calibri" panose="020F0502020204030204" pitchFamily="34" charset="0"/>
              </a:rPr>
              <a:t>görevlimiz</a:t>
            </a:r>
            <a:r>
              <a:rPr lang="en-US" sz="2200" dirty="0">
                <a:effectLst/>
                <a:ea typeface="Calibri" panose="020F0502020204030204" pitchFamily="34" charset="0"/>
              </a:rPr>
              <a:t> </a:t>
            </a:r>
            <a:r>
              <a:rPr lang="en-US" sz="2200" dirty="0" err="1">
                <a:effectLst/>
                <a:ea typeface="Calibri" panose="020F0502020204030204" pitchFamily="34" charset="0"/>
              </a:rPr>
              <a:t>ver</a:t>
            </a:r>
            <a:r>
              <a:rPr lang="tr-TR" sz="2200" dirty="0" err="1">
                <a:effectLst/>
                <a:ea typeface="Calibri" panose="020F0502020204030204" pitchFamily="34" charset="0"/>
              </a:rPr>
              <a:t>mekted</a:t>
            </a:r>
            <a:r>
              <a:rPr lang="en-US" sz="2200" dirty="0" err="1">
                <a:effectLst/>
                <a:ea typeface="Calibri" panose="020F0502020204030204" pitchFamily="34" charset="0"/>
              </a:rPr>
              <a:t>ir.</a:t>
            </a:r>
            <a:r>
              <a:rPr lang="en-US" sz="2200" dirty="0">
                <a:effectLst/>
                <a:ea typeface="Calibri" panose="020F0502020204030204" pitchFamily="34" charset="0"/>
              </a:rPr>
              <a:t> </a:t>
            </a:r>
            <a:r>
              <a:rPr lang="en-US" sz="2200" dirty="0" err="1">
                <a:effectLst/>
                <a:ea typeface="Calibri" panose="020F0502020204030204" pitchFamily="34" charset="0"/>
              </a:rPr>
              <a:t>Sınavlar</a:t>
            </a:r>
            <a:r>
              <a:rPr lang="en-US" sz="2200" dirty="0">
                <a:effectLst/>
                <a:ea typeface="Calibri" panose="020F0502020204030204" pitchFamily="34" charset="0"/>
              </a:rPr>
              <a:t> </a:t>
            </a:r>
            <a:r>
              <a:rPr lang="en-US" sz="2200" dirty="0" err="1">
                <a:effectLst/>
                <a:ea typeface="Calibri" panose="020F0502020204030204" pitchFamily="34" charset="0"/>
              </a:rPr>
              <a:t>ödev</a:t>
            </a:r>
            <a:r>
              <a:rPr lang="en-US" sz="2200" dirty="0">
                <a:effectLst/>
                <a:ea typeface="Calibri" panose="020F0502020204030204" pitchFamily="34" charset="0"/>
              </a:rPr>
              <a:t> </a:t>
            </a:r>
            <a:r>
              <a:rPr lang="en-US" sz="2200" dirty="0" err="1">
                <a:effectLst/>
                <a:ea typeface="Calibri" panose="020F0502020204030204" pitchFamily="34" charset="0"/>
              </a:rPr>
              <a:t>teslimi</a:t>
            </a:r>
            <a:r>
              <a:rPr lang="en-US" sz="2200" dirty="0">
                <a:effectLst/>
                <a:ea typeface="Calibri" panose="020F0502020204030204" pitchFamily="34" charset="0"/>
              </a:rPr>
              <a:t> </a:t>
            </a:r>
            <a:r>
              <a:rPr lang="en-US" sz="2200" dirty="0" err="1">
                <a:effectLst/>
                <a:ea typeface="Calibri" panose="020F0502020204030204" pitchFamily="34" charset="0"/>
              </a:rPr>
              <a:t>şeklinde</a:t>
            </a:r>
            <a:r>
              <a:rPr lang="en-US" sz="2200" dirty="0">
                <a:effectLst/>
                <a:ea typeface="Calibri" panose="020F0502020204030204" pitchFamily="34" charset="0"/>
              </a:rPr>
              <a:t> </a:t>
            </a:r>
            <a:r>
              <a:rPr lang="en-US" sz="2200" dirty="0" err="1">
                <a:effectLst/>
                <a:ea typeface="Calibri" panose="020F0502020204030204" pitchFamily="34" charset="0"/>
              </a:rPr>
              <a:t>yapılmıştır</a:t>
            </a:r>
            <a:r>
              <a:rPr lang="en-US" sz="2200" dirty="0">
                <a:effectLst/>
                <a:ea typeface="Calibri" panose="020F0502020204030204" pitchFamily="34" charset="0"/>
              </a:rPr>
              <a:t>.</a:t>
            </a:r>
            <a:endParaRPr lang="tr-TR" sz="2200" dirty="0">
              <a:effectLst/>
              <a:ea typeface="Calibri" panose="020F0502020204030204" pitchFamily="34" charset="0"/>
            </a:endParaRPr>
          </a:p>
          <a:p>
            <a:pPr marL="0" indent="0">
              <a:buNone/>
            </a:pPr>
            <a:r>
              <a:rPr lang="tr-TR" sz="2200" dirty="0">
                <a:effectLst/>
                <a:ea typeface="Calibri" panose="020F0502020204030204" pitchFamily="34" charset="0"/>
              </a:rPr>
              <a:t> </a:t>
            </a:r>
          </a:p>
          <a:p>
            <a:r>
              <a:rPr lang="en-US" sz="2200" b="1" dirty="0">
                <a:effectLst/>
                <a:ea typeface="Calibri" panose="020F0502020204030204" pitchFamily="34" charset="0"/>
              </a:rPr>
              <a:t>202</a:t>
            </a:r>
            <a:r>
              <a:rPr lang="tr-TR" sz="2200" b="1" dirty="0">
                <a:effectLst/>
                <a:ea typeface="Calibri" panose="020F0502020204030204" pitchFamily="34" charset="0"/>
              </a:rPr>
              <a:t>3</a:t>
            </a:r>
            <a:r>
              <a:rPr lang="en-US" sz="2200" b="1" dirty="0">
                <a:effectLst/>
                <a:ea typeface="Calibri" panose="020F0502020204030204" pitchFamily="34" charset="0"/>
              </a:rPr>
              <a:t>-202</a:t>
            </a:r>
            <a:r>
              <a:rPr lang="tr-TR" sz="2200" b="1" dirty="0">
                <a:effectLst/>
                <a:ea typeface="Calibri" panose="020F0502020204030204" pitchFamily="34" charset="0"/>
              </a:rPr>
              <a:t>4</a:t>
            </a:r>
            <a:r>
              <a:rPr lang="en-US" sz="2200" b="1" dirty="0">
                <a:effectLst/>
                <a:ea typeface="Calibri" panose="020F0502020204030204" pitchFamily="34" charset="0"/>
              </a:rPr>
              <a:t> GÜZ</a:t>
            </a:r>
            <a:endParaRPr lang="tr-TR" sz="2200" dirty="0">
              <a:effectLst/>
              <a:ea typeface="Calibri" panose="020F0502020204030204" pitchFamily="34" charset="0"/>
            </a:endParaRPr>
          </a:p>
          <a:p>
            <a:r>
              <a:rPr lang="en-US" sz="2200" b="1" dirty="0" err="1">
                <a:effectLst/>
                <a:ea typeface="Calibri" panose="020F0502020204030204" pitchFamily="34" charset="0"/>
              </a:rPr>
              <a:t>Mesleki</a:t>
            </a:r>
            <a:r>
              <a:rPr lang="en-US" sz="2200" b="1" dirty="0">
                <a:effectLst/>
                <a:ea typeface="Calibri" panose="020F0502020204030204" pitchFamily="34" charset="0"/>
              </a:rPr>
              <a:t> </a:t>
            </a:r>
            <a:r>
              <a:rPr lang="en-US" sz="2200" b="1" dirty="0" err="1">
                <a:effectLst/>
                <a:ea typeface="Calibri" panose="020F0502020204030204" pitchFamily="34" charset="0"/>
              </a:rPr>
              <a:t>İngilizce</a:t>
            </a:r>
            <a:r>
              <a:rPr lang="en-US" sz="2200" b="1" dirty="0">
                <a:effectLst/>
                <a:ea typeface="Calibri" panose="020F0502020204030204" pitchFamily="34" charset="0"/>
              </a:rPr>
              <a:t> I: (Theme: Dental English 1)</a:t>
            </a:r>
            <a:r>
              <a:rPr lang="en-US" sz="2200" dirty="0">
                <a:effectLst/>
                <a:ea typeface="Calibri" panose="020F0502020204030204" pitchFamily="34" charset="0"/>
              </a:rPr>
              <a:t> 4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a:t>
            </a:r>
            <a:r>
              <a:rPr lang="en-US" sz="2200" dirty="0" err="1">
                <a:effectLst/>
                <a:ea typeface="Calibri" panose="020F0502020204030204" pitchFamily="34" charset="0"/>
              </a:rPr>
              <a:t>ve</a:t>
            </a:r>
            <a:r>
              <a:rPr lang="en-US" sz="2200" dirty="0">
                <a:effectLst/>
                <a:ea typeface="Calibri" panose="020F0502020204030204" pitchFamily="34" charset="0"/>
              </a:rPr>
              <a:t> 4 </a:t>
            </a:r>
            <a:r>
              <a:rPr lang="en-US" sz="2200" dirty="0" err="1">
                <a:effectLst/>
                <a:ea typeface="Calibri" panose="020F0502020204030204" pitchFamily="34" charset="0"/>
              </a:rPr>
              <a:t>kredi</a:t>
            </a:r>
            <a:r>
              <a:rPr lang="en-US" sz="2200" dirty="0">
                <a:effectLst/>
                <a:ea typeface="Calibri" panose="020F0502020204030204" pitchFamily="34" charset="0"/>
              </a:rPr>
              <a:t> </a:t>
            </a:r>
            <a:r>
              <a:rPr lang="en-US" sz="2200" dirty="0" err="1">
                <a:effectLst/>
                <a:ea typeface="Calibri" panose="020F0502020204030204" pitchFamily="34" charset="0"/>
              </a:rPr>
              <a:t>olan</a:t>
            </a:r>
            <a:r>
              <a:rPr lang="en-US" sz="2200" dirty="0">
                <a:effectLst/>
                <a:ea typeface="Calibri" panose="020F0502020204030204" pitchFamily="34" charset="0"/>
              </a:rPr>
              <a:t> </a:t>
            </a:r>
            <a:r>
              <a:rPr lang="en-US" sz="2200" dirty="0" err="1">
                <a:effectLst/>
                <a:ea typeface="Calibri" panose="020F0502020204030204" pitchFamily="34" charset="0"/>
              </a:rPr>
              <a:t>Mesleki</a:t>
            </a:r>
            <a:r>
              <a:rPr lang="en-US" sz="2200" dirty="0">
                <a:effectLst/>
                <a:ea typeface="Calibri" panose="020F0502020204030204" pitchFamily="34" charset="0"/>
              </a:rPr>
              <a:t> </a:t>
            </a:r>
            <a:r>
              <a:rPr lang="en-US" sz="2200" dirty="0" err="1">
                <a:effectLst/>
                <a:ea typeface="Calibri" panose="020F0502020204030204" pitchFamily="34" charset="0"/>
              </a:rPr>
              <a:t>İngilizce</a:t>
            </a:r>
            <a:r>
              <a:rPr lang="en-US" sz="2200" dirty="0">
                <a:effectLst/>
                <a:ea typeface="Calibri" panose="020F0502020204030204" pitchFamily="34" charset="0"/>
              </a:rPr>
              <a:t> 1 </a:t>
            </a:r>
            <a:r>
              <a:rPr lang="en-US" sz="2200" dirty="0" err="1">
                <a:effectLst/>
                <a:ea typeface="Calibri" panose="020F0502020204030204" pitchFamily="34" charset="0"/>
              </a:rPr>
              <a:t>dersi</a:t>
            </a:r>
            <a:r>
              <a:rPr lang="en-US" sz="2200" dirty="0">
                <a:effectLst/>
                <a:ea typeface="Calibri" panose="020F0502020204030204" pitchFamily="34" charset="0"/>
              </a:rPr>
              <a:t>, </a:t>
            </a:r>
            <a:r>
              <a:rPr lang="en-US" sz="2200" dirty="0" err="1">
                <a:effectLst/>
                <a:ea typeface="Calibri" panose="020F0502020204030204" pitchFamily="34" charset="0"/>
              </a:rPr>
              <a:t>bu</a:t>
            </a:r>
            <a:r>
              <a:rPr lang="en-US" sz="2200" dirty="0">
                <a:effectLst/>
                <a:ea typeface="Calibri" panose="020F0502020204030204" pitchFamily="34" charset="0"/>
              </a:rPr>
              <a:t> </a:t>
            </a:r>
            <a:r>
              <a:rPr lang="en-US" sz="2200" dirty="0" err="1">
                <a:effectLst/>
                <a:ea typeface="Calibri" panose="020F0502020204030204" pitchFamily="34" charset="0"/>
              </a:rPr>
              <a:t>dönem</a:t>
            </a:r>
            <a:r>
              <a:rPr lang="en-US" sz="2200" dirty="0">
                <a:effectLst/>
                <a:ea typeface="Calibri" panose="020F0502020204030204" pitchFamily="34" charset="0"/>
              </a:rPr>
              <a:t> </a:t>
            </a:r>
            <a:r>
              <a:rPr lang="en-US" sz="2200" dirty="0" err="1">
                <a:effectLst/>
                <a:ea typeface="Calibri" panose="020F0502020204030204" pitchFamily="34" charset="0"/>
              </a:rPr>
              <a:t>haftada</a:t>
            </a:r>
            <a:r>
              <a:rPr lang="en-US" sz="2200" dirty="0">
                <a:effectLst/>
                <a:ea typeface="Calibri" panose="020F0502020204030204" pitchFamily="34" charset="0"/>
              </a:rPr>
              <a:t> 2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MS Teams </a:t>
            </a:r>
            <a:r>
              <a:rPr lang="en-US" sz="2200" dirty="0" err="1">
                <a:effectLst/>
                <a:ea typeface="Calibri" panose="020F0502020204030204" pitchFamily="34" charset="0"/>
              </a:rPr>
              <a:t>üzerinden</a:t>
            </a:r>
            <a:r>
              <a:rPr lang="en-US" sz="2200" dirty="0">
                <a:effectLst/>
                <a:ea typeface="Calibri" panose="020F0502020204030204" pitchFamily="34" charset="0"/>
              </a:rPr>
              <a:t> </a:t>
            </a:r>
            <a:r>
              <a:rPr lang="en-US" sz="2200" dirty="0" err="1">
                <a:effectLst/>
                <a:ea typeface="Calibri" panose="020F0502020204030204" pitchFamily="34" charset="0"/>
              </a:rPr>
              <a:t>senkronize</a:t>
            </a:r>
            <a:r>
              <a:rPr lang="en-US" sz="2200" dirty="0">
                <a:effectLst/>
                <a:ea typeface="Calibri" panose="020F0502020204030204" pitchFamily="34" charset="0"/>
              </a:rPr>
              <a:t> </a:t>
            </a:r>
            <a:r>
              <a:rPr lang="en-US" sz="2200" dirty="0" err="1">
                <a:effectLst/>
                <a:ea typeface="Calibri" panose="020F0502020204030204" pitchFamily="34" charset="0"/>
              </a:rPr>
              <a:t>canlı</a:t>
            </a:r>
            <a:r>
              <a:rPr lang="en-US" sz="2200" dirty="0">
                <a:effectLst/>
                <a:ea typeface="Calibri" panose="020F0502020204030204" pitchFamily="34" charset="0"/>
              </a:rPr>
              <a:t>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ve</a:t>
            </a:r>
            <a:r>
              <a:rPr lang="en-US" sz="2200" dirty="0">
                <a:effectLst/>
                <a:ea typeface="Calibri" panose="020F0502020204030204" pitchFamily="34" charset="0"/>
              </a:rPr>
              <a:t> 2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de Cengage MindTap LMS </a:t>
            </a:r>
            <a:r>
              <a:rPr lang="en-US" sz="2200" dirty="0" err="1">
                <a:effectLst/>
                <a:ea typeface="Calibri" panose="020F0502020204030204" pitchFamily="34" charset="0"/>
              </a:rPr>
              <a:t>platformu</a:t>
            </a:r>
            <a:r>
              <a:rPr lang="en-US" sz="2200" dirty="0">
                <a:effectLst/>
                <a:ea typeface="Calibri" panose="020F0502020204030204" pitchFamily="34" charset="0"/>
              </a:rPr>
              <a:t> </a:t>
            </a:r>
            <a:r>
              <a:rPr lang="en-US" sz="2200" dirty="0" err="1">
                <a:effectLst/>
                <a:ea typeface="Calibri" panose="020F0502020204030204" pitchFamily="34" charset="0"/>
              </a:rPr>
              <a:t>üzerinden</a:t>
            </a:r>
            <a:r>
              <a:rPr lang="en-US" sz="2200" dirty="0">
                <a:effectLst/>
                <a:ea typeface="Calibri" panose="020F0502020204030204" pitchFamily="34" charset="0"/>
              </a:rPr>
              <a:t> online self-study </a:t>
            </a:r>
            <a:r>
              <a:rPr lang="en-US" sz="2200" dirty="0" err="1">
                <a:effectLst/>
                <a:ea typeface="Calibri" panose="020F0502020204030204" pitchFamily="34" charset="0"/>
              </a:rPr>
              <a:t>şeklinde</a:t>
            </a:r>
            <a:r>
              <a:rPr lang="en-US" sz="2200" dirty="0">
                <a:effectLst/>
                <a:ea typeface="Calibri" panose="020F0502020204030204" pitchFamily="34" charset="0"/>
              </a:rPr>
              <a:t> </a:t>
            </a:r>
            <a:r>
              <a:rPr lang="en-US" sz="2200" dirty="0" err="1">
                <a:effectLst/>
                <a:ea typeface="Calibri" panose="020F0502020204030204" pitchFamily="34" charset="0"/>
              </a:rPr>
              <a:t>yürütülecektir</a:t>
            </a:r>
            <a:r>
              <a:rPr lang="en-US" sz="2200" dirty="0">
                <a:effectLst/>
                <a:ea typeface="Calibri" panose="020F0502020204030204" pitchFamily="34" charset="0"/>
              </a:rPr>
              <a:t>. Bu </a:t>
            </a:r>
            <a:r>
              <a:rPr lang="en-US" sz="2200" dirty="0" err="1">
                <a:effectLst/>
                <a:ea typeface="Calibri" panose="020F0502020204030204" pitchFamily="34" charset="0"/>
              </a:rPr>
              <a:t>dönem</a:t>
            </a:r>
            <a:r>
              <a:rPr lang="en-US" sz="2200" dirty="0">
                <a:effectLst/>
                <a:ea typeface="Calibri" panose="020F0502020204030204" pitchFamily="34" charset="0"/>
              </a:rPr>
              <a:t> </a:t>
            </a:r>
            <a:r>
              <a:rPr lang="en-US" sz="2200" dirty="0" err="1">
                <a:effectLst/>
                <a:ea typeface="Calibri" panose="020F0502020204030204" pitchFamily="34" charset="0"/>
              </a:rPr>
              <a:t>bu</a:t>
            </a:r>
            <a:r>
              <a:rPr lang="en-US" sz="2200" dirty="0">
                <a:effectLst/>
                <a:ea typeface="Calibri" panose="020F0502020204030204" pitchFamily="34" charset="0"/>
              </a:rPr>
              <a:t> </a:t>
            </a:r>
            <a:r>
              <a:rPr lang="en-US" sz="2200" dirty="0" err="1">
                <a:effectLst/>
                <a:ea typeface="Calibri" panose="020F0502020204030204" pitchFamily="34" charset="0"/>
              </a:rPr>
              <a:t>dersi</a:t>
            </a:r>
            <a:r>
              <a:rPr lang="en-US" sz="2200" dirty="0">
                <a:effectLst/>
                <a:ea typeface="Calibri" panose="020F0502020204030204" pitchFamily="34" charset="0"/>
              </a:rPr>
              <a:t>  2 </a:t>
            </a:r>
            <a:r>
              <a:rPr lang="en-US" sz="2200" dirty="0" err="1">
                <a:effectLst/>
                <a:ea typeface="Calibri" panose="020F0502020204030204" pitchFamily="34" charset="0"/>
              </a:rPr>
              <a:t>grup</a:t>
            </a:r>
            <a:r>
              <a:rPr lang="en-US" sz="2200" dirty="0">
                <a:effectLst/>
                <a:ea typeface="Calibri" panose="020F0502020204030204" pitchFamily="34" charset="0"/>
              </a:rPr>
              <a:t> </a:t>
            </a:r>
            <a:r>
              <a:rPr lang="en-US" sz="2200" dirty="0" err="1">
                <a:effectLst/>
                <a:ea typeface="Calibri" panose="020F0502020204030204" pitchFamily="34" charset="0"/>
              </a:rPr>
              <a:t>şeklinde</a:t>
            </a:r>
            <a:r>
              <a:rPr lang="en-US" sz="2200" dirty="0">
                <a:effectLst/>
                <a:ea typeface="Calibri" panose="020F0502020204030204" pitchFamily="34" charset="0"/>
              </a:rPr>
              <a:t> 2 </a:t>
            </a:r>
            <a:r>
              <a:rPr lang="en-US" sz="2200" dirty="0" err="1">
                <a:effectLst/>
                <a:ea typeface="Calibri" panose="020F0502020204030204" pitchFamily="34" charset="0"/>
              </a:rPr>
              <a:t>öğretim</a:t>
            </a:r>
            <a:r>
              <a:rPr lang="en-US" sz="2200" dirty="0">
                <a:effectLst/>
                <a:ea typeface="Calibri" panose="020F0502020204030204" pitchFamily="34" charset="0"/>
              </a:rPr>
              <a:t> </a:t>
            </a:r>
            <a:r>
              <a:rPr lang="en-US" sz="2200" dirty="0" err="1">
                <a:effectLst/>
                <a:ea typeface="Calibri" panose="020F0502020204030204" pitchFamily="34" charset="0"/>
              </a:rPr>
              <a:t>görevlimiz</a:t>
            </a:r>
            <a:r>
              <a:rPr lang="en-US" sz="2200" dirty="0">
                <a:effectLst/>
                <a:ea typeface="Calibri" panose="020F0502020204030204" pitchFamily="34" charset="0"/>
              </a:rPr>
              <a:t> </a:t>
            </a:r>
            <a:r>
              <a:rPr lang="en-US" sz="2200" dirty="0" err="1">
                <a:effectLst/>
                <a:ea typeface="Calibri" panose="020F0502020204030204" pitchFamily="34" charset="0"/>
              </a:rPr>
              <a:t>ver</a:t>
            </a:r>
            <a:r>
              <a:rPr lang="tr-TR" sz="2200" dirty="0" err="1">
                <a:effectLst/>
                <a:ea typeface="Calibri" panose="020F0502020204030204" pitchFamily="34" charset="0"/>
              </a:rPr>
              <a:t>mekted</a:t>
            </a:r>
            <a:r>
              <a:rPr lang="en-US" sz="2200" dirty="0" err="1">
                <a:effectLst/>
                <a:ea typeface="Calibri" panose="020F0502020204030204" pitchFamily="34" charset="0"/>
              </a:rPr>
              <a:t>ir.</a:t>
            </a:r>
            <a:r>
              <a:rPr lang="en-US" sz="2200" dirty="0">
                <a:effectLst/>
                <a:ea typeface="Calibri" panose="020F0502020204030204" pitchFamily="34" charset="0"/>
              </a:rPr>
              <a:t> </a:t>
            </a:r>
            <a:r>
              <a:rPr lang="en-US" sz="2200" dirty="0" err="1">
                <a:effectLst/>
                <a:ea typeface="Calibri" panose="020F0502020204030204" pitchFamily="34" charset="0"/>
              </a:rPr>
              <a:t>Sınavlar</a:t>
            </a:r>
            <a:r>
              <a:rPr lang="en-US" sz="2200" dirty="0">
                <a:effectLst/>
                <a:ea typeface="Calibri" panose="020F0502020204030204" pitchFamily="34" charset="0"/>
              </a:rPr>
              <a:t> KEYPS platform </a:t>
            </a:r>
            <a:r>
              <a:rPr lang="en-US" sz="2200" dirty="0" err="1">
                <a:effectLst/>
                <a:ea typeface="Calibri" panose="020F0502020204030204" pitchFamily="34" charset="0"/>
              </a:rPr>
              <a:t>üzerinden</a:t>
            </a:r>
            <a:r>
              <a:rPr lang="en-US" sz="2200" dirty="0">
                <a:effectLst/>
                <a:ea typeface="Calibri" panose="020F0502020204030204" pitchFamily="34" charset="0"/>
              </a:rPr>
              <a:t> </a:t>
            </a:r>
            <a:r>
              <a:rPr lang="en-US" sz="2200" dirty="0" err="1">
                <a:effectLst/>
                <a:ea typeface="Calibri" panose="020F0502020204030204" pitchFamily="34" charset="0"/>
              </a:rPr>
              <a:t>yüz</a:t>
            </a:r>
            <a:r>
              <a:rPr lang="en-US" sz="2200" dirty="0">
                <a:effectLst/>
                <a:ea typeface="Calibri" panose="020F0502020204030204" pitchFamily="34" charset="0"/>
              </a:rPr>
              <a:t> </a:t>
            </a:r>
            <a:r>
              <a:rPr lang="en-US" sz="2200" dirty="0" err="1">
                <a:effectLst/>
                <a:ea typeface="Calibri" panose="020F0502020204030204" pitchFamily="34" charset="0"/>
              </a:rPr>
              <a:t>yüze</a:t>
            </a:r>
            <a:r>
              <a:rPr lang="en-US" sz="2200" dirty="0">
                <a:effectLst/>
                <a:ea typeface="Calibri" panose="020F0502020204030204" pitchFamily="34" charset="0"/>
              </a:rPr>
              <a:t> </a:t>
            </a:r>
            <a:r>
              <a:rPr lang="en-US" sz="2200" dirty="0" err="1">
                <a:effectLst/>
                <a:ea typeface="Calibri" panose="020F0502020204030204" pitchFamily="34" charset="0"/>
              </a:rPr>
              <a:t>yapılmıştır</a:t>
            </a:r>
            <a:r>
              <a:rPr lang="en-US" sz="2200" dirty="0">
                <a:effectLst/>
                <a:ea typeface="Calibri" panose="020F0502020204030204" pitchFamily="34" charset="0"/>
              </a:rPr>
              <a:t>.</a:t>
            </a:r>
            <a:endParaRPr lang="tr-TR" sz="2200" dirty="0">
              <a:effectLst/>
              <a:ea typeface="Calibri" panose="020F0502020204030204" pitchFamily="34" charset="0"/>
            </a:endParaRPr>
          </a:p>
          <a:p>
            <a:r>
              <a:rPr lang="en-US" sz="2200" b="1" dirty="0" err="1">
                <a:effectLst/>
                <a:ea typeface="Calibri" panose="020F0502020204030204" pitchFamily="34" charset="0"/>
              </a:rPr>
              <a:t>Mesleki</a:t>
            </a:r>
            <a:r>
              <a:rPr lang="en-US" sz="2200" b="1" dirty="0">
                <a:effectLst/>
                <a:ea typeface="Calibri" panose="020F0502020204030204" pitchFamily="34" charset="0"/>
              </a:rPr>
              <a:t> </a:t>
            </a:r>
            <a:r>
              <a:rPr lang="en-US" sz="2200" b="1" dirty="0" err="1">
                <a:effectLst/>
                <a:ea typeface="Calibri" panose="020F0502020204030204" pitchFamily="34" charset="0"/>
              </a:rPr>
              <a:t>İngilizce</a:t>
            </a:r>
            <a:r>
              <a:rPr lang="en-US" sz="2200" b="1" dirty="0">
                <a:effectLst/>
                <a:ea typeface="Calibri" panose="020F0502020204030204" pitchFamily="34" charset="0"/>
              </a:rPr>
              <a:t> III: (Theme: Integrated Academic Writing) </a:t>
            </a:r>
            <a:r>
              <a:rPr lang="tr-TR" sz="2200" dirty="0">
                <a:effectLst/>
                <a:ea typeface="Calibri" panose="020F0502020204030204" pitchFamily="34" charset="0"/>
              </a:rPr>
              <a:t>Haftada</a:t>
            </a:r>
            <a:r>
              <a:rPr lang="tr-TR" sz="2200" b="1" dirty="0">
                <a:effectLst/>
                <a:ea typeface="Calibri" panose="020F0502020204030204" pitchFamily="34" charset="0"/>
              </a:rPr>
              <a:t> </a:t>
            </a:r>
            <a:r>
              <a:rPr lang="en-US" sz="2200" dirty="0">
                <a:effectLst/>
                <a:ea typeface="Calibri" panose="020F0502020204030204" pitchFamily="34" charset="0"/>
              </a:rPr>
              <a:t>4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a:t>
            </a:r>
            <a:r>
              <a:rPr lang="en-US" sz="2200" dirty="0" err="1">
                <a:effectLst/>
                <a:ea typeface="Calibri" panose="020F0502020204030204" pitchFamily="34" charset="0"/>
              </a:rPr>
              <a:t>ve</a:t>
            </a:r>
            <a:r>
              <a:rPr lang="en-US" sz="2200" dirty="0">
                <a:effectLst/>
                <a:ea typeface="Calibri" panose="020F0502020204030204" pitchFamily="34" charset="0"/>
              </a:rPr>
              <a:t> 4 </a:t>
            </a:r>
            <a:r>
              <a:rPr lang="en-US" sz="2200" dirty="0" err="1">
                <a:effectLst/>
                <a:ea typeface="Calibri" panose="020F0502020204030204" pitchFamily="34" charset="0"/>
              </a:rPr>
              <a:t>kredi</a:t>
            </a:r>
            <a:r>
              <a:rPr lang="en-US" sz="2200" dirty="0">
                <a:effectLst/>
                <a:ea typeface="Calibri" panose="020F0502020204030204" pitchFamily="34" charset="0"/>
              </a:rPr>
              <a:t> </a:t>
            </a:r>
            <a:r>
              <a:rPr lang="en-US" sz="2200" dirty="0" err="1">
                <a:effectLst/>
                <a:ea typeface="Calibri" panose="020F0502020204030204" pitchFamily="34" charset="0"/>
              </a:rPr>
              <a:t>olan</a:t>
            </a:r>
            <a:r>
              <a:rPr lang="en-US" sz="2200" dirty="0">
                <a:effectLst/>
                <a:ea typeface="Calibri" panose="020F0502020204030204" pitchFamily="34" charset="0"/>
              </a:rPr>
              <a:t> </a:t>
            </a:r>
            <a:r>
              <a:rPr lang="en-US" sz="2200" dirty="0" err="1">
                <a:effectLst/>
                <a:ea typeface="Calibri" panose="020F0502020204030204" pitchFamily="34" charset="0"/>
              </a:rPr>
              <a:t>bu</a:t>
            </a:r>
            <a:r>
              <a:rPr lang="en-US" sz="2200" dirty="0">
                <a:effectLst/>
                <a:ea typeface="Calibri" panose="020F0502020204030204" pitchFamily="34" charset="0"/>
              </a:rPr>
              <a:t> </a:t>
            </a:r>
            <a:r>
              <a:rPr lang="en-US" sz="2200" dirty="0" err="1">
                <a:effectLst/>
                <a:ea typeface="Calibri" panose="020F0502020204030204" pitchFamily="34" charset="0"/>
              </a:rPr>
              <a:t>dersimiz</a:t>
            </a:r>
            <a:r>
              <a:rPr lang="en-US" sz="2200" dirty="0">
                <a:effectLst/>
                <a:ea typeface="Calibri" panose="020F0502020204030204" pitchFamily="34" charset="0"/>
              </a:rPr>
              <a:t> de </a:t>
            </a:r>
            <a:r>
              <a:rPr lang="en-US" sz="2200" dirty="0" err="1">
                <a:effectLst/>
                <a:ea typeface="Calibri" panose="020F0502020204030204" pitchFamily="34" charset="0"/>
              </a:rPr>
              <a:t>bu</a:t>
            </a:r>
            <a:r>
              <a:rPr lang="en-US" sz="2200" dirty="0">
                <a:effectLst/>
                <a:ea typeface="Calibri" panose="020F0502020204030204" pitchFamily="34" charset="0"/>
              </a:rPr>
              <a:t> </a:t>
            </a:r>
            <a:r>
              <a:rPr lang="en-US" sz="2200" dirty="0" err="1">
                <a:effectLst/>
                <a:ea typeface="Calibri" panose="020F0502020204030204" pitchFamily="34" charset="0"/>
              </a:rPr>
              <a:t>dönem</a:t>
            </a:r>
            <a:r>
              <a:rPr lang="en-US" sz="2200" dirty="0">
                <a:effectLst/>
                <a:ea typeface="Calibri" panose="020F0502020204030204" pitchFamily="34" charset="0"/>
              </a:rPr>
              <a:t> </a:t>
            </a:r>
            <a:r>
              <a:rPr lang="en-US" sz="2200" dirty="0" err="1">
                <a:effectLst/>
                <a:ea typeface="Calibri" panose="020F0502020204030204" pitchFamily="34" charset="0"/>
              </a:rPr>
              <a:t>haftada</a:t>
            </a:r>
            <a:r>
              <a:rPr lang="en-US" sz="2200" dirty="0">
                <a:effectLst/>
                <a:ea typeface="Calibri" panose="020F0502020204030204" pitchFamily="34" charset="0"/>
              </a:rPr>
              <a:t> 2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MS Teams </a:t>
            </a:r>
            <a:r>
              <a:rPr lang="en-US" sz="2200" dirty="0" err="1">
                <a:effectLst/>
                <a:ea typeface="Calibri" panose="020F0502020204030204" pitchFamily="34" charset="0"/>
              </a:rPr>
              <a:t>üzerinden</a:t>
            </a:r>
            <a:r>
              <a:rPr lang="en-US" sz="2200" dirty="0">
                <a:effectLst/>
                <a:ea typeface="Calibri" panose="020F0502020204030204" pitchFamily="34" charset="0"/>
              </a:rPr>
              <a:t> </a:t>
            </a:r>
            <a:r>
              <a:rPr lang="en-US" sz="2200" dirty="0" err="1">
                <a:effectLst/>
                <a:ea typeface="Calibri" panose="020F0502020204030204" pitchFamily="34" charset="0"/>
              </a:rPr>
              <a:t>seknronize</a:t>
            </a:r>
            <a:r>
              <a:rPr lang="en-US" sz="2200" dirty="0">
                <a:effectLst/>
                <a:ea typeface="Calibri" panose="020F0502020204030204" pitchFamily="34" charset="0"/>
              </a:rPr>
              <a:t> </a:t>
            </a:r>
            <a:r>
              <a:rPr lang="en-US" sz="2200" dirty="0" err="1">
                <a:effectLst/>
                <a:ea typeface="Calibri" panose="020F0502020204030204" pitchFamily="34" charset="0"/>
              </a:rPr>
              <a:t>canlı</a:t>
            </a:r>
            <a:r>
              <a:rPr lang="en-US" sz="2200" dirty="0">
                <a:effectLst/>
                <a:ea typeface="Calibri" panose="020F0502020204030204" pitchFamily="34" charset="0"/>
              </a:rPr>
              <a:t>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ve</a:t>
            </a:r>
            <a:r>
              <a:rPr lang="en-US" sz="2200" dirty="0">
                <a:effectLst/>
                <a:ea typeface="Calibri" panose="020F0502020204030204" pitchFamily="34" charset="0"/>
              </a:rPr>
              <a:t> 2 </a:t>
            </a:r>
            <a:r>
              <a:rPr lang="en-US" sz="2200" dirty="0" err="1">
                <a:effectLst/>
                <a:ea typeface="Calibri" panose="020F0502020204030204" pitchFamily="34" charset="0"/>
              </a:rPr>
              <a:t>ders</a:t>
            </a:r>
            <a:r>
              <a:rPr lang="en-US" sz="2200" dirty="0">
                <a:effectLst/>
                <a:ea typeface="Calibri" panose="020F0502020204030204" pitchFamily="34" charset="0"/>
              </a:rPr>
              <a:t> </a:t>
            </a:r>
            <a:r>
              <a:rPr lang="en-US" sz="2200" dirty="0" err="1">
                <a:effectLst/>
                <a:ea typeface="Calibri" panose="020F0502020204030204" pitchFamily="34" charset="0"/>
              </a:rPr>
              <a:t>saati</a:t>
            </a:r>
            <a:r>
              <a:rPr lang="en-US" sz="2200" dirty="0">
                <a:effectLst/>
                <a:ea typeface="Calibri" panose="020F0502020204030204" pitchFamily="34" charset="0"/>
              </a:rPr>
              <a:t> Cengage MindTap LMS </a:t>
            </a:r>
            <a:r>
              <a:rPr lang="en-US" sz="2200" dirty="0" err="1">
                <a:effectLst/>
                <a:ea typeface="Calibri" panose="020F0502020204030204" pitchFamily="34" charset="0"/>
              </a:rPr>
              <a:t>platformu</a:t>
            </a:r>
            <a:r>
              <a:rPr lang="en-US" sz="2200" dirty="0">
                <a:effectLst/>
                <a:ea typeface="Calibri" panose="020F0502020204030204" pitchFamily="34" charset="0"/>
              </a:rPr>
              <a:t> </a:t>
            </a:r>
            <a:r>
              <a:rPr lang="en-US" sz="2200" dirty="0" err="1">
                <a:effectLst/>
                <a:ea typeface="Calibri" panose="020F0502020204030204" pitchFamily="34" charset="0"/>
              </a:rPr>
              <a:t>üzerinden</a:t>
            </a:r>
            <a:r>
              <a:rPr lang="en-US" sz="2200" dirty="0">
                <a:effectLst/>
                <a:ea typeface="Calibri" panose="020F0502020204030204" pitchFamily="34" charset="0"/>
              </a:rPr>
              <a:t> online self-study </a:t>
            </a:r>
            <a:r>
              <a:rPr lang="en-US" sz="2200" dirty="0" err="1">
                <a:effectLst/>
                <a:ea typeface="Calibri" panose="020F0502020204030204" pitchFamily="34" charset="0"/>
              </a:rPr>
              <a:t>şeklinde</a:t>
            </a:r>
            <a:r>
              <a:rPr lang="en-US" sz="2200" dirty="0">
                <a:effectLst/>
                <a:ea typeface="Calibri" panose="020F0502020204030204" pitchFamily="34" charset="0"/>
              </a:rPr>
              <a:t> </a:t>
            </a:r>
            <a:r>
              <a:rPr lang="en-US" sz="2200" dirty="0" err="1">
                <a:effectLst/>
                <a:ea typeface="Calibri" panose="020F0502020204030204" pitchFamily="34" charset="0"/>
              </a:rPr>
              <a:t>yürütülecektir</a:t>
            </a:r>
            <a:r>
              <a:rPr lang="en-US" sz="2200" dirty="0">
                <a:effectLst/>
                <a:ea typeface="Calibri" panose="020F0502020204030204" pitchFamily="34" charset="0"/>
              </a:rPr>
              <a:t>. Bu </a:t>
            </a:r>
            <a:r>
              <a:rPr lang="en-US" sz="2200" dirty="0" err="1">
                <a:effectLst/>
                <a:ea typeface="Calibri" panose="020F0502020204030204" pitchFamily="34" charset="0"/>
              </a:rPr>
              <a:t>dönem</a:t>
            </a:r>
            <a:r>
              <a:rPr lang="en-US" sz="2200" dirty="0">
                <a:effectLst/>
                <a:ea typeface="Calibri" panose="020F0502020204030204" pitchFamily="34" charset="0"/>
              </a:rPr>
              <a:t> </a:t>
            </a:r>
            <a:r>
              <a:rPr lang="en-US" sz="2200" dirty="0" err="1">
                <a:effectLst/>
                <a:ea typeface="Calibri" panose="020F0502020204030204" pitchFamily="34" charset="0"/>
              </a:rPr>
              <a:t>bu</a:t>
            </a:r>
            <a:r>
              <a:rPr lang="en-US" sz="2200" dirty="0">
                <a:effectLst/>
                <a:ea typeface="Calibri" panose="020F0502020204030204" pitchFamily="34" charset="0"/>
              </a:rPr>
              <a:t> </a:t>
            </a:r>
            <a:r>
              <a:rPr lang="en-US" sz="2200" dirty="0" err="1">
                <a:effectLst/>
                <a:ea typeface="Calibri" panose="020F0502020204030204" pitchFamily="34" charset="0"/>
              </a:rPr>
              <a:t>dersi</a:t>
            </a:r>
            <a:r>
              <a:rPr lang="en-US" sz="2200" dirty="0">
                <a:effectLst/>
                <a:ea typeface="Calibri" panose="020F0502020204030204" pitchFamily="34" charset="0"/>
              </a:rPr>
              <a:t> 2 </a:t>
            </a:r>
            <a:r>
              <a:rPr lang="en-US" sz="2200" dirty="0" err="1">
                <a:effectLst/>
                <a:ea typeface="Calibri" panose="020F0502020204030204" pitchFamily="34" charset="0"/>
              </a:rPr>
              <a:t>grup</a:t>
            </a:r>
            <a:r>
              <a:rPr lang="en-US" sz="2200" dirty="0">
                <a:effectLst/>
                <a:ea typeface="Calibri" panose="020F0502020204030204" pitchFamily="34" charset="0"/>
              </a:rPr>
              <a:t> </a:t>
            </a:r>
            <a:r>
              <a:rPr lang="en-US" sz="2200" dirty="0" err="1">
                <a:effectLst/>
                <a:ea typeface="Calibri" panose="020F0502020204030204" pitchFamily="34" charset="0"/>
              </a:rPr>
              <a:t>halinde</a:t>
            </a:r>
            <a:r>
              <a:rPr lang="en-US" sz="2200" dirty="0">
                <a:effectLst/>
                <a:ea typeface="Calibri" panose="020F0502020204030204" pitchFamily="34" charset="0"/>
              </a:rPr>
              <a:t> 2 </a:t>
            </a:r>
            <a:r>
              <a:rPr lang="en-US" sz="2200" dirty="0" err="1">
                <a:effectLst/>
                <a:ea typeface="Calibri" panose="020F0502020204030204" pitchFamily="34" charset="0"/>
              </a:rPr>
              <a:t>öğretim</a:t>
            </a:r>
            <a:r>
              <a:rPr lang="en-US" sz="2200" dirty="0">
                <a:effectLst/>
                <a:ea typeface="Calibri" panose="020F0502020204030204" pitchFamily="34" charset="0"/>
              </a:rPr>
              <a:t> </a:t>
            </a:r>
            <a:r>
              <a:rPr lang="en-US" sz="2200" dirty="0" err="1">
                <a:effectLst/>
                <a:ea typeface="Calibri" panose="020F0502020204030204" pitchFamily="34" charset="0"/>
              </a:rPr>
              <a:t>görevlimiz</a:t>
            </a:r>
            <a:r>
              <a:rPr lang="en-US" sz="2200" dirty="0">
                <a:effectLst/>
                <a:ea typeface="Calibri" panose="020F0502020204030204" pitchFamily="34" charset="0"/>
              </a:rPr>
              <a:t> </a:t>
            </a:r>
            <a:r>
              <a:rPr lang="en-US" sz="2200" dirty="0" err="1">
                <a:effectLst/>
                <a:ea typeface="Calibri" panose="020F0502020204030204" pitchFamily="34" charset="0"/>
              </a:rPr>
              <a:t>ver</a:t>
            </a:r>
            <a:r>
              <a:rPr lang="tr-TR" sz="2200" dirty="0" err="1">
                <a:effectLst/>
                <a:ea typeface="Calibri" panose="020F0502020204030204" pitchFamily="34" charset="0"/>
              </a:rPr>
              <a:t>mekted</a:t>
            </a:r>
            <a:r>
              <a:rPr lang="en-US" sz="2200" dirty="0" err="1">
                <a:effectLst/>
                <a:ea typeface="Calibri" panose="020F0502020204030204" pitchFamily="34" charset="0"/>
              </a:rPr>
              <a:t>ir.</a:t>
            </a:r>
            <a:r>
              <a:rPr lang="en-US" sz="2200" dirty="0">
                <a:effectLst/>
                <a:ea typeface="Calibri" panose="020F0502020204030204" pitchFamily="34" charset="0"/>
              </a:rPr>
              <a:t> </a:t>
            </a:r>
            <a:r>
              <a:rPr lang="en-US" sz="2200" dirty="0" err="1">
                <a:effectLst/>
                <a:ea typeface="Calibri" panose="020F0502020204030204" pitchFamily="34" charset="0"/>
              </a:rPr>
              <a:t>Sınavlar</a:t>
            </a:r>
            <a:r>
              <a:rPr lang="en-US" sz="2200" dirty="0">
                <a:effectLst/>
                <a:ea typeface="Calibri" panose="020F0502020204030204" pitchFamily="34" charset="0"/>
              </a:rPr>
              <a:t> </a:t>
            </a:r>
            <a:r>
              <a:rPr lang="en-US" sz="2200" dirty="0" err="1">
                <a:effectLst/>
                <a:ea typeface="Calibri" panose="020F0502020204030204" pitchFamily="34" charset="0"/>
              </a:rPr>
              <a:t>ödev</a:t>
            </a:r>
            <a:r>
              <a:rPr lang="en-US" sz="2200" dirty="0">
                <a:effectLst/>
                <a:ea typeface="Calibri" panose="020F0502020204030204" pitchFamily="34" charset="0"/>
              </a:rPr>
              <a:t> </a:t>
            </a:r>
            <a:r>
              <a:rPr lang="en-US" sz="2200" dirty="0" err="1">
                <a:effectLst/>
                <a:ea typeface="Calibri" panose="020F0502020204030204" pitchFamily="34" charset="0"/>
              </a:rPr>
              <a:t>teslimi</a:t>
            </a:r>
            <a:r>
              <a:rPr lang="en-US" sz="2200" dirty="0">
                <a:effectLst/>
                <a:ea typeface="Calibri" panose="020F0502020204030204" pitchFamily="34" charset="0"/>
              </a:rPr>
              <a:t> </a:t>
            </a:r>
            <a:r>
              <a:rPr lang="en-US" sz="2200" dirty="0" err="1">
                <a:effectLst/>
                <a:ea typeface="Calibri" panose="020F0502020204030204" pitchFamily="34" charset="0"/>
              </a:rPr>
              <a:t>şeklinde</a:t>
            </a:r>
            <a:r>
              <a:rPr lang="en-US" sz="2200" dirty="0">
                <a:effectLst/>
                <a:ea typeface="Calibri" panose="020F0502020204030204" pitchFamily="34" charset="0"/>
              </a:rPr>
              <a:t> </a:t>
            </a:r>
            <a:r>
              <a:rPr lang="en-US" sz="2200" dirty="0" err="1">
                <a:effectLst/>
                <a:ea typeface="Calibri" panose="020F0502020204030204" pitchFamily="34" charset="0"/>
              </a:rPr>
              <a:t>yapılmıştır</a:t>
            </a:r>
            <a:r>
              <a:rPr lang="en-US" sz="2200" dirty="0">
                <a:effectLst/>
                <a:ea typeface="Calibri" panose="020F0502020204030204" pitchFamily="34" charset="0"/>
              </a:rPr>
              <a:t>.</a:t>
            </a:r>
            <a:endParaRPr lang="tr-TR" sz="2200" dirty="0">
              <a:effectLst/>
              <a:ea typeface="Calibri" panose="020F0502020204030204" pitchFamily="34" charset="0"/>
            </a:endParaRPr>
          </a:p>
          <a:p>
            <a:pPr marL="0" indent="0">
              <a:lnSpc>
                <a:spcPct val="120000"/>
              </a:lnSpc>
              <a:buNone/>
            </a:pP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kumimoji="0" lang="tr-TR" sz="2700" b="0" i="0" u="none" strike="noStrike" kern="1200" cap="none" spc="0" normalizeH="0" baseline="0" noProof="0" dirty="0">
                <a:ln>
                  <a:noFill/>
                </a:ln>
                <a:solidFill>
                  <a:prstClr val="white"/>
                </a:solidFill>
                <a:effectLst/>
                <a:uLnTx/>
                <a:uFillTx/>
                <a:latin typeface="+mn-lt"/>
                <a:cs typeface="Calibri" panose="020F0502020204030204" pitchFamily="34" charset="0"/>
              </a:rPr>
              <a:t>2022 Diş Hekimliği Fakültesi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9572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692426" y="914400"/>
            <a:ext cx="10515600" cy="5632174"/>
          </a:xfrm>
        </p:spPr>
        <p:txBody>
          <a:bodyPr>
            <a:normAutofit/>
          </a:bodyPr>
          <a:lstStyle/>
          <a:p>
            <a:pPr marL="0" indent="0" algn="ctr">
              <a:buNone/>
            </a:pPr>
            <a:r>
              <a:rPr lang="en-US" sz="2600" b="1" dirty="0" err="1">
                <a:latin typeface="Times New Roman" pitchFamily="18" charset="0"/>
                <a:cs typeface="Times New Roman" pitchFamily="18" charset="0"/>
              </a:rPr>
              <a:t>Eczacılık</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Fakültesi</a:t>
            </a:r>
            <a:r>
              <a:rPr lang="en-US" sz="2600" b="1" dirty="0">
                <a:latin typeface="Times New Roman" pitchFamily="18" charset="0"/>
                <a:cs typeface="Times New Roman" pitchFamily="18" charset="0"/>
              </a:rPr>
              <a:t> </a:t>
            </a:r>
          </a:p>
          <a:p>
            <a:r>
              <a:rPr lang="en-US" sz="1900" b="1" dirty="0">
                <a:effectLst/>
                <a:ea typeface="Calibri" panose="020F0502020204030204" pitchFamily="34" charset="0"/>
                <a:cs typeface="Times New Roman" panose="02020603050405020304" pitchFamily="18" charset="0"/>
              </a:rPr>
              <a:t>202</a:t>
            </a:r>
            <a:r>
              <a:rPr lang="tr-TR" sz="1900" b="1" dirty="0">
                <a:effectLst/>
                <a:ea typeface="Calibri" panose="020F0502020204030204" pitchFamily="34" charset="0"/>
                <a:cs typeface="Times New Roman" panose="02020603050405020304" pitchFamily="18" charset="0"/>
              </a:rPr>
              <a:t>2</a:t>
            </a:r>
            <a:r>
              <a:rPr lang="en-US" sz="1900" b="1" dirty="0">
                <a:effectLst/>
                <a:ea typeface="Calibri" panose="020F0502020204030204" pitchFamily="34" charset="0"/>
                <a:cs typeface="Times New Roman" panose="02020603050405020304" pitchFamily="18" charset="0"/>
              </a:rPr>
              <a:t>-202</a:t>
            </a:r>
            <a:r>
              <a:rPr lang="tr-TR" sz="1900" b="1" dirty="0">
                <a:effectLst/>
                <a:ea typeface="Calibri" panose="020F0502020204030204" pitchFamily="34" charset="0"/>
                <a:cs typeface="Times New Roman" panose="02020603050405020304" pitchFamily="18" charset="0"/>
              </a:rPr>
              <a:t>3</a:t>
            </a:r>
            <a:r>
              <a:rPr lang="en-US" sz="1900" b="1" dirty="0">
                <a:effectLst/>
                <a:ea typeface="Calibri" panose="020F0502020204030204" pitchFamily="34" charset="0"/>
                <a:cs typeface="Times New Roman" panose="02020603050405020304" pitchFamily="18" charset="0"/>
              </a:rPr>
              <a:t> BAHAR</a:t>
            </a:r>
            <a:endParaRPr lang="tr-TR" sz="1900" dirty="0">
              <a:effectLst/>
              <a:ea typeface="Calibri" panose="020F0502020204030204" pitchFamily="34" charset="0"/>
              <a:cs typeface="Times New Roman" panose="02020603050405020304" pitchFamily="18" charset="0"/>
            </a:endParaRPr>
          </a:p>
          <a:p>
            <a:r>
              <a:rPr lang="en-US" sz="1900" b="1" dirty="0" err="1">
                <a:effectLst/>
                <a:ea typeface="Calibri" panose="020F0502020204030204" pitchFamily="34" charset="0"/>
                <a:cs typeface="Times New Roman" panose="02020603050405020304" pitchFamily="18" charset="0"/>
              </a:rPr>
              <a:t>Mesleki</a:t>
            </a:r>
            <a:r>
              <a:rPr lang="en-US" sz="1900" b="1" dirty="0">
                <a:effectLst/>
                <a:ea typeface="Calibri" panose="020F0502020204030204" pitchFamily="34" charset="0"/>
                <a:cs typeface="Times New Roman" panose="02020603050405020304" pitchFamily="18" charset="0"/>
              </a:rPr>
              <a:t> </a:t>
            </a:r>
            <a:r>
              <a:rPr lang="en-US" sz="1900" b="1" dirty="0" err="1">
                <a:effectLst/>
                <a:ea typeface="Calibri" panose="020F0502020204030204" pitchFamily="34" charset="0"/>
                <a:cs typeface="Times New Roman" panose="02020603050405020304" pitchFamily="18" charset="0"/>
              </a:rPr>
              <a:t>İngilizce</a:t>
            </a:r>
            <a:r>
              <a:rPr lang="en-US" sz="1900" b="1" dirty="0">
                <a:effectLst/>
                <a:ea typeface="Calibri" panose="020F0502020204030204" pitchFamily="34" charset="0"/>
                <a:cs typeface="Times New Roman" panose="02020603050405020304" pitchFamily="18" charset="0"/>
              </a:rPr>
              <a:t> II: (Theme: Pharmacy English 1)</a:t>
            </a:r>
            <a:r>
              <a:rPr lang="tr-TR" sz="1900" dirty="0">
                <a:effectLst/>
                <a:ea typeface="Calibri" panose="020F0502020204030204" pitchFamily="34" charset="0"/>
                <a:cs typeface="Times New Roman" panose="02020603050405020304" pitchFamily="18" charset="0"/>
              </a:rPr>
              <a:t> Haftada </a:t>
            </a:r>
            <a:r>
              <a:rPr lang="en-US" sz="1900" dirty="0">
                <a:effectLst/>
                <a:ea typeface="Calibri" panose="020F0502020204030204" pitchFamily="34" charset="0"/>
                <a:cs typeface="Times New Roman" panose="02020603050405020304" pitchFamily="18" charset="0"/>
              </a:rPr>
              <a:t>4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saati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ve</a:t>
            </a:r>
            <a:r>
              <a:rPr lang="en-US" sz="1900" dirty="0">
                <a:effectLst/>
                <a:ea typeface="Calibri" panose="020F0502020204030204" pitchFamily="34" charset="0"/>
                <a:cs typeface="Times New Roman" panose="02020603050405020304" pitchFamily="18" charset="0"/>
              </a:rPr>
              <a:t> </a:t>
            </a:r>
            <a:r>
              <a:rPr lang="tr-TR" sz="1900" dirty="0">
                <a:effectLst/>
                <a:ea typeface="Calibri" panose="020F0502020204030204" pitchFamily="34" charset="0"/>
                <a:cs typeface="Times New Roman" panose="02020603050405020304" pitchFamily="18" charset="0"/>
              </a:rPr>
              <a:t>2</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kredi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olan</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Mesleki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İngilizce</a:t>
            </a:r>
            <a:r>
              <a:rPr lang="en-US" sz="1900" dirty="0">
                <a:effectLst/>
                <a:ea typeface="Calibri" panose="020F0502020204030204" pitchFamily="34" charset="0"/>
                <a:cs typeface="Times New Roman" panose="02020603050405020304" pitchFamily="18" charset="0"/>
              </a:rPr>
              <a:t> 1 </a:t>
            </a:r>
            <a:r>
              <a:rPr lang="en-US" sz="1900" dirty="0" err="1">
                <a:effectLst/>
                <a:ea typeface="Calibri" panose="020F0502020204030204" pitchFamily="34" charset="0"/>
                <a:cs typeface="Times New Roman" panose="02020603050405020304" pitchFamily="18" charset="0"/>
              </a:rPr>
              <a:t>dersi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bu</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dönem</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haftada</a:t>
            </a:r>
            <a:r>
              <a:rPr lang="en-US" sz="1900" dirty="0">
                <a:effectLst/>
                <a:ea typeface="Calibri" panose="020F0502020204030204" pitchFamily="34" charset="0"/>
                <a:cs typeface="Times New Roman" panose="02020603050405020304" pitchFamily="18" charset="0"/>
              </a:rPr>
              <a:t> 2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saati</a:t>
            </a:r>
            <a:r>
              <a:rPr lang="en-US" sz="1900" dirty="0">
                <a:effectLst/>
                <a:ea typeface="Calibri" panose="020F0502020204030204" pitchFamily="34" charset="0"/>
                <a:cs typeface="Times New Roman" panose="02020603050405020304" pitchFamily="18" charset="0"/>
              </a:rPr>
              <a:t> MS Teams </a:t>
            </a:r>
            <a:r>
              <a:rPr lang="en-US" sz="1900" dirty="0" err="1">
                <a:effectLst/>
                <a:ea typeface="Calibri" panose="020F0502020204030204" pitchFamily="34" charset="0"/>
                <a:cs typeface="Times New Roman" panose="02020603050405020304" pitchFamily="18" charset="0"/>
              </a:rPr>
              <a:t>üzerinden</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senkronize</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canlı</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ve</a:t>
            </a:r>
            <a:r>
              <a:rPr lang="en-US" sz="1900" dirty="0">
                <a:effectLst/>
                <a:ea typeface="Calibri" panose="020F0502020204030204" pitchFamily="34" charset="0"/>
                <a:cs typeface="Times New Roman" panose="02020603050405020304" pitchFamily="18" charset="0"/>
              </a:rPr>
              <a:t> 2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saati</a:t>
            </a:r>
            <a:r>
              <a:rPr lang="en-US" sz="1900" dirty="0">
                <a:effectLst/>
                <a:ea typeface="Calibri" panose="020F0502020204030204" pitchFamily="34" charset="0"/>
                <a:cs typeface="Times New Roman" panose="02020603050405020304" pitchFamily="18" charset="0"/>
              </a:rPr>
              <a:t> de Cengage MindTap LMS </a:t>
            </a:r>
            <a:r>
              <a:rPr lang="en-US" sz="1900" dirty="0" err="1">
                <a:effectLst/>
                <a:ea typeface="Calibri" panose="020F0502020204030204" pitchFamily="34" charset="0"/>
                <a:cs typeface="Times New Roman" panose="02020603050405020304" pitchFamily="18" charset="0"/>
              </a:rPr>
              <a:t>platformu</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üzerinden</a:t>
            </a:r>
            <a:r>
              <a:rPr lang="en-US" sz="1900" dirty="0">
                <a:effectLst/>
                <a:ea typeface="Calibri" panose="020F0502020204030204" pitchFamily="34" charset="0"/>
                <a:cs typeface="Times New Roman" panose="02020603050405020304" pitchFamily="18" charset="0"/>
              </a:rPr>
              <a:t> online self-study </a:t>
            </a:r>
            <a:r>
              <a:rPr lang="en-US" sz="1900" dirty="0" err="1">
                <a:effectLst/>
                <a:ea typeface="Calibri" panose="020F0502020204030204" pitchFamily="34" charset="0"/>
                <a:cs typeface="Times New Roman" panose="02020603050405020304" pitchFamily="18" charset="0"/>
              </a:rPr>
              <a:t>şeklinde</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yürütülecektir</a:t>
            </a:r>
            <a:r>
              <a:rPr lang="en-US" sz="1900" dirty="0">
                <a:effectLst/>
                <a:ea typeface="Calibri" panose="020F0502020204030204" pitchFamily="34" charset="0"/>
                <a:cs typeface="Times New Roman" panose="02020603050405020304" pitchFamily="18" charset="0"/>
              </a:rPr>
              <a:t>. Bu </a:t>
            </a:r>
            <a:r>
              <a:rPr lang="en-US" sz="1900" dirty="0" err="1">
                <a:effectLst/>
                <a:ea typeface="Calibri" panose="020F0502020204030204" pitchFamily="34" charset="0"/>
                <a:cs typeface="Times New Roman" panose="02020603050405020304" pitchFamily="18" charset="0"/>
              </a:rPr>
              <a:t>dönem</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bu</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dersi</a:t>
            </a:r>
            <a:r>
              <a:rPr lang="en-US" sz="1900" dirty="0">
                <a:effectLst/>
                <a:ea typeface="Calibri" panose="020F0502020204030204" pitchFamily="34" charset="0"/>
                <a:cs typeface="Times New Roman" panose="02020603050405020304" pitchFamily="18" charset="0"/>
              </a:rPr>
              <a:t> </a:t>
            </a:r>
            <a:r>
              <a:rPr lang="tr-TR" sz="1900" dirty="0">
                <a:effectLst/>
                <a:ea typeface="Calibri" panose="020F0502020204030204" pitchFamily="34" charset="0"/>
                <a:cs typeface="Times New Roman" panose="02020603050405020304" pitchFamily="18" charset="0"/>
              </a:rPr>
              <a:t>2</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grup</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şeklinde</a:t>
            </a:r>
            <a:r>
              <a:rPr lang="en-US" sz="1900" dirty="0">
                <a:effectLst/>
                <a:ea typeface="Calibri" panose="020F0502020204030204" pitchFamily="34" charset="0"/>
                <a:cs typeface="Times New Roman" panose="02020603050405020304" pitchFamily="18" charset="0"/>
              </a:rPr>
              <a:t> </a:t>
            </a:r>
            <a:r>
              <a:rPr lang="tr-TR" sz="1900" dirty="0">
                <a:effectLst/>
                <a:ea typeface="Calibri" panose="020F0502020204030204" pitchFamily="34" charset="0"/>
                <a:cs typeface="Times New Roman" panose="02020603050405020304" pitchFamily="18" charset="0"/>
              </a:rPr>
              <a:t>1</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öğretim</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görevlimiz</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ver</a:t>
            </a:r>
            <a:r>
              <a:rPr lang="tr-TR" sz="1900" dirty="0" err="1">
                <a:effectLst/>
                <a:ea typeface="Calibri" panose="020F0502020204030204" pitchFamily="34" charset="0"/>
                <a:cs typeface="Times New Roman" panose="02020603050405020304" pitchFamily="18" charset="0"/>
              </a:rPr>
              <a:t>mektedir</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Sınavlar</a:t>
            </a:r>
            <a:r>
              <a:rPr lang="en-US" sz="1900" dirty="0">
                <a:effectLst/>
                <a:ea typeface="Calibri" panose="020F0502020204030204" pitchFamily="34" charset="0"/>
                <a:cs typeface="Times New Roman" panose="02020603050405020304" pitchFamily="18" charset="0"/>
              </a:rPr>
              <a:t> KEYPS platform </a:t>
            </a:r>
            <a:r>
              <a:rPr lang="en-US" sz="1900" dirty="0" err="1">
                <a:effectLst/>
                <a:ea typeface="Calibri" panose="020F0502020204030204" pitchFamily="34" charset="0"/>
                <a:cs typeface="Times New Roman" panose="02020603050405020304" pitchFamily="18" charset="0"/>
              </a:rPr>
              <a:t>üzerinden</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çevrimiçi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yapılmıştır</a:t>
            </a:r>
            <a:r>
              <a:rPr lang="en-US" sz="1900" dirty="0">
                <a:effectLst/>
                <a:ea typeface="Calibri" panose="020F0502020204030204" pitchFamily="34" charset="0"/>
                <a:cs typeface="Times New Roman" panose="02020603050405020304" pitchFamily="18" charset="0"/>
              </a:rPr>
              <a:t>.</a:t>
            </a:r>
            <a:endParaRPr lang="tr-TR" sz="1900" dirty="0">
              <a:effectLst/>
              <a:ea typeface="Calibri" panose="020F0502020204030204" pitchFamily="34" charset="0"/>
              <a:cs typeface="Times New Roman" panose="02020603050405020304" pitchFamily="18" charset="0"/>
            </a:endParaRPr>
          </a:p>
          <a:p>
            <a:r>
              <a:rPr lang="en-US" sz="1900" b="1" dirty="0" err="1">
                <a:effectLst/>
                <a:ea typeface="Calibri" panose="020F0502020204030204" pitchFamily="34" charset="0"/>
                <a:cs typeface="Times New Roman" panose="02020603050405020304" pitchFamily="18" charset="0"/>
              </a:rPr>
              <a:t>Mesleki</a:t>
            </a:r>
            <a:r>
              <a:rPr lang="en-US" sz="1900" b="1" dirty="0">
                <a:effectLst/>
                <a:ea typeface="Calibri" panose="020F0502020204030204" pitchFamily="34" charset="0"/>
                <a:cs typeface="Times New Roman" panose="02020603050405020304" pitchFamily="18" charset="0"/>
              </a:rPr>
              <a:t> </a:t>
            </a:r>
            <a:r>
              <a:rPr lang="en-US" sz="1900" b="1" dirty="0" err="1">
                <a:effectLst/>
                <a:ea typeface="Calibri" panose="020F0502020204030204" pitchFamily="34" charset="0"/>
                <a:cs typeface="Times New Roman" panose="02020603050405020304" pitchFamily="18" charset="0"/>
              </a:rPr>
              <a:t>İngilizce</a:t>
            </a:r>
            <a:r>
              <a:rPr lang="en-US" sz="1900" b="1" dirty="0">
                <a:effectLst/>
                <a:ea typeface="Calibri" panose="020F0502020204030204" pitchFamily="34" charset="0"/>
                <a:cs typeface="Times New Roman" panose="02020603050405020304" pitchFamily="18" charset="0"/>
              </a:rPr>
              <a:t> IV: (Theme: Pharmacy English 3)</a:t>
            </a:r>
            <a:r>
              <a:rPr lang="tr-TR" sz="1900" dirty="0">
                <a:effectLst/>
                <a:ea typeface="Calibri" panose="020F0502020204030204" pitchFamily="34" charset="0"/>
                <a:cs typeface="Times New Roman" panose="02020603050405020304" pitchFamily="18" charset="0"/>
              </a:rPr>
              <a:t> Haftada </a:t>
            </a:r>
            <a:r>
              <a:rPr lang="en-US" sz="1900" dirty="0">
                <a:effectLst/>
                <a:ea typeface="Calibri" panose="020F0502020204030204" pitchFamily="34" charset="0"/>
                <a:cs typeface="Times New Roman" panose="02020603050405020304" pitchFamily="18" charset="0"/>
              </a:rPr>
              <a:t>4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saati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ve</a:t>
            </a:r>
            <a:r>
              <a:rPr lang="en-US" sz="1900" dirty="0">
                <a:effectLst/>
                <a:ea typeface="Calibri" panose="020F0502020204030204" pitchFamily="34" charset="0"/>
                <a:cs typeface="Times New Roman" panose="02020603050405020304" pitchFamily="18" charset="0"/>
              </a:rPr>
              <a:t> </a:t>
            </a:r>
            <a:r>
              <a:rPr lang="tr-TR" sz="1900" dirty="0">
                <a:effectLst/>
                <a:ea typeface="Calibri" panose="020F0502020204030204" pitchFamily="34" charset="0"/>
                <a:cs typeface="Times New Roman" panose="02020603050405020304" pitchFamily="18" charset="0"/>
              </a:rPr>
              <a:t>2</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kredi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olan</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Mesleki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İngilizce</a:t>
            </a:r>
            <a:r>
              <a:rPr lang="en-US" sz="1900" dirty="0">
                <a:effectLst/>
                <a:ea typeface="Calibri" panose="020F0502020204030204" pitchFamily="34" charset="0"/>
                <a:cs typeface="Times New Roman" panose="02020603050405020304" pitchFamily="18" charset="0"/>
              </a:rPr>
              <a:t> 3 </a:t>
            </a:r>
            <a:r>
              <a:rPr lang="en-US" sz="1900" dirty="0" err="1">
                <a:effectLst/>
                <a:ea typeface="Calibri" panose="020F0502020204030204" pitchFamily="34" charset="0"/>
                <a:cs typeface="Times New Roman" panose="02020603050405020304" pitchFamily="18" charset="0"/>
              </a:rPr>
              <a:t>dersi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bu</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dönem</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haftada</a:t>
            </a:r>
            <a:r>
              <a:rPr lang="en-US" sz="1900" dirty="0">
                <a:effectLst/>
                <a:ea typeface="Calibri" panose="020F0502020204030204" pitchFamily="34" charset="0"/>
                <a:cs typeface="Times New Roman" panose="02020603050405020304" pitchFamily="18" charset="0"/>
              </a:rPr>
              <a:t> 2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saati</a:t>
            </a:r>
            <a:r>
              <a:rPr lang="en-US" sz="1900" dirty="0">
                <a:effectLst/>
                <a:ea typeface="Calibri" panose="020F0502020204030204" pitchFamily="34" charset="0"/>
                <a:cs typeface="Times New Roman" panose="02020603050405020304" pitchFamily="18" charset="0"/>
              </a:rPr>
              <a:t> MS Teams </a:t>
            </a:r>
            <a:r>
              <a:rPr lang="en-US" sz="1900" dirty="0" err="1">
                <a:effectLst/>
                <a:ea typeface="Calibri" panose="020F0502020204030204" pitchFamily="34" charset="0"/>
                <a:cs typeface="Times New Roman" panose="02020603050405020304" pitchFamily="18" charset="0"/>
              </a:rPr>
              <a:t>üzerinden</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senkronize</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canlı</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ve</a:t>
            </a:r>
            <a:r>
              <a:rPr lang="en-US" sz="1900" dirty="0">
                <a:effectLst/>
                <a:ea typeface="Calibri" panose="020F0502020204030204" pitchFamily="34" charset="0"/>
                <a:cs typeface="Times New Roman" panose="02020603050405020304" pitchFamily="18" charset="0"/>
              </a:rPr>
              <a:t> 2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saati</a:t>
            </a:r>
            <a:r>
              <a:rPr lang="en-US" sz="1900" dirty="0">
                <a:effectLst/>
                <a:ea typeface="Calibri" panose="020F0502020204030204" pitchFamily="34" charset="0"/>
                <a:cs typeface="Times New Roman" panose="02020603050405020304" pitchFamily="18" charset="0"/>
              </a:rPr>
              <a:t> de Cengage MindTap LMS </a:t>
            </a:r>
            <a:r>
              <a:rPr lang="en-US" sz="1900" dirty="0" err="1">
                <a:effectLst/>
                <a:ea typeface="Calibri" panose="020F0502020204030204" pitchFamily="34" charset="0"/>
                <a:cs typeface="Times New Roman" panose="02020603050405020304" pitchFamily="18" charset="0"/>
              </a:rPr>
              <a:t>platformu</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üzerinden</a:t>
            </a:r>
            <a:r>
              <a:rPr lang="en-US" sz="1900" dirty="0">
                <a:effectLst/>
                <a:ea typeface="Calibri" panose="020F0502020204030204" pitchFamily="34" charset="0"/>
                <a:cs typeface="Times New Roman" panose="02020603050405020304" pitchFamily="18" charset="0"/>
              </a:rPr>
              <a:t> online self-study </a:t>
            </a:r>
            <a:r>
              <a:rPr lang="en-US" sz="1900" dirty="0" err="1">
                <a:effectLst/>
                <a:ea typeface="Calibri" panose="020F0502020204030204" pitchFamily="34" charset="0"/>
                <a:cs typeface="Times New Roman" panose="02020603050405020304" pitchFamily="18" charset="0"/>
              </a:rPr>
              <a:t>şeklinde</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yürütülecektir</a:t>
            </a:r>
            <a:r>
              <a:rPr lang="en-US" sz="1900" dirty="0">
                <a:effectLst/>
                <a:ea typeface="Calibri" panose="020F0502020204030204" pitchFamily="34" charset="0"/>
                <a:cs typeface="Times New Roman" panose="02020603050405020304" pitchFamily="18" charset="0"/>
              </a:rPr>
              <a:t>. Bu </a:t>
            </a:r>
            <a:r>
              <a:rPr lang="en-US" sz="1900" dirty="0" err="1">
                <a:effectLst/>
                <a:ea typeface="Calibri" panose="020F0502020204030204" pitchFamily="34" charset="0"/>
                <a:cs typeface="Times New Roman" panose="02020603050405020304" pitchFamily="18" charset="0"/>
              </a:rPr>
              <a:t>dönem</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bu</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dersi</a:t>
            </a:r>
            <a:r>
              <a:rPr lang="en-US" sz="1900" dirty="0">
                <a:effectLst/>
                <a:ea typeface="Calibri" panose="020F0502020204030204" pitchFamily="34" charset="0"/>
                <a:cs typeface="Times New Roman" panose="02020603050405020304" pitchFamily="18" charset="0"/>
              </a:rPr>
              <a:t> </a:t>
            </a:r>
            <a:r>
              <a:rPr lang="tr-TR" sz="1900" dirty="0">
                <a:effectLst/>
                <a:ea typeface="Calibri" panose="020F0502020204030204" pitchFamily="34" charset="0"/>
                <a:cs typeface="Times New Roman" panose="02020603050405020304" pitchFamily="18" charset="0"/>
              </a:rPr>
              <a:t>2</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grup</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şeklinde</a:t>
            </a:r>
            <a:r>
              <a:rPr lang="en-US" sz="1900" dirty="0">
                <a:effectLst/>
                <a:ea typeface="Calibri" panose="020F0502020204030204" pitchFamily="34" charset="0"/>
                <a:cs typeface="Times New Roman" panose="02020603050405020304" pitchFamily="18" charset="0"/>
              </a:rPr>
              <a:t> 1 </a:t>
            </a:r>
            <a:r>
              <a:rPr lang="en-US" sz="1900" dirty="0" err="1">
                <a:effectLst/>
                <a:ea typeface="Calibri" panose="020F0502020204030204" pitchFamily="34" charset="0"/>
                <a:cs typeface="Times New Roman" panose="02020603050405020304" pitchFamily="18" charset="0"/>
              </a:rPr>
              <a:t>öğretim</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görevlimiz</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ver</a:t>
            </a:r>
            <a:r>
              <a:rPr lang="tr-TR" sz="1900" dirty="0" err="1">
                <a:effectLst/>
                <a:ea typeface="Calibri" panose="020F0502020204030204" pitchFamily="34" charset="0"/>
                <a:cs typeface="Times New Roman" panose="02020603050405020304" pitchFamily="18" charset="0"/>
              </a:rPr>
              <a:t>mek</a:t>
            </a:r>
            <a:r>
              <a:rPr lang="en-US" sz="1900" dirty="0">
                <a:effectLst/>
                <a:ea typeface="Calibri" panose="020F0502020204030204" pitchFamily="34" charset="0"/>
                <a:cs typeface="Times New Roman" panose="02020603050405020304" pitchFamily="18" charset="0"/>
              </a:rPr>
              <a:t>t</a:t>
            </a:r>
            <a:r>
              <a:rPr lang="tr-TR" sz="1900" dirty="0" err="1">
                <a:effectLst/>
                <a:ea typeface="Calibri" panose="020F0502020204030204" pitchFamily="34" charset="0"/>
                <a:cs typeface="Times New Roman" panose="02020603050405020304" pitchFamily="18" charset="0"/>
              </a:rPr>
              <a:t>ed</a:t>
            </a:r>
            <a:r>
              <a:rPr lang="en-US" sz="1900" dirty="0" err="1">
                <a:effectLst/>
                <a:ea typeface="Calibri" panose="020F0502020204030204" pitchFamily="34" charset="0"/>
                <a:cs typeface="Times New Roman" panose="02020603050405020304" pitchFamily="18" charset="0"/>
              </a:rPr>
              <a:t>ir.</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Sınavlar</a:t>
            </a:r>
            <a:r>
              <a:rPr lang="en-US" sz="1900" dirty="0">
                <a:effectLst/>
                <a:ea typeface="Calibri" panose="020F0502020204030204" pitchFamily="34" charset="0"/>
                <a:cs typeface="Times New Roman" panose="02020603050405020304" pitchFamily="18" charset="0"/>
              </a:rPr>
              <a:t> KEYPS platform </a:t>
            </a:r>
            <a:r>
              <a:rPr lang="en-US" sz="1900" dirty="0" err="1">
                <a:effectLst/>
                <a:ea typeface="Calibri" panose="020F0502020204030204" pitchFamily="34" charset="0"/>
                <a:cs typeface="Times New Roman" panose="02020603050405020304" pitchFamily="18" charset="0"/>
              </a:rPr>
              <a:t>üzerinden</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yüz</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yüze</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yapılmıştır</a:t>
            </a:r>
            <a:r>
              <a:rPr lang="en-US" sz="1900" dirty="0">
                <a:effectLst/>
                <a:ea typeface="Calibri" panose="020F0502020204030204" pitchFamily="34" charset="0"/>
                <a:cs typeface="Times New Roman" panose="02020603050405020304" pitchFamily="18" charset="0"/>
              </a:rPr>
              <a:t>.</a:t>
            </a:r>
            <a:endParaRPr lang="tr-TR" sz="1900" dirty="0">
              <a:effectLst/>
              <a:ea typeface="Calibri" panose="020F0502020204030204" pitchFamily="34" charset="0"/>
              <a:cs typeface="Times New Roman" panose="02020603050405020304" pitchFamily="18" charset="0"/>
            </a:endParaRPr>
          </a:p>
          <a:p>
            <a:r>
              <a:rPr lang="en-US" sz="1900" b="1" dirty="0" err="1">
                <a:effectLst/>
                <a:ea typeface="Calibri" panose="020F0502020204030204" pitchFamily="34" charset="0"/>
                <a:cs typeface="Times New Roman" panose="02020603050405020304" pitchFamily="18" charset="0"/>
              </a:rPr>
              <a:t>Mesleki</a:t>
            </a:r>
            <a:r>
              <a:rPr lang="en-US" sz="1900" b="1" dirty="0">
                <a:effectLst/>
                <a:ea typeface="Calibri" panose="020F0502020204030204" pitchFamily="34" charset="0"/>
                <a:cs typeface="Times New Roman" panose="02020603050405020304" pitchFamily="18" charset="0"/>
              </a:rPr>
              <a:t> </a:t>
            </a:r>
            <a:r>
              <a:rPr lang="en-US" sz="1900" b="1" dirty="0" err="1">
                <a:effectLst/>
                <a:ea typeface="Calibri" panose="020F0502020204030204" pitchFamily="34" charset="0"/>
                <a:cs typeface="Times New Roman" panose="02020603050405020304" pitchFamily="18" charset="0"/>
              </a:rPr>
              <a:t>İngilizce</a:t>
            </a:r>
            <a:r>
              <a:rPr lang="en-US" sz="1900" b="1" dirty="0">
                <a:effectLst/>
                <a:ea typeface="Calibri" panose="020F0502020204030204" pitchFamily="34" charset="0"/>
                <a:cs typeface="Times New Roman" panose="02020603050405020304" pitchFamily="18" charset="0"/>
              </a:rPr>
              <a:t> VI: (Theme: Integrated Academic Writing) </a:t>
            </a:r>
            <a:r>
              <a:rPr lang="tr-TR" sz="1900" dirty="0">
                <a:effectLst/>
                <a:ea typeface="Calibri" panose="020F0502020204030204" pitchFamily="34" charset="0"/>
                <a:cs typeface="Times New Roman" panose="02020603050405020304" pitchFamily="18" charset="0"/>
              </a:rPr>
              <a:t>Haftada </a:t>
            </a:r>
            <a:r>
              <a:rPr lang="en-US" sz="1900" dirty="0">
                <a:effectLst/>
                <a:ea typeface="Calibri" panose="020F0502020204030204" pitchFamily="34" charset="0"/>
                <a:cs typeface="Times New Roman" panose="02020603050405020304" pitchFamily="18" charset="0"/>
              </a:rPr>
              <a:t>2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saati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ve</a:t>
            </a:r>
            <a:r>
              <a:rPr lang="en-US" sz="1900" dirty="0">
                <a:effectLst/>
                <a:ea typeface="Calibri" panose="020F0502020204030204" pitchFamily="34" charset="0"/>
                <a:cs typeface="Times New Roman" panose="02020603050405020304" pitchFamily="18" charset="0"/>
              </a:rPr>
              <a:t> 2 </a:t>
            </a:r>
            <a:r>
              <a:rPr lang="en-US" sz="1900" dirty="0" err="1">
                <a:effectLst/>
                <a:ea typeface="Calibri" panose="020F0502020204030204" pitchFamily="34" charset="0"/>
                <a:cs typeface="Times New Roman" panose="02020603050405020304" pitchFamily="18" charset="0"/>
              </a:rPr>
              <a:t>kredi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olan</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bu</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dersimiz</a:t>
            </a:r>
            <a:r>
              <a:rPr lang="en-US" sz="1900" dirty="0">
                <a:effectLst/>
                <a:ea typeface="Calibri" panose="020F0502020204030204" pitchFamily="34" charset="0"/>
                <a:cs typeface="Times New Roman" panose="02020603050405020304" pitchFamily="18" charset="0"/>
              </a:rPr>
              <a:t> de </a:t>
            </a:r>
            <a:r>
              <a:rPr lang="en-US" sz="1900" dirty="0" err="1">
                <a:effectLst/>
                <a:ea typeface="Calibri" panose="020F0502020204030204" pitchFamily="34" charset="0"/>
                <a:cs typeface="Times New Roman" panose="02020603050405020304" pitchFamily="18" charset="0"/>
              </a:rPr>
              <a:t>bu</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dönem</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haftada</a:t>
            </a:r>
            <a:r>
              <a:rPr lang="en-US" sz="1900" dirty="0">
                <a:effectLst/>
                <a:ea typeface="Calibri" panose="020F0502020204030204" pitchFamily="34" charset="0"/>
                <a:cs typeface="Times New Roman" panose="02020603050405020304" pitchFamily="18" charset="0"/>
              </a:rPr>
              <a:t> 2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saati</a:t>
            </a:r>
            <a:r>
              <a:rPr lang="en-US" sz="1900" dirty="0">
                <a:effectLst/>
                <a:ea typeface="Calibri" panose="020F0502020204030204" pitchFamily="34" charset="0"/>
                <a:cs typeface="Times New Roman" panose="02020603050405020304" pitchFamily="18" charset="0"/>
              </a:rPr>
              <a:t> MS Teams </a:t>
            </a:r>
            <a:r>
              <a:rPr lang="en-US" sz="1900" dirty="0" err="1">
                <a:effectLst/>
                <a:ea typeface="Calibri" panose="020F0502020204030204" pitchFamily="34" charset="0"/>
                <a:cs typeface="Times New Roman" panose="02020603050405020304" pitchFamily="18" charset="0"/>
              </a:rPr>
              <a:t>üzerinden</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seknronize</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canlı</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ve</a:t>
            </a:r>
            <a:r>
              <a:rPr lang="en-US" sz="1900" dirty="0">
                <a:effectLst/>
                <a:ea typeface="Calibri" panose="020F0502020204030204" pitchFamily="34" charset="0"/>
                <a:cs typeface="Times New Roman" panose="02020603050405020304" pitchFamily="18" charset="0"/>
              </a:rPr>
              <a:t> 2 </a:t>
            </a:r>
            <a:r>
              <a:rPr lang="en-US" sz="1900" dirty="0" err="1">
                <a:effectLst/>
                <a:ea typeface="Calibri" panose="020F0502020204030204" pitchFamily="34" charset="0"/>
                <a:cs typeface="Times New Roman" panose="02020603050405020304" pitchFamily="18" charset="0"/>
              </a:rPr>
              <a:t>ders</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saati</a:t>
            </a:r>
            <a:r>
              <a:rPr lang="en-US" sz="1900" dirty="0">
                <a:effectLst/>
                <a:ea typeface="Calibri" panose="020F0502020204030204" pitchFamily="34" charset="0"/>
                <a:cs typeface="Times New Roman" panose="02020603050405020304" pitchFamily="18" charset="0"/>
              </a:rPr>
              <a:t> Cengage MindTap LMS </a:t>
            </a:r>
            <a:r>
              <a:rPr lang="en-US" sz="1900" dirty="0" err="1">
                <a:effectLst/>
                <a:ea typeface="Calibri" panose="020F0502020204030204" pitchFamily="34" charset="0"/>
                <a:cs typeface="Times New Roman" panose="02020603050405020304" pitchFamily="18" charset="0"/>
              </a:rPr>
              <a:t>platformu</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üzerinden</a:t>
            </a:r>
            <a:r>
              <a:rPr lang="en-US" sz="1900" dirty="0">
                <a:effectLst/>
                <a:ea typeface="Calibri" panose="020F0502020204030204" pitchFamily="34" charset="0"/>
                <a:cs typeface="Times New Roman" panose="02020603050405020304" pitchFamily="18" charset="0"/>
              </a:rPr>
              <a:t> online self-study </a:t>
            </a:r>
            <a:r>
              <a:rPr lang="en-US" sz="1900" dirty="0" err="1">
                <a:effectLst/>
                <a:ea typeface="Calibri" panose="020F0502020204030204" pitchFamily="34" charset="0"/>
                <a:cs typeface="Times New Roman" panose="02020603050405020304" pitchFamily="18" charset="0"/>
              </a:rPr>
              <a:t>şeklinde</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yürütülecektir</a:t>
            </a:r>
            <a:r>
              <a:rPr lang="en-US" sz="1900" dirty="0">
                <a:effectLst/>
                <a:ea typeface="Calibri" panose="020F0502020204030204" pitchFamily="34" charset="0"/>
                <a:cs typeface="Times New Roman" panose="02020603050405020304" pitchFamily="18" charset="0"/>
              </a:rPr>
              <a:t>. Bu </a:t>
            </a:r>
            <a:r>
              <a:rPr lang="en-US" sz="1900" dirty="0" err="1">
                <a:effectLst/>
                <a:ea typeface="Calibri" panose="020F0502020204030204" pitchFamily="34" charset="0"/>
                <a:cs typeface="Times New Roman" panose="02020603050405020304" pitchFamily="18" charset="0"/>
              </a:rPr>
              <a:t>dönem</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bu</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dersi</a:t>
            </a:r>
            <a:r>
              <a:rPr lang="en-US" sz="1900" dirty="0">
                <a:effectLst/>
                <a:ea typeface="Calibri" panose="020F0502020204030204" pitchFamily="34" charset="0"/>
                <a:cs typeface="Times New Roman" panose="02020603050405020304" pitchFamily="18" charset="0"/>
              </a:rPr>
              <a:t>  2 </a:t>
            </a:r>
            <a:r>
              <a:rPr lang="en-US" sz="1900" dirty="0" err="1">
                <a:effectLst/>
                <a:ea typeface="Calibri" panose="020F0502020204030204" pitchFamily="34" charset="0"/>
                <a:cs typeface="Times New Roman" panose="02020603050405020304" pitchFamily="18" charset="0"/>
              </a:rPr>
              <a:t>grup</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halinde</a:t>
            </a:r>
            <a:r>
              <a:rPr lang="en-US" sz="1900" dirty="0">
                <a:effectLst/>
                <a:ea typeface="Calibri" panose="020F0502020204030204" pitchFamily="34" charset="0"/>
                <a:cs typeface="Times New Roman" panose="02020603050405020304" pitchFamily="18" charset="0"/>
              </a:rPr>
              <a:t> </a:t>
            </a:r>
            <a:r>
              <a:rPr lang="tr-TR" sz="1900" dirty="0">
                <a:effectLst/>
                <a:ea typeface="Calibri" panose="020F0502020204030204" pitchFamily="34" charset="0"/>
                <a:cs typeface="Times New Roman" panose="02020603050405020304" pitchFamily="18" charset="0"/>
              </a:rPr>
              <a:t>1</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öğretim</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görevlimiz</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ver</a:t>
            </a:r>
            <a:r>
              <a:rPr lang="tr-TR" sz="1900" dirty="0" err="1">
                <a:effectLst/>
                <a:ea typeface="Calibri" panose="020F0502020204030204" pitchFamily="34" charset="0"/>
                <a:cs typeface="Times New Roman" panose="02020603050405020304" pitchFamily="18" charset="0"/>
              </a:rPr>
              <a:t>mekted</a:t>
            </a:r>
            <a:r>
              <a:rPr lang="en-US" sz="1900" dirty="0" err="1">
                <a:effectLst/>
                <a:ea typeface="Calibri" panose="020F0502020204030204" pitchFamily="34" charset="0"/>
                <a:cs typeface="Times New Roman" panose="02020603050405020304" pitchFamily="18" charset="0"/>
              </a:rPr>
              <a:t>ir.</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Sınavlar</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ödev</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teslimi</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şeklinde</a:t>
            </a:r>
            <a:r>
              <a:rPr lang="en-US" sz="1900" dirty="0">
                <a:effectLst/>
                <a:ea typeface="Calibri" panose="020F0502020204030204" pitchFamily="34" charset="0"/>
                <a:cs typeface="Times New Roman" panose="02020603050405020304" pitchFamily="18" charset="0"/>
              </a:rPr>
              <a:t> </a:t>
            </a:r>
            <a:r>
              <a:rPr lang="en-US" sz="1900" dirty="0" err="1">
                <a:effectLst/>
                <a:ea typeface="Calibri" panose="020F0502020204030204" pitchFamily="34" charset="0"/>
                <a:cs typeface="Times New Roman" panose="02020603050405020304" pitchFamily="18" charset="0"/>
              </a:rPr>
              <a:t>yapılmıştır</a:t>
            </a:r>
            <a:r>
              <a:rPr lang="en-US" sz="1900" dirty="0">
                <a:effectLst/>
                <a:ea typeface="Calibri" panose="020F0502020204030204" pitchFamily="34" charset="0"/>
                <a:cs typeface="Times New Roman" panose="02020603050405020304" pitchFamily="18" charset="0"/>
              </a:rPr>
              <a:t>.</a:t>
            </a:r>
            <a:endParaRPr lang="tr-TR" sz="1900" dirty="0">
              <a:effectLst/>
              <a:ea typeface="Calibri" panose="020F0502020204030204" pitchFamily="34" charset="0"/>
              <a:cs typeface="Times New Roman" panose="02020603050405020304" pitchFamily="18" charset="0"/>
            </a:endParaRPr>
          </a:p>
          <a:p>
            <a:pPr marL="0" indent="0">
              <a:buNone/>
            </a:pP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kumimoji="0" lang="tr-TR" sz="2900" b="0" i="0" u="none" strike="noStrike" kern="1200" cap="none" spc="0" normalizeH="0" baseline="0" noProof="0" dirty="0">
                <a:ln>
                  <a:noFill/>
                </a:ln>
                <a:solidFill>
                  <a:prstClr val="white"/>
                </a:solidFill>
                <a:effectLst/>
                <a:uLnTx/>
                <a:uFillTx/>
                <a:latin typeface="+mn-lt"/>
                <a:ea typeface="+mj-ea"/>
                <a:cs typeface="+mj-cs"/>
              </a:rPr>
              <a:t>2022 Eczacılık Fakültesi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9534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335280" y="901148"/>
            <a:ext cx="11018520" cy="5777948"/>
          </a:xfrm>
        </p:spPr>
        <p:txBody>
          <a:bodyPr>
            <a:normAutofit/>
          </a:bodyPr>
          <a:lstStyle/>
          <a:p>
            <a:pPr marL="0" indent="0" algn="ctr">
              <a:buNone/>
            </a:pPr>
            <a:r>
              <a:rPr lang="en-US" sz="2600" b="1" dirty="0" err="1">
                <a:latin typeface="Times New Roman" pitchFamily="18" charset="0"/>
                <a:cs typeface="Times New Roman" pitchFamily="18" charset="0"/>
              </a:rPr>
              <a:t>Eczacılık</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Fakültesi</a:t>
            </a:r>
            <a:r>
              <a:rPr lang="en-US" sz="2600" b="1" dirty="0">
                <a:latin typeface="Times New Roman" pitchFamily="18" charset="0"/>
                <a:cs typeface="Times New Roman" pitchFamily="18" charset="0"/>
              </a:rPr>
              <a:t> </a:t>
            </a:r>
          </a:p>
          <a:p>
            <a:pPr marL="0" indent="0">
              <a:buNone/>
            </a:pPr>
            <a:r>
              <a:rPr lang="tr-TR" sz="2000" b="1" dirty="0">
                <a:effectLst/>
                <a:latin typeface="Calibri" panose="020F0502020204030204" pitchFamily="34" charset="0"/>
                <a:ea typeface="Calibri" panose="020F0502020204030204" pitchFamily="34" charset="0"/>
                <a:cs typeface="Calibri" panose="020F0502020204030204" pitchFamily="34" charset="0"/>
              </a:rPr>
              <a:t>    </a:t>
            </a:r>
            <a:r>
              <a:rPr lang="en-US" sz="2100" b="1" dirty="0">
                <a:effectLst/>
                <a:ea typeface="Calibri" panose="020F0502020204030204" pitchFamily="34" charset="0"/>
                <a:cs typeface="Times New Roman" panose="02020603050405020304" pitchFamily="18" charset="0"/>
              </a:rPr>
              <a:t>202</a:t>
            </a:r>
            <a:r>
              <a:rPr lang="tr-TR" sz="2100" b="1" dirty="0">
                <a:effectLst/>
                <a:ea typeface="Calibri" panose="020F0502020204030204" pitchFamily="34" charset="0"/>
                <a:cs typeface="Times New Roman" panose="02020603050405020304" pitchFamily="18" charset="0"/>
              </a:rPr>
              <a:t>3</a:t>
            </a:r>
            <a:r>
              <a:rPr lang="en-US" sz="2100" b="1" dirty="0">
                <a:effectLst/>
                <a:ea typeface="Calibri" panose="020F0502020204030204" pitchFamily="34" charset="0"/>
                <a:cs typeface="Times New Roman" panose="02020603050405020304" pitchFamily="18" charset="0"/>
              </a:rPr>
              <a:t>-202</a:t>
            </a:r>
            <a:r>
              <a:rPr lang="tr-TR" sz="2100" b="1" dirty="0">
                <a:effectLst/>
                <a:ea typeface="Calibri" panose="020F0502020204030204" pitchFamily="34" charset="0"/>
                <a:cs typeface="Times New Roman" panose="02020603050405020304" pitchFamily="18" charset="0"/>
              </a:rPr>
              <a:t>4</a:t>
            </a:r>
            <a:r>
              <a:rPr lang="en-US" sz="2100" b="1" dirty="0">
                <a:effectLst/>
                <a:ea typeface="Calibri" panose="020F0502020204030204" pitchFamily="34" charset="0"/>
                <a:cs typeface="Times New Roman" panose="02020603050405020304" pitchFamily="18" charset="0"/>
              </a:rPr>
              <a:t> GÜZ</a:t>
            </a:r>
            <a:endParaRPr lang="tr-TR" sz="2100" dirty="0">
              <a:effectLst/>
              <a:ea typeface="Calibri" panose="020F0502020204030204" pitchFamily="34" charset="0"/>
              <a:cs typeface="Times New Roman" panose="02020603050405020304" pitchFamily="18" charset="0"/>
            </a:endParaRPr>
          </a:p>
          <a:p>
            <a:r>
              <a:rPr lang="en-US" sz="2100" b="1" dirty="0" err="1">
                <a:effectLst/>
                <a:ea typeface="Calibri" panose="020F0502020204030204" pitchFamily="34" charset="0"/>
                <a:cs typeface="Times New Roman" panose="02020603050405020304" pitchFamily="18" charset="0"/>
              </a:rPr>
              <a:t>Mesleki</a:t>
            </a:r>
            <a:r>
              <a:rPr lang="en-US" sz="2100" b="1" dirty="0">
                <a:effectLst/>
                <a:ea typeface="Calibri" panose="020F0502020204030204" pitchFamily="34" charset="0"/>
                <a:cs typeface="Times New Roman" panose="02020603050405020304" pitchFamily="18" charset="0"/>
              </a:rPr>
              <a:t> </a:t>
            </a:r>
            <a:r>
              <a:rPr lang="en-US" sz="2100" b="1" dirty="0" err="1">
                <a:effectLst/>
                <a:ea typeface="Calibri" panose="020F0502020204030204" pitchFamily="34" charset="0"/>
                <a:cs typeface="Times New Roman" panose="02020603050405020304" pitchFamily="18" charset="0"/>
              </a:rPr>
              <a:t>İngilizce</a:t>
            </a:r>
            <a:r>
              <a:rPr lang="en-US" sz="2100" b="1" dirty="0">
                <a:effectLst/>
                <a:ea typeface="Calibri" panose="020F0502020204030204" pitchFamily="34" charset="0"/>
                <a:cs typeface="Times New Roman" panose="02020603050405020304" pitchFamily="18" charset="0"/>
              </a:rPr>
              <a:t> I: (Theme: Pharmacy English 1)</a:t>
            </a:r>
            <a:r>
              <a:rPr lang="tr-TR" sz="2100" dirty="0">
                <a:effectLst/>
                <a:ea typeface="Calibri" panose="020F0502020204030204" pitchFamily="34" charset="0"/>
                <a:cs typeface="Times New Roman" panose="02020603050405020304" pitchFamily="18" charset="0"/>
              </a:rPr>
              <a:t> Haftada </a:t>
            </a:r>
            <a:r>
              <a:rPr lang="en-US" sz="2100" dirty="0">
                <a:effectLst/>
                <a:ea typeface="Calibri" panose="020F0502020204030204" pitchFamily="34" charset="0"/>
                <a:cs typeface="Times New Roman" panose="02020603050405020304" pitchFamily="18" charset="0"/>
              </a:rPr>
              <a:t>4 </a:t>
            </a:r>
            <a:r>
              <a:rPr lang="en-US" sz="2100" dirty="0" err="1">
                <a:effectLst/>
                <a:ea typeface="Calibri" panose="020F0502020204030204" pitchFamily="34" charset="0"/>
                <a:cs typeface="Times New Roman" panose="02020603050405020304" pitchFamily="18" charset="0"/>
              </a:rPr>
              <a:t>ders</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saati</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ve</a:t>
            </a:r>
            <a:r>
              <a:rPr lang="en-US" sz="2100" dirty="0">
                <a:effectLst/>
                <a:ea typeface="Calibri" panose="020F0502020204030204" pitchFamily="34" charset="0"/>
                <a:cs typeface="Times New Roman" panose="02020603050405020304" pitchFamily="18" charset="0"/>
              </a:rPr>
              <a:t> </a:t>
            </a:r>
            <a:r>
              <a:rPr lang="tr-TR" sz="2100" dirty="0">
                <a:effectLst/>
                <a:ea typeface="Calibri" panose="020F0502020204030204" pitchFamily="34" charset="0"/>
                <a:cs typeface="Times New Roman" panose="02020603050405020304" pitchFamily="18" charset="0"/>
              </a:rPr>
              <a:t>2</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kredi</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olan</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Mesleki</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İngilizce</a:t>
            </a:r>
            <a:r>
              <a:rPr lang="en-US" sz="2100" dirty="0">
                <a:effectLst/>
                <a:ea typeface="Calibri" panose="020F0502020204030204" pitchFamily="34" charset="0"/>
                <a:cs typeface="Times New Roman" panose="02020603050405020304" pitchFamily="18" charset="0"/>
              </a:rPr>
              <a:t> 1 </a:t>
            </a:r>
            <a:r>
              <a:rPr lang="en-US" sz="2100" dirty="0" err="1">
                <a:effectLst/>
                <a:ea typeface="Calibri" panose="020F0502020204030204" pitchFamily="34" charset="0"/>
                <a:cs typeface="Times New Roman" panose="02020603050405020304" pitchFamily="18" charset="0"/>
              </a:rPr>
              <a:t>dersi</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bu</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dönem</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haftada</a:t>
            </a:r>
            <a:r>
              <a:rPr lang="en-US" sz="2100" dirty="0">
                <a:effectLst/>
                <a:ea typeface="Calibri" panose="020F0502020204030204" pitchFamily="34" charset="0"/>
                <a:cs typeface="Times New Roman" panose="02020603050405020304" pitchFamily="18" charset="0"/>
              </a:rPr>
              <a:t> 2 </a:t>
            </a:r>
            <a:r>
              <a:rPr lang="en-US" sz="2100" dirty="0" err="1">
                <a:effectLst/>
                <a:ea typeface="Calibri" panose="020F0502020204030204" pitchFamily="34" charset="0"/>
                <a:cs typeface="Times New Roman" panose="02020603050405020304" pitchFamily="18" charset="0"/>
              </a:rPr>
              <a:t>ders</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saati</a:t>
            </a:r>
            <a:r>
              <a:rPr lang="en-US" sz="2100" dirty="0">
                <a:effectLst/>
                <a:ea typeface="Calibri" panose="020F0502020204030204" pitchFamily="34" charset="0"/>
                <a:cs typeface="Times New Roman" panose="02020603050405020304" pitchFamily="18" charset="0"/>
              </a:rPr>
              <a:t> </a:t>
            </a:r>
            <a:r>
              <a:rPr lang="tr-TR" sz="2100" dirty="0">
                <a:effectLst/>
                <a:ea typeface="Calibri" panose="020F0502020204030204" pitchFamily="34" charset="0"/>
                <a:cs typeface="Times New Roman" panose="02020603050405020304" pitchFamily="18" charset="0"/>
              </a:rPr>
              <a:t>yüz yüze de</a:t>
            </a:r>
            <a:r>
              <a:rPr lang="en-US" sz="2100" dirty="0" err="1">
                <a:effectLst/>
                <a:ea typeface="Calibri" panose="020F0502020204030204" pitchFamily="34" charset="0"/>
                <a:cs typeface="Times New Roman" panose="02020603050405020304" pitchFamily="18" charset="0"/>
              </a:rPr>
              <a:t>rs</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ve</a:t>
            </a:r>
            <a:r>
              <a:rPr lang="en-US" sz="2100" dirty="0">
                <a:effectLst/>
                <a:ea typeface="Calibri" panose="020F0502020204030204" pitchFamily="34" charset="0"/>
                <a:cs typeface="Times New Roman" panose="02020603050405020304" pitchFamily="18" charset="0"/>
              </a:rPr>
              <a:t> 2 </a:t>
            </a:r>
            <a:r>
              <a:rPr lang="en-US" sz="2100" dirty="0" err="1">
                <a:effectLst/>
                <a:ea typeface="Calibri" panose="020F0502020204030204" pitchFamily="34" charset="0"/>
                <a:cs typeface="Times New Roman" panose="02020603050405020304" pitchFamily="18" charset="0"/>
              </a:rPr>
              <a:t>ders</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saati</a:t>
            </a:r>
            <a:r>
              <a:rPr lang="en-US" sz="2100" dirty="0">
                <a:effectLst/>
                <a:ea typeface="Calibri" panose="020F0502020204030204" pitchFamily="34" charset="0"/>
                <a:cs typeface="Times New Roman" panose="02020603050405020304" pitchFamily="18" charset="0"/>
              </a:rPr>
              <a:t> de Cengage MindTap LMS </a:t>
            </a:r>
            <a:r>
              <a:rPr lang="en-US" sz="2100" dirty="0" err="1">
                <a:effectLst/>
                <a:ea typeface="Calibri" panose="020F0502020204030204" pitchFamily="34" charset="0"/>
                <a:cs typeface="Times New Roman" panose="02020603050405020304" pitchFamily="18" charset="0"/>
              </a:rPr>
              <a:t>platformu</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üzerinden</a:t>
            </a:r>
            <a:r>
              <a:rPr lang="en-US" sz="2100" dirty="0">
                <a:effectLst/>
                <a:ea typeface="Calibri" panose="020F0502020204030204" pitchFamily="34" charset="0"/>
                <a:cs typeface="Times New Roman" panose="02020603050405020304" pitchFamily="18" charset="0"/>
              </a:rPr>
              <a:t> online self-study </a:t>
            </a:r>
            <a:r>
              <a:rPr lang="en-US" sz="2100" dirty="0" err="1">
                <a:effectLst/>
                <a:ea typeface="Calibri" panose="020F0502020204030204" pitchFamily="34" charset="0"/>
                <a:cs typeface="Times New Roman" panose="02020603050405020304" pitchFamily="18" charset="0"/>
              </a:rPr>
              <a:t>şeklinde</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yürütülecektir</a:t>
            </a:r>
            <a:r>
              <a:rPr lang="en-US" sz="2100" dirty="0">
                <a:effectLst/>
                <a:ea typeface="Calibri" panose="020F0502020204030204" pitchFamily="34" charset="0"/>
                <a:cs typeface="Times New Roman" panose="02020603050405020304" pitchFamily="18" charset="0"/>
              </a:rPr>
              <a:t>. Bu </a:t>
            </a:r>
            <a:r>
              <a:rPr lang="en-US" sz="2100" dirty="0" err="1">
                <a:effectLst/>
                <a:ea typeface="Calibri" panose="020F0502020204030204" pitchFamily="34" charset="0"/>
                <a:cs typeface="Times New Roman" panose="02020603050405020304" pitchFamily="18" charset="0"/>
              </a:rPr>
              <a:t>dönem</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bu</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dersi</a:t>
            </a:r>
            <a:r>
              <a:rPr lang="en-US" sz="2100" dirty="0">
                <a:effectLst/>
                <a:ea typeface="Calibri" panose="020F0502020204030204" pitchFamily="34" charset="0"/>
                <a:cs typeface="Times New Roman" panose="02020603050405020304" pitchFamily="18" charset="0"/>
              </a:rPr>
              <a:t> 2 </a:t>
            </a:r>
            <a:r>
              <a:rPr lang="en-US" sz="2100" dirty="0" err="1">
                <a:effectLst/>
                <a:ea typeface="Calibri" panose="020F0502020204030204" pitchFamily="34" charset="0"/>
                <a:cs typeface="Times New Roman" panose="02020603050405020304" pitchFamily="18" charset="0"/>
              </a:rPr>
              <a:t>grup</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şeklinde</a:t>
            </a:r>
            <a:r>
              <a:rPr lang="en-US" sz="2100" dirty="0">
                <a:effectLst/>
                <a:ea typeface="Calibri" panose="020F0502020204030204" pitchFamily="34" charset="0"/>
                <a:cs typeface="Times New Roman" panose="02020603050405020304" pitchFamily="18" charset="0"/>
              </a:rPr>
              <a:t> </a:t>
            </a:r>
            <a:r>
              <a:rPr lang="tr-TR" sz="2100" dirty="0">
                <a:effectLst/>
                <a:ea typeface="Calibri" panose="020F0502020204030204" pitchFamily="34" charset="0"/>
                <a:cs typeface="Times New Roman" panose="02020603050405020304" pitchFamily="18" charset="0"/>
              </a:rPr>
              <a:t>1</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öğretim</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görevlimiz</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ver</a:t>
            </a:r>
            <a:r>
              <a:rPr lang="tr-TR" sz="2100" dirty="0" err="1">
                <a:effectLst/>
                <a:ea typeface="Calibri" panose="020F0502020204030204" pitchFamily="34" charset="0"/>
                <a:cs typeface="Times New Roman" panose="02020603050405020304" pitchFamily="18" charset="0"/>
              </a:rPr>
              <a:t>mektedir</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Sınavlar</a:t>
            </a:r>
            <a:r>
              <a:rPr lang="en-US" sz="2100" dirty="0">
                <a:effectLst/>
                <a:ea typeface="Calibri" panose="020F0502020204030204" pitchFamily="34" charset="0"/>
                <a:cs typeface="Times New Roman" panose="02020603050405020304" pitchFamily="18" charset="0"/>
              </a:rPr>
              <a:t> KEYPS platform </a:t>
            </a:r>
            <a:r>
              <a:rPr lang="en-US" sz="2100" dirty="0" err="1">
                <a:effectLst/>
                <a:ea typeface="Calibri" panose="020F0502020204030204" pitchFamily="34" charset="0"/>
                <a:cs typeface="Times New Roman" panose="02020603050405020304" pitchFamily="18" charset="0"/>
              </a:rPr>
              <a:t>üzerinden</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yüz</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yüze</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yapılmıştır</a:t>
            </a:r>
            <a:r>
              <a:rPr lang="en-US" sz="2100" dirty="0">
                <a:effectLst/>
                <a:ea typeface="Calibri" panose="020F0502020204030204" pitchFamily="34" charset="0"/>
                <a:cs typeface="Times New Roman" panose="02020603050405020304" pitchFamily="18" charset="0"/>
              </a:rPr>
              <a:t>.</a:t>
            </a:r>
            <a:endParaRPr lang="tr-TR" sz="2100" dirty="0">
              <a:effectLst/>
              <a:ea typeface="Calibri" panose="020F0502020204030204" pitchFamily="34" charset="0"/>
              <a:cs typeface="Times New Roman" panose="02020603050405020304" pitchFamily="18" charset="0"/>
            </a:endParaRPr>
          </a:p>
          <a:p>
            <a:r>
              <a:rPr lang="en-US" sz="2100" b="1" dirty="0" err="1">
                <a:effectLst/>
                <a:ea typeface="Calibri" panose="020F0502020204030204" pitchFamily="34" charset="0"/>
                <a:cs typeface="Times New Roman" panose="02020603050405020304" pitchFamily="18" charset="0"/>
              </a:rPr>
              <a:t>Mesleki</a:t>
            </a:r>
            <a:r>
              <a:rPr lang="en-US" sz="2100" b="1" dirty="0">
                <a:effectLst/>
                <a:ea typeface="Calibri" panose="020F0502020204030204" pitchFamily="34" charset="0"/>
                <a:cs typeface="Times New Roman" panose="02020603050405020304" pitchFamily="18" charset="0"/>
              </a:rPr>
              <a:t> </a:t>
            </a:r>
            <a:r>
              <a:rPr lang="en-US" sz="2100" b="1" dirty="0" err="1">
                <a:effectLst/>
                <a:ea typeface="Calibri" panose="020F0502020204030204" pitchFamily="34" charset="0"/>
                <a:cs typeface="Times New Roman" panose="02020603050405020304" pitchFamily="18" charset="0"/>
              </a:rPr>
              <a:t>İngilizce</a:t>
            </a:r>
            <a:r>
              <a:rPr lang="en-US" sz="2100" b="1" dirty="0">
                <a:effectLst/>
                <a:ea typeface="Calibri" panose="020F0502020204030204" pitchFamily="34" charset="0"/>
                <a:cs typeface="Times New Roman" panose="02020603050405020304" pitchFamily="18" charset="0"/>
              </a:rPr>
              <a:t> III: (Theme: Pharmacy English 3)</a:t>
            </a:r>
            <a:r>
              <a:rPr lang="tr-TR" sz="2100" dirty="0">
                <a:effectLst/>
                <a:ea typeface="Calibri" panose="020F0502020204030204" pitchFamily="34" charset="0"/>
                <a:cs typeface="Times New Roman" panose="02020603050405020304" pitchFamily="18" charset="0"/>
              </a:rPr>
              <a:t> Haftada </a:t>
            </a:r>
            <a:r>
              <a:rPr lang="en-US" sz="2100" dirty="0">
                <a:effectLst/>
                <a:ea typeface="Calibri" panose="020F0502020204030204" pitchFamily="34" charset="0"/>
                <a:cs typeface="Times New Roman" panose="02020603050405020304" pitchFamily="18" charset="0"/>
              </a:rPr>
              <a:t>4 </a:t>
            </a:r>
            <a:r>
              <a:rPr lang="en-US" sz="2100" dirty="0" err="1">
                <a:effectLst/>
                <a:ea typeface="Calibri" panose="020F0502020204030204" pitchFamily="34" charset="0"/>
                <a:cs typeface="Times New Roman" panose="02020603050405020304" pitchFamily="18" charset="0"/>
              </a:rPr>
              <a:t>ders</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saati</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ve</a:t>
            </a:r>
            <a:r>
              <a:rPr lang="en-US" sz="2100" dirty="0">
                <a:effectLst/>
                <a:ea typeface="Calibri" panose="020F0502020204030204" pitchFamily="34" charset="0"/>
                <a:cs typeface="Times New Roman" panose="02020603050405020304" pitchFamily="18" charset="0"/>
              </a:rPr>
              <a:t> </a:t>
            </a:r>
            <a:r>
              <a:rPr lang="tr-TR" sz="2100" dirty="0">
                <a:effectLst/>
                <a:ea typeface="Calibri" panose="020F0502020204030204" pitchFamily="34" charset="0"/>
                <a:cs typeface="Times New Roman" panose="02020603050405020304" pitchFamily="18" charset="0"/>
              </a:rPr>
              <a:t>2</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kredi</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olan</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Mesleki</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İngilizce</a:t>
            </a:r>
            <a:r>
              <a:rPr lang="en-US" sz="2100" dirty="0">
                <a:effectLst/>
                <a:ea typeface="Calibri" panose="020F0502020204030204" pitchFamily="34" charset="0"/>
                <a:cs typeface="Times New Roman" panose="02020603050405020304" pitchFamily="18" charset="0"/>
              </a:rPr>
              <a:t> 3 </a:t>
            </a:r>
            <a:r>
              <a:rPr lang="en-US" sz="2100" dirty="0" err="1">
                <a:effectLst/>
                <a:ea typeface="Calibri" panose="020F0502020204030204" pitchFamily="34" charset="0"/>
                <a:cs typeface="Times New Roman" panose="02020603050405020304" pitchFamily="18" charset="0"/>
              </a:rPr>
              <a:t>dersi</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bu</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dönem</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haftada</a:t>
            </a:r>
            <a:r>
              <a:rPr lang="en-US" sz="2100" dirty="0">
                <a:effectLst/>
                <a:ea typeface="Calibri" panose="020F0502020204030204" pitchFamily="34" charset="0"/>
                <a:cs typeface="Times New Roman" panose="02020603050405020304" pitchFamily="18" charset="0"/>
              </a:rPr>
              <a:t> 2 </a:t>
            </a:r>
            <a:r>
              <a:rPr lang="en-US" sz="2100" dirty="0" err="1">
                <a:effectLst/>
                <a:ea typeface="Calibri" panose="020F0502020204030204" pitchFamily="34" charset="0"/>
                <a:cs typeface="Times New Roman" panose="02020603050405020304" pitchFamily="18" charset="0"/>
              </a:rPr>
              <a:t>ders</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saati</a:t>
            </a:r>
            <a:r>
              <a:rPr lang="en-US" sz="2100" dirty="0">
                <a:effectLst/>
                <a:ea typeface="Calibri" panose="020F0502020204030204" pitchFamily="34" charset="0"/>
                <a:cs typeface="Times New Roman" panose="02020603050405020304" pitchFamily="18" charset="0"/>
              </a:rPr>
              <a:t> </a:t>
            </a:r>
            <a:r>
              <a:rPr lang="en-US" sz="2100" dirty="0" err="1">
                <a:ea typeface="Calibri" panose="020F0502020204030204" pitchFamily="34" charset="0"/>
                <a:cs typeface="Times New Roman" panose="02020603050405020304" pitchFamily="18" charset="0"/>
              </a:rPr>
              <a:t>ders</a:t>
            </a:r>
            <a:r>
              <a:rPr lang="en-US" sz="2100" dirty="0">
                <a:ea typeface="Calibri" panose="020F0502020204030204" pitchFamily="34" charset="0"/>
                <a:cs typeface="Times New Roman" panose="02020603050405020304" pitchFamily="18" charset="0"/>
              </a:rPr>
              <a:t> </a:t>
            </a:r>
            <a:r>
              <a:rPr lang="en-US" sz="2100" dirty="0" err="1">
                <a:ea typeface="Calibri" panose="020F0502020204030204" pitchFamily="34" charset="0"/>
                <a:cs typeface="Times New Roman" panose="02020603050405020304" pitchFamily="18" charset="0"/>
              </a:rPr>
              <a:t>saati</a:t>
            </a:r>
            <a:r>
              <a:rPr lang="en-US" sz="2100" dirty="0">
                <a:ea typeface="Calibri" panose="020F0502020204030204" pitchFamily="34" charset="0"/>
                <a:cs typeface="Times New Roman" panose="02020603050405020304" pitchFamily="18" charset="0"/>
              </a:rPr>
              <a:t> </a:t>
            </a:r>
            <a:r>
              <a:rPr lang="tr-TR" sz="2100" dirty="0">
                <a:ea typeface="Calibri" panose="020F0502020204030204" pitchFamily="34" charset="0"/>
                <a:cs typeface="Times New Roman" panose="02020603050405020304" pitchFamily="18" charset="0"/>
              </a:rPr>
              <a:t>yüz yüze de</a:t>
            </a:r>
            <a:r>
              <a:rPr lang="en-US" sz="2100" dirty="0" err="1">
                <a:ea typeface="Calibri" panose="020F0502020204030204" pitchFamily="34" charset="0"/>
                <a:cs typeface="Times New Roman" panose="02020603050405020304" pitchFamily="18" charset="0"/>
              </a:rPr>
              <a:t>rs</a:t>
            </a:r>
            <a:r>
              <a:rPr lang="en-US" sz="2100" dirty="0">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ve</a:t>
            </a:r>
            <a:r>
              <a:rPr lang="en-US" sz="2100" dirty="0">
                <a:effectLst/>
                <a:ea typeface="Calibri" panose="020F0502020204030204" pitchFamily="34" charset="0"/>
                <a:cs typeface="Times New Roman" panose="02020603050405020304" pitchFamily="18" charset="0"/>
              </a:rPr>
              <a:t> 2 </a:t>
            </a:r>
            <a:r>
              <a:rPr lang="en-US" sz="2100" dirty="0" err="1">
                <a:effectLst/>
                <a:ea typeface="Calibri" panose="020F0502020204030204" pitchFamily="34" charset="0"/>
                <a:cs typeface="Times New Roman" panose="02020603050405020304" pitchFamily="18" charset="0"/>
              </a:rPr>
              <a:t>ders</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saati</a:t>
            </a:r>
            <a:r>
              <a:rPr lang="en-US" sz="2100" dirty="0">
                <a:effectLst/>
                <a:ea typeface="Calibri" panose="020F0502020204030204" pitchFamily="34" charset="0"/>
                <a:cs typeface="Times New Roman" panose="02020603050405020304" pitchFamily="18" charset="0"/>
              </a:rPr>
              <a:t> de Cengage MindTap LMS </a:t>
            </a:r>
            <a:r>
              <a:rPr lang="en-US" sz="2100" dirty="0" err="1">
                <a:effectLst/>
                <a:ea typeface="Calibri" panose="020F0502020204030204" pitchFamily="34" charset="0"/>
                <a:cs typeface="Times New Roman" panose="02020603050405020304" pitchFamily="18" charset="0"/>
              </a:rPr>
              <a:t>platformu</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üzerinden</a:t>
            </a:r>
            <a:r>
              <a:rPr lang="en-US" sz="2100" dirty="0">
                <a:effectLst/>
                <a:ea typeface="Calibri" panose="020F0502020204030204" pitchFamily="34" charset="0"/>
                <a:cs typeface="Times New Roman" panose="02020603050405020304" pitchFamily="18" charset="0"/>
              </a:rPr>
              <a:t> online self-study </a:t>
            </a:r>
            <a:r>
              <a:rPr lang="en-US" sz="2100" dirty="0" err="1">
                <a:effectLst/>
                <a:ea typeface="Calibri" panose="020F0502020204030204" pitchFamily="34" charset="0"/>
                <a:cs typeface="Times New Roman" panose="02020603050405020304" pitchFamily="18" charset="0"/>
              </a:rPr>
              <a:t>şeklinde</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yürütülecektir</a:t>
            </a:r>
            <a:r>
              <a:rPr lang="en-US" sz="2100" dirty="0">
                <a:effectLst/>
                <a:ea typeface="Calibri" panose="020F0502020204030204" pitchFamily="34" charset="0"/>
                <a:cs typeface="Times New Roman" panose="02020603050405020304" pitchFamily="18" charset="0"/>
              </a:rPr>
              <a:t>. Bu </a:t>
            </a:r>
            <a:r>
              <a:rPr lang="en-US" sz="2100" dirty="0" err="1">
                <a:effectLst/>
                <a:ea typeface="Calibri" panose="020F0502020204030204" pitchFamily="34" charset="0"/>
                <a:cs typeface="Times New Roman" panose="02020603050405020304" pitchFamily="18" charset="0"/>
              </a:rPr>
              <a:t>dönem</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bu</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dersi</a:t>
            </a:r>
            <a:r>
              <a:rPr lang="en-US" sz="2100" dirty="0">
                <a:effectLst/>
                <a:ea typeface="Calibri" panose="020F0502020204030204" pitchFamily="34" charset="0"/>
                <a:cs typeface="Times New Roman" panose="02020603050405020304" pitchFamily="18" charset="0"/>
              </a:rPr>
              <a:t> 2 </a:t>
            </a:r>
            <a:r>
              <a:rPr lang="en-US" sz="2100" dirty="0" err="1">
                <a:effectLst/>
                <a:ea typeface="Calibri" panose="020F0502020204030204" pitchFamily="34" charset="0"/>
                <a:cs typeface="Times New Roman" panose="02020603050405020304" pitchFamily="18" charset="0"/>
              </a:rPr>
              <a:t>grup</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şeklinde</a:t>
            </a:r>
            <a:r>
              <a:rPr lang="en-US" sz="2100" dirty="0">
                <a:effectLst/>
                <a:ea typeface="Calibri" panose="020F0502020204030204" pitchFamily="34" charset="0"/>
                <a:cs typeface="Times New Roman" panose="02020603050405020304" pitchFamily="18" charset="0"/>
              </a:rPr>
              <a:t> </a:t>
            </a:r>
            <a:r>
              <a:rPr lang="tr-TR" sz="2100" dirty="0">
                <a:effectLst/>
                <a:ea typeface="Calibri" panose="020F0502020204030204" pitchFamily="34" charset="0"/>
                <a:cs typeface="Times New Roman" panose="02020603050405020304" pitchFamily="18" charset="0"/>
              </a:rPr>
              <a:t>1</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öğretim</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görevlimiz</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ver</a:t>
            </a:r>
            <a:r>
              <a:rPr lang="tr-TR" sz="2100" dirty="0" err="1">
                <a:effectLst/>
                <a:ea typeface="Calibri" panose="020F0502020204030204" pitchFamily="34" charset="0"/>
                <a:cs typeface="Times New Roman" panose="02020603050405020304" pitchFamily="18" charset="0"/>
              </a:rPr>
              <a:t>mek</a:t>
            </a:r>
            <a:r>
              <a:rPr lang="en-US" sz="2100" dirty="0">
                <a:effectLst/>
                <a:ea typeface="Calibri" panose="020F0502020204030204" pitchFamily="34" charset="0"/>
                <a:cs typeface="Times New Roman" panose="02020603050405020304" pitchFamily="18" charset="0"/>
              </a:rPr>
              <a:t>t</a:t>
            </a:r>
            <a:r>
              <a:rPr lang="tr-TR" sz="2100" dirty="0" err="1">
                <a:effectLst/>
                <a:ea typeface="Calibri" panose="020F0502020204030204" pitchFamily="34" charset="0"/>
                <a:cs typeface="Times New Roman" panose="02020603050405020304" pitchFamily="18" charset="0"/>
              </a:rPr>
              <a:t>ed</a:t>
            </a:r>
            <a:r>
              <a:rPr lang="en-US" sz="2100" dirty="0" err="1">
                <a:effectLst/>
                <a:ea typeface="Calibri" panose="020F0502020204030204" pitchFamily="34" charset="0"/>
                <a:cs typeface="Times New Roman" panose="02020603050405020304" pitchFamily="18" charset="0"/>
              </a:rPr>
              <a:t>ir.</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Sınavlar</a:t>
            </a:r>
            <a:r>
              <a:rPr lang="en-US" sz="2100" dirty="0">
                <a:effectLst/>
                <a:ea typeface="Calibri" panose="020F0502020204030204" pitchFamily="34" charset="0"/>
                <a:cs typeface="Times New Roman" panose="02020603050405020304" pitchFamily="18" charset="0"/>
              </a:rPr>
              <a:t> KEYPS platform </a:t>
            </a:r>
            <a:r>
              <a:rPr lang="en-US" sz="2100" dirty="0" err="1">
                <a:effectLst/>
                <a:ea typeface="Calibri" panose="020F0502020204030204" pitchFamily="34" charset="0"/>
                <a:cs typeface="Times New Roman" panose="02020603050405020304" pitchFamily="18" charset="0"/>
              </a:rPr>
              <a:t>üzerinden</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yüz</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yüze</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yapılmıştır</a:t>
            </a:r>
            <a:r>
              <a:rPr lang="en-US" sz="2100" dirty="0">
                <a:effectLst/>
                <a:ea typeface="Calibri" panose="020F0502020204030204" pitchFamily="34" charset="0"/>
                <a:cs typeface="Times New Roman" panose="02020603050405020304" pitchFamily="18" charset="0"/>
              </a:rPr>
              <a:t>.</a:t>
            </a:r>
            <a:endParaRPr lang="tr-TR" sz="2100" dirty="0">
              <a:effectLst/>
              <a:ea typeface="Calibri" panose="020F0502020204030204" pitchFamily="34" charset="0"/>
              <a:cs typeface="Times New Roman" panose="02020603050405020304" pitchFamily="18" charset="0"/>
            </a:endParaRPr>
          </a:p>
          <a:p>
            <a:r>
              <a:rPr lang="en-US" sz="2100" b="1" dirty="0" err="1">
                <a:effectLst/>
                <a:ea typeface="Calibri" panose="020F0502020204030204" pitchFamily="34" charset="0"/>
                <a:cs typeface="Times New Roman" panose="02020603050405020304" pitchFamily="18" charset="0"/>
              </a:rPr>
              <a:t>Mesleki</a:t>
            </a:r>
            <a:r>
              <a:rPr lang="en-US" sz="2100" b="1" dirty="0">
                <a:effectLst/>
                <a:ea typeface="Calibri" panose="020F0502020204030204" pitchFamily="34" charset="0"/>
                <a:cs typeface="Times New Roman" panose="02020603050405020304" pitchFamily="18" charset="0"/>
              </a:rPr>
              <a:t> </a:t>
            </a:r>
            <a:r>
              <a:rPr lang="en-US" sz="2100" b="1" dirty="0" err="1">
                <a:effectLst/>
                <a:ea typeface="Calibri" panose="020F0502020204030204" pitchFamily="34" charset="0"/>
                <a:cs typeface="Times New Roman" panose="02020603050405020304" pitchFamily="18" charset="0"/>
              </a:rPr>
              <a:t>İngilizce</a:t>
            </a:r>
            <a:r>
              <a:rPr lang="en-US" sz="2100" b="1" dirty="0">
                <a:effectLst/>
                <a:ea typeface="Calibri" panose="020F0502020204030204" pitchFamily="34" charset="0"/>
                <a:cs typeface="Times New Roman" panose="02020603050405020304" pitchFamily="18" charset="0"/>
              </a:rPr>
              <a:t> V: (Theme: Integrated Academic Writing) </a:t>
            </a:r>
            <a:r>
              <a:rPr lang="tr-TR" sz="2100" dirty="0">
                <a:effectLst/>
                <a:ea typeface="Calibri" panose="020F0502020204030204" pitchFamily="34" charset="0"/>
                <a:cs typeface="Times New Roman" panose="02020603050405020304" pitchFamily="18" charset="0"/>
              </a:rPr>
              <a:t>Haftada </a:t>
            </a:r>
            <a:r>
              <a:rPr lang="en-US" sz="2100" dirty="0">
                <a:effectLst/>
                <a:ea typeface="Calibri" panose="020F0502020204030204" pitchFamily="34" charset="0"/>
                <a:cs typeface="Times New Roman" panose="02020603050405020304" pitchFamily="18" charset="0"/>
              </a:rPr>
              <a:t>2 </a:t>
            </a:r>
            <a:r>
              <a:rPr lang="en-US" sz="2100" dirty="0" err="1">
                <a:effectLst/>
                <a:ea typeface="Calibri" panose="020F0502020204030204" pitchFamily="34" charset="0"/>
                <a:cs typeface="Times New Roman" panose="02020603050405020304" pitchFamily="18" charset="0"/>
              </a:rPr>
              <a:t>ders</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saati</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ve</a:t>
            </a:r>
            <a:r>
              <a:rPr lang="en-US" sz="2100" dirty="0">
                <a:effectLst/>
                <a:ea typeface="Calibri" panose="020F0502020204030204" pitchFamily="34" charset="0"/>
                <a:cs typeface="Times New Roman" panose="02020603050405020304" pitchFamily="18" charset="0"/>
              </a:rPr>
              <a:t> 2 </a:t>
            </a:r>
            <a:r>
              <a:rPr lang="en-US" sz="2100" dirty="0" err="1">
                <a:effectLst/>
                <a:ea typeface="Calibri" panose="020F0502020204030204" pitchFamily="34" charset="0"/>
                <a:cs typeface="Times New Roman" panose="02020603050405020304" pitchFamily="18" charset="0"/>
              </a:rPr>
              <a:t>kredi</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olan</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bu</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dersimiz</a:t>
            </a:r>
            <a:r>
              <a:rPr lang="en-US" sz="2100" dirty="0">
                <a:effectLst/>
                <a:ea typeface="Calibri" panose="020F0502020204030204" pitchFamily="34" charset="0"/>
                <a:cs typeface="Times New Roman" panose="02020603050405020304" pitchFamily="18" charset="0"/>
              </a:rPr>
              <a:t> de </a:t>
            </a:r>
            <a:r>
              <a:rPr lang="en-US" sz="2100" dirty="0" err="1">
                <a:effectLst/>
                <a:ea typeface="Calibri" panose="020F0502020204030204" pitchFamily="34" charset="0"/>
                <a:cs typeface="Times New Roman" panose="02020603050405020304" pitchFamily="18" charset="0"/>
              </a:rPr>
              <a:t>bu</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dönem</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haftada</a:t>
            </a:r>
            <a:r>
              <a:rPr lang="en-US" sz="2100" dirty="0">
                <a:effectLst/>
                <a:ea typeface="Calibri" panose="020F0502020204030204" pitchFamily="34" charset="0"/>
                <a:cs typeface="Times New Roman" panose="02020603050405020304" pitchFamily="18" charset="0"/>
              </a:rPr>
              <a:t> 2 </a:t>
            </a:r>
            <a:r>
              <a:rPr lang="en-US" sz="2100" dirty="0" err="1">
                <a:effectLst/>
                <a:ea typeface="Calibri" panose="020F0502020204030204" pitchFamily="34" charset="0"/>
                <a:cs typeface="Times New Roman" panose="02020603050405020304" pitchFamily="18" charset="0"/>
              </a:rPr>
              <a:t>ders</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saati</a:t>
            </a:r>
            <a:r>
              <a:rPr lang="en-US" sz="2100" dirty="0">
                <a:effectLst/>
                <a:ea typeface="Calibri" panose="020F0502020204030204" pitchFamily="34" charset="0"/>
                <a:cs typeface="Times New Roman" panose="02020603050405020304" pitchFamily="18" charset="0"/>
              </a:rPr>
              <a:t> </a:t>
            </a:r>
            <a:r>
              <a:rPr lang="en-US" sz="2100" dirty="0" err="1">
                <a:ea typeface="Calibri" panose="020F0502020204030204" pitchFamily="34" charset="0"/>
                <a:cs typeface="Times New Roman" panose="02020603050405020304" pitchFamily="18" charset="0"/>
              </a:rPr>
              <a:t>ders</a:t>
            </a:r>
            <a:r>
              <a:rPr lang="en-US" sz="2100" dirty="0">
                <a:ea typeface="Calibri" panose="020F0502020204030204" pitchFamily="34" charset="0"/>
                <a:cs typeface="Times New Roman" panose="02020603050405020304" pitchFamily="18" charset="0"/>
              </a:rPr>
              <a:t> </a:t>
            </a:r>
            <a:r>
              <a:rPr lang="en-US" sz="2100" dirty="0" err="1">
                <a:ea typeface="Calibri" panose="020F0502020204030204" pitchFamily="34" charset="0"/>
                <a:cs typeface="Times New Roman" panose="02020603050405020304" pitchFamily="18" charset="0"/>
              </a:rPr>
              <a:t>saati</a:t>
            </a:r>
            <a:r>
              <a:rPr lang="en-US" sz="2100" dirty="0">
                <a:ea typeface="Calibri" panose="020F0502020204030204" pitchFamily="34" charset="0"/>
                <a:cs typeface="Times New Roman" panose="02020603050405020304" pitchFamily="18" charset="0"/>
              </a:rPr>
              <a:t> </a:t>
            </a:r>
            <a:r>
              <a:rPr lang="tr-TR" sz="2100" dirty="0">
                <a:ea typeface="Calibri" panose="020F0502020204030204" pitchFamily="34" charset="0"/>
                <a:cs typeface="Times New Roman" panose="02020603050405020304" pitchFamily="18" charset="0"/>
              </a:rPr>
              <a:t>yüz yüze de</a:t>
            </a:r>
            <a:r>
              <a:rPr lang="en-US" sz="2100" dirty="0" err="1">
                <a:ea typeface="Calibri" panose="020F0502020204030204" pitchFamily="34" charset="0"/>
                <a:cs typeface="Times New Roman" panose="02020603050405020304" pitchFamily="18" charset="0"/>
              </a:rPr>
              <a:t>rs</a:t>
            </a:r>
            <a:r>
              <a:rPr lang="en-US" sz="2100" dirty="0">
                <a:ea typeface="Calibri" panose="020F0502020204030204" pitchFamily="34" charset="0"/>
                <a:cs typeface="Times New Roman" panose="02020603050405020304" pitchFamily="18" charset="0"/>
              </a:rPr>
              <a:t> </a:t>
            </a:r>
            <a:r>
              <a:rPr lang="en-US" sz="2100" dirty="0" err="1">
                <a:ea typeface="Calibri" panose="020F0502020204030204" pitchFamily="34" charset="0"/>
                <a:cs typeface="Times New Roman" panose="02020603050405020304" pitchFamily="18" charset="0"/>
              </a:rPr>
              <a:t>ve</a:t>
            </a:r>
            <a:r>
              <a:rPr lang="en-US" sz="2100" dirty="0">
                <a:ea typeface="Calibri" panose="020F0502020204030204" pitchFamily="34" charset="0"/>
                <a:cs typeface="Times New Roman" panose="02020603050405020304" pitchFamily="18" charset="0"/>
              </a:rPr>
              <a:t> </a:t>
            </a:r>
            <a:r>
              <a:rPr lang="en-US" sz="2100" dirty="0">
                <a:effectLst/>
                <a:ea typeface="Calibri" panose="020F0502020204030204" pitchFamily="34" charset="0"/>
                <a:cs typeface="Times New Roman" panose="02020603050405020304" pitchFamily="18" charset="0"/>
              </a:rPr>
              <a:t>2 </a:t>
            </a:r>
            <a:r>
              <a:rPr lang="en-US" sz="2100" dirty="0" err="1">
                <a:effectLst/>
                <a:ea typeface="Calibri" panose="020F0502020204030204" pitchFamily="34" charset="0"/>
                <a:cs typeface="Times New Roman" panose="02020603050405020304" pitchFamily="18" charset="0"/>
              </a:rPr>
              <a:t>ders</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saati</a:t>
            </a:r>
            <a:r>
              <a:rPr lang="en-US" sz="2100" dirty="0">
                <a:effectLst/>
                <a:ea typeface="Calibri" panose="020F0502020204030204" pitchFamily="34" charset="0"/>
                <a:cs typeface="Times New Roman" panose="02020603050405020304" pitchFamily="18" charset="0"/>
              </a:rPr>
              <a:t> Cengage MindTap LMS </a:t>
            </a:r>
            <a:r>
              <a:rPr lang="en-US" sz="2100" dirty="0" err="1">
                <a:effectLst/>
                <a:ea typeface="Calibri" panose="020F0502020204030204" pitchFamily="34" charset="0"/>
                <a:cs typeface="Times New Roman" panose="02020603050405020304" pitchFamily="18" charset="0"/>
              </a:rPr>
              <a:t>platformu</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üzerinden</a:t>
            </a:r>
            <a:r>
              <a:rPr lang="en-US" sz="2100" dirty="0">
                <a:effectLst/>
                <a:ea typeface="Calibri" panose="020F0502020204030204" pitchFamily="34" charset="0"/>
                <a:cs typeface="Times New Roman" panose="02020603050405020304" pitchFamily="18" charset="0"/>
              </a:rPr>
              <a:t> online self-study </a:t>
            </a:r>
            <a:r>
              <a:rPr lang="en-US" sz="2100" dirty="0" err="1">
                <a:effectLst/>
                <a:ea typeface="Calibri" panose="020F0502020204030204" pitchFamily="34" charset="0"/>
                <a:cs typeface="Times New Roman" panose="02020603050405020304" pitchFamily="18" charset="0"/>
              </a:rPr>
              <a:t>şeklinde</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yürütülecektir</a:t>
            </a:r>
            <a:r>
              <a:rPr lang="en-US" sz="2100" dirty="0">
                <a:effectLst/>
                <a:ea typeface="Calibri" panose="020F0502020204030204" pitchFamily="34" charset="0"/>
                <a:cs typeface="Times New Roman" panose="02020603050405020304" pitchFamily="18" charset="0"/>
              </a:rPr>
              <a:t>. Bu </a:t>
            </a:r>
            <a:r>
              <a:rPr lang="en-US" sz="2100" dirty="0" err="1">
                <a:effectLst/>
                <a:ea typeface="Calibri" panose="020F0502020204030204" pitchFamily="34" charset="0"/>
                <a:cs typeface="Times New Roman" panose="02020603050405020304" pitchFamily="18" charset="0"/>
              </a:rPr>
              <a:t>dönem</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bu</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dersi</a:t>
            </a:r>
            <a:r>
              <a:rPr lang="en-US" sz="2100" dirty="0">
                <a:effectLst/>
                <a:ea typeface="Calibri" panose="020F0502020204030204" pitchFamily="34" charset="0"/>
                <a:cs typeface="Times New Roman" panose="02020603050405020304" pitchFamily="18" charset="0"/>
              </a:rPr>
              <a:t>  2 </a:t>
            </a:r>
            <a:r>
              <a:rPr lang="en-US" sz="2100" dirty="0" err="1">
                <a:effectLst/>
                <a:ea typeface="Calibri" panose="020F0502020204030204" pitchFamily="34" charset="0"/>
                <a:cs typeface="Times New Roman" panose="02020603050405020304" pitchFamily="18" charset="0"/>
              </a:rPr>
              <a:t>grup</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halinde</a:t>
            </a:r>
            <a:r>
              <a:rPr lang="en-US" sz="2100" dirty="0">
                <a:effectLst/>
                <a:ea typeface="Calibri" panose="020F0502020204030204" pitchFamily="34" charset="0"/>
                <a:cs typeface="Times New Roman" panose="02020603050405020304" pitchFamily="18" charset="0"/>
              </a:rPr>
              <a:t> </a:t>
            </a:r>
            <a:r>
              <a:rPr lang="tr-TR" sz="2100" dirty="0">
                <a:effectLst/>
                <a:ea typeface="Calibri" panose="020F0502020204030204" pitchFamily="34" charset="0"/>
                <a:cs typeface="Times New Roman" panose="02020603050405020304" pitchFamily="18" charset="0"/>
              </a:rPr>
              <a:t>1</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öğretim</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görevlimiz</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ver</a:t>
            </a:r>
            <a:r>
              <a:rPr lang="tr-TR" sz="2100" dirty="0" err="1">
                <a:effectLst/>
                <a:ea typeface="Calibri" panose="020F0502020204030204" pitchFamily="34" charset="0"/>
                <a:cs typeface="Times New Roman" panose="02020603050405020304" pitchFamily="18" charset="0"/>
              </a:rPr>
              <a:t>mekted</a:t>
            </a:r>
            <a:r>
              <a:rPr lang="en-US" sz="2100" dirty="0" err="1">
                <a:effectLst/>
                <a:ea typeface="Calibri" panose="020F0502020204030204" pitchFamily="34" charset="0"/>
                <a:cs typeface="Times New Roman" panose="02020603050405020304" pitchFamily="18" charset="0"/>
              </a:rPr>
              <a:t>ir.</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Sınavlar</a:t>
            </a:r>
            <a:r>
              <a:rPr lang="en-US" sz="2100" dirty="0">
                <a:effectLst/>
                <a:ea typeface="Calibri" panose="020F0502020204030204" pitchFamily="34" charset="0"/>
                <a:cs typeface="Times New Roman" panose="02020603050405020304" pitchFamily="18" charset="0"/>
              </a:rPr>
              <a:t> Turnitin </a:t>
            </a:r>
            <a:r>
              <a:rPr lang="en-US" sz="2100" dirty="0" err="1">
                <a:effectLst/>
                <a:ea typeface="Calibri" panose="020F0502020204030204" pitchFamily="34" charset="0"/>
                <a:cs typeface="Times New Roman" panose="02020603050405020304" pitchFamily="18" charset="0"/>
              </a:rPr>
              <a:t>programı</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üzerinden</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ödev</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teslimi</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şeklinde</a:t>
            </a:r>
            <a:r>
              <a:rPr lang="en-US" sz="2100" dirty="0">
                <a:effectLst/>
                <a:ea typeface="Calibri" panose="020F0502020204030204" pitchFamily="34" charset="0"/>
                <a:cs typeface="Times New Roman" panose="02020603050405020304" pitchFamily="18" charset="0"/>
              </a:rPr>
              <a:t> </a:t>
            </a:r>
            <a:r>
              <a:rPr lang="en-US" sz="2100" dirty="0" err="1">
                <a:effectLst/>
                <a:ea typeface="Calibri" panose="020F0502020204030204" pitchFamily="34" charset="0"/>
                <a:cs typeface="Times New Roman" panose="02020603050405020304" pitchFamily="18" charset="0"/>
              </a:rPr>
              <a:t>yapılmıştır</a:t>
            </a:r>
            <a:r>
              <a:rPr lang="en-US" sz="2100" dirty="0">
                <a:effectLst/>
                <a:ea typeface="Calibri" panose="020F0502020204030204" pitchFamily="34" charset="0"/>
                <a:cs typeface="Times New Roman" panose="02020603050405020304" pitchFamily="18" charset="0"/>
              </a:rPr>
              <a:t>.</a:t>
            </a:r>
            <a:endParaRPr lang="tr-TR" sz="2100" dirty="0">
              <a:effectLst/>
              <a:ea typeface="Calibri" panose="020F0502020204030204" pitchFamily="34" charset="0"/>
              <a:cs typeface="Times New Roman" panose="02020603050405020304" pitchFamily="18" charset="0"/>
            </a:endParaRPr>
          </a:p>
          <a:p>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kumimoji="0" lang="tr-TR" sz="29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2023 Eczacılık Fakültesi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2748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Medikal İngilizce Programı Ders Listesi- SBF</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1523747300"/>
              </p:ext>
            </p:extLst>
          </p:nvPr>
        </p:nvGraphicFramePr>
        <p:xfrm>
          <a:off x="694507" y="1120230"/>
          <a:ext cx="10748555" cy="4348480"/>
        </p:xfrm>
        <a:graphic>
          <a:graphicData uri="http://schemas.openxmlformats.org/drawingml/2006/table">
            <a:tbl>
              <a:tblPr firstRow="1" bandRow="1">
                <a:tableStyleId>{5C22544A-7EE6-4342-B048-85BDC9FD1C3A}</a:tableStyleId>
              </a:tblPr>
              <a:tblGrid>
                <a:gridCol w="3322483">
                  <a:extLst>
                    <a:ext uri="{9D8B030D-6E8A-4147-A177-3AD203B41FA5}">
                      <a16:colId xmlns:a16="http://schemas.microsoft.com/office/drawing/2014/main" val="2763047234"/>
                    </a:ext>
                  </a:extLst>
                </a:gridCol>
                <a:gridCol w="587499">
                  <a:extLst>
                    <a:ext uri="{9D8B030D-6E8A-4147-A177-3AD203B41FA5}">
                      <a16:colId xmlns:a16="http://schemas.microsoft.com/office/drawing/2014/main" val="2589441878"/>
                    </a:ext>
                  </a:extLst>
                </a:gridCol>
                <a:gridCol w="3204538">
                  <a:extLst>
                    <a:ext uri="{9D8B030D-6E8A-4147-A177-3AD203B41FA5}">
                      <a16:colId xmlns:a16="http://schemas.microsoft.com/office/drawing/2014/main" val="3759593929"/>
                    </a:ext>
                  </a:extLst>
                </a:gridCol>
                <a:gridCol w="3634035">
                  <a:extLst>
                    <a:ext uri="{9D8B030D-6E8A-4147-A177-3AD203B41FA5}">
                      <a16:colId xmlns:a16="http://schemas.microsoft.com/office/drawing/2014/main" val="2354614584"/>
                    </a:ext>
                  </a:extLst>
                </a:gridCol>
              </a:tblGrid>
              <a:tr h="370840">
                <a:tc>
                  <a:txBody>
                    <a:bodyPr/>
                    <a:lstStyle/>
                    <a:p>
                      <a:r>
                        <a:rPr lang="tr-TR" dirty="0"/>
                        <a:t>Bölüm</a:t>
                      </a:r>
                    </a:p>
                  </a:txBody>
                  <a:tcPr>
                    <a:solidFill>
                      <a:srgbClr val="C00000"/>
                    </a:solidFill>
                  </a:tcPr>
                </a:tc>
                <a:tc>
                  <a:txBody>
                    <a:bodyPr/>
                    <a:lstStyle/>
                    <a:p>
                      <a:r>
                        <a:rPr lang="tr-TR" dirty="0"/>
                        <a:t>Yıl</a:t>
                      </a:r>
                    </a:p>
                  </a:txBody>
                  <a:tcPr>
                    <a:solidFill>
                      <a:srgbClr val="C00000"/>
                    </a:solidFill>
                  </a:tcPr>
                </a:tc>
                <a:tc>
                  <a:txBody>
                    <a:bodyPr/>
                    <a:lstStyle/>
                    <a:p>
                      <a:r>
                        <a:rPr lang="tr-TR" dirty="0"/>
                        <a:t>Ders Adı</a:t>
                      </a:r>
                      <a:r>
                        <a:rPr lang="tr-TR" baseline="0" dirty="0"/>
                        <a:t> </a:t>
                      </a:r>
                      <a:r>
                        <a:rPr lang="tr-TR" dirty="0"/>
                        <a:t>(Güz)</a:t>
                      </a:r>
                    </a:p>
                  </a:txBody>
                  <a:tcPr>
                    <a:solidFill>
                      <a:srgbClr val="C00000"/>
                    </a:solidFill>
                  </a:tcPr>
                </a:tc>
                <a:tc>
                  <a:txBody>
                    <a:bodyPr/>
                    <a:lstStyle/>
                    <a:p>
                      <a:r>
                        <a:rPr lang="tr-TR" dirty="0"/>
                        <a:t>Ders Adı</a:t>
                      </a:r>
                      <a:r>
                        <a:rPr lang="tr-TR" baseline="0" dirty="0"/>
                        <a:t> </a:t>
                      </a:r>
                      <a:r>
                        <a:rPr lang="tr-TR" dirty="0"/>
                        <a:t>Bahar</a:t>
                      </a:r>
                    </a:p>
                  </a:txBody>
                  <a:tcPr>
                    <a:solidFill>
                      <a:srgbClr val="C00000"/>
                    </a:solidFill>
                  </a:tcPr>
                </a:tc>
                <a:extLst>
                  <a:ext uri="{0D108BD9-81ED-4DB2-BD59-A6C34878D82A}">
                    <a16:rowId xmlns:a16="http://schemas.microsoft.com/office/drawing/2014/main" val="3224846159"/>
                  </a:ext>
                </a:extLst>
              </a:tr>
              <a:tr h="370840">
                <a:tc>
                  <a:txBody>
                    <a:bodyPr/>
                    <a:lstStyle/>
                    <a:p>
                      <a:r>
                        <a:rPr lang="tr-TR" dirty="0"/>
                        <a:t>Tüm</a:t>
                      </a:r>
                      <a:r>
                        <a:rPr lang="tr-TR" baseline="0" dirty="0"/>
                        <a:t> Bölümler</a:t>
                      </a:r>
                      <a:endParaRPr lang="tr-TR" dirty="0"/>
                    </a:p>
                  </a:txBody>
                  <a:tcPr/>
                </a:tc>
                <a:tc>
                  <a:txBody>
                    <a:bodyPr/>
                    <a:lstStyle/>
                    <a:p>
                      <a:r>
                        <a:rPr lang="tr-TR" dirty="0"/>
                        <a:t>1 </a:t>
                      </a:r>
                    </a:p>
                  </a:txBody>
                  <a:tcPr/>
                </a:tc>
                <a:tc>
                  <a:txBody>
                    <a:bodyPr/>
                    <a:lstStyle/>
                    <a:p>
                      <a:r>
                        <a:rPr lang="tr-TR" dirty="0"/>
                        <a:t>Professional English 1</a:t>
                      </a:r>
                    </a:p>
                  </a:txBody>
                  <a:tcPr/>
                </a:tc>
                <a:tc>
                  <a:txBody>
                    <a:bodyPr/>
                    <a:lstStyle/>
                    <a:p>
                      <a:r>
                        <a:rPr lang="tr-TR" dirty="0"/>
                        <a:t>Professional English 2</a:t>
                      </a:r>
                    </a:p>
                  </a:txBody>
                  <a:tcPr/>
                </a:tc>
                <a:extLst>
                  <a:ext uri="{0D108BD9-81ED-4DB2-BD59-A6C34878D82A}">
                    <a16:rowId xmlns:a16="http://schemas.microsoft.com/office/drawing/2014/main" val="775329980"/>
                  </a:ext>
                </a:extLst>
              </a:tr>
              <a:tr h="370840">
                <a:tc>
                  <a:txBody>
                    <a:bodyPr/>
                    <a:lstStyle/>
                    <a:p>
                      <a:r>
                        <a:rPr lang="tr-TR" dirty="0"/>
                        <a:t>Beslenme ve Diyetetik</a:t>
                      </a:r>
                    </a:p>
                  </a:txBody>
                  <a:tcPr/>
                </a:tc>
                <a:tc>
                  <a:txBody>
                    <a:bodyPr/>
                    <a:lstStyle/>
                    <a:p>
                      <a:r>
                        <a:rPr lang="tr-TR" dirty="0"/>
                        <a:t>2</a:t>
                      </a:r>
                    </a:p>
                  </a:txBody>
                  <a:tcPr/>
                </a:tc>
                <a:tc>
                  <a:txBody>
                    <a:bodyPr/>
                    <a:lstStyle/>
                    <a:p>
                      <a:r>
                        <a:rPr lang="tr-TR" dirty="0"/>
                        <a:t>Professional English 3</a:t>
                      </a:r>
                    </a:p>
                  </a:txBody>
                  <a:tcPr/>
                </a:tc>
                <a:tc>
                  <a:txBody>
                    <a:bodyPr/>
                    <a:lstStyle/>
                    <a:p>
                      <a:r>
                        <a:rPr lang="tr-TR" dirty="0"/>
                        <a:t>Professional English 4</a:t>
                      </a:r>
                    </a:p>
                  </a:txBody>
                  <a:tcPr/>
                </a:tc>
                <a:extLst>
                  <a:ext uri="{0D108BD9-81ED-4DB2-BD59-A6C34878D82A}">
                    <a16:rowId xmlns:a16="http://schemas.microsoft.com/office/drawing/2014/main" val="3222949333"/>
                  </a:ext>
                </a:extLst>
              </a:tr>
              <a:tr h="370840">
                <a:tc>
                  <a:txBody>
                    <a:bodyPr/>
                    <a:lstStyle/>
                    <a:p>
                      <a:r>
                        <a:rPr lang="tr-TR" dirty="0"/>
                        <a:t>Hemşirelik</a:t>
                      </a:r>
                    </a:p>
                  </a:txBody>
                  <a:tcPr/>
                </a:tc>
                <a:tc>
                  <a:txBody>
                    <a:bodyPr/>
                    <a:lstStyle/>
                    <a:p>
                      <a:r>
                        <a:rPr lang="tr-TR" dirty="0"/>
                        <a:t>2</a:t>
                      </a:r>
                    </a:p>
                  </a:txBody>
                  <a:tcPr/>
                </a:tc>
                <a:tc>
                  <a:txBody>
                    <a:bodyPr/>
                    <a:lstStyle/>
                    <a:p>
                      <a:r>
                        <a:rPr lang="tr-TR" dirty="0"/>
                        <a:t>Professional English 3</a:t>
                      </a:r>
                    </a:p>
                  </a:txBody>
                  <a:tcPr/>
                </a:tc>
                <a:tc>
                  <a:txBody>
                    <a:bodyPr/>
                    <a:lstStyle/>
                    <a:p>
                      <a:r>
                        <a:rPr lang="tr-TR" dirty="0"/>
                        <a:t>Professional English 4</a:t>
                      </a:r>
                    </a:p>
                  </a:txBody>
                  <a:tcPr/>
                </a:tc>
                <a:extLst>
                  <a:ext uri="{0D108BD9-81ED-4DB2-BD59-A6C34878D82A}">
                    <a16:rowId xmlns:a16="http://schemas.microsoft.com/office/drawing/2014/main" val="13748922"/>
                  </a:ext>
                </a:extLst>
              </a:tr>
              <a:tr h="370840">
                <a:tc>
                  <a:txBody>
                    <a:bodyPr/>
                    <a:lstStyle/>
                    <a:p>
                      <a:r>
                        <a:rPr lang="tr-TR" dirty="0"/>
                        <a:t>Hemşirelik</a:t>
                      </a:r>
                    </a:p>
                  </a:txBody>
                  <a:tcPr/>
                </a:tc>
                <a:tc>
                  <a:txBody>
                    <a:bodyPr/>
                    <a:lstStyle/>
                    <a:p>
                      <a:r>
                        <a:rPr lang="tr-TR" dirty="0"/>
                        <a:t>3</a:t>
                      </a:r>
                    </a:p>
                  </a:txBody>
                  <a:tcPr/>
                </a:tc>
                <a:tc>
                  <a:txBody>
                    <a:bodyPr/>
                    <a:lstStyle/>
                    <a:p>
                      <a:r>
                        <a:rPr lang="en-US" dirty="0"/>
                        <a:t>Case-</a:t>
                      </a:r>
                      <a:r>
                        <a:rPr lang="tr-TR" dirty="0"/>
                        <a:t>B</a:t>
                      </a:r>
                      <a:r>
                        <a:rPr lang="en-US" dirty="0" err="1"/>
                        <a:t>ased</a:t>
                      </a:r>
                      <a:r>
                        <a:rPr lang="en-US" dirty="0"/>
                        <a:t> English Communication Skills in Nursing</a:t>
                      </a:r>
                      <a:endParaRPr lang="tr-TR" dirty="0"/>
                    </a:p>
                  </a:txBody>
                  <a:tcPr/>
                </a:tc>
                <a:tc>
                  <a:txBody>
                    <a:bodyPr/>
                    <a:lstStyle/>
                    <a:p>
                      <a:r>
                        <a:rPr lang="en-US" dirty="0"/>
                        <a:t>Case-</a:t>
                      </a:r>
                      <a:r>
                        <a:rPr lang="tr-TR" dirty="0"/>
                        <a:t>B</a:t>
                      </a:r>
                      <a:r>
                        <a:rPr lang="en-US" dirty="0" err="1"/>
                        <a:t>ased</a:t>
                      </a:r>
                      <a:r>
                        <a:rPr lang="en-US" dirty="0"/>
                        <a:t> English Communication Skills in Nursing</a:t>
                      </a:r>
                      <a:endParaRPr lang="tr-TR" dirty="0"/>
                    </a:p>
                  </a:txBody>
                  <a:tcPr/>
                </a:tc>
                <a:extLst>
                  <a:ext uri="{0D108BD9-81ED-4DB2-BD59-A6C34878D82A}">
                    <a16:rowId xmlns:a16="http://schemas.microsoft.com/office/drawing/2014/main" val="1880068567"/>
                  </a:ext>
                </a:extLst>
              </a:tr>
              <a:tr h="370840">
                <a:tc>
                  <a:txBody>
                    <a:bodyPr/>
                    <a:lstStyle/>
                    <a:p>
                      <a:r>
                        <a:rPr lang="tr-TR" dirty="0"/>
                        <a:t>Fizyoterapi</a:t>
                      </a:r>
                    </a:p>
                  </a:txBody>
                  <a:tcPr/>
                </a:tc>
                <a:tc>
                  <a:txBody>
                    <a:bodyPr/>
                    <a:lstStyle/>
                    <a:p>
                      <a:r>
                        <a:rPr lang="tr-TR" dirty="0"/>
                        <a:t>2</a:t>
                      </a:r>
                    </a:p>
                  </a:txBody>
                  <a:tcPr/>
                </a:tc>
                <a:tc>
                  <a:txBody>
                    <a:bodyPr/>
                    <a:lstStyle/>
                    <a:p>
                      <a:r>
                        <a:rPr lang="tr-TR" dirty="0"/>
                        <a:t>Professional English 3</a:t>
                      </a:r>
                    </a:p>
                  </a:txBody>
                  <a:tcPr/>
                </a:tc>
                <a:tc>
                  <a:txBody>
                    <a:bodyPr/>
                    <a:lstStyle/>
                    <a:p>
                      <a:r>
                        <a:rPr lang="tr-TR" dirty="0"/>
                        <a:t>Professional English 4</a:t>
                      </a:r>
                    </a:p>
                  </a:txBody>
                  <a:tcPr/>
                </a:tc>
                <a:extLst>
                  <a:ext uri="{0D108BD9-81ED-4DB2-BD59-A6C34878D82A}">
                    <a16:rowId xmlns:a16="http://schemas.microsoft.com/office/drawing/2014/main" val="1394943073"/>
                  </a:ext>
                </a:extLst>
              </a:tr>
              <a:tr h="370840">
                <a:tc>
                  <a:txBody>
                    <a:bodyPr/>
                    <a:lstStyle/>
                    <a:p>
                      <a:r>
                        <a:rPr lang="tr-TR" dirty="0" err="1"/>
                        <a:t>Odyoloji</a:t>
                      </a:r>
                      <a:endParaRPr lang="tr-TR" dirty="0"/>
                    </a:p>
                  </a:txBody>
                  <a:tcPr/>
                </a:tc>
                <a:tc>
                  <a:txBody>
                    <a:bodyPr/>
                    <a:lstStyle/>
                    <a:p>
                      <a:r>
                        <a:rPr lang="tr-TR" dirty="0"/>
                        <a:t>2</a:t>
                      </a:r>
                    </a:p>
                  </a:txBody>
                  <a:tcPr/>
                </a:tc>
                <a:tc>
                  <a:txBody>
                    <a:bodyPr/>
                    <a:lstStyle/>
                    <a:p>
                      <a:r>
                        <a:rPr lang="tr-TR" dirty="0"/>
                        <a:t>Professional English 3</a:t>
                      </a:r>
                    </a:p>
                  </a:txBody>
                  <a:tcPr/>
                </a:tc>
                <a:tc>
                  <a:txBody>
                    <a:bodyPr/>
                    <a:lstStyle/>
                    <a:p>
                      <a:r>
                        <a:rPr lang="tr-TR" dirty="0"/>
                        <a:t>Professional English 4</a:t>
                      </a:r>
                    </a:p>
                  </a:txBody>
                  <a:tcPr/>
                </a:tc>
                <a:extLst>
                  <a:ext uri="{0D108BD9-81ED-4DB2-BD59-A6C34878D82A}">
                    <a16:rowId xmlns:a16="http://schemas.microsoft.com/office/drawing/2014/main" val="2622121692"/>
                  </a:ext>
                </a:extLst>
              </a:tr>
              <a:tr h="370840">
                <a:tc>
                  <a:txBody>
                    <a:bodyPr/>
                    <a:lstStyle/>
                    <a:p>
                      <a:r>
                        <a:rPr lang="tr-TR" dirty="0" err="1"/>
                        <a:t>Odyoloji</a:t>
                      </a:r>
                      <a:endParaRPr lang="tr-TR" dirty="0"/>
                    </a:p>
                  </a:txBody>
                  <a:tcPr/>
                </a:tc>
                <a:tc>
                  <a:txBody>
                    <a:bodyPr/>
                    <a:lstStyle/>
                    <a:p>
                      <a:r>
                        <a:rPr lang="tr-TR" dirty="0"/>
                        <a:t>3</a:t>
                      </a:r>
                    </a:p>
                  </a:txBody>
                  <a:tcPr/>
                </a:tc>
                <a:tc>
                  <a:txBody>
                    <a:bodyPr/>
                    <a:lstStyle/>
                    <a:p>
                      <a:r>
                        <a:rPr lang="tr-TR" dirty="0"/>
                        <a:t>Professional English 5</a:t>
                      </a:r>
                    </a:p>
                  </a:txBody>
                  <a:tcPr/>
                </a:tc>
                <a:tc>
                  <a:txBody>
                    <a:bodyPr/>
                    <a:lstStyle/>
                    <a:p>
                      <a:r>
                        <a:rPr lang="tr-TR" dirty="0"/>
                        <a:t>Professional English 6</a:t>
                      </a:r>
                    </a:p>
                  </a:txBody>
                  <a:tcPr/>
                </a:tc>
                <a:extLst>
                  <a:ext uri="{0D108BD9-81ED-4DB2-BD59-A6C34878D82A}">
                    <a16:rowId xmlns:a16="http://schemas.microsoft.com/office/drawing/2014/main" val="1033900799"/>
                  </a:ext>
                </a:extLst>
              </a:tr>
              <a:tr h="370840">
                <a:tc>
                  <a:txBody>
                    <a:bodyPr/>
                    <a:lstStyle/>
                    <a:p>
                      <a:r>
                        <a:rPr lang="tr-TR" dirty="0" err="1"/>
                        <a:t>Odyoloji</a:t>
                      </a:r>
                      <a:endParaRPr lang="tr-TR" dirty="0"/>
                    </a:p>
                  </a:txBody>
                  <a:tcPr/>
                </a:tc>
                <a:tc>
                  <a:txBody>
                    <a:bodyPr/>
                    <a:lstStyle/>
                    <a:p>
                      <a:r>
                        <a:rPr lang="tr-TR" dirty="0"/>
                        <a:t>4</a:t>
                      </a:r>
                    </a:p>
                  </a:txBody>
                  <a:tcPr/>
                </a:tc>
                <a:tc>
                  <a:txBody>
                    <a:bodyPr/>
                    <a:lstStyle/>
                    <a:p>
                      <a:r>
                        <a:rPr lang="tr-TR" dirty="0"/>
                        <a:t>Professional English</a:t>
                      </a:r>
                      <a:r>
                        <a:rPr lang="tr-TR" baseline="0" dirty="0"/>
                        <a:t> 7</a:t>
                      </a:r>
                      <a:endParaRPr lang="tr-TR" dirty="0"/>
                    </a:p>
                  </a:txBody>
                  <a:tcPr/>
                </a:tc>
                <a:tc>
                  <a:txBody>
                    <a:bodyPr/>
                    <a:lstStyle/>
                    <a:p>
                      <a:r>
                        <a:rPr lang="tr-TR" dirty="0"/>
                        <a:t>Professional English 8</a:t>
                      </a:r>
                    </a:p>
                  </a:txBody>
                  <a:tcPr/>
                </a:tc>
                <a:extLst>
                  <a:ext uri="{0D108BD9-81ED-4DB2-BD59-A6C34878D82A}">
                    <a16:rowId xmlns:a16="http://schemas.microsoft.com/office/drawing/2014/main" val="2882527831"/>
                  </a:ext>
                </a:extLst>
              </a:tr>
              <a:tr h="370840">
                <a:tc>
                  <a:txBody>
                    <a:bodyPr/>
                    <a:lstStyle/>
                    <a:p>
                      <a:r>
                        <a:rPr lang="tr-TR" dirty="0"/>
                        <a:t>Sağlık Yönetimi</a:t>
                      </a:r>
                    </a:p>
                  </a:txBody>
                  <a:tcPr/>
                </a:tc>
                <a:tc>
                  <a:txBody>
                    <a:bodyPr/>
                    <a:lstStyle/>
                    <a:p>
                      <a:r>
                        <a:rPr lang="tr-TR" dirty="0"/>
                        <a:t>2</a:t>
                      </a:r>
                    </a:p>
                  </a:txBody>
                  <a:tcPr/>
                </a:tc>
                <a:tc>
                  <a:txBody>
                    <a:bodyPr/>
                    <a:lstStyle/>
                    <a:p>
                      <a:r>
                        <a:rPr lang="tr-TR" dirty="0"/>
                        <a:t>Professional English 3</a:t>
                      </a:r>
                    </a:p>
                  </a:txBody>
                  <a:tcPr/>
                </a:tc>
                <a:tc>
                  <a:txBody>
                    <a:bodyPr/>
                    <a:lstStyle/>
                    <a:p>
                      <a:r>
                        <a:rPr lang="tr-TR" dirty="0"/>
                        <a:t>Professional English 4</a:t>
                      </a:r>
                    </a:p>
                  </a:txBody>
                  <a:tcPr/>
                </a:tc>
                <a:extLst>
                  <a:ext uri="{0D108BD9-81ED-4DB2-BD59-A6C34878D82A}">
                    <a16:rowId xmlns:a16="http://schemas.microsoft.com/office/drawing/2014/main" val="3145176521"/>
                  </a:ext>
                </a:extLst>
              </a:tr>
              <a:tr h="370840">
                <a:tc>
                  <a:txBody>
                    <a:bodyPr/>
                    <a:lstStyle/>
                    <a:p>
                      <a:r>
                        <a:rPr lang="tr-TR" dirty="0"/>
                        <a:t>Sağlık Yönetimi</a:t>
                      </a:r>
                    </a:p>
                  </a:txBody>
                  <a:tcPr/>
                </a:tc>
                <a:tc>
                  <a:txBody>
                    <a:bodyPr/>
                    <a:lstStyle/>
                    <a:p>
                      <a:r>
                        <a:rPr lang="tr-TR" dirty="0"/>
                        <a:t>3</a:t>
                      </a:r>
                    </a:p>
                  </a:txBody>
                  <a:tcPr/>
                </a:tc>
                <a:tc>
                  <a:txBody>
                    <a:bodyPr/>
                    <a:lstStyle/>
                    <a:p>
                      <a:r>
                        <a:rPr lang="tr-TR" dirty="0"/>
                        <a:t>Professional English 5</a:t>
                      </a:r>
                    </a:p>
                  </a:txBody>
                  <a:tcPr/>
                </a:tc>
                <a:tc>
                  <a:txBody>
                    <a:bodyPr/>
                    <a:lstStyle/>
                    <a:p>
                      <a:r>
                        <a:rPr lang="tr-TR" dirty="0"/>
                        <a:t>Professional English 6</a:t>
                      </a:r>
                    </a:p>
                  </a:txBody>
                  <a:tcPr/>
                </a:tc>
                <a:extLst>
                  <a:ext uri="{0D108BD9-81ED-4DB2-BD59-A6C34878D82A}">
                    <a16:rowId xmlns:a16="http://schemas.microsoft.com/office/drawing/2014/main" val="181184412"/>
                  </a:ext>
                </a:extLst>
              </a:tr>
            </a:tbl>
          </a:graphicData>
        </a:graphic>
      </p:graphicFrame>
    </p:spTree>
    <p:extLst>
      <p:ext uri="{BB962C8B-B14F-4D97-AF65-F5344CB8AC3E}">
        <p14:creationId xmlns:p14="http://schemas.microsoft.com/office/powerpoint/2010/main" val="1460587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SHMYO Genel İngilizce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838200" y="1245704"/>
            <a:ext cx="10515600" cy="5062331"/>
          </a:xfrm>
        </p:spPr>
        <p:txBody>
          <a:bodyPr>
            <a:normAutofit/>
          </a:bodyPr>
          <a:lstStyle/>
          <a:p>
            <a:pPr algn="just"/>
            <a:r>
              <a:rPr lang="tr-TR" sz="2800" dirty="0">
                <a:ea typeface="Calibri" panose="020F0502020204030204" pitchFamily="34" charset="0"/>
                <a:cs typeface="Times New Roman" panose="02020603050405020304" pitchFamily="18" charset="0"/>
              </a:rPr>
              <a:t>2023-2024 Akademik yılında Genel İngilizce I dersleri çevrimiçi olarak verilmektedir.</a:t>
            </a:r>
          </a:p>
          <a:p>
            <a:pPr marL="0" indent="0" algn="just">
              <a:buNone/>
            </a:pPr>
            <a:r>
              <a:rPr lang="tr-TR" dirty="0">
                <a:ea typeface="Calibri" panose="020F0502020204030204" pitchFamily="34" charset="0"/>
                <a:cs typeface="Times New Roman" panose="02020603050405020304" pitchFamily="18" charset="0"/>
              </a:rPr>
              <a:t>    Dersin sorumlu öğretim elemanı: Can ARAS (DSÜ)</a:t>
            </a:r>
          </a:p>
          <a:p>
            <a:pPr marL="0" indent="0" algn="just">
              <a:buNone/>
            </a:pPr>
            <a:r>
              <a:rPr lang="tr-TR" sz="2800" dirty="0">
                <a:ea typeface="Calibri" panose="020F0502020204030204" pitchFamily="34" charset="0"/>
                <a:cs typeface="Times New Roman" panose="02020603050405020304" pitchFamily="18" charset="0"/>
              </a:rPr>
              <a:t>2024-2025 Akademik yılında Genel İngilizce I dersleri çevrimiçi olarak verilmektedir.</a:t>
            </a:r>
          </a:p>
          <a:p>
            <a:r>
              <a:rPr lang="tr-TR" sz="2800" dirty="0">
                <a:ea typeface="Calibri" panose="020F0502020204030204" pitchFamily="34" charset="0"/>
                <a:cs typeface="Times New Roman" panose="02020603050405020304" pitchFamily="18" charset="0"/>
              </a:rPr>
              <a:t>Smart </a:t>
            </a:r>
            <a:r>
              <a:rPr lang="tr-TR" sz="2800" dirty="0" err="1">
                <a:ea typeface="Calibri" panose="020F0502020204030204" pitchFamily="34" charset="0"/>
                <a:cs typeface="Times New Roman" panose="02020603050405020304" pitchFamily="18" charset="0"/>
              </a:rPr>
              <a:t>Choice</a:t>
            </a:r>
            <a:r>
              <a:rPr lang="tr-TR" sz="2800" dirty="0">
                <a:ea typeface="Calibri" panose="020F0502020204030204" pitchFamily="34" charset="0"/>
                <a:cs typeface="Times New Roman" panose="02020603050405020304" pitchFamily="18" charset="0"/>
              </a:rPr>
              <a:t> 1 </a:t>
            </a:r>
            <a:r>
              <a:rPr lang="tr-TR" sz="2800" dirty="0" err="1">
                <a:ea typeface="Calibri" panose="020F0502020204030204" pitchFamily="34" charset="0"/>
                <a:cs typeface="Times New Roman" panose="02020603050405020304" pitchFamily="18" charset="0"/>
              </a:rPr>
              <a:t>Fourth</a:t>
            </a:r>
            <a:r>
              <a:rPr lang="tr-TR" sz="2800" dirty="0">
                <a:ea typeface="Calibri" panose="020F0502020204030204" pitchFamily="34" charset="0"/>
                <a:cs typeface="Times New Roman" panose="02020603050405020304" pitchFamily="18" charset="0"/>
              </a:rPr>
              <a:t> Edition</a:t>
            </a:r>
          </a:p>
          <a:p>
            <a:pPr marL="0" indent="0">
              <a:buNone/>
            </a:pPr>
            <a:r>
              <a:rPr lang="tr-TR" sz="2800" dirty="0">
                <a:ea typeface="Calibri" panose="020F0502020204030204" pitchFamily="34" charset="0"/>
                <a:cs typeface="Times New Roman" panose="02020603050405020304" pitchFamily="18" charset="0"/>
              </a:rPr>
              <a:t>    Vize: %20</a:t>
            </a:r>
          </a:p>
          <a:p>
            <a:pPr marL="0" indent="0">
              <a:buNone/>
            </a:pPr>
            <a:r>
              <a:rPr lang="tr-TR" sz="2800" dirty="0">
                <a:ea typeface="Calibri" panose="020F0502020204030204" pitchFamily="34" charset="0"/>
                <a:cs typeface="Times New Roman" panose="02020603050405020304" pitchFamily="18" charset="0"/>
              </a:rPr>
              <a:t>    Ödev: %20 </a:t>
            </a:r>
          </a:p>
          <a:p>
            <a:pPr marL="0" indent="0">
              <a:buNone/>
            </a:pPr>
            <a:r>
              <a:rPr lang="tr-TR" sz="2800" dirty="0">
                <a:ea typeface="Calibri" panose="020F0502020204030204" pitchFamily="34" charset="0"/>
                <a:cs typeface="Times New Roman" panose="02020603050405020304" pitchFamily="18" charset="0"/>
              </a:rPr>
              <a:t>    Final: %60</a:t>
            </a:r>
          </a:p>
          <a:p>
            <a:endParaRPr lang="tr-TR" dirty="0"/>
          </a:p>
        </p:txBody>
      </p:sp>
    </p:spTree>
    <p:extLst>
      <p:ext uri="{BB962C8B-B14F-4D97-AF65-F5344CB8AC3E}">
        <p14:creationId xmlns:p14="http://schemas.microsoft.com/office/powerpoint/2010/main" val="1756284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kumimoji="0" lang="tr-TR" sz="2700" b="1" i="0" u="none" strike="noStrike" kern="1200" cap="none" spc="0" normalizeH="0" baseline="0" noProof="0" dirty="0">
                <a:ln>
                  <a:noFill/>
                </a:ln>
                <a:solidFill>
                  <a:prstClr val="white"/>
                </a:solidFill>
                <a:effectLst/>
                <a:uLnTx/>
                <a:uFillTx/>
                <a:latin typeface="+mn-lt"/>
                <a:ea typeface="+mj-ea"/>
                <a:cs typeface="Times New Roman" pitchFamily="18" charset="0"/>
              </a:rPr>
              <a:t>SHMYO Medikal Kelime Bilgisi ve Konuşma 1</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163001" y="1245704"/>
            <a:ext cx="11190799" cy="5062331"/>
          </a:xfrm>
        </p:spPr>
        <p:txBody>
          <a:bodyPr>
            <a:normAutofit fontScale="92500" lnSpcReduction="20000"/>
          </a:bodyPr>
          <a:lstStyle/>
          <a:p>
            <a:pPr algn="just">
              <a:buNone/>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buNone/>
            </a:pPr>
            <a:r>
              <a:rPr lang="tr-TR" dirty="0">
                <a:ea typeface="Calibri" panose="020F0502020204030204" pitchFamily="34" charset="0"/>
                <a:cs typeface="Times New Roman" panose="02020603050405020304" pitchFamily="18" charset="0"/>
              </a:rPr>
              <a:t>2023-2024 Akademik yılı Güz döneminde SHMYO 2. sınıf öğrencilerine verilmektedir.</a:t>
            </a:r>
          </a:p>
          <a:p>
            <a:pPr algn="just">
              <a:buNone/>
            </a:pPr>
            <a:r>
              <a:rPr lang="tr-TR" dirty="0">
                <a:ea typeface="Calibri" panose="020F0502020204030204" pitchFamily="34" charset="0"/>
                <a:cs typeface="Times New Roman" panose="02020603050405020304" pitchFamily="18" charset="0"/>
              </a:rPr>
              <a:t>2024-2025 Akademik yılı Güz döneminde yine SHMYO 2. sınıf öğrencilerine verilmektedir.</a:t>
            </a:r>
          </a:p>
          <a:p>
            <a:pPr algn="just"/>
            <a:endParaRPr lang="tr-TR" dirty="0">
              <a:ea typeface="Calibri" panose="020F0502020204030204" pitchFamily="34" charset="0"/>
              <a:cs typeface="Times New Roman" panose="02020603050405020304" pitchFamily="18" charset="0"/>
            </a:endParaRPr>
          </a:p>
          <a:p>
            <a:pPr algn="just">
              <a:buNone/>
            </a:pPr>
            <a:r>
              <a:rPr lang="tr-TR" dirty="0"/>
              <a:t>    </a:t>
            </a:r>
            <a:r>
              <a:rPr lang="tr-TR" dirty="0">
                <a:cs typeface="Times New Roman" pitchFamily="18" charset="0"/>
              </a:rPr>
              <a:t>Bu ders, okuma ve dinleme metinleri ve sağlık alanlarında uygulanan senaryolar aracılığıyla öğrencilere temel düzeyde Medikal İngilizce kelime dağarcığı sağlamayı amaçlamaktadır. Ayrıca öğrencilerin Medikal İngilizce yeterliliklerini geliştirmelerini sağlar. Öğrenciler sık ​​kullanılan tıbbi kelimelere ve ifadelere odaklanarak Medikal İngilizce iletişim becerilerini arttırırlar. Öğrenciler tıbbi terminolojiyi tanımlar ve bağlamdaki kullanımları ile öğrenirler ve daha sonra, diyaloglardaki tıbbi ifadeleri dinleme etkinlikleri aracılığıyla kavrarlar.</a:t>
            </a:r>
            <a:endParaRPr lang="tr-TR" dirty="0">
              <a:ea typeface="Calibri" panose="020F0502020204030204" pitchFamily="34" charset="0"/>
              <a:cs typeface="Times New Roman" pitchFamily="18" charset="0"/>
            </a:endParaRPr>
          </a:p>
          <a:p>
            <a:pPr algn="just">
              <a:buNone/>
            </a:pPr>
            <a:r>
              <a:rPr lang="tr-TR" dirty="0">
                <a:ea typeface="Calibri" panose="020F0502020204030204" pitchFamily="34" charset="0"/>
                <a:cs typeface="Times New Roman" pitchFamily="18" charset="0"/>
              </a:rPr>
              <a:t>	</a:t>
            </a:r>
          </a:p>
          <a:p>
            <a:pPr algn="just">
              <a:buNone/>
            </a:pPr>
            <a:r>
              <a:rPr lang="tr-TR" dirty="0">
                <a:ea typeface="Calibri" panose="020F0502020204030204" pitchFamily="34" charset="0"/>
                <a:cs typeface="Times New Roman" pitchFamily="18" charset="0"/>
              </a:rPr>
              <a:t>   Dersin sorumlu öğretim elemanı: Öğr. Gör. Saadet DENİZ</a:t>
            </a:r>
          </a:p>
          <a:p>
            <a:endParaRPr lang="tr-TR" dirty="0"/>
          </a:p>
        </p:txBody>
      </p:sp>
    </p:spTree>
    <p:extLst>
      <p:ext uri="{BB962C8B-B14F-4D97-AF65-F5344CB8AC3E}">
        <p14:creationId xmlns:p14="http://schemas.microsoft.com/office/powerpoint/2010/main" val="2594207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2023 Akademik Faaliyetleri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838200" y="1245704"/>
            <a:ext cx="10515600" cy="5062331"/>
          </a:xfrm>
        </p:spPr>
        <p:txBody>
          <a:bodyPr>
            <a:normAutofit fontScale="92500" lnSpcReduction="10000"/>
          </a:bodyPr>
          <a:lstStyle/>
          <a:p>
            <a:pPr lvl="0"/>
            <a:r>
              <a:rPr lang="tr-TR" dirty="0"/>
              <a:t>Sağlık Bilimleri Fakültesi’nde her yıl düzenlenen Kompozisyon konuları belirlendi. </a:t>
            </a:r>
          </a:p>
          <a:p>
            <a:pPr marL="514350" lvl="0" indent="-514350">
              <a:buFont typeface="+mj-lt"/>
              <a:buAutoNum type="arabicPeriod"/>
            </a:pPr>
            <a:r>
              <a:rPr lang="tr-TR" dirty="0"/>
              <a:t>Hemşirelik Bölümü öğrencileri için “Hemşireliğin Tarihsel Dönüşümü: Kadın şifacılar geçmiş dönemlerde iyileştirme yöntemlerini nasıl kullanarak ilerledi. Hemşirelik neden kadınlara kaldı?”</a:t>
            </a:r>
          </a:p>
          <a:p>
            <a:pPr marL="514350" lvl="0" indent="-514350">
              <a:buFont typeface="+mj-lt"/>
              <a:buAutoNum type="arabicPeriod"/>
            </a:pPr>
            <a:r>
              <a:rPr lang="tr-TR" dirty="0"/>
              <a:t>Beslenme ve Diyetetik Bölümü öğrencileri için belirlenen konu ise “Neden daha fazla yemek isteği duyuyoruz?” ve “Özellikle neden yağlı ve şekerli yiyecekler yiyoruz?” konularından birini seçmelerini ve dönem sonuna kadar kompozisyonu yazarak teslim etmeleri istenildi.</a:t>
            </a:r>
          </a:p>
          <a:p>
            <a:r>
              <a:rPr lang="tr-TR" dirty="0"/>
              <a:t> </a:t>
            </a:r>
            <a:r>
              <a:rPr lang="tr-TR" dirty="0" err="1"/>
              <a:t>MainTap</a:t>
            </a:r>
            <a:r>
              <a:rPr lang="tr-TR" dirty="0"/>
              <a:t>, KEYPS ve Bezmialem Portal kullanılarak öğrencilere haftalık </a:t>
            </a:r>
            <a:r>
              <a:rPr lang="tr-TR" dirty="0" err="1"/>
              <a:t>quizler</a:t>
            </a:r>
            <a:r>
              <a:rPr lang="tr-TR" dirty="0"/>
              <a:t> hazırlandı.</a:t>
            </a:r>
          </a:p>
          <a:p>
            <a:pPr lvl="0"/>
            <a:r>
              <a:rPr lang="tr-TR" dirty="0"/>
              <a:t> </a:t>
            </a:r>
            <a:r>
              <a:rPr lang="tr-TR" dirty="0" err="1"/>
              <a:t>Öğr</a:t>
            </a:r>
            <a:r>
              <a:rPr lang="tr-TR" dirty="0"/>
              <a:t>. Gör. Akın SARI, Oxford’un “</a:t>
            </a:r>
            <a:r>
              <a:rPr lang="tr-TR" dirty="0" err="1"/>
              <a:t>Testing</a:t>
            </a:r>
            <a:r>
              <a:rPr lang="tr-TR" dirty="0"/>
              <a:t> </a:t>
            </a:r>
            <a:r>
              <a:rPr lang="tr-TR" dirty="0" err="1"/>
              <a:t>and</a:t>
            </a:r>
            <a:r>
              <a:rPr lang="tr-TR" dirty="0"/>
              <a:t> </a:t>
            </a:r>
            <a:r>
              <a:rPr lang="tr-TR" dirty="0" err="1"/>
              <a:t>Assessment</a:t>
            </a:r>
            <a:r>
              <a:rPr lang="tr-TR" dirty="0"/>
              <a:t> Training </a:t>
            </a:r>
            <a:r>
              <a:rPr lang="tr-TR" dirty="0" err="1"/>
              <a:t>Program”eğitimine</a:t>
            </a:r>
            <a:r>
              <a:rPr lang="tr-TR" dirty="0"/>
              <a:t> katılmıştır.</a:t>
            </a:r>
          </a:p>
          <a:p>
            <a:pPr algn="just"/>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44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a:p>
            <a:pPr marL="0" indent="0">
              <a:buNone/>
            </a:pPr>
            <a:r>
              <a:rPr lang="tr-TR" sz="2400" dirty="0">
                <a:latin typeface="Calibri" panose="020F0502020204030204" pitchFamily="34" charset="0"/>
                <a:cs typeface="Calibri" panose="020F0502020204030204" pitchFamily="34" charset="0"/>
              </a:rPr>
              <a:t>                            </a:t>
            </a:r>
            <a:r>
              <a:rPr lang="tr-TR" sz="2400" dirty="0">
                <a:latin typeface="Times New Roman"/>
                <a:cs typeface="Times New Roman"/>
              </a:rPr>
              <a:t>    </a:t>
            </a:r>
            <a:r>
              <a:rPr lang="tr-TR" sz="2400" dirty="0">
                <a:cs typeface="Times New Roman"/>
              </a:rPr>
              <a:t>       Bölüm Sekreteri/Vatan Yerleşkesi</a:t>
            </a:r>
          </a:p>
          <a:p>
            <a:pPr marL="0" indent="0">
              <a:buNone/>
            </a:pPr>
            <a:r>
              <a:rPr lang="tr-TR" sz="2400" dirty="0">
                <a:cs typeface="Times New Roman"/>
              </a:rPr>
              <a:t>                                                    </a:t>
            </a:r>
            <a:r>
              <a:rPr lang="tr-TR" sz="2400" b="1" dirty="0">
                <a:cs typeface="Times New Roman"/>
              </a:rPr>
              <a:t>Gökçenur BİÇİM ŞİĞVA</a:t>
            </a:r>
          </a:p>
          <a:p>
            <a:pPr marL="0" indent="0">
              <a:buNone/>
            </a:pPr>
            <a:endParaRPr lang="tr-TR" sz="2400" b="1" dirty="0">
              <a:cs typeface="Times New Roman" panose="02020603050405020304" pitchFamily="18" charset="0"/>
            </a:endParaRPr>
          </a:p>
          <a:p>
            <a:pPr marL="0" indent="0">
              <a:buNone/>
            </a:pPr>
            <a:r>
              <a:rPr lang="tr-TR" sz="2400" dirty="0">
                <a:cs typeface="Times New Roman"/>
              </a:rPr>
              <a:t>	</a:t>
            </a:r>
          </a:p>
          <a:p>
            <a:pPr marL="0" indent="0">
              <a:buNone/>
            </a:pPr>
            <a:r>
              <a:rPr lang="tr-TR" sz="2400" dirty="0">
                <a:cs typeface="Times New Roman"/>
              </a:rPr>
              <a:t>                                    Uzman /Sultangazi İlhan </a:t>
            </a:r>
            <a:r>
              <a:rPr lang="tr-TR" sz="2400" dirty="0" err="1">
                <a:cs typeface="Times New Roman"/>
              </a:rPr>
              <a:t>Varank</a:t>
            </a:r>
            <a:r>
              <a:rPr lang="tr-TR" sz="2400" dirty="0">
                <a:cs typeface="Times New Roman"/>
              </a:rPr>
              <a:t> Yerleşkesi</a:t>
            </a:r>
          </a:p>
          <a:p>
            <a:pPr marL="0" indent="0">
              <a:buNone/>
            </a:pPr>
            <a:r>
              <a:rPr lang="tr-TR" sz="2400" dirty="0">
                <a:cs typeface="Times New Roman"/>
              </a:rPr>
              <a:t>	                                        </a:t>
            </a:r>
            <a:r>
              <a:rPr lang="tr-TR" sz="2400" b="1" dirty="0">
                <a:cs typeface="Times New Roman"/>
              </a:rPr>
              <a:t>Serpil KOÇASLAN</a:t>
            </a:r>
          </a:p>
          <a:p>
            <a:pPr marL="0" indent="0">
              <a:buNone/>
            </a:pPr>
            <a:r>
              <a:rPr lang="tr-TR" sz="2400" dirty="0">
                <a:latin typeface="Calibri" panose="020F0502020204030204" pitchFamily="34" charset="0"/>
                <a:cs typeface="Calibri" panose="020F0502020204030204" pitchFamily="34" charset="0"/>
              </a:rPr>
              <a:t>          </a:t>
            </a:r>
            <a:endParaRPr lang="tr-TR" dirty="0"/>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YABANCI DİLLER BÖLÜMÜ İDARİ KADRO</a:t>
            </a:r>
          </a:p>
        </p:txBody>
      </p:sp>
    </p:spTree>
    <p:extLst>
      <p:ext uri="{BB962C8B-B14F-4D97-AF65-F5344CB8AC3E}">
        <p14:creationId xmlns:p14="http://schemas.microsoft.com/office/powerpoint/2010/main" val="2739453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2024 Akademik Faaliyetleri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838200" y="1245704"/>
            <a:ext cx="10515600" cy="5062331"/>
          </a:xfrm>
        </p:spPr>
        <p:txBody>
          <a:bodyPr>
            <a:normAutofit/>
          </a:bodyPr>
          <a:lstStyle/>
          <a:p>
            <a:pPr algn="just"/>
            <a:r>
              <a:rPr lang="tr-TR" sz="2400" dirty="0">
                <a:latin typeface="Times New Roman" panose="02020603050405020304" pitchFamily="18" charset="0"/>
                <a:ea typeface="Calibri" panose="020F0502020204030204" pitchFamily="34" charset="0"/>
                <a:cs typeface="Times New Roman" panose="02020603050405020304" pitchFamily="18" charset="0"/>
              </a:rPr>
              <a:t>Saadet Deniz’in katılmış olduğu akademik faaliyetler aşağıdaki gibidir.</a:t>
            </a:r>
          </a:p>
          <a:p>
            <a:pPr algn="just"/>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720044995"/>
              </p:ext>
            </p:extLst>
          </p:nvPr>
        </p:nvGraphicFramePr>
        <p:xfrm>
          <a:off x="992778" y="1825624"/>
          <a:ext cx="10228215" cy="4791037"/>
        </p:xfrm>
        <a:graphic>
          <a:graphicData uri="http://schemas.openxmlformats.org/drawingml/2006/table">
            <a:tbl>
              <a:tblPr/>
              <a:tblGrid>
                <a:gridCol w="398059">
                  <a:extLst>
                    <a:ext uri="{9D8B030D-6E8A-4147-A177-3AD203B41FA5}">
                      <a16:colId xmlns:a16="http://schemas.microsoft.com/office/drawing/2014/main" val="813709288"/>
                    </a:ext>
                  </a:extLst>
                </a:gridCol>
                <a:gridCol w="1531578">
                  <a:extLst>
                    <a:ext uri="{9D8B030D-6E8A-4147-A177-3AD203B41FA5}">
                      <a16:colId xmlns:a16="http://schemas.microsoft.com/office/drawing/2014/main" val="1422650823"/>
                    </a:ext>
                  </a:extLst>
                </a:gridCol>
                <a:gridCol w="2668889">
                  <a:extLst>
                    <a:ext uri="{9D8B030D-6E8A-4147-A177-3AD203B41FA5}">
                      <a16:colId xmlns:a16="http://schemas.microsoft.com/office/drawing/2014/main" val="110481452"/>
                    </a:ext>
                  </a:extLst>
                </a:gridCol>
                <a:gridCol w="2126772">
                  <a:extLst>
                    <a:ext uri="{9D8B030D-6E8A-4147-A177-3AD203B41FA5}">
                      <a16:colId xmlns:a16="http://schemas.microsoft.com/office/drawing/2014/main" val="1800481462"/>
                    </a:ext>
                  </a:extLst>
                </a:gridCol>
                <a:gridCol w="1971339">
                  <a:extLst>
                    <a:ext uri="{9D8B030D-6E8A-4147-A177-3AD203B41FA5}">
                      <a16:colId xmlns:a16="http://schemas.microsoft.com/office/drawing/2014/main" val="127073421"/>
                    </a:ext>
                  </a:extLst>
                </a:gridCol>
                <a:gridCol w="1531578">
                  <a:extLst>
                    <a:ext uri="{9D8B030D-6E8A-4147-A177-3AD203B41FA5}">
                      <a16:colId xmlns:a16="http://schemas.microsoft.com/office/drawing/2014/main" val="1263026664"/>
                    </a:ext>
                  </a:extLst>
                </a:gridCol>
              </a:tblGrid>
              <a:tr h="448522">
                <a:tc>
                  <a:txBody>
                    <a:bodyPr/>
                    <a:lstStyle/>
                    <a:p>
                      <a:pPr algn="l" fontAlgn="b"/>
                      <a:r>
                        <a:rPr lang="tr-TR" sz="800" b="1" i="0" u="none" strike="noStrike">
                          <a:solidFill>
                            <a:srgbClr val="000000"/>
                          </a:solidFill>
                          <a:effectLst/>
                          <a:latin typeface="Times New Roman" panose="02020603050405020304" pitchFamily="18" charset="0"/>
                        </a:rPr>
                        <a:t>NO</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solidFill>
                            <a:srgbClr val="000000"/>
                          </a:solidFill>
                          <a:effectLst/>
                          <a:latin typeface="Times New Roman" panose="02020603050405020304" pitchFamily="18" charset="0"/>
                        </a:rPr>
                        <a:t>KATILIMCI (ATTENDEE)</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solidFill>
                            <a:srgbClr val="000000"/>
                          </a:solidFill>
                          <a:effectLst/>
                          <a:latin typeface="Times New Roman" panose="02020603050405020304" pitchFamily="18" charset="0"/>
                        </a:rPr>
                        <a:t>EĞİTİMİN BAŞLIĞI (TRAINING TITLE)</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00"/>
                          </a:solidFill>
                          <a:effectLst/>
                          <a:latin typeface="Times New Roman" panose="02020603050405020304" pitchFamily="18" charset="0"/>
                        </a:rPr>
                        <a:t>EĞİTİMİ VERECEK KURUM/ </a:t>
                      </a:r>
                      <a:br>
                        <a:rPr lang="tr-TR" sz="800" b="1" i="0" u="none" strike="noStrike">
                          <a:solidFill>
                            <a:srgbClr val="000000"/>
                          </a:solidFill>
                          <a:effectLst/>
                          <a:latin typeface="Times New Roman" panose="02020603050405020304" pitchFamily="18" charset="0"/>
                        </a:rPr>
                      </a:br>
                      <a:r>
                        <a:rPr lang="tr-TR" sz="800" b="1" i="0" u="none" strike="noStrike">
                          <a:solidFill>
                            <a:srgbClr val="000000"/>
                          </a:solidFill>
                          <a:effectLst/>
                          <a:latin typeface="Times New Roman" panose="02020603050405020304" pitchFamily="18" charset="0"/>
                        </a:rPr>
                        <a:t>BİRİM (TRAINING INSTITUTION/UNIT)</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00"/>
                          </a:solidFill>
                          <a:effectLst/>
                          <a:latin typeface="Times New Roman" panose="02020603050405020304" pitchFamily="18" charset="0"/>
                        </a:rPr>
                        <a:t>EĞİTİM YERİ (PLACE)</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00"/>
                          </a:solidFill>
                          <a:effectLst/>
                          <a:latin typeface="Times New Roman" panose="02020603050405020304" pitchFamily="18" charset="0"/>
                        </a:rPr>
                        <a:t>EĞİTİMİN YÖNTEMİ (METHOD)</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861383"/>
                  </a:ext>
                </a:extLst>
              </a:tr>
              <a:tr h="927626">
                <a:tc>
                  <a:txBody>
                    <a:bodyPr/>
                    <a:lstStyle/>
                    <a:p>
                      <a:pPr algn="r" fontAlgn="t"/>
                      <a:r>
                        <a:rPr lang="tr-TR" sz="1100" b="0" i="0" u="none" strike="noStrike">
                          <a:solidFill>
                            <a:srgbClr val="000000"/>
                          </a:solidFill>
                          <a:effectLst/>
                          <a:latin typeface="Calibri" panose="020F0502020204030204" pitchFamily="34" charset="0"/>
                        </a:rPr>
                        <a:t>1</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Saadet Deniz</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Yabancı Dil Olarak Türkçe Öğretimi Sertifika Programı (Teaching Turkish as a Foreign Language Certificate Program)</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Istanbul University Language Center</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Zoom</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Online Course</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680621"/>
                  </a:ext>
                </a:extLst>
              </a:tr>
              <a:tr h="499491">
                <a:tc>
                  <a:txBody>
                    <a:bodyPr/>
                    <a:lstStyle/>
                    <a:p>
                      <a:pPr algn="r" fontAlgn="t"/>
                      <a:r>
                        <a:rPr lang="tr-TR" sz="1100" b="0" i="0" u="none" strike="noStrike">
                          <a:solidFill>
                            <a:srgbClr val="000000"/>
                          </a:solidFill>
                          <a:effectLst/>
                          <a:latin typeface="Calibri" panose="020F0502020204030204" pitchFamily="34" charset="0"/>
                        </a:rPr>
                        <a:t>2</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Saadet Deniz</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Building learners’ confidence in speaking English</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Pearson</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Bahçeşehir University Galata Campus</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Face-to-face</a:t>
                      </a:r>
                    </a:p>
                  </a:txBody>
                  <a:tcPr marL="9258" marR="9258" marT="925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296629"/>
                  </a:ext>
                </a:extLst>
              </a:tr>
              <a:tr h="224262">
                <a:tc>
                  <a:txBody>
                    <a:bodyPr/>
                    <a:lstStyle/>
                    <a:p>
                      <a:pPr algn="r" fontAlgn="t"/>
                      <a:r>
                        <a:rPr lang="tr-TR" sz="1100" b="0" i="0" u="none" strike="noStrike">
                          <a:solidFill>
                            <a:srgbClr val="000000"/>
                          </a:solidFill>
                          <a:effectLst/>
                          <a:latin typeface="Calibri" panose="020F0502020204030204" pitchFamily="34" charset="0"/>
                        </a:rPr>
                        <a:t>3</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Saadet Deniz</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57th International IATEFL Conference</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IATEFL</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Brighton, UK</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Face-to-face</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603872"/>
                  </a:ext>
                </a:extLst>
              </a:tr>
              <a:tr h="621815">
                <a:tc>
                  <a:txBody>
                    <a:bodyPr/>
                    <a:lstStyle/>
                    <a:p>
                      <a:pPr algn="r" fontAlgn="t"/>
                      <a:r>
                        <a:rPr lang="tr-TR" sz="1100" b="0" i="0" u="none" strike="noStrike">
                          <a:solidFill>
                            <a:srgbClr val="000000"/>
                          </a:solidFill>
                          <a:effectLst/>
                          <a:latin typeface="Calibri" panose="020F0502020204030204" pitchFamily="34" charset="0"/>
                        </a:rPr>
                        <a:t>4</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Saadet Deniz</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From Teacher to Trainer</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Cambridge Higher Education Consortium &amp; Gordion Akademi</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Zoom</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Webinar</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004890"/>
                  </a:ext>
                </a:extLst>
              </a:tr>
              <a:tr h="703365">
                <a:tc>
                  <a:txBody>
                    <a:bodyPr/>
                    <a:lstStyle/>
                    <a:p>
                      <a:pPr algn="r" fontAlgn="t"/>
                      <a:r>
                        <a:rPr lang="tr-TR" sz="1100" b="0" i="0" u="none" strike="noStrike">
                          <a:solidFill>
                            <a:srgbClr val="000000"/>
                          </a:solidFill>
                          <a:effectLst/>
                          <a:latin typeface="Calibri" panose="020F0502020204030204" pitchFamily="34" charset="0"/>
                        </a:rPr>
                        <a:t>5</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Saadet Deniz</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Innovations in Langauge Education: Harnessing the Power of Generative AI Tools</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National Geographic Learning &amp; Kardeş Kitap</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Ramda Plovdiv Trimontium Hotel Bulgaria</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Face-to-face</a:t>
                      </a:r>
                    </a:p>
                  </a:txBody>
                  <a:tcPr marL="9258" marR="9258" marT="9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975957"/>
                  </a:ext>
                </a:extLst>
              </a:tr>
              <a:tr h="652397">
                <a:tc>
                  <a:txBody>
                    <a:bodyPr/>
                    <a:lstStyle/>
                    <a:p>
                      <a:pPr algn="r" fontAlgn="t"/>
                      <a:r>
                        <a:rPr lang="tr-TR" sz="1100" b="0" i="0" u="none" strike="noStrike">
                          <a:solidFill>
                            <a:srgbClr val="000000"/>
                          </a:solidFill>
                          <a:effectLst/>
                          <a:latin typeface="Calibri" panose="020F0502020204030204" pitchFamily="34" charset="0"/>
                        </a:rPr>
                        <a:t>6</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Saadet Deniz</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Expert Panel Discussion on the Future of Assessment Confirmation</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Cambridge Higher Education Consortium &amp; Gordion Akademi</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Zoom</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Webinar</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975097"/>
                  </a:ext>
                </a:extLst>
              </a:tr>
              <a:tr h="713559">
                <a:tc>
                  <a:txBody>
                    <a:bodyPr/>
                    <a:lstStyle/>
                    <a:p>
                      <a:pPr algn="r" fontAlgn="t"/>
                      <a:r>
                        <a:rPr lang="tr-TR" sz="1100" b="0" i="0" u="none" strike="noStrike">
                          <a:solidFill>
                            <a:srgbClr val="000000"/>
                          </a:solidFill>
                          <a:effectLst/>
                          <a:latin typeface="Calibri" panose="020F0502020204030204" pitchFamily="34" charset="0"/>
                        </a:rPr>
                        <a:t>7</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Saadet Deniz</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Mentorship for Leadership</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effectLst/>
                          <a:latin typeface="Calibri" panose="020F0502020204030204" pitchFamily="34" charset="0"/>
                        </a:rPr>
                        <a:t>Cambridge &amp; Gordion Academy</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Acapulco Resort &amp; Convention Hotel – North Cyprus</a:t>
                      </a: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tr-TR" sz="1100" b="0" i="0" u="none" strike="noStrike" dirty="0" err="1">
                          <a:solidFill>
                            <a:srgbClr val="000000"/>
                          </a:solidFill>
                          <a:effectLst/>
                          <a:latin typeface="Calibri" panose="020F0502020204030204" pitchFamily="34" charset="0"/>
                        </a:rPr>
                        <a:t>Face-to-face</a:t>
                      </a:r>
                      <a:endParaRPr lang="tr-TR" sz="1100" b="0" i="0" u="none" strike="noStrike" dirty="0">
                        <a:solidFill>
                          <a:srgbClr val="000000"/>
                        </a:solidFill>
                        <a:effectLst/>
                        <a:latin typeface="Calibri" panose="020F0502020204030204" pitchFamily="34" charset="0"/>
                      </a:endParaRPr>
                    </a:p>
                  </a:txBody>
                  <a:tcPr marL="9258" marR="9258" marT="92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359306"/>
                  </a:ext>
                </a:extLst>
              </a:tr>
            </a:tbl>
          </a:graphicData>
        </a:graphic>
      </p:graphicFrame>
    </p:spTree>
    <p:extLst>
      <p:ext uri="{BB962C8B-B14F-4D97-AF65-F5344CB8AC3E}">
        <p14:creationId xmlns:p14="http://schemas.microsoft.com/office/powerpoint/2010/main" val="3809974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2024 Akademik Faaliyetleri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365760" y="1245704"/>
            <a:ext cx="10988040" cy="5062331"/>
          </a:xfrm>
        </p:spPr>
        <p:txBody>
          <a:bodyPr>
            <a:normAutofit/>
          </a:bodyPr>
          <a:lstStyle/>
          <a:p>
            <a:pPr algn="just">
              <a:buNone/>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buNone/>
            </a:pPr>
            <a:endParaRPr lang="tr-TR" dirty="0"/>
          </a:p>
        </p:txBody>
      </p:sp>
      <p:sp>
        <p:nvSpPr>
          <p:cNvPr id="2" name="Dikdörtgen 1"/>
          <p:cNvSpPr/>
          <p:nvPr/>
        </p:nvSpPr>
        <p:spPr>
          <a:xfrm>
            <a:off x="510981" y="1143727"/>
            <a:ext cx="11232528" cy="7848302"/>
          </a:xfrm>
          <a:prstGeom prst="rect">
            <a:avLst/>
          </a:prstGeom>
        </p:spPr>
        <p:txBody>
          <a:bodyPr wrap="square">
            <a:spAutoFit/>
          </a:bodyPr>
          <a:lstStyle/>
          <a:p>
            <a:r>
              <a:rPr lang="tr-TR" dirty="0">
                <a:solidFill>
                  <a:srgbClr val="000000"/>
                </a:solidFill>
                <a:latin typeface="Times New Roman" panose="02020603050405020304" pitchFamily="18" charset="0"/>
                <a:ea typeface="Calibri" panose="020F0502020204030204" pitchFamily="34" charset="0"/>
              </a:rPr>
              <a:t>* Angelica </a:t>
            </a:r>
            <a:r>
              <a:rPr lang="tr-TR" dirty="0" err="1">
                <a:solidFill>
                  <a:srgbClr val="000000"/>
                </a:solidFill>
                <a:latin typeface="Times New Roman" panose="02020603050405020304" pitchFamily="18" charset="0"/>
                <a:ea typeface="Calibri" panose="020F0502020204030204" pitchFamily="34" charset="0"/>
              </a:rPr>
              <a:t>Chaush</a:t>
            </a:r>
            <a:r>
              <a:rPr lang="tr-TR" dirty="0">
                <a:solidFill>
                  <a:srgbClr val="000000"/>
                </a:solidFill>
                <a:latin typeface="Times New Roman" panose="02020603050405020304" pitchFamily="18" charset="0"/>
                <a:ea typeface="Calibri" panose="020F0502020204030204" pitchFamily="34" charset="0"/>
              </a:rPr>
              <a:t> </a:t>
            </a:r>
            <a:r>
              <a:rPr lang="en-US" dirty="0"/>
              <a:t>Cambridge Higher Education Consortium </a:t>
            </a:r>
            <a:r>
              <a:rPr lang="en-US" dirty="0" err="1"/>
              <a:t>Türkiye</a:t>
            </a:r>
            <a:r>
              <a:rPr lang="en-US" dirty="0"/>
              <a:t> &amp; </a:t>
            </a:r>
            <a:r>
              <a:rPr lang="en-US" dirty="0" err="1"/>
              <a:t>Gordion</a:t>
            </a:r>
            <a:r>
              <a:rPr lang="en-US" dirty="0"/>
              <a:t> </a:t>
            </a:r>
            <a:r>
              <a:rPr lang="en-US" dirty="0" err="1"/>
              <a:t>Akademi</a:t>
            </a:r>
            <a:r>
              <a:rPr lang="tr-TR" dirty="0"/>
              <a:t> tarafından düzenlenen </a:t>
            </a:r>
            <a:r>
              <a:rPr lang="en-US" dirty="0"/>
              <a:t>The Challenges of Using AI in Language Education</a:t>
            </a:r>
            <a:r>
              <a:rPr lang="tr-TR" dirty="0"/>
              <a:t> </a:t>
            </a:r>
            <a:r>
              <a:rPr lang="tr-TR" dirty="0" err="1"/>
              <a:t>webinarına</a:t>
            </a:r>
            <a:r>
              <a:rPr lang="tr-TR" dirty="0"/>
              <a:t> katılmıştır.</a:t>
            </a:r>
          </a:p>
          <a:p>
            <a:pPr marL="285750" indent="-285750">
              <a:buFont typeface="Arial" panose="020B0604020202020204" pitchFamily="34" charset="0"/>
              <a:buChar char="•"/>
            </a:pPr>
            <a:r>
              <a:rPr lang="tr-TR" dirty="0"/>
              <a:t>Begüm Arslan Gordion Akademinin düzenlediği</a:t>
            </a:r>
            <a:r>
              <a:rPr lang="en-US" dirty="0"/>
              <a:t>Empowering Language Instruction with Generative AI</a:t>
            </a:r>
            <a:r>
              <a:rPr lang="tr-TR" dirty="0"/>
              <a:t> konulu online kursa katılmıştır.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 Betül </a:t>
            </a:r>
            <a:r>
              <a:rPr lang="tr-TR" dirty="0" err="1"/>
              <a:t>Oydem’in</a:t>
            </a:r>
            <a:r>
              <a:rPr lang="tr-TR" dirty="0"/>
              <a:t> katılmış olduğu Akademik faaliyetler aşağıdaki gibidir.</a:t>
            </a:r>
          </a:p>
          <a:p>
            <a:pPr marL="342900" indent="-342900">
              <a:buFont typeface="Wingdings" panose="05000000000000000000" pitchFamily="2" charset="2"/>
              <a:buChar char="Ø"/>
            </a:pPr>
            <a:endParaRPr lang="en-US" dirty="0"/>
          </a:p>
          <a:p>
            <a:endParaRPr lang="en-US" dirty="0"/>
          </a:p>
          <a:p>
            <a:pPr marL="285750" indent="-285750">
              <a:buFont typeface="Arial" panose="020B0604020202020204" pitchFamily="34" charset="0"/>
              <a:buChar char="•"/>
            </a:pPr>
            <a:endParaRPr lang="tr-TR" dirty="0">
              <a:solidFill>
                <a:srgbClr val="000000"/>
              </a:solidFill>
              <a:latin typeface="Times New Roman" panose="02020603050405020304" pitchFamily="18" charset="0"/>
              <a:ea typeface="Calibri" panose="020F0502020204030204" pitchFamily="34"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1639745519"/>
              </p:ext>
            </p:extLst>
          </p:nvPr>
        </p:nvGraphicFramePr>
        <p:xfrm>
          <a:off x="838200" y="3056708"/>
          <a:ext cx="10660821" cy="3307731"/>
        </p:xfrm>
        <a:graphic>
          <a:graphicData uri="http://schemas.openxmlformats.org/drawingml/2006/table">
            <a:tbl>
              <a:tblPr/>
              <a:tblGrid>
                <a:gridCol w="486474">
                  <a:extLst>
                    <a:ext uri="{9D8B030D-6E8A-4147-A177-3AD203B41FA5}">
                      <a16:colId xmlns:a16="http://schemas.microsoft.com/office/drawing/2014/main" val="2715013596"/>
                    </a:ext>
                  </a:extLst>
                </a:gridCol>
                <a:gridCol w="1446621">
                  <a:extLst>
                    <a:ext uri="{9D8B030D-6E8A-4147-A177-3AD203B41FA5}">
                      <a16:colId xmlns:a16="http://schemas.microsoft.com/office/drawing/2014/main" val="133357340"/>
                    </a:ext>
                  </a:extLst>
                </a:gridCol>
                <a:gridCol w="3331706">
                  <a:extLst>
                    <a:ext uri="{9D8B030D-6E8A-4147-A177-3AD203B41FA5}">
                      <a16:colId xmlns:a16="http://schemas.microsoft.com/office/drawing/2014/main" val="3207590351"/>
                    </a:ext>
                  </a:extLst>
                </a:gridCol>
                <a:gridCol w="2371560">
                  <a:extLst>
                    <a:ext uri="{9D8B030D-6E8A-4147-A177-3AD203B41FA5}">
                      <a16:colId xmlns:a16="http://schemas.microsoft.com/office/drawing/2014/main" val="338524037"/>
                    </a:ext>
                  </a:extLst>
                </a:gridCol>
                <a:gridCol w="1027356">
                  <a:extLst>
                    <a:ext uri="{9D8B030D-6E8A-4147-A177-3AD203B41FA5}">
                      <a16:colId xmlns:a16="http://schemas.microsoft.com/office/drawing/2014/main" val="122863794"/>
                    </a:ext>
                  </a:extLst>
                </a:gridCol>
                <a:gridCol w="1997104">
                  <a:extLst>
                    <a:ext uri="{9D8B030D-6E8A-4147-A177-3AD203B41FA5}">
                      <a16:colId xmlns:a16="http://schemas.microsoft.com/office/drawing/2014/main" val="3325194729"/>
                    </a:ext>
                  </a:extLst>
                </a:gridCol>
              </a:tblGrid>
              <a:tr h="228781">
                <a:tc>
                  <a:txBody>
                    <a:bodyPr/>
                    <a:lstStyle/>
                    <a:p>
                      <a:pPr algn="l" fontAlgn="b"/>
                      <a:r>
                        <a:rPr lang="tr-TR" sz="800" b="1" i="0" u="none" strike="noStrike">
                          <a:solidFill>
                            <a:srgbClr val="000000"/>
                          </a:solidFill>
                          <a:effectLst/>
                          <a:latin typeface="Times New Roman" panose="02020603050405020304" pitchFamily="18" charset="0"/>
                        </a:rPr>
                        <a:t>NO</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solidFill>
                            <a:srgbClr val="000000"/>
                          </a:solidFill>
                          <a:effectLst/>
                          <a:latin typeface="Times New Roman" panose="02020603050405020304" pitchFamily="18" charset="0"/>
                        </a:rPr>
                        <a:t>KATILIMCI (ATTENDEE)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solidFill>
                            <a:srgbClr val="000000"/>
                          </a:solidFill>
                          <a:effectLst/>
                          <a:latin typeface="Times New Roman" panose="02020603050405020304" pitchFamily="18" charset="0"/>
                        </a:rPr>
                        <a:t>EĞİTİMİN BAŞLIĞI (TRAINING TITLE)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00"/>
                          </a:solidFill>
                          <a:effectLst/>
                          <a:latin typeface="Times New Roman" panose="02020603050405020304" pitchFamily="18" charset="0"/>
                        </a:rPr>
                        <a:t>EĞİTİMİ VERECEK KURUM/ </a:t>
                      </a:r>
                      <a:br>
                        <a:rPr lang="tr-TR" sz="800" b="1" i="0" u="none" strike="noStrike">
                          <a:solidFill>
                            <a:srgbClr val="000000"/>
                          </a:solidFill>
                          <a:effectLst/>
                          <a:latin typeface="Times New Roman" panose="02020603050405020304" pitchFamily="18" charset="0"/>
                        </a:rPr>
                      </a:br>
                      <a:r>
                        <a:rPr lang="tr-TR" sz="800" b="1" i="0" u="none" strike="noStrike">
                          <a:solidFill>
                            <a:srgbClr val="000000"/>
                          </a:solidFill>
                          <a:effectLst/>
                          <a:latin typeface="Times New Roman" panose="02020603050405020304" pitchFamily="18" charset="0"/>
                        </a:rPr>
                        <a:t>BİRİM (TRAINING INSTITUTION/UNIT)</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00"/>
                          </a:solidFill>
                          <a:effectLst/>
                          <a:latin typeface="Times New Roman" panose="02020603050405020304" pitchFamily="18" charset="0"/>
                        </a:rPr>
                        <a:t>EĞİTİM YERİ (PLACE)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00"/>
                          </a:solidFill>
                          <a:effectLst/>
                          <a:latin typeface="Times New Roman" panose="02020603050405020304" pitchFamily="18" charset="0"/>
                        </a:rPr>
                        <a:t>EĞİTİMİN YÖNTEMİ (METHOD)</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29842"/>
                  </a:ext>
                </a:extLst>
              </a:tr>
              <a:tr h="152520">
                <a:tc>
                  <a:txBody>
                    <a:bodyPr/>
                    <a:lstStyle/>
                    <a:p>
                      <a:pPr algn="r" fontAlgn="b"/>
                      <a:r>
                        <a:rPr lang="tr-TR" sz="1100" b="0" i="0" u="none" strike="noStrike">
                          <a:solidFill>
                            <a:srgbClr val="000000"/>
                          </a:solidFill>
                          <a:effectLst/>
                          <a:latin typeface="Calibri" panose="020F0502020204030204" pitchFamily="34" charset="0"/>
                        </a:rPr>
                        <a:t>1</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Empowering Language Instruction with Generative AI</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Gordion Akademi</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Live Sessions/ Online Workshop</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48756"/>
                  </a:ext>
                </a:extLst>
              </a:tr>
              <a:tr h="211397">
                <a:tc>
                  <a:txBody>
                    <a:bodyPr/>
                    <a:lstStyle/>
                    <a:p>
                      <a:pPr algn="r" fontAlgn="b"/>
                      <a:r>
                        <a:rPr lang="tr-TR" sz="1100" b="0" i="0" u="none" strike="noStrike">
                          <a:solidFill>
                            <a:srgbClr val="000000"/>
                          </a:solidFill>
                          <a:effectLst/>
                          <a:latin typeface="Calibri" panose="020F0502020204030204" pitchFamily="34" charset="0"/>
                        </a:rPr>
                        <a:t>2</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The Challenges of Using AI in Language Education</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Cambridge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0766567"/>
                  </a:ext>
                </a:extLst>
              </a:tr>
              <a:tr h="152520">
                <a:tc>
                  <a:txBody>
                    <a:bodyPr/>
                    <a:lstStyle/>
                    <a:p>
                      <a:pPr algn="r" fontAlgn="b"/>
                      <a:r>
                        <a:rPr lang="tr-TR" sz="1100" b="0" i="0" u="none" strike="noStrike">
                          <a:solidFill>
                            <a:srgbClr val="000000"/>
                          </a:solidFill>
                          <a:effectLst/>
                          <a:latin typeface="Calibri" panose="020F0502020204030204" pitchFamily="34" charset="0"/>
                        </a:rPr>
                        <a:t>3</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Akademik Yazı Atölyesi </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Genç Akademisyenler Derneği</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 Workshop</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473323"/>
                  </a:ext>
                </a:extLst>
              </a:tr>
              <a:tr h="152520">
                <a:tc>
                  <a:txBody>
                    <a:bodyPr/>
                    <a:lstStyle/>
                    <a:p>
                      <a:pPr algn="r" fontAlgn="b"/>
                      <a:r>
                        <a:rPr lang="tr-TR" sz="1100" b="0" i="0" u="none" strike="noStrike">
                          <a:solidFill>
                            <a:srgbClr val="000000"/>
                          </a:solidFill>
                          <a:effectLst/>
                          <a:latin typeface="Calibri" panose="020F0502020204030204" pitchFamily="34" charset="0"/>
                        </a:rPr>
                        <a:t>4</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Artificial Intelligence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Pearson</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814059"/>
                  </a:ext>
                </a:extLst>
              </a:tr>
              <a:tr h="152520">
                <a:tc>
                  <a:txBody>
                    <a:bodyPr/>
                    <a:lstStyle/>
                    <a:p>
                      <a:pPr algn="r" fontAlgn="b"/>
                      <a:r>
                        <a:rPr lang="tr-TR" sz="1100" b="0" i="0" u="none" strike="noStrike">
                          <a:solidFill>
                            <a:srgbClr val="000000"/>
                          </a:solidFill>
                          <a:effectLst/>
                          <a:latin typeface="Calibri" panose="020F0502020204030204" pitchFamily="34" charset="0"/>
                        </a:rPr>
                        <a:t>5</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Unlocking the Potential of AI</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err="1">
                          <a:solidFill>
                            <a:srgbClr val="000000"/>
                          </a:solidFill>
                          <a:effectLst/>
                          <a:latin typeface="Calibri" panose="020F0502020204030204" pitchFamily="34" charset="0"/>
                        </a:rPr>
                        <a:t>Pearson</a:t>
                      </a:r>
                      <a:endParaRPr lang="tr-TR" sz="1100" b="0" i="0" u="none" strike="noStrike" dirty="0">
                        <a:solidFill>
                          <a:srgbClr val="000000"/>
                        </a:solidFill>
                        <a:effectLst/>
                        <a:latin typeface="Calibri" panose="020F0502020204030204" pitchFamily="34" charset="0"/>
                      </a:endParaRP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457543"/>
                  </a:ext>
                </a:extLst>
              </a:tr>
              <a:tr h="152520">
                <a:tc>
                  <a:txBody>
                    <a:bodyPr/>
                    <a:lstStyle/>
                    <a:p>
                      <a:pPr algn="r" fontAlgn="b"/>
                      <a:r>
                        <a:rPr lang="tr-TR" sz="1100" b="0" i="0" u="none" strike="noStrike">
                          <a:solidFill>
                            <a:srgbClr val="000000"/>
                          </a:solidFill>
                          <a:effectLst/>
                          <a:latin typeface="Calibri" panose="020F0502020204030204" pitchFamily="34" charset="0"/>
                        </a:rPr>
                        <a:t>6</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Practice Speaking in English with AI</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Pearson</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59111"/>
                  </a:ext>
                </a:extLst>
              </a:tr>
              <a:tr h="152520">
                <a:tc>
                  <a:txBody>
                    <a:bodyPr/>
                    <a:lstStyle/>
                    <a:p>
                      <a:pPr algn="r" fontAlgn="b"/>
                      <a:r>
                        <a:rPr lang="tr-TR" sz="1100" b="0" i="0" u="none" strike="noStrike">
                          <a:solidFill>
                            <a:srgbClr val="000000"/>
                          </a:solidFill>
                          <a:effectLst/>
                          <a:latin typeface="Calibri" panose="020F0502020204030204" pitchFamily="34" charset="0"/>
                        </a:rPr>
                        <a:t>7</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Academic Writing</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Çanakkale Onsekiz Mart Üni. SEM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MOOC</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566737"/>
                  </a:ext>
                </a:extLst>
              </a:tr>
              <a:tr h="152520">
                <a:tc>
                  <a:txBody>
                    <a:bodyPr/>
                    <a:lstStyle/>
                    <a:p>
                      <a:pPr algn="r" fontAlgn="b"/>
                      <a:r>
                        <a:rPr lang="tr-TR" sz="1100" b="0" i="0" u="none" strike="noStrike">
                          <a:solidFill>
                            <a:srgbClr val="000000"/>
                          </a:solidFill>
                          <a:effectLst/>
                          <a:latin typeface="Calibri" panose="020F0502020204030204" pitchFamily="34" charset="0"/>
                        </a:rPr>
                        <a:t>8</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Empowering Language Teaching </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effectLst/>
                          <a:latin typeface="Calibri" panose="020F0502020204030204" pitchFamily="34" charset="0"/>
                        </a:rPr>
                        <a:t>Cambridge/Gordion </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721982"/>
                  </a:ext>
                </a:extLst>
              </a:tr>
              <a:tr h="152520">
                <a:tc>
                  <a:txBody>
                    <a:bodyPr/>
                    <a:lstStyle/>
                    <a:p>
                      <a:pPr algn="r" fontAlgn="b"/>
                      <a:r>
                        <a:rPr lang="tr-TR" sz="1100" b="0" i="0" u="none" strike="noStrike">
                          <a:solidFill>
                            <a:srgbClr val="000000"/>
                          </a:solidFill>
                          <a:effectLst/>
                          <a:latin typeface="Calibri" panose="020F0502020204030204" pitchFamily="34" charset="0"/>
                        </a:rPr>
                        <a:t>9</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AI Search in Education</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Perplexity</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e-Mail</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363188"/>
                  </a:ext>
                </a:extLst>
              </a:tr>
              <a:tr h="152520">
                <a:tc>
                  <a:txBody>
                    <a:bodyPr/>
                    <a:lstStyle/>
                    <a:p>
                      <a:pPr algn="r" fontAlgn="b"/>
                      <a:r>
                        <a:rPr lang="tr-TR" sz="1100" b="0" i="0" u="none" strike="noStrike">
                          <a:solidFill>
                            <a:srgbClr val="000000"/>
                          </a:solidFill>
                          <a:effectLst/>
                          <a:latin typeface="Calibri" panose="020F0502020204030204" pitchFamily="34" charset="0"/>
                        </a:rPr>
                        <a:t>10</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Technology-Enhanced Language Learning (TELL)</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TÜBİTAK and Arizona State University</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MOOC</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042354"/>
                  </a:ext>
                </a:extLst>
              </a:tr>
              <a:tr h="152520">
                <a:tc>
                  <a:txBody>
                    <a:bodyPr/>
                    <a:lstStyle/>
                    <a:p>
                      <a:pPr algn="r" fontAlgn="b"/>
                      <a:r>
                        <a:rPr lang="tr-TR" sz="1100" b="0" i="0" u="none" strike="noStrike">
                          <a:solidFill>
                            <a:srgbClr val="000000"/>
                          </a:solidFill>
                          <a:effectLst/>
                          <a:latin typeface="Calibri" panose="020F0502020204030204" pitchFamily="34" charset="0"/>
                        </a:rPr>
                        <a:t>11</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Supercharge your Exam Preparation Journey with GenAI</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Cambridge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9479" marR="9479" marT="947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670559"/>
                  </a:ext>
                </a:extLst>
              </a:tr>
              <a:tr h="610083">
                <a:tc>
                  <a:txBody>
                    <a:bodyPr/>
                    <a:lstStyle/>
                    <a:p>
                      <a:pPr algn="r" fontAlgn="b"/>
                      <a:r>
                        <a:rPr lang="tr-TR" sz="1100" b="0" i="0" u="none" strike="noStrike">
                          <a:solidFill>
                            <a:srgbClr val="000000"/>
                          </a:solidFill>
                          <a:effectLst/>
                          <a:latin typeface="Calibri" panose="020F0502020204030204" pitchFamily="34" charset="0"/>
                        </a:rPr>
                        <a:t>12</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Calibri" panose="020F0502020204030204" pitchFamily="34" charset="0"/>
                        </a:rPr>
                        <a:t>Betül Oydem</a:t>
                      </a:r>
                    </a:p>
                  </a:txBody>
                  <a:tcPr marL="9479" marR="9479" marT="9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MELTED: English Language Teacher Education</a:t>
                      </a:r>
                    </a:p>
                  </a:txBody>
                  <a:tcPr marL="9479" marR="9479" marT="94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International Association of Educational</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Researchers (ULEAD) and</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Çanakkale Onsekiz Mart Uni.</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MOOC</a:t>
                      </a:r>
                    </a:p>
                  </a:txBody>
                  <a:tcPr marL="9479" marR="9479" marT="947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428444"/>
                  </a:ext>
                </a:extLst>
              </a:tr>
              <a:tr h="461742">
                <a:tc>
                  <a:txBody>
                    <a:bodyPr/>
                    <a:lstStyle/>
                    <a:p>
                      <a:pPr algn="r" fontAlgn="b"/>
                      <a:r>
                        <a:rPr lang="tr-TR" sz="1100" b="0" i="0" u="none" strike="noStrike">
                          <a:solidFill>
                            <a:srgbClr val="000000"/>
                          </a:solidFill>
                          <a:effectLst/>
                          <a:latin typeface="Calibri" panose="020F0502020204030204" pitchFamily="34" charset="0"/>
                        </a:rPr>
                        <a:t>13</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Betül Oydem</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panose="020F0502020204030204" pitchFamily="34" charset="0"/>
                        </a:rPr>
                        <a:t>Will generative AI ruin creativity?</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effectLst/>
                          <a:latin typeface="Calibri" panose="020F0502020204030204" pitchFamily="34" charset="0"/>
                        </a:rPr>
                        <a:t> </a:t>
                      </a:r>
                    </a:p>
                  </a:txBody>
                  <a:tcPr marL="9479" marR="9479" marT="9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11889"/>
                  </a:ext>
                </a:extLst>
              </a:tr>
            </a:tbl>
          </a:graphicData>
        </a:graphic>
      </p:graphicFrame>
    </p:spTree>
    <p:extLst>
      <p:ext uri="{BB962C8B-B14F-4D97-AF65-F5344CB8AC3E}">
        <p14:creationId xmlns:p14="http://schemas.microsoft.com/office/powerpoint/2010/main" val="310086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2023 Akademik Faaliyetleri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838200" y="1245704"/>
            <a:ext cx="10515600" cy="5062331"/>
          </a:xfrm>
        </p:spPr>
        <p:txBody>
          <a:bodyPr>
            <a:normAutofit/>
          </a:bodyPr>
          <a:lstStyle/>
          <a:p>
            <a:pPr algn="just">
              <a:buNone/>
            </a:pPr>
            <a:r>
              <a:rPr lang="tr-TR" sz="2400" dirty="0">
                <a:latin typeface="Times New Roman" panose="02020603050405020304" pitchFamily="18" charset="0"/>
                <a:ea typeface="Calibri" panose="020F0502020204030204" pitchFamily="34" charset="0"/>
                <a:cs typeface="Times New Roman" panose="02020603050405020304" pitchFamily="18" charset="0"/>
              </a:rPr>
              <a:t>*</a:t>
            </a:r>
            <a:r>
              <a:rPr lang="tr-TR" sz="1400" dirty="0">
                <a:latin typeface="Times New Roman" panose="02020603050405020304" pitchFamily="18" charset="0"/>
                <a:ea typeface="Calibri" panose="020F0502020204030204" pitchFamily="34" charset="0"/>
                <a:cs typeface="Times New Roman" panose="02020603050405020304" pitchFamily="18" charset="0"/>
              </a:rPr>
              <a:t>Mehmet Yıldız, Oxford </a:t>
            </a:r>
            <a:r>
              <a:rPr lang="tr-TR" sz="1400" dirty="0" err="1">
                <a:latin typeface="Times New Roman" panose="02020603050405020304" pitchFamily="18" charset="0"/>
                <a:ea typeface="Calibri" panose="020F0502020204030204" pitchFamily="34" charset="0"/>
                <a:cs typeface="Times New Roman" panose="02020603050405020304" pitchFamily="18" charset="0"/>
              </a:rPr>
              <a:t>University</a:t>
            </a:r>
            <a:r>
              <a:rPr lang="tr-TR" sz="1400" dirty="0">
                <a:latin typeface="Times New Roman" panose="02020603050405020304" pitchFamily="18" charset="0"/>
                <a:ea typeface="Calibri" panose="020F0502020204030204" pitchFamily="34" charset="0"/>
                <a:cs typeface="Times New Roman" panose="02020603050405020304" pitchFamily="18" charset="0"/>
              </a:rPr>
              <a:t> </a:t>
            </a:r>
            <a:r>
              <a:rPr lang="tr-TR" sz="1400" dirty="0" err="1">
                <a:latin typeface="Times New Roman" panose="02020603050405020304" pitchFamily="18" charset="0"/>
                <a:ea typeface="Calibri" panose="020F0502020204030204" pitchFamily="34" charset="0"/>
                <a:cs typeface="Times New Roman" panose="02020603050405020304" pitchFamily="18" charset="0"/>
              </a:rPr>
              <a:t>Press</a:t>
            </a:r>
            <a:r>
              <a:rPr lang="tr-TR" sz="1400" dirty="0">
                <a:latin typeface="Times New Roman" panose="02020603050405020304" pitchFamily="18" charset="0"/>
                <a:ea typeface="Calibri" panose="020F0502020204030204" pitchFamily="34" charset="0"/>
                <a:cs typeface="Times New Roman" panose="02020603050405020304" pitchFamily="18" charset="0"/>
              </a:rPr>
              <a:t> tarafından düzenlenen AI Technologies - </a:t>
            </a:r>
            <a:r>
              <a:rPr lang="tr-TR" sz="1400" dirty="0" err="1">
                <a:latin typeface="Times New Roman" panose="02020603050405020304" pitchFamily="18" charset="0"/>
                <a:ea typeface="Calibri" panose="020F0502020204030204" pitchFamily="34" charset="0"/>
                <a:cs typeface="Times New Roman" panose="02020603050405020304" pitchFamily="18" charset="0"/>
              </a:rPr>
              <a:t>Reshaping</a:t>
            </a:r>
            <a:r>
              <a:rPr lang="tr-TR" sz="1400" dirty="0">
                <a:latin typeface="Times New Roman" panose="02020603050405020304" pitchFamily="18" charset="0"/>
                <a:ea typeface="Calibri" panose="020F0502020204030204" pitchFamily="34" charset="0"/>
                <a:cs typeface="Times New Roman" panose="02020603050405020304" pitchFamily="18" charset="0"/>
              </a:rPr>
              <a:t> Language </a:t>
            </a:r>
            <a:r>
              <a:rPr lang="tr-TR" sz="1400" dirty="0" err="1">
                <a:latin typeface="Times New Roman" panose="02020603050405020304" pitchFamily="18" charset="0"/>
                <a:ea typeface="Calibri" panose="020F0502020204030204" pitchFamily="34" charset="0"/>
                <a:cs typeface="Times New Roman" panose="02020603050405020304" pitchFamily="18" charset="0"/>
              </a:rPr>
              <a:t>Education</a:t>
            </a:r>
            <a:r>
              <a:rPr lang="tr-TR" sz="1400" dirty="0">
                <a:latin typeface="Times New Roman" panose="02020603050405020304" pitchFamily="18" charset="0"/>
                <a:ea typeface="Calibri" panose="020F0502020204030204" pitchFamily="34" charset="0"/>
                <a:cs typeface="Times New Roman" panose="02020603050405020304" pitchFamily="18" charset="0"/>
              </a:rPr>
              <a:t> konulu seminere katılmıştır. </a:t>
            </a:r>
            <a:r>
              <a:rPr lang="tr-TR" sz="1400" dirty="0" err="1">
                <a:solidFill>
                  <a:srgbClr val="000000"/>
                </a:solidFill>
                <a:latin typeface="Calibri" panose="020F0502020204030204" pitchFamily="34" charset="0"/>
              </a:rPr>
              <a:t>gordion</a:t>
            </a:r>
            <a:r>
              <a:rPr lang="tr-TR" sz="1400" dirty="0">
                <a:solidFill>
                  <a:srgbClr val="000000"/>
                </a:solidFill>
                <a:latin typeface="Calibri" panose="020F0502020204030204" pitchFamily="34" charset="0"/>
              </a:rPr>
              <a:t> </a:t>
            </a:r>
            <a:r>
              <a:rPr lang="tr-TR" sz="1400" dirty="0" err="1">
                <a:solidFill>
                  <a:srgbClr val="000000"/>
                </a:solidFill>
                <a:latin typeface="Calibri" panose="020F0502020204030204" pitchFamily="34" charset="0"/>
              </a:rPr>
              <a:t>academy&amp;Cambridge</a:t>
            </a:r>
            <a:r>
              <a:rPr lang="tr-TR" sz="1400" dirty="0"/>
              <a:t> ‘in düzenlediği </a:t>
            </a:r>
            <a:r>
              <a:rPr lang="tr-TR" sz="1400" dirty="0" err="1"/>
              <a:t>Future</a:t>
            </a:r>
            <a:r>
              <a:rPr lang="tr-TR" sz="1400" dirty="0"/>
              <a:t> of </a:t>
            </a:r>
            <a:r>
              <a:rPr lang="tr-TR" sz="1400" dirty="0" err="1"/>
              <a:t>Assesment</a:t>
            </a:r>
            <a:r>
              <a:rPr lang="tr-TR" sz="1400" dirty="0"/>
              <a:t> konulu online </a:t>
            </a:r>
            <a:r>
              <a:rPr lang="tr-TR" sz="1400" dirty="0" err="1"/>
              <a:t>webinara</a:t>
            </a:r>
            <a:r>
              <a:rPr lang="tr-TR" sz="1400" dirty="0"/>
              <a:t> katılmıştır.</a:t>
            </a:r>
          </a:p>
          <a:p>
            <a:pPr algn="just"/>
            <a:r>
              <a:rPr lang="tr-TR" sz="1400" dirty="0"/>
              <a:t>Süleyman Çakır’ın katılmış olduğu akademik faaliyetler aşağıda tabloda verilmiştir.</a:t>
            </a:r>
          </a:p>
          <a:p>
            <a:pPr marL="0" indent="0" algn="just">
              <a:buNone/>
            </a:pPr>
            <a:endParaRPr lang="tr-TR" sz="1400" dirty="0"/>
          </a:p>
          <a:p>
            <a:pPr algn="just">
              <a:buNone/>
            </a:pPr>
            <a:endParaRPr lang="tr-TR" sz="2400" dirty="0"/>
          </a:p>
          <a:p>
            <a:pPr algn="just">
              <a:buNone/>
            </a:pPr>
            <a:endParaRPr lang="tr-TR" sz="2400" dirty="0"/>
          </a:p>
          <a:p>
            <a:pPr algn="just">
              <a:buNone/>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760483141"/>
              </p:ext>
            </p:extLst>
          </p:nvPr>
        </p:nvGraphicFramePr>
        <p:xfrm>
          <a:off x="666207" y="2416629"/>
          <a:ext cx="10842170" cy="4200032"/>
        </p:xfrm>
        <a:graphic>
          <a:graphicData uri="http://schemas.openxmlformats.org/drawingml/2006/table">
            <a:tbl>
              <a:tblPr/>
              <a:tblGrid>
                <a:gridCol w="682971">
                  <a:extLst>
                    <a:ext uri="{9D8B030D-6E8A-4147-A177-3AD203B41FA5}">
                      <a16:colId xmlns:a16="http://schemas.microsoft.com/office/drawing/2014/main" val="2766760547"/>
                    </a:ext>
                  </a:extLst>
                </a:gridCol>
                <a:gridCol w="2030940">
                  <a:extLst>
                    <a:ext uri="{9D8B030D-6E8A-4147-A177-3AD203B41FA5}">
                      <a16:colId xmlns:a16="http://schemas.microsoft.com/office/drawing/2014/main" val="2194772953"/>
                    </a:ext>
                  </a:extLst>
                </a:gridCol>
                <a:gridCol w="2624048">
                  <a:extLst>
                    <a:ext uri="{9D8B030D-6E8A-4147-A177-3AD203B41FA5}">
                      <a16:colId xmlns:a16="http://schemas.microsoft.com/office/drawing/2014/main" val="4077252592"/>
                    </a:ext>
                  </a:extLst>
                </a:gridCol>
                <a:gridCol w="2246617">
                  <a:extLst>
                    <a:ext uri="{9D8B030D-6E8A-4147-A177-3AD203B41FA5}">
                      <a16:colId xmlns:a16="http://schemas.microsoft.com/office/drawing/2014/main" val="1027778051"/>
                    </a:ext>
                  </a:extLst>
                </a:gridCol>
                <a:gridCol w="1442328">
                  <a:extLst>
                    <a:ext uri="{9D8B030D-6E8A-4147-A177-3AD203B41FA5}">
                      <a16:colId xmlns:a16="http://schemas.microsoft.com/office/drawing/2014/main" val="4170231684"/>
                    </a:ext>
                  </a:extLst>
                </a:gridCol>
                <a:gridCol w="1815266">
                  <a:extLst>
                    <a:ext uri="{9D8B030D-6E8A-4147-A177-3AD203B41FA5}">
                      <a16:colId xmlns:a16="http://schemas.microsoft.com/office/drawing/2014/main" val="1554357972"/>
                    </a:ext>
                  </a:extLst>
                </a:gridCol>
              </a:tblGrid>
              <a:tr h="444662">
                <a:tc>
                  <a:txBody>
                    <a:bodyPr/>
                    <a:lstStyle/>
                    <a:p>
                      <a:pPr algn="l" fontAlgn="b"/>
                      <a:r>
                        <a:rPr lang="tr-TR" sz="800" b="1" i="0" u="none" strike="noStrike">
                          <a:solidFill>
                            <a:srgbClr val="000000"/>
                          </a:solidFill>
                          <a:effectLst/>
                          <a:latin typeface="Times New Roman" panose="02020603050405020304" pitchFamily="18"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solidFill>
                            <a:srgbClr val="000000"/>
                          </a:solidFill>
                          <a:effectLst/>
                          <a:latin typeface="Times New Roman" panose="02020603050405020304" pitchFamily="18" charset="0"/>
                        </a:rPr>
                        <a:t>KATILIMCI (ATTENDEE)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solidFill>
                            <a:srgbClr val="000000"/>
                          </a:solidFill>
                          <a:effectLst/>
                          <a:latin typeface="Times New Roman" panose="02020603050405020304" pitchFamily="18" charset="0"/>
                        </a:rPr>
                        <a:t>EĞİTİMİN BAŞLIĞI (TRAINING TITLE)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00"/>
                          </a:solidFill>
                          <a:effectLst/>
                          <a:latin typeface="Times New Roman" panose="02020603050405020304" pitchFamily="18" charset="0"/>
                        </a:rPr>
                        <a:t>EĞİTİMİ VERECEK KURUM/ </a:t>
                      </a:r>
                      <a:br>
                        <a:rPr lang="tr-TR" sz="800" b="1" i="0" u="none" strike="noStrike">
                          <a:solidFill>
                            <a:srgbClr val="000000"/>
                          </a:solidFill>
                          <a:effectLst/>
                          <a:latin typeface="Times New Roman" panose="02020603050405020304" pitchFamily="18" charset="0"/>
                        </a:rPr>
                      </a:br>
                      <a:r>
                        <a:rPr lang="tr-TR" sz="800" b="1" i="0" u="none" strike="noStrike">
                          <a:solidFill>
                            <a:srgbClr val="000000"/>
                          </a:solidFill>
                          <a:effectLst/>
                          <a:latin typeface="Times New Roman" panose="02020603050405020304" pitchFamily="18" charset="0"/>
                        </a:rPr>
                        <a:t>BİRİM (TRAINING INSTITUTION/UNIT)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00"/>
                          </a:solidFill>
                          <a:effectLst/>
                          <a:latin typeface="Times New Roman" panose="02020603050405020304" pitchFamily="18" charset="0"/>
                        </a:rPr>
                        <a:t>EĞİTİM YERİ (PLACE)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solidFill>
                            <a:srgbClr val="000000"/>
                          </a:solidFill>
                          <a:effectLst/>
                          <a:latin typeface="Times New Roman" panose="02020603050405020304" pitchFamily="18" charset="0"/>
                        </a:rPr>
                        <a:t>EĞİTİMİN YÖNTEMİ (METHOD)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920691"/>
                  </a:ext>
                </a:extLst>
              </a:tr>
              <a:tr h="543700">
                <a:tc>
                  <a:txBody>
                    <a:bodyPr/>
                    <a:lstStyle/>
                    <a:p>
                      <a:pPr algn="r" fontAlgn="b"/>
                      <a:r>
                        <a:rPr lang="tr-TR"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Süleyman Çakır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Expert Panel Discussion on the Future of Assessment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Cambridge Higher Education Consortium &amp; Gordion Akademi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034007"/>
                  </a:ext>
                </a:extLst>
              </a:tr>
              <a:tr h="596251">
                <a:tc>
                  <a:txBody>
                    <a:bodyPr/>
                    <a:lstStyle/>
                    <a:p>
                      <a:pPr algn="r" fontAlgn="b"/>
                      <a:r>
                        <a:rPr lang="tr-TR"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Süleyman Çakır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Balancing Bytes and Books: Navigating the AI Divide in Language Pedagogy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(LTSIG and Cyprus University of Technology)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445471"/>
                  </a:ext>
                </a:extLst>
              </a:tr>
              <a:tr h="899429">
                <a:tc>
                  <a:txBody>
                    <a:bodyPr/>
                    <a:lstStyle/>
                    <a:p>
                      <a:pPr algn="r" fontAlgn="b"/>
                      <a:r>
                        <a:rPr lang="tr-TR"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Süleyman Çakır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Joint TEASIG &amp; IPSEN SIG: Equality, Diversity, and Inclusion in Practice: Candidate Reactions to Global English Accents in a Listening Test Date &amp; Time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IATEFL ( International Association of Teachers of English as a Foreign Language</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037707"/>
                  </a:ext>
                </a:extLst>
              </a:tr>
              <a:tr h="543700">
                <a:tc>
                  <a:txBody>
                    <a:bodyPr/>
                    <a:lstStyle/>
                    <a:p>
                      <a:pPr algn="r" fontAlgn="b"/>
                      <a:r>
                        <a:rPr lang="tr-TR"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Süleyman Çakır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Beyond seats: The role of diagnostic testing in crafting an English language environment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Pearson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568809"/>
                  </a:ext>
                </a:extLst>
              </a:tr>
              <a:tr h="596251">
                <a:tc>
                  <a:txBody>
                    <a:bodyPr/>
                    <a:lstStyle/>
                    <a:p>
                      <a:pPr algn="r" fontAlgn="b"/>
                      <a:r>
                        <a:rPr lang="tr-TR"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Süleyman Çakır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Supercharge your Exam Preparation Journey with Generative 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Cambridge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042564"/>
                  </a:ext>
                </a:extLst>
              </a:tr>
              <a:tr h="576039">
                <a:tc>
                  <a:txBody>
                    <a:bodyPr/>
                    <a:lstStyle/>
                    <a:p>
                      <a:pPr algn="r" fontAlgn="b"/>
                      <a:r>
                        <a:rPr lang="tr-TR"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Süleyman Çakır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panose="020B0604020202020204" pitchFamily="34" charset="0"/>
                        </a:rPr>
                        <a:t>Will generative AI ruin creativity?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Cambridge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Online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err="1">
                          <a:solidFill>
                            <a:srgbClr val="000000"/>
                          </a:solidFill>
                          <a:effectLst/>
                          <a:latin typeface="Calibri" panose="020F0502020204030204" pitchFamily="34" charset="0"/>
                        </a:rPr>
                        <a:t>Webinar</a:t>
                      </a:r>
                      <a:endParaRPr lang="tr-TR"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743019"/>
                  </a:ext>
                </a:extLst>
              </a:tr>
            </a:tbl>
          </a:graphicData>
        </a:graphic>
      </p:graphicFrame>
    </p:spTree>
    <p:extLst>
      <p:ext uri="{BB962C8B-B14F-4D97-AF65-F5344CB8AC3E}">
        <p14:creationId xmlns:p14="http://schemas.microsoft.com/office/powerpoint/2010/main" val="1516395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F829DB-4C22-408C-ECF5-C8A51A988CEE}"/>
              </a:ext>
            </a:extLst>
          </p:cNvPr>
          <p:cNvSpPr>
            <a:spLocks noGrp="1"/>
          </p:cNvSpPr>
          <p:nvPr>
            <p:ph type="title"/>
          </p:nvPr>
        </p:nvSpPr>
        <p:spPr>
          <a:xfrm>
            <a:off x="380440" y="122830"/>
            <a:ext cx="10515600" cy="473387"/>
          </a:xfrm>
        </p:spPr>
        <p:txBody>
          <a:bodyPr>
            <a:normAutofit fontScale="90000"/>
          </a:bodyPr>
          <a:lstStyle/>
          <a:p>
            <a:r>
              <a:rPr lang="tr-TR" dirty="0">
                <a:solidFill>
                  <a:schemeClr val="bg1"/>
                </a:solidFill>
              </a:rPr>
              <a:t>2024 Akademik Faaliyetleri</a:t>
            </a:r>
          </a:p>
        </p:txBody>
      </p:sp>
      <p:sp>
        <p:nvSpPr>
          <p:cNvPr id="3" name="İçerik Yer Tutucusu 2">
            <a:extLst>
              <a:ext uri="{FF2B5EF4-FFF2-40B4-BE49-F238E27FC236}">
                <a16:creationId xmlns:a16="http://schemas.microsoft.com/office/drawing/2014/main" id="{67C83AA6-BCCC-E80B-E52C-CBECBB44F997}"/>
              </a:ext>
            </a:extLst>
          </p:cNvPr>
          <p:cNvSpPr>
            <a:spLocks noGrp="1"/>
          </p:cNvSpPr>
          <p:nvPr>
            <p:ph idx="1"/>
          </p:nvPr>
        </p:nvSpPr>
        <p:spPr>
          <a:xfrm>
            <a:off x="838200" y="928049"/>
            <a:ext cx="10515600" cy="354842"/>
          </a:xfrm>
        </p:spPr>
        <p:txBody>
          <a:bodyPr/>
          <a:lstStyle/>
          <a:p>
            <a:r>
              <a:rPr lang="tr-TR" sz="1800" dirty="0"/>
              <a:t>Özge </a:t>
            </a:r>
            <a:r>
              <a:rPr lang="tr-TR" sz="1800" dirty="0" err="1"/>
              <a:t>İNCELİ’nin</a:t>
            </a:r>
            <a:r>
              <a:rPr lang="tr-TR" sz="1800" dirty="0"/>
              <a:t> katılmış olduğu Akademik faaliyetler aşağıdaki gibidir.</a:t>
            </a:r>
          </a:p>
          <a:p>
            <a:endParaRPr lang="tr-TR" dirty="0"/>
          </a:p>
        </p:txBody>
      </p:sp>
      <p:graphicFrame>
        <p:nvGraphicFramePr>
          <p:cNvPr id="6" name="Tablo 5">
            <a:extLst>
              <a:ext uri="{FF2B5EF4-FFF2-40B4-BE49-F238E27FC236}">
                <a16:creationId xmlns:a16="http://schemas.microsoft.com/office/drawing/2014/main" id="{CDCFFBA1-E5F4-CBE9-26F5-E555FC8FE2A1}"/>
              </a:ext>
            </a:extLst>
          </p:cNvPr>
          <p:cNvGraphicFramePr>
            <a:graphicFrameLocks noGrp="1"/>
          </p:cNvGraphicFramePr>
          <p:nvPr>
            <p:extLst>
              <p:ext uri="{D42A27DB-BD31-4B8C-83A1-F6EECF244321}">
                <p14:modId xmlns:p14="http://schemas.microsoft.com/office/powerpoint/2010/main" val="692206555"/>
              </p:ext>
            </p:extLst>
          </p:nvPr>
        </p:nvGraphicFramePr>
        <p:xfrm>
          <a:off x="409433" y="1282890"/>
          <a:ext cx="11387825" cy="5239833"/>
        </p:xfrm>
        <a:graphic>
          <a:graphicData uri="http://schemas.openxmlformats.org/drawingml/2006/table">
            <a:tbl>
              <a:tblPr/>
              <a:tblGrid>
                <a:gridCol w="341194">
                  <a:extLst>
                    <a:ext uri="{9D8B030D-6E8A-4147-A177-3AD203B41FA5}">
                      <a16:colId xmlns:a16="http://schemas.microsoft.com/office/drawing/2014/main" val="3207558912"/>
                    </a:ext>
                  </a:extLst>
                </a:gridCol>
                <a:gridCol w="1460310">
                  <a:extLst>
                    <a:ext uri="{9D8B030D-6E8A-4147-A177-3AD203B41FA5}">
                      <a16:colId xmlns:a16="http://schemas.microsoft.com/office/drawing/2014/main" val="918293610"/>
                    </a:ext>
                  </a:extLst>
                </a:gridCol>
                <a:gridCol w="2101756">
                  <a:extLst>
                    <a:ext uri="{9D8B030D-6E8A-4147-A177-3AD203B41FA5}">
                      <a16:colId xmlns:a16="http://schemas.microsoft.com/office/drawing/2014/main" val="3745806280"/>
                    </a:ext>
                  </a:extLst>
                </a:gridCol>
                <a:gridCol w="2524835">
                  <a:extLst>
                    <a:ext uri="{9D8B030D-6E8A-4147-A177-3AD203B41FA5}">
                      <a16:colId xmlns:a16="http://schemas.microsoft.com/office/drawing/2014/main" val="1146145773"/>
                    </a:ext>
                  </a:extLst>
                </a:gridCol>
                <a:gridCol w="1624084">
                  <a:extLst>
                    <a:ext uri="{9D8B030D-6E8A-4147-A177-3AD203B41FA5}">
                      <a16:colId xmlns:a16="http://schemas.microsoft.com/office/drawing/2014/main" val="3840511988"/>
                    </a:ext>
                  </a:extLst>
                </a:gridCol>
                <a:gridCol w="941695">
                  <a:extLst>
                    <a:ext uri="{9D8B030D-6E8A-4147-A177-3AD203B41FA5}">
                      <a16:colId xmlns:a16="http://schemas.microsoft.com/office/drawing/2014/main" val="2203864977"/>
                    </a:ext>
                  </a:extLst>
                </a:gridCol>
                <a:gridCol w="2393951">
                  <a:extLst>
                    <a:ext uri="{9D8B030D-6E8A-4147-A177-3AD203B41FA5}">
                      <a16:colId xmlns:a16="http://schemas.microsoft.com/office/drawing/2014/main" val="565116325"/>
                    </a:ext>
                  </a:extLst>
                </a:gridCol>
              </a:tblGrid>
              <a:tr h="277115">
                <a:tc>
                  <a:txBody>
                    <a:bodyPr/>
                    <a:lstStyle/>
                    <a:p>
                      <a:pPr algn="l" fontAlgn="b"/>
                      <a:r>
                        <a:rPr lang="tr-TR" sz="800" b="1" i="0" u="none" strike="noStrike">
                          <a:solidFill>
                            <a:srgbClr val="000000"/>
                          </a:solidFill>
                          <a:effectLst/>
                          <a:latin typeface="Times New Roman" panose="02020603050405020304" pitchFamily="18" charset="0"/>
                        </a:rPr>
                        <a:t>NO</a:t>
                      </a:r>
                    </a:p>
                  </a:txBody>
                  <a:tcPr marL="5150" marR="5150" marT="5150" marB="2471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tr-TR" sz="800" b="1" i="0" u="none" strike="noStrike">
                          <a:solidFill>
                            <a:srgbClr val="000000"/>
                          </a:solidFill>
                          <a:effectLst/>
                          <a:latin typeface="Times New Roman" panose="02020603050405020304" pitchFamily="18" charset="0"/>
                        </a:rPr>
                        <a:t>KATILIMCI (ATTENDEE)</a:t>
                      </a:r>
                    </a:p>
                  </a:txBody>
                  <a:tcPr marL="5150" marR="5150" marT="5150" marB="2471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tr-TR" sz="800" b="1" i="0" u="none" strike="noStrike">
                          <a:solidFill>
                            <a:srgbClr val="000000"/>
                          </a:solidFill>
                          <a:effectLst/>
                          <a:latin typeface="Times New Roman" panose="02020603050405020304" pitchFamily="18" charset="0"/>
                        </a:rPr>
                        <a:t>EĞİTİMİN BAŞLIĞI (TRAINING TITLE)</a:t>
                      </a:r>
                    </a:p>
                  </a:txBody>
                  <a:tcPr marL="5150" marR="5150" marT="5150" marB="2471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tr-TR" sz="800" b="1" i="0" u="none" strike="noStrike">
                          <a:solidFill>
                            <a:srgbClr val="000000"/>
                          </a:solidFill>
                          <a:effectLst/>
                          <a:latin typeface="Times New Roman" panose="02020603050405020304" pitchFamily="18" charset="0"/>
                        </a:rPr>
                        <a:t>EĞİTİMİN AMACI/İÇERİĞİ (TRAINING OBJECTIVES/CONTENT)</a:t>
                      </a:r>
                    </a:p>
                  </a:txBody>
                  <a:tcPr marL="5150" marR="5150" marT="5150" marB="2471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tr-TR" sz="800" b="1" i="0" u="none" strike="noStrike">
                          <a:solidFill>
                            <a:srgbClr val="000000"/>
                          </a:solidFill>
                          <a:effectLst/>
                          <a:latin typeface="Times New Roman" panose="02020603050405020304" pitchFamily="18" charset="0"/>
                        </a:rPr>
                        <a:t>EĞİTİMİ VERECEK KURUM/ </a:t>
                      </a:r>
                      <a:br>
                        <a:rPr lang="tr-TR" sz="800" b="1" i="0" u="none" strike="noStrike">
                          <a:solidFill>
                            <a:srgbClr val="000000"/>
                          </a:solidFill>
                          <a:effectLst/>
                          <a:latin typeface="Times New Roman" panose="02020603050405020304" pitchFamily="18" charset="0"/>
                        </a:rPr>
                      </a:br>
                      <a:r>
                        <a:rPr lang="tr-TR" sz="800" b="1" i="0" u="none" strike="noStrike">
                          <a:solidFill>
                            <a:srgbClr val="000000"/>
                          </a:solidFill>
                          <a:effectLst/>
                          <a:latin typeface="Times New Roman" panose="02020603050405020304" pitchFamily="18" charset="0"/>
                        </a:rPr>
                        <a:t>BİRİM (TRAINING INSTITUTION/UNIT)</a:t>
                      </a:r>
                    </a:p>
                  </a:txBody>
                  <a:tcPr marL="5150" marR="5150" marT="5150" marB="2471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tr-TR" sz="800" b="1" i="0" u="none" strike="noStrike">
                          <a:solidFill>
                            <a:srgbClr val="000000"/>
                          </a:solidFill>
                          <a:effectLst/>
                          <a:latin typeface="Times New Roman" panose="02020603050405020304" pitchFamily="18" charset="0"/>
                        </a:rPr>
                        <a:t>EĞİTİM YERİ (PLACE)</a:t>
                      </a:r>
                    </a:p>
                  </a:txBody>
                  <a:tcPr marL="5150" marR="5150" marT="5150" marB="2471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tr-TR" sz="800" b="1" i="0" u="none" strike="noStrike" dirty="0">
                          <a:solidFill>
                            <a:srgbClr val="000000"/>
                          </a:solidFill>
                          <a:effectLst/>
                          <a:latin typeface="Times New Roman" panose="02020603050405020304" pitchFamily="18" charset="0"/>
                        </a:rPr>
                        <a:t>EĞİTİMİN YÖNTEMİ (METHOD)</a:t>
                      </a:r>
                    </a:p>
                  </a:txBody>
                  <a:tcPr marL="5150" marR="5150" marT="5150" marB="2471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272974"/>
                  </a:ext>
                </a:extLst>
              </a:tr>
              <a:tr h="1108244">
                <a:tc>
                  <a:txBody>
                    <a:bodyPr/>
                    <a:lstStyle/>
                    <a:p>
                      <a:pPr algn="ctr" fontAlgn="ctr"/>
                      <a:r>
                        <a:rPr lang="tr-TR" sz="950" b="0" i="0" u="none" strike="noStrike" dirty="0">
                          <a:solidFill>
                            <a:srgbClr val="000000"/>
                          </a:solidFill>
                          <a:effectLst/>
                          <a:latin typeface="Calibri" panose="020F0502020204030204" pitchFamily="34" charset="0"/>
                        </a:rPr>
                        <a:t>1</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dirty="0">
                          <a:solidFill>
                            <a:schemeClr val="tx1"/>
                          </a:solidFill>
                          <a:effectLst/>
                          <a:latin typeface="Times New Roman" panose="02020603050405020304" pitchFamily="18" charset="0"/>
                        </a:rPr>
                        <a:t>Özge İnceli</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dirty="0">
                          <a:solidFill>
                            <a:schemeClr val="tx1"/>
                          </a:solidFill>
                          <a:effectLst/>
                          <a:latin typeface="Times New Roman" panose="02020603050405020304" pitchFamily="18" charset="0"/>
                        </a:rPr>
                        <a:t>The Challenges of Using AI in </a:t>
                      </a:r>
                      <a:r>
                        <a:rPr lang="en-US" sz="950" b="0" i="0" u="none" strike="noStrike" dirty="0" err="1">
                          <a:solidFill>
                            <a:schemeClr val="tx1"/>
                          </a:solidFill>
                          <a:effectLst/>
                          <a:latin typeface="Times New Roman" panose="02020603050405020304" pitchFamily="18" charset="0"/>
                        </a:rPr>
                        <a:t>LanguageEducation</a:t>
                      </a:r>
                      <a:r>
                        <a:rPr lang="en-US" sz="950" b="0" i="0" u="none" strike="noStrike" dirty="0">
                          <a:solidFill>
                            <a:schemeClr val="tx1"/>
                          </a:solidFill>
                          <a:effectLst/>
                          <a:latin typeface="Times New Roman" panose="02020603050405020304" pitchFamily="18" charset="0"/>
                        </a:rPr>
                        <a:t>'</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dirty="0">
                          <a:solidFill>
                            <a:schemeClr val="tx1"/>
                          </a:solidFill>
                          <a:effectLst/>
                          <a:latin typeface="Times New Roman" panose="02020603050405020304" pitchFamily="18" charset="0"/>
                        </a:rPr>
                        <a:t>To encourage the appropriate use of AI as a tool to support student learning and to continually adapt teaching methods in response to the rapid evolution of AI technology.</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a:solidFill>
                            <a:schemeClr val="tx1"/>
                          </a:solidFill>
                          <a:effectLst/>
                          <a:latin typeface="Times New Roman" panose="02020603050405020304" pitchFamily="18" charset="0"/>
                        </a:rPr>
                        <a:t>Cambridge</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a:solidFill>
                            <a:schemeClr val="tx1"/>
                          </a:solidFill>
                          <a:effectLst/>
                          <a:latin typeface="Times New Roman" panose="02020603050405020304" pitchFamily="18" charset="0"/>
                        </a:rPr>
                        <a:t>Online</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chemeClr val="tx1"/>
                          </a:solidFill>
                          <a:effectLst/>
                          <a:latin typeface="Calibri" panose="020F0502020204030204" pitchFamily="34" charset="0"/>
                        </a:rPr>
                        <a:t>Knowledgeable professionals shared their experiences to generate customized learning materials. Using a combination of visual aids, such as slides, images, allowing participants to ask questions, providing answers to address their concerns and sharing the recording link were the methods.</a:t>
                      </a:r>
                    </a:p>
                  </a:txBody>
                  <a:tcPr marL="5150" marR="5150" marT="5150" marB="2471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0116547"/>
                  </a:ext>
                </a:extLst>
              </a:tr>
              <a:tr h="839226">
                <a:tc>
                  <a:txBody>
                    <a:bodyPr/>
                    <a:lstStyle/>
                    <a:p>
                      <a:pPr algn="ctr" fontAlgn="ctr"/>
                      <a:r>
                        <a:rPr lang="tr-TR" sz="950" b="0" i="0" u="none" strike="noStrike">
                          <a:solidFill>
                            <a:srgbClr val="000000"/>
                          </a:solidFill>
                          <a:effectLst/>
                          <a:latin typeface="Calibri" panose="020F0502020204030204" pitchFamily="34" charset="0"/>
                        </a:rPr>
                        <a:t>2</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a:solidFill>
                            <a:schemeClr val="tx1"/>
                          </a:solidFill>
                          <a:effectLst/>
                          <a:latin typeface="Times New Roman" panose="02020603050405020304" pitchFamily="18" charset="0"/>
                        </a:rPr>
                        <a:t>Özge İnceli</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dirty="0">
                          <a:solidFill>
                            <a:schemeClr val="tx1"/>
                          </a:solidFill>
                          <a:effectLst/>
                          <a:latin typeface="Calibri" panose="020F0502020204030204" pitchFamily="34" charset="0"/>
                        </a:rPr>
                        <a:t>From research to practice: using </a:t>
                      </a:r>
                      <a:r>
                        <a:rPr lang="en-US" sz="950" b="0" i="0" u="none" strike="noStrike" dirty="0" err="1">
                          <a:solidFill>
                            <a:schemeClr val="tx1"/>
                          </a:solidFill>
                          <a:effectLst/>
                          <a:latin typeface="Calibri" panose="020F0502020204030204" pitchFamily="34" charset="0"/>
                        </a:rPr>
                        <a:t>GenAI</a:t>
                      </a:r>
                      <a:r>
                        <a:rPr lang="en-US" sz="950" b="0" i="0" u="none" strike="noStrike" dirty="0">
                          <a:solidFill>
                            <a:schemeClr val="tx1"/>
                          </a:solidFill>
                          <a:effectLst/>
                          <a:latin typeface="Calibri" panose="020F0502020204030204" pitchFamily="34" charset="0"/>
                        </a:rPr>
                        <a:t> with Cambridge materials</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dirty="0">
                          <a:solidFill>
                            <a:schemeClr val="tx1"/>
                          </a:solidFill>
                          <a:effectLst/>
                          <a:latin typeface="Calibri" panose="020F0502020204030204" pitchFamily="34" charset="0"/>
                        </a:rPr>
                        <a:t>To introduce English language teachers to Generative Artificial Intelligence (</a:t>
                      </a:r>
                      <a:r>
                        <a:rPr lang="en-US" sz="950" b="0" i="0" u="none" strike="noStrike" dirty="0" err="1">
                          <a:solidFill>
                            <a:schemeClr val="tx1"/>
                          </a:solidFill>
                          <a:effectLst/>
                          <a:latin typeface="Calibri" panose="020F0502020204030204" pitchFamily="34" charset="0"/>
                        </a:rPr>
                        <a:t>GenAI</a:t>
                      </a:r>
                      <a:r>
                        <a:rPr lang="en-US" sz="950" b="0" i="0" u="none" strike="noStrike" dirty="0">
                          <a:solidFill>
                            <a:schemeClr val="tx1"/>
                          </a:solidFill>
                          <a:effectLst/>
                          <a:latin typeface="Calibri" panose="020F0502020204030204" pitchFamily="34" charset="0"/>
                        </a:rPr>
                        <a:t>) and show its potential applications in the classroom. </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dirty="0">
                          <a:solidFill>
                            <a:schemeClr val="tx1"/>
                          </a:solidFill>
                          <a:effectLst/>
                          <a:latin typeface="Times New Roman" panose="02020603050405020304" pitchFamily="18" charset="0"/>
                        </a:rPr>
                        <a:t>Cambridge</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a:solidFill>
                            <a:schemeClr val="tx1"/>
                          </a:solidFill>
                          <a:effectLst/>
                          <a:latin typeface="Calibri" panose="020F0502020204030204" pitchFamily="34" charset="0"/>
                        </a:rPr>
                        <a:t>Online</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dirty="0">
                          <a:solidFill>
                            <a:schemeClr val="tx1"/>
                          </a:solidFill>
                          <a:effectLst/>
                          <a:latin typeface="Calibri" panose="020F0502020204030204" pitchFamily="34" charset="0"/>
                        </a:rPr>
                        <a:t>Speakers shared their knowledge to personalize instruction through artificial intelligence prompts.  Slides, pictures, </a:t>
                      </a:r>
                      <a:r>
                        <a:rPr lang="en-US" sz="950" b="0" i="0" u="none" strike="noStrike" dirty="0" err="1">
                          <a:solidFill>
                            <a:schemeClr val="tx1"/>
                          </a:solidFill>
                          <a:effectLst/>
                          <a:latin typeface="Calibri" panose="020F0502020204030204" pitchFamily="34" charset="0"/>
                        </a:rPr>
                        <a:t>scenories</a:t>
                      </a:r>
                      <a:r>
                        <a:rPr lang="en-US" sz="950" b="0" i="0" u="none" strike="noStrike" dirty="0">
                          <a:solidFill>
                            <a:schemeClr val="tx1"/>
                          </a:solidFill>
                          <a:effectLst/>
                          <a:latin typeface="Calibri" panose="020F0502020204030204" pitchFamily="34" charset="0"/>
                        </a:rPr>
                        <a:t>, question and answer sessions and sharing the recording link were the methods. </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678525"/>
                  </a:ext>
                </a:extLst>
              </a:tr>
              <a:tr h="743420">
                <a:tc>
                  <a:txBody>
                    <a:bodyPr/>
                    <a:lstStyle/>
                    <a:p>
                      <a:pPr algn="ctr" fontAlgn="ctr"/>
                      <a:r>
                        <a:rPr lang="tr-TR" sz="950" b="0" i="0" u="none" strike="noStrike">
                          <a:solidFill>
                            <a:srgbClr val="000000"/>
                          </a:solidFill>
                          <a:effectLst/>
                          <a:latin typeface="Calibri" panose="020F0502020204030204" pitchFamily="34" charset="0"/>
                        </a:rPr>
                        <a:t>3</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a:solidFill>
                            <a:schemeClr val="tx1"/>
                          </a:solidFill>
                          <a:effectLst/>
                          <a:latin typeface="Times New Roman" panose="02020603050405020304" pitchFamily="18" charset="0"/>
                        </a:rPr>
                        <a:t>Özge İnceli</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a:solidFill>
                            <a:schemeClr val="tx1"/>
                          </a:solidFill>
                          <a:effectLst/>
                          <a:latin typeface="Calibri" panose="020F0502020204030204" pitchFamily="34" charset="0"/>
                        </a:rPr>
                        <a:t>Turnitin Originality Check Training: Best Practices</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dirty="0">
                          <a:solidFill>
                            <a:schemeClr val="tx1"/>
                          </a:solidFill>
                          <a:effectLst/>
                          <a:latin typeface="Calibri" panose="020F0502020204030204" pitchFamily="34" charset="0"/>
                        </a:rPr>
                        <a:t>To demonstrate the use of Turnitin Originality Check and explain about the AI icon to help in preventing plagiarism.</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950" b="0" i="0" u="none" strike="noStrike" dirty="0" err="1">
                          <a:solidFill>
                            <a:schemeClr val="tx1"/>
                          </a:solidFill>
                          <a:effectLst/>
                          <a:latin typeface="Calibri" panose="020F0502020204030204" pitchFamily="34" charset="0"/>
                        </a:rPr>
                        <a:t>Turnitin</a:t>
                      </a:r>
                      <a:endParaRPr lang="tr-TR" sz="950" b="0" i="0" u="none" strike="noStrike" dirty="0">
                        <a:solidFill>
                          <a:schemeClr val="tx1"/>
                        </a:solidFill>
                        <a:effectLst/>
                        <a:latin typeface="Calibri" panose="020F0502020204030204" pitchFamily="34" charset="0"/>
                      </a:endParaRPr>
                    </a:p>
                  </a:txBody>
                  <a:tcPr marL="5150" marR="5150" marT="5150" marB="2471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dirty="0">
                          <a:solidFill>
                            <a:schemeClr val="tx1"/>
                          </a:solidFill>
                          <a:effectLst/>
                          <a:latin typeface="Calibri" panose="020F0502020204030204" pitchFamily="34" charset="0"/>
                        </a:rPr>
                        <a:t>Online</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a:solidFill>
                            <a:schemeClr val="tx1"/>
                          </a:solidFill>
                          <a:effectLst/>
                          <a:latin typeface="Times New Roman" panose="02020603050405020304" pitchFamily="18" charset="0"/>
                        </a:rPr>
                        <a:t>Presentations with explanations of Turnitin functions and icons, discussion, question and answer, participants' questions and experiences, resource sharing were the methods. </a:t>
                      </a:r>
                    </a:p>
                  </a:txBody>
                  <a:tcPr marL="5150" marR="5150" marT="5150" marB="2471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6212331"/>
                  </a:ext>
                </a:extLst>
              </a:tr>
              <a:tr h="785129">
                <a:tc>
                  <a:txBody>
                    <a:bodyPr/>
                    <a:lstStyle/>
                    <a:p>
                      <a:pPr algn="ctr" fontAlgn="ctr"/>
                      <a:r>
                        <a:rPr lang="tr-TR" sz="950" b="0" i="0" u="none" strike="noStrike">
                          <a:solidFill>
                            <a:srgbClr val="000000"/>
                          </a:solidFill>
                          <a:effectLst/>
                          <a:latin typeface="Calibri" panose="020F0502020204030204" pitchFamily="34" charset="0"/>
                        </a:rPr>
                        <a:t>4</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a:solidFill>
                            <a:schemeClr val="tx1"/>
                          </a:solidFill>
                          <a:effectLst/>
                          <a:latin typeface="Times New Roman" panose="02020603050405020304" pitchFamily="18" charset="0"/>
                        </a:rPr>
                        <a:t>Özge İnceli</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a:solidFill>
                            <a:schemeClr val="tx1"/>
                          </a:solidFill>
                          <a:effectLst/>
                          <a:latin typeface="Calibri" panose="020F0502020204030204" pitchFamily="34" charset="0"/>
                        </a:rPr>
                        <a:t>Academic Writing: How to Get your Research Published</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a:solidFill>
                            <a:schemeClr val="tx1"/>
                          </a:solidFill>
                          <a:effectLst/>
                          <a:latin typeface="Calibri" panose="020F0502020204030204" pitchFamily="34" charset="0"/>
                        </a:rPr>
                        <a:t>To provide guidance and support about academic writing techniques, avoiding plagiarism, and understanding the publication process. </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dirty="0">
                          <a:solidFill>
                            <a:schemeClr val="tx1"/>
                          </a:solidFill>
                          <a:effectLst/>
                          <a:latin typeface="Times New Roman" panose="02020603050405020304" pitchFamily="18" charset="0"/>
                        </a:rPr>
                        <a:t>Çanakkale </a:t>
                      </a:r>
                      <a:r>
                        <a:rPr lang="tr-TR" sz="950" b="0" i="0" u="none" strike="noStrike" dirty="0" err="1">
                          <a:solidFill>
                            <a:schemeClr val="tx1"/>
                          </a:solidFill>
                          <a:effectLst/>
                          <a:latin typeface="Times New Roman" panose="02020603050405020304" pitchFamily="18" charset="0"/>
                        </a:rPr>
                        <a:t>Onsekiz</a:t>
                      </a:r>
                      <a:r>
                        <a:rPr lang="tr-TR" sz="950" b="0" i="0" u="none" strike="noStrike" dirty="0">
                          <a:solidFill>
                            <a:schemeClr val="tx1"/>
                          </a:solidFill>
                          <a:effectLst/>
                          <a:latin typeface="Times New Roman" panose="02020603050405020304" pitchFamily="18" charset="0"/>
                        </a:rPr>
                        <a:t> Mart Üniversitesi</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dirty="0">
                          <a:solidFill>
                            <a:schemeClr val="tx1"/>
                          </a:solidFill>
                          <a:effectLst/>
                          <a:latin typeface="Calibri" panose="020F0502020204030204" pitchFamily="34" charset="0"/>
                        </a:rPr>
                        <a:t>Online</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dirty="0">
                          <a:solidFill>
                            <a:schemeClr val="tx1"/>
                          </a:solidFill>
                          <a:effectLst/>
                          <a:latin typeface="Times New Roman" panose="02020603050405020304" pitchFamily="18" charset="0"/>
                        </a:rPr>
                        <a:t>Pre-recorded video lectures via Massive Open Online Course were the methods.  </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5059013"/>
                  </a:ext>
                </a:extLst>
              </a:tr>
              <a:tr h="736979">
                <a:tc>
                  <a:txBody>
                    <a:bodyPr/>
                    <a:lstStyle/>
                    <a:p>
                      <a:pPr algn="ctr" fontAlgn="ctr"/>
                      <a:r>
                        <a:rPr lang="tr-TR" sz="950" b="0" i="0" u="none" strike="noStrike">
                          <a:solidFill>
                            <a:srgbClr val="000000"/>
                          </a:solidFill>
                          <a:effectLst/>
                          <a:latin typeface="Calibri" panose="020F0502020204030204" pitchFamily="34" charset="0"/>
                        </a:rPr>
                        <a:t>5</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a:solidFill>
                            <a:schemeClr val="tx1"/>
                          </a:solidFill>
                          <a:effectLst/>
                          <a:latin typeface="Times New Roman" panose="02020603050405020304" pitchFamily="18" charset="0"/>
                        </a:rPr>
                        <a:t>Özge İnceli</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a:solidFill>
                            <a:schemeClr val="tx1"/>
                          </a:solidFill>
                          <a:effectLst/>
                          <a:latin typeface="Times New Roman" panose="02020603050405020304" pitchFamily="18" charset="0"/>
                        </a:rPr>
                        <a:t>Last-minute exam preparation and building confidence</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a:solidFill>
                            <a:schemeClr val="tx1"/>
                          </a:solidFill>
                          <a:effectLst/>
                          <a:latin typeface="Calibri" panose="020F0502020204030204" pitchFamily="34" charset="0"/>
                        </a:rPr>
                        <a:t>To support B1 and B2 educators with strategies to address problem areas and build up students' confidence during last-minute exam preparation.</a:t>
                      </a:r>
                      <a:br>
                        <a:rPr lang="en-US" sz="950" b="0" i="0" u="none" strike="noStrike">
                          <a:solidFill>
                            <a:schemeClr val="tx1"/>
                          </a:solidFill>
                          <a:effectLst/>
                          <a:latin typeface="Calibri" panose="020F0502020204030204" pitchFamily="34" charset="0"/>
                        </a:rPr>
                      </a:br>
                      <a:endParaRPr lang="en-US" sz="950" b="0" i="0" u="none" strike="noStrike">
                        <a:solidFill>
                          <a:schemeClr val="tx1"/>
                        </a:solidFill>
                        <a:effectLst/>
                        <a:latin typeface="Calibri" panose="020F0502020204030204" pitchFamily="34" charset="0"/>
                      </a:endParaRP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a:solidFill>
                            <a:schemeClr val="tx1"/>
                          </a:solidFill>
                          <a:effectLst/>
                          <a:latin typeface="Times New Roman" panose="02020603050405020304" pitchFamily="18" charset="0"/>
                        </a:rPr>
                        <a:t>Cambridge</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dirty="0">
                          <a:solidFill>
                            <a:schemeClr val="tx1"/>
                          </a:solidFill>
                          <a:effectLst/>
                          <a:latin typeface="Calibri" panose="020F0502020204030204" pitchFamily="34" charset="0"/>
                        </a:rPr>
                        <a:t>Online</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chemeClr val="tx1"/>
                          </a:solidFill>
                          <a:effectLst/>
                          <a:latin typeface="Times New Roman" panose="02020603050405020304" pitchFamily="18" charset="0"/>
                        </a:rPr>
                        <a:t>Speakers shared  practical experiences about positive mindset to reduce students' anxiety. Slides, pictures, </a:t>
                      </a:r>
                      <a:r>
                        <a:rPr lang="en-US" sz="950" b="0" i="0" u="none" strike="noStrike" dirty="0" err="1">
                          <a:solidFill>
                            <a:schemeClr val="tx1"/>
                          </a:solidFill>
                          <a:effectLst/>
                          <a:latin typeface="Times New Roman" panose="02020603050405020304" pitchFamily="18" charset="0"/>
                        </a:rPr>
                        <a:t>scenories</a:t>
                      </a:r>
                      <a:r>
                        <a:rPr lang="en-US" sz="950" b="0" i="0" u="none" strike="noStrike" dirty="0">
                          <a:solidFill>
                            <a:schemeClr val="tx1"/>
                          </a:solidFill>
                          <a:effectLst/>
                          <a:latin typeface="Times New Roman" panose="02020603050405020304" pitchFamily="18" charset="0"/>
                        </a:rPr>
                        <a:t>, book sample exercises, question and answer sessions and sharing the recording link were the methods. </a:t>
                      </a:r>
                    </a:p>
                  </a:txBody>
                  <a:tcPr marL="5150" marR="5150" marT="5150" marB="2471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1662858"/>
                  </a:ext>
                </a:extLst>
              </a:tr>
              <a:tr h="614418">
                <a:tc>
                  <a:txBody>
                    <a:bodyPr/>
                    <a:lstStyle/>
                    <a:p>
                      <a:pPr algn="ctr" fontAlgn="ctr"/>
                      <a:r>
                        <a:rPr lang="tr-TR" sz="950" b="0" i="0" u="none" strike="noStrike">
                          <a:solidFill>
                            <a:srgbClr val="000000"/>
                          </a:solidFill>
                          <a:effectLst/>
                          <a:latin typeface="Calibri" panose="020F0502020204030204" pitchFamily="34" charset="0"/>
                        </a:rPr>
                        <a:t>6</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a:solidFill>
                            <a:schemeClr val="tx1"/>
                          </a:solidFill>
                          <a:effectLst/>
                          <a:latin typeface="Times New Roman" panose="02020603050405020304" pitchFamily="18" charset="0"/>
                        </a:rPr>
                        <a:t>Özge İnceli</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a:solidFill>
                            <a:schemeClr val="tx1"/>
                          </a:solidFill>
                          <a:effectLst/>
                          <a:latin typeface="Times New Roman" panose="02020603050405020304" pitchFamily="18" charset="0"/>
                        </a:rPr>
                        <a:t>Supercharge your Exam Preparation Journey with Generative AI</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950" b="0" i="0" u="none" strike="noStrike" dirty="0">
                          <a:solidFill>
                            <a:schemeClr val="tx1"/>
                          </a:solidFill>
                          <a:effectLst/>
                          <a:latin typeface="Calibri" panose="020F0502020204030204" pitchFamily="34" charset="0"/>
                        </a:rPr>
                        <a:t>To provide guidance on how to use Generative AI tools to personalize learning, build learner autonomy, and offer targeted, adaptive feedback to support exam success.</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a:solidFill>
                            <a:schemeClr val="tx1"/>
                          </a:solidFill>
                          <a:effectLst/>
                          <a:latin typeface="Times New Roman" panose="02020603050405020304" pitchFamily="18" charset="0"/>
                        </a:rPr>
                        <a:t>Cambridge</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950" b="0" i="0" u="none" strike="noStrike">
                          <a:solidFill>
                            <a:schemeClr val="tx1"/>
                          </a:solidFill>
                          <a:effectLst/>
                          <a:latin typeface="Calibri" panose="020F0502020204030204" pitchFamily="34" charset="0"/>
                        </a:rPr>
                        <a:t>Online</a:t>
                      </a:r>
                    </a:p>
                  </a:txBody>
                  <a:tcPr marL="5150" marR="5150" marT="5150" marB="2471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50" b="0" i="0" u="none" strike="noStrike" dirty="0">
                          <a:solidFill>
                            <a:schemeClr val="tx1"/>
                          </a:solidFill>
                          <a:effectLst/>
                          <a:latin typeface="Times New Roman" panose="02020603050405020304" pitchFamily="18" charset="0"/>
                        </a:rPr>
                        <a:t>Speakers showed slides, webpages, and survey to highlight personalized learning, learner autonomy, and feedback. </a:t>
                      </a:r>
                    </a:p>
                  </a:txBody>
                  <a:tcPr marL="5150" marR="5150" marT="5150" marB="2471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079727"/>
                  </a:ext>
                </a:extLst>
              </a:tr>
            </a:tbl>
          </a:graphicData>
        </a:graphic>
      </p:graphicFrame>
    </p:spTree>
    <p:extLst>
      <p:ext uri="{BB962C8B-B14F-4D97-AF65-F5344CB8AC3E}">
        <p14:creationId xmlns:p14="http://schemas.microsoft.com/office/powerpoint/2010/main" val="1493555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381CA9-C77B-83DB-27DB-460FB91ED482}"/>
              </a:ext>
            </a:extLst>
          </p:cNvPr>
          <p:cNvSpPr>
            <a:spLocks noGrp="1"/>
          </p:cNvSpPr>
          <p:nvPr>
            <p:ph type="title"/>
          </p:nvPr>
        </p:nvSpPr>
        <p:spPr>
          <a:xfrm>
            <a:off x="260426" y="172399"/>
            <a:ext cx="10515600" cy="469046"/>
          </a:xfrm>
        </p:spPr>
        <p:txBody>
          <a:bodyPr>
            <a:normAutofit fontScale="90000"/>
          </a:bodyPr>
          <a:lstStyle/>
          <a:p>
            <a:r>
              <a:rPr lang="tr-TR" dirty="0">
                <a:solidFill>
                  <a:schemeClr val="bg1"/>
                </a:solidFill>
              </a:rPr>
              <a:t>2024 Akademik Faaliyet</a:t>
            </a:r>
          </a:p>
        </p:txBody>
      </p:sp>
      <p:sp>
        <p:nvSpPr>
          <p:cNvPr id="3" name="İçerik Yer Tutucusu 2">
            <a:extLst>
              <a:ext uri="{FF2B5EF4-FFF2-40B4-BE49-F238E27FC236}">
                <a16:creationId xmlns:a16="http://schemas.microsoft.com/office/drawing/2014/main" id="{0D9939DF-74EE-8BB6-641A-CE4779631B01}"/>
              </a:ext>
            </a:extLst>
          </p:cNvPr>
          <p:cNvSpPr>
            <a:spLocks noGrp="1"/>
          </p:cNvSpPr>
          <p:nvPr>
            <p:ph idx="1"/>
          </p:nvPr>
        </p:nvSpPr>
        <p:spPr>
          <a:xfrm>
            <a:off x="477672" y="1078173"/>
            <a:ext cx="10876128" cy="315912"/>
          </a:xfrm>
        </p:spPr>
        <p:txBody>
          <a:bodyPr>
            <a:normAutofit fontScale="92500" lnSpcReduction="10000"/>
          </a:bodyPr>
          <a:lstStyle/>
          <a:p>
            <a:r>
              <a:rPr lang="tr-TR" sz="1500" dirty="0"/>
              <a:t>Afrah </a:t>
            </a:r>
            <a:r>
              <a:rPr lang="tr-TR" sz="1500" dirty="0" err="1"/>
              <a:t>ABDULMUGHNİ’nin</a:t>
            </a:r>
            <a:r>
              <a:rPr lang="tr-TR" sz="1500" dirty="0"/>
              <a:t> katılmış olduğu Akademik Faaliyetler aşağıdaki gibidir</a:t>
            </a:r>
            <a:r>
              <a:rPr lang="tr-TR" sz="1800" dirty="0"/>
              <a:t>.</a:t>
            </a:r>
          </a:p>
        </p:txBody>
      </p:sp>
      <p:graphicFrame>
        <p:nvGraphicFramePr>
          <p:cNvPr id="6" name="Tablo 5">
            <a:extLst>
              <a:ext uri="{FF2B5EF4-FFF2-40B4-BE49-F238E27FC236}">
                <a16:creationId xmlns:a16="http://schemas.microsoft.com/office/drawing/2014/main" id="{FD47540E-48B2-EE69-AFB8-22C2E4EBC0DC}"/>
              </a:ext>
            </a:extLst>
          </p:cNvPr>
          <p:cNvGraphicFramePr>
            <a:graphicFrameLocks noGrp="1"/>
          </p:cNvGraphicFramePr>
          <p:nvPr>
            <p:extLst>
              <p:ext uri="{D42A27DB-BD31-4B8C-83A1-F6EECF244321}">
                <p14:modId xmlns:p14="http://schemas.microsoft.com/office/powerpoint/2010/main" val="934983636"/>
              </p:ext>
            </p:extLst>
          </p:nvPr>
        </p:nvGraphicFramePr>
        <p:xfrm>
          <a:off x="260426" y="1399420"/>
          <a:ext cx="11341961" cy="5431120"/>
        </p:xfrm>
        <a:graphic>
          <a:graphicData uri="http://schemas.openxmlformats.org/drawingml/2006/table">
            <a:tbl>
              <a:tblPr/>
              <a:tblGrid>
                <a:gridCol w="318058">
                  <a:extLst>
                    <a:ext uri="{9D8B030D-6E8A-4147-A177-3AD203B41FA5}">
                      <a16:colId xmlns:a16="http://schemas.microsoft.com/office/drawing/2014/main" val="527813217"/>
                    </a:ext>
                  </a:extLst>
                </a:gridCol>
                <a:gridCol w="1437624">
                  <a:extLst>
                    <a:ext uri="{9D8B030D-6E8A-4147-A177-3AD203B41FA5}">
                      <a16:colId xmlns:a16="http://schemas.microsoft.com/office/drawing/2014/main" val="2684168294"/>
                    </a:ext>
                  </a:extLst>
                </a:gridCol>
                <a:gridCol w="1857461">
                  <a:extLst>
                    <a:ext uri="{9D8B030D-6E8A-4147-A177-3AD203B41FA5}">
                      <a16:colId xmlns:a16="http://schemas.microsoft.com/office/drawing/2014/main" val="2691473615"/>
                    </a:ext>
                  </a:extLst>
                </a:gridCol>
                <a:gridCol w="2760746">
                  <a:extLst>
                    <a:ext uri="{9D8B030D-6E8A-4147-A177-3AD203B41FA5}">
                      <a16:colId xmlns:a16="http://schemas.microsoft.com/office/drawing/2014/main" val="2620696622"/>
                    </a:ext>
                  </a:extLst>
                </a:gridCol>
                <a:gridCol w="1590292">
                  <a:extLst>
                    <a:ext uri="{9D8B030D-6E8A-4147-A177-3AD203B41FA5}">
                      <a16:colId xmlns:a16="http://schemas.microsoft.com/office/drawing/2014/main" val="2350537874"/>
                    </a:ext>
                  </a:extLst>
                </a:gridCol>
                <a:gridCol w="1020968">
                  <a:extLst>
                    <a:ext uri="{9D8B030D-6E8A-4147-A177-3AD203B41FA5}">
                      <a16:colId xmlns:a16="http://schemas.microsoft.com/office/drawing/2014/main" val="1690176361"/>
                    </a:ext>
                  </a:extLst>
                </a:gridCol>
                <a:gridCol w="2356812">
                  <a:extLst>
                    <a:ext uri="{9D8B030D-6E8A-4147-A177-3AD203B41FA5}">
                      <a16:colId xmlns:a16="http://schemas.microsoft.com/office/drawing/2014/main" val="747751181"/>
                    </a:ext>
                  </a:extLst>
                </a:gridCol>
              </a:tblGrid>
              <a:tr h="701441">
                <a:tc>
                  <a:txBody>
                    <a:bodyPr/>
                    <a:lstStyle/>
                    <a:p>
                      <a:pPr algn="l" fontAlgn="ctr"/>
                      <a:r>
                        <a:rPr lang="tr-TR" sz="1000" b="1" i="0" u="none" strike="noStrike">
                          <a:solidFill>
                            <a:srgbClr val="000000"/>
                          </a:solidFill>
                          <a:effectLst/>
                          <a:latin typeface="Times New Roman" panose="02020603050405020304" pitchFamily="18" charset="0"/>
                        </a:rPr>
                        <a:t>NO</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KATILIMCI (ATTENDEE)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dirty="0">
                          <a:solidFill>
                            <a:srgbClr val="000000"/>
                          </a:solidFill>
                          <a:effectLst/>
                          <a:latin typeface="Times New Roman" panose="02020603050405020304" pitchFamily="18" charset="0"/>
                        </a:rPr>
                        <a:t>EĞİTİMİN BAŞLIĞI (TRAINING TITLE)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EĞİTİMİN AMACI/İÇERİĞİ (TRAINING OBJECTIVES/CONTENT)</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EĞİTİMİ VERECEK KURUM/ </a:t>
                      </a:r>
                      <a:br>
                        <a:rPr lang="tr-TR" sz="900" b="1" i="0" u="none" strike="noStrike">
                          <a:solidFill>
                            <a:srgbClr val="000000"/>
                          </a:solidFill>
                          <a:effectLst/>
                          <a:latin typeface="Times New Roman" panose="02020603050405020304" pitchFamily="18" charset="0"/>
                        </a:rPr>
                      </a:br>
                      <a:r>
                        <a:rPr lang="tr-TR" sz="900" b="1" i="0" u="none" strike="noStrike">
                          <a:solidFill>
                            <a:srgbClr val="000000"/>
                          </a:solidFill>
                          <a:effectLst/>
                          <a:latin typeface="Times New Roman" panose="02020603050405020304" pitchFamily="18" charset="0"/>
                        </a:rPr>
                        <a:t>BİRİM (TRAINING INSTITUTION/UNIT)</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a:solidFill>
                            <a:srgbClr val="000000"/>
                          </a:solidFill>
                          <a:effectLst/>
                          <a:latin typeface="Times New Roman" panose="02020603050405020304" pitchFamily="18" charset="0"/>
                        </a:rPr>
                        <a:t>EĞİTİM YERİ (PLACE)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900" b="1" i="0" u="none" strike="noStrike" dirty="0">
                          <a:solidFill>
                            <a:srgbClr val="000000"/>
                          </a:solidFill>
                          <a:effectLst/>
                          <a:latin typeface="Times New Roman" panose="02020603050405020304" pitchFamily="18" charset="0"/>
                        </a:rPr>
                        <a:t>EĞİTİMİN YÖNTEMİ (METHOD)</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8811268"/>
                  </a:ext>
                </a:extLst>
              </a:tr>
              <a:tr h="1186616">
                <a:tc>
                  <a:txBody>
                    <a:bodyPr/>
                    <a:lstStyle/>
                    <a:p>
                      <a:pPr algn="l" fontAlgn="ctr"/>
                      <a:r>
                        <a:rPr lang="tr-TR" sz="1000" b="0" i="0" u="none" strike="noStrike">
                          <a:solidFill>
                            <a:srgbClr val="000000"/>
                          </a:solidFill>
                          <a:effectLst/>
                          <a:latin typeface="Times New Roman" panose="02020603050405020304" pitchFamily="18" charset="0"/>
                        </a:rPr>
                        <a:t>1</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dirty="0">
                          <a:solidFill>
                            <a:srgbClr val="000000"/>
                          </a:solidFill>
                          <a:effectLst/>
                          <a:latin typeface="Times New Roman" panose="02020603050405020304" pitchFamily="18" charset="0"/>
                        </a:rPr>
                        <a:t>Afrah </a:t>
                      </a:r>
                      <a:r>
                        <a:rPr lang="tr-TR" sz="1050" b="0" i="0" u="none" strike="noStrike" dirty="0" err="1">
                          <a:solidFill>
                            <a:srgbClr val="000000"/>
                          </a:solidFill>
                          <a:effectLst/>
                          <a:latin typeface="Times New Roman" panose="02020603050405020304" pitchFamily="18" charset="0"/>
                        </a:rPr>
                        <a:t>Abdulkafi</a:t>
                      </a:r>
                      <a:r>
                        <a:rPr lang="tr-TR" sz="1050" b="0" i="0" u="none" strike="noStrike" dirty="0">
                          <a:solidFill>
                            <a:srgbClr val="000000"/>
                          </a:solidFill>
                          <a:effectLst/>
                          <a:latin typeface="Times New Roman" panose="02020603050405020304" pitchFamily="18" charset="0"/>
                        </a:rPr>
                        <a:t> </a:t>
                      </a:r>
                      <a:r>
                        <a:rPr lang="tr-TR" sz="1050" b="0" i="0" u="none" strike="noStrike" dirty="0" err="1">
                          <a:solidFill>
                            <a:srgbClr val="000000"/>
                          </a:solidFill>
                          <a:effectLst/>
                          <a:latin typeface="Times New Roman" panose="02020603050405020304" pitchFamily="18" charset="0"/>
                        </a:rPr>
                        <a:t>Mohammed</a:t>
                      </a:r>
                      <a:r>
                        <a:rPr lang="tr-TR" sz="1050" b="0" i="0" u="none" strike="noStrike" dirty="0">
                          <a:solidFill>
                            <a:srgbClr val="000000"/>
                          </a:solidFill>
                          <a:effectLst/>
                          <a:latin typeface="Times New Roman" panose="02020603050405020304" pitchFamily="18" charset="0"/>
                        </a:rPr>
                        <a:t> Abdulmughni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imes New Roman" panose="02020603050405020304" pitchFamily="18" charset="0"/>
                        </a:rPr>
                        <a:t>Technology-Enhanced Language Learning MOOC 2024</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imes New Roman" panose="02020603050405020304" pitchFamily="18" charset="0"/>
                        </a:rPr>
                        <a:t>explore the vast potential of technology in creating engaging, interactive, and learner-centered language learning experiences. From interactive web technologies like gamification, blogs, and podcasts to virtual and augmented reality applications, and to dive into a wide array of tools that can revolutionize the way we teach and learn languages.</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 Anadolu University, Arizona State University, and Northern Arizona University.</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dirty="0">
                          <a:solidFill>
                            <a:srgbClr val="000000"/>
                          </a:solidFill>
                          <a:effectLst/>
                          <a:latin typeface="Times New Roman" panose="02020603050405020304" pitchFamily="18" charset="0"/>
                        </a:rPr>
                        <a:t>online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Videos, discussions, applications, assignments, and quizzes at the end of each module.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1370984"/>
                  </a:ext>
                </a:extLst>
              </a:tr>
              <a:tr h="1348341">
                <a:tc>
                  <a:txBody>
                    <a:bodyPr/>
                    <a:lstStyle/>
                    <a:p>
                      <a:pPr algn="l" fontAlgn="ctr"/>
                      <a:r>
                        <a:rPr lang="tr-TR" sz="1000" b="0" i="0" u="none" strike="noStrike">
                          <a:solidFill>
                            <a:srgbClr val="000000"/>
                          </a:solidFill>
                          <a:effectLst/>
                          <a:latin typeface="Times New Roman" panose="02020603050405020304" pitchFamily="18" charset="0"/>
                        </a:rPr>
                        <a:t>2</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Afrah Abdulkafi Mohammed Abdulmughni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Empowering language instruction with generative AI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imes New Roman" panose="02020603050405020304" pitchFamily="18" charset="0"/>
                        </a:rPr>
                        <a:t>To develop the competencies of professionals in the field with Generative AI, while also raising awareness and providing insights into the technology.</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dirty="0">
                          <a:solidFill>
                            <a:srgbClr val="000000"/>
                          </a:solidFill>
                          <a:effectLst/>
                          <a:latin typeface="Times New Roman" panose="02020603050405020304" pitchFamily="18" charset="0"/>
                        </a:rPr>
                        <a:t>Gordion Akademi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dirty="0">
                          <a:solidFill>
                            <a:srgbClr val="000000"/>
                          </a:solidFill>
                          <a:effectLst/>
                          <a:latin typeface="Times New Roman" panose="02020603050405020304" pitchFamily="18" charset="0"/>
                        </a:rPr>
                        <a:t>Online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A comprehensive learning experience, blending four interactive live Zoom sessions with a range of asynchronous digital resources for weekday engagement. The live sessions provide real-time, interactive exploration of Generative AI in language teaching, featuring discussions and practical exercises.</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489178"/>
                  </a:ext>
                </a:extLst>
              </a:tr>
              <a:tr h="1348341">
                <a:tc>
                  <a:txBody>
                    <a:bodyPr/>
                    <a:lstStyle/>
                    <a:p>
                      <a:pPr algn="l" fontAlgn="ctr"/>
                      <a:r>
                        <a:rPr lang="tr-TR" sz="1000" b="0" i="0" u="none" strike="noStrike">
                          <a:solidFill>
                            <a:srgbClr val="000000"/>
                          </a:solidFill>
                          <a:effectLst/>
                          <a:latin typeface="Times New Roman" panose="02020603050405020304" pitchFamily="18" charset="0"/>
                        </a:rPr>
                        <a:t>3</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Afrah Abdulkafi Mohammed Abdulmughni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Assessment for Life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To discusse story-based approaches and the new British Council Primary English Test, to delve into some of her most recommended digital formative assessment platforms, including some new AI tools, as well as a few low-prep ways to keep assessment as fun as it is necessary, and to go through some tried and tested activities and approaches for the classroom.</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Macmillan Education</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dirty="0">
                          <a:solidFill>
                            <a:srgbClr val="000000"/>
                          </a:solidFill>
                          <a:effectLst/>
                          <a:latin typeface="Times New Roman" panose="02020603050405020304" pitchFamily="18" charset="0"/>
                        </a:rPr>
                        <a:t>Online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imes New Roman" panose="02020603050405020304" pitchFamily="18" charset="0"/>
                        </a:rPr>
                        <a:t>Synchronous webinar with Q/A session at the end of the webinar</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5057222"/>
                  </a:ext>
                </a:extLst>
              </a:tr>
              <a:tr h="701441">
                <a:tc>
                  <a:txBody>
                    <a:bodyPr/>
                    <a:lstStyle/>
                    <a:p>
                      <a:pPr algn="l" fontAlgn="ctr"/>
                      <a:r>
                        <a:rPr lang="tr-TR" sz="1000" b="0" i="0" u="none" strike="noStrike">
                          <a:solidFill>
                            <a:srgbClr val="000000"/>
                          </a:solidFill>
                          <a:effectLst/>
                          <a:latin typeface="Times New Roman" panose="02020603050405020304" pitchFamily="18" charset="0"/>
                        </a:rPr>
                        <a:t>4</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Afrah Abdulkafi Mohammed Abdulmughni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A Teachers' guide to Safe and Ethical AI usage for learners, with Kacper Łodzikowski. </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To gain insights into enhancing our teaching methodologies including classroom instruction and practice, proficiency assessment, and self-study practice.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Pearson</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Online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imes New Roman" panose="02020603050405020304" pitchFamily="18" charset="0"/>
                        </a:rPr>
                        <a:t>Synchronous webinar with Q/A session at the end of the webinar</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5481883"/>
                  </a:ext>
                </a:extLst>
              </a:tr>
            </a:tbl>
          </a:graphicData>
        </a:graphic>
      </p:graphicFrame>
    </p:spTree>
    <p:extLst>
      <p:ext uri="{BB962C8B-B14F-4D97-AF65-F5344CB8AC3E}">
        <p14:creationId xmlns:p14="http://schemas.microsoft.com/office/powerpoint/2010/main" val="426607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14AE35-3366-38CC-0343-AB5367C1E784}"/>
              </a:ext>
            </a:extLst>
          </p:cNvPr>
          <p:cNvSpPr>
            <a:spLocks noGrp="1"/>
          </p:cNvSpPr>
          <p:nvPr>
            <p:ph type="title"/>
          </p:nvPr>
        </p:nvSpPr>
        <p:spPr>
          <a:xfrm>
            <a:off x="206992" y="179325"/>
            <a:ext cx="10515600" cy="315911"/>
          </a:xfrm>
        </p:spPr>
        <p:txBody>
          <a:bodyPr>
            <a:normAutofit fontScale="90000"/>
          </a:bodyPr>
          <a:lstStyle/>
          <a:p>
            <a:r>
              <a:rPr lang="tr-TR" dirty="0">
                <a:solidFill>
                  <a:schemeClr val="bg1"/>
                </a:solidFill>
              </a:rPr>
              <a:t>2024 Akademik Faaliyet</a:t>
            </a:r>
            <a:endParaRPr lang="tr-TR" dirty="0"/>
          </a:p>
        </p:txBody>
      </p:sp>
      <p:graphicFrame>
        <p:nvGraphicFramePr>
          <p:cNvPr id="6" name="İçerik Yer Tutucusu 5">
            <a:extLst>
              <a:ext uri="{FF2B5EF4-FFF2-40B4-BE49-F238E27FC236}">
                <a16:creationId xmlns:a16="http://schemas.microsoft.com/office/drawing/2014/main" id="{6F57EFA4-91AD-71C2-18AE-D16306885D57}"/>
              </a:ext>
            </a:extLst>
          </p:cNvPr>
          <p:cNvGraphicFramePr>
            <a:graphicFrameLocks noGrp="1"/>
          </p:cNvGraphicFramePr>
          <p:nvPr>
            <p:ph idx="1"/>
            <p:extLst>
              <p:ext uri="{D42A27DB-BD31-4B8C-83A1-F6EECF244321}">
                <p14:modId xmlns:p14="http://schemas.microsoft.com/office/powerpoint/2010/main" val="2851105481"/>
              </p:ext>
            </p:extLst>
          </p:nvPr>
        </p:nvGraphicFramePr>
        <p:xfrm>
          <a:off x="459716" y="991585"/>
          <a:ext cx="11272567" cy="5687090"/>
        </p:xfrm>
        <a:graphic>
          <a:graphicData uri="http://schemas.openxmlformats.org/drawingml/2006/table">
            <a:tbl>
              <a:tblPr/>
              <a:tblGrid>
                <a:gridCol w="316113">
                  <a:extLst>
                    <a:ext uri="{9D8B030D-6E8A-4147-A177-3AD203B41FA5}">
                      <a16:colId xmlns:a16="http://schemas.microsoft.com/office/drawing/2014/main" val="2479882959"/>
                    </a:ext>
                  </a:extLst>
                </a:gridCol>
                <a:gridCol w="1428827">
                  <a:extLst>
                    <a:ext uri="{9D8B030D-6E8A-4147-A177-3AD203B41FA5}">
                      <a16:colId xmlns:a16="http://schemas.microsoft.com/office/drawing/2014/main" val="1761808156"/>
                    </a:ext>
                  </a:extLst>
                </a:gridCol>
                <a:gridCol w="1846095">
                  <a:extLst>
                    <a:ext uri="{9D8B030D-6E8A-4147-A177-3AD203B41FA5}">
                      <a16:colId xmlns:a16="http://schemas.microsoft.com/office/drawing/2014/main" val="2006213048"/>
                    </a:ext>
                  </a:extLst>
                </a:gridCol>
                <a:gridCol w="2743855">
                  <a:extLst>
                    <a:ext uri="{9D8B030D-6E8A-4147-A177-3AD203B41FA5}">
                      <a16:colId xmlns:a16="http://schemas.microsoft.com/office/drawing/2014/main" val="1001861072"/>
                    </a:ext>
                  </a:extLst>
                </a:gridCol>
                <a:gridCol w="1580562">
                  <a:extLst>
                    <a:ext uri="{9D8B030D-6E8A-4147-A177-3AD203B41FA5}">
                      <a16:colId xmlns:a16="http://schemas.microsoft.com/office/drawing/2014/main" val="646939209"/>
                    </a:ext>
                  </a:extLst>
                </a:gridCol>
                <a:gridCol w="1014722">
                  <a:extLst>
                    <a:ext uri="{9D8B030D-6E8A-4147-A177-3AD203B41FA5}">
                      <a16:colId xmlns:a16="http://schemas.microsoft.com/office/drawing/2014/main" val="1213371909"/>
                    </a:ext>
                  </a:extLst>
                </a:gridCol>
                <a:gridCol w="2342393">
                  <a:extLst>
                    <a:ext uri="{9D8B030D-6E8A-4147-A177-3AD203B41FA5}">
                      <a16:colId xmlns:a16="http://schemas.microsoft.com/office/drawing/2014/main" val="170657873"/>
                    </a:ext>
                  </a:extLst>
                </a:gridCol>
              </a:tblGrid>
              <a:tr h="926891">
                <a:tc>
                  <a:txBody>
                    <a:bodyPr/>
                    <a:lstStyle/>
                    <a:p>
                      <a:pPr algn="l" fontAlgn="ctr"/>
                      <a:r>
                        <a:rPr lang="tr-TR" sz="1050" b="0" i="0" u="none" strike="noStrike">
                          <a:solidFill>
                            <a:srgbClr val="000000"/>
                          </a:solidFill>
                          <a:effectLst/>
                          <a:latin typeface="Times New Roman" panose="02020603050405020304" pitchFamily="18" charset="0"/>
                        </a:rPr>
                        <a:t> 5</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dirty="0">
                          <a:solidFill>
                            <a:srgbClr val="000000"/>
                          </a:solidFill>
                          <a:effectLst/>
                          <a:latin typeface="Times New Roman" panose="02020603050405020304" pitchFamily="18" charset="0"/>
                        </a:rPr>
                        <a:t>Afrah </a:t>
                      </a:r>
                      <a:r>
                        <a:rPr lang="tr-TR" sz="1050" b="0" i="0" u="none" strike="noStrike" dirty="0" err="1">
                          <a:solidFill>
                            <a:srgbClr val="000000"/>
                          </a:solidFill>
                          <a:effectLst/>
                          <a:latin typeface="Times New Roman" panose="02020603050405020304" pitchFamily="18" charset="0"/>
                        </a:rPr>
                        <a:t>Abdulkafi</a:t>
                      </a:r>
                      <a:r>
                        <a:rPr lang="tr-TR" sz="1050" b="0" i="0" u="none" strike="noStrike" dirty="0">
                          <a:solidFill>
                            <a:srgbClr val="000000"/>
                          </a:solidFill>
                          <a:effectLst/>
                          <a:latin typeface="Times New Roman" panose="02020603050405020304" pitchFamily="18" charset="0"/>
                        </a:rPr>
                        <a:t> </a:t>
                      </a:r>
                      <a:r>
                        <a:rPr lang="tr-TR" sz="1050" b="0" i="0" u="none" strike="noStrike" dirty="0" err="1">
                          <a:solidFill>
                            <a:srgbClr val="000000"/>
                          </a:solidFill>
                          <a:effectLst/>
                          <a:latin typeface="Times New Roman" panose="02020603050405020304" pitchFamily="18" charset="0"/>
                        </a:rPr>
                        <a:t>Mohammed</a:t>
                      </a:r>
                      <a:r>
                        <a:rPr lang="tr-TR" sz="1050" b="0" i="0" u="none" strike="noStrike" dirty="0">
                          <a:solidFill>
                            <a:srgbClr val="000000"/>
                          </a:solidFill>
                          <a:effectLst/>
                          <a:latin typeface="Times New Roman" panose="02020603050405020304" pitchFamily="18" charset="0"/>
                        </a:rPr>
                        <a:t> Abdulmughni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 Practice Speaking in English with Ai: Using AI in the classroom to Build Learners' Confidence, with Magdalena Kania. </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To explores the use of AI speaking activities to build learner's confidence and foster speaking practice beyond the classroom. </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Pearson</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Online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Synchronous webinar with Q/A session at the end of the webinar</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3688274"/>
                  </a:ext>
                </a:extLst>
              </a:tr>
              <a:tr h="752702">
                <a:tc>
                  <a:txBody>
                    <a:bodyPr/>
                    <a:lstStyle/>
                    <a:p>
                      <a:pPr algn="l" fontAlgn="ctr"/>
                      <a:r>
                        <a:rPr lang="tr-TR" sz="1050" b="0" i="0" u="none" strike="noStrike">
                          <a:solidFill>
                            <a:srgbClr val="000000"/>
                          </a:solidFill>
                          <a:effectLst/>
                          <a:latin typeface="Times New Roman" panose="02020603050405020304" pitchFamily="18" charset="0"/>
                        </a:rPr>
                        <a:t>6</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Afrah Abdulkafi Mohammed Abdulmughni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AI and Story Telling: How to use AI as a powerful tool in creative writing, with Billie Jago.</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To uncover the role of AI as a powerful creative writing ally, transforming narrative techniques and inspiring ideas and creativity in our learners.</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Pearson</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Online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Synchronous webinar with Q/A session at the end of the webinar</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1070823"/>
                  </a:ext>
                </a:extLst>
              </a:tr>
              <a:tr h="1101081">
                <a:tc>
                  <a:txBody>
                    <a:bodyPr/>
                    <a:lstStyle/>
                    <a:p>
                      <a:pPr algn="l" fontAlgn="ctr"/>
                      <a:r>
                        <a:rPr lang="tr-TR" sz="1050" b="0" i="0" u="none" strike="noStrike">
                          <a:solidFill>
                            <a:srgbClr val="000000"/>
                          </a:solidFill>
                          <a:effectLst/>
                          <a:latin typeface="Times New Roman" panose="02020603050405020304" pitchFamily="18" charset="0"/>
                        </a:rPr>
                        <a:t>7</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Afrah Abdulkafi Mohammed Abdulmughni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imes New Roman" panose="02020603050405020304" pitchFamily="18" charset="0"/>
                        </a:rPr>
                        <a:t>Artificial Intelligence: Shining Light in the Language Classroom with Dr. Ken Beatty.</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To Explore the impact of AI in language learninge through an  overview of AI in language learning, and best practices of how teachers and students can use AI to explore new paradigms and complement traditional approaches.</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Pearson</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Online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Synchronous webinar with Q/A session at the end of the webinar</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1661438"/>
                  </a:ext>
                </a:extLst>
              </a:tr>
              <a:tr h="752702">
                <a:tc>
                  <a:txBody>
                    <a:bodyPr/>
                    <a:lstStyle/>
                    <a:p>
                      <a:pPr algn="l" fontAlgn="ctr"/>
                      <a:r>
                        <a:rPr lang="tr-TR" sz="1050" b="0" i="0" u="none" strike="noStrike">
                          <a:solidFill>
                            <a:srgbClr val="000000"/>
                          </a:solidFill>
                          <a:effectLst/>
                          <a:latin typeface="Times New Roman" panose="02020603050405020304" pitchFamily="18" charset="0"/>
                        </a:rPr>
                        <a:t>8</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Afrah Abdulkafi Mohammed Abdulmughni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Teaching in the Age of AI: 7 Tips for preparing for an Educational Evolution, with Ilya Gogin</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to explore topics around generative AI, story-telling, speaking, ethics, and thought leadership. </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Pearson</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Online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Synchronous webinar with Q/A session at the end of the webinar</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4261557"/>
                  </a:ext>
                </a:extLst>
              </a:tr>
              <a:tr h="578514">
                <a:tc>
                  <a:txBody>
                    <a:bodyPr/>
                    <a:lstStyle/>
                    <a:p>
                      <a:pPr algn="l" fontAlgn="ctr"/>
                      <a:r>
                        <a:rPr lang="tr-TR" sz="1050" b="0" i="0" u="none" strike="noStrike">
                          <a:solidFill>
                            <a:srgbClr val="000000"/>
                          </a:solidFill>
                          <a:effectLst/>
                          <a:latin typeface="Times New Roman" panose="02020603050405020304" pitchFamily="18" charset="0"/>
                        </a:rPr>
                        <a:t>9</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Afrah Abdulkafi Mohammed Abdulmughni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The Challenges of Using AI in LanguageEducation'</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 </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 </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Online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Synchronous webinar with Q/A session at the end of the webinar</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0630266"/>
                  </a:ext>
                </a:extLst>
              </a:tr>
              <a:tr h="1575200">
                <a:tc>
                  <a:txBody>
                    <a:bodyPr/>
                    <a:lstStyle/>
                    <a:p>
                      <a:pPr algn="l" fontAlgn="ctr"/>
                      <a:r>
                        <a:rPr lang="tr-TR" sz="1050" b="0" i="0" u="none" strike="noStrike">
                          <a:solidFill>
                            <a:srgbClr val="000000"/>
                          </a:solidFill>
                          <a:effectLst/>
                          <a:latin typeface="Times New Roman" panose="02020603050405020304" pitchFamily="18" charset="0"/>
                        </a:rPr>
                        <a:t>10</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Afrah Abdulkafi Mohammed Abdulmughni</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Getting organised: Helping low level EAP learners write coherent texts</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Times New Roman" panose="02020603050405020304" pitchFamily="18" charset="0"/>
                        </a:rPr>
                        <a:t>This webinar will show how the adoption of a lite version of a genre-based approach can help low-level EAP learners with simple text organization and consider the role of Artificial Intelligence (AI) in academic writing programmes. The presenter will share a range of practical ideas and teaching tips throughout the session.</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Cambridge with Craig Thaine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50" b="0" i="0" u="none" strike="noStrike">
                          <a:solidFill>
                            <a:srgbClr val="000000"/>
                          </a:solidFill>
                          <a:effectLst/>
                          <a:latin typeface="Times New Roman" panose="02020603050405020304" pitchFamily="18" charset="0"/>
                        </a:rPr>
                        <a:t>Online</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50" b="0" i="0" u="none" strike="noStrike" dirty="0">
                          <a:solidFill>
                            <a:srgbClr val="242424"/>
                          </a:solidFill>
                          <a:effectLst/>
                          <a:latin typeface="Times New Roman" panose="02020603050405020304" pitchFamily="18" charset="0"/>
                        </a:rPr>
                        <a:t>Synchronous webinar with Q/A session at the end of the webinar</a:t>
                      </a:r>
                    </a:p>
                  </a:txBody>
                  <a:tcPr marL="8861" marR="8861" marT="8861" marB="425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5111221"/>
                  </a:ext>
                </a:extLst>
              </a:tr>
            </a:tbl>
          </a:graphicData>
        </a:graphic>
      </p:graphicFrame>
    </p:spTree>
    <p:extLst>
      <p:ext uri="{BB962C8B-B14F-4D97-AF65-F5344CB8AC3E}">
        <p14:creationId xmlns:p14="http://schemas.microsoft.com/office/powerpoint/2010/main" val="4244352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B8E0F3-5FC2-5BD4-C337-40F0AF8BF6FE}"/>
              </a:ext>
            </a:extLst>
          </p:cNvPr>
          <p:cNvSpPr>
            <a:spLocks noGrp="1"/>
          </p:cNvSpPr>
          <p:nvPr>
            <p:ph type="title"/>
          </p:nvPr>
        </p:nvSpPr>
        <p:spPr>
          <a:xfrm>
            <a:off x="155812" y="367482"/>
            <a:ext cx="10515600" cy="85251"/>
          </a:xfrm>
        </p:spPr>
        <p:txBody>
          <a:bodyPr>
            <a:normAutofit fontScale="90000"/>
          </a:bodyPr>
          <a:lstStyle/>
          <a:p>
            <a:r>
              <a:rPr lang="tr-TR" dirty="0">
                <a:solidFill>
                  <a:schemeClr val="bg1"/>
                </a:solidFill>
              </a:rPr>
              <a:t>2024 Akademik Faaliyet</a:t>
            </a:r>
            <a:endParaRPr lang="tr-TR" dirty="0"/>
          </a:p>
        </p:txBody>
      </p:sp>
      <p:graphicFrame>
        <p:nvGraphicFramePr>
          <p:cNvPr id="6" name="İçerik Yer Tutucusu 5">
            <a:extLst>
              <a:ext uri="{FF2B5EF4-FFF2-40B4-BE49-F238E27FC236}">
                <a16:creationId xmlns:a16="http://schemas.microsoft.com/office/drawing/2014/main" id="{3B587989-A0F0-2A10-2C85-DDCE824A0D28}"/>
              </a:ext>
            </a:extLst>
          </p:cNvPr>
          <p:cNvGraphicFramePr>
            <a:graphicFrameLocks noGrp="1"/>
          </p:cNvGraphicFramePr>
          <p:nvPr>
            <p:ph idx="1"/>
            <p:extLst>
              <p:ext uri="{D42A27DB-BD31-4B8C-83A1-F6EECF244321}">
                <p14:modId xmlns:p14="http://schemas.microsoft.com/office/powerpoint/2010/main" val="3160994590"/>
              </p:ext>
            </p:extLst>
          </p:nvPr>
        </p:nvGraphicFramePr>
        <p:xfrm>
          <a:off x="155812" y="920010"/>
          <a:ext cx="11731388" cy="5863511"/>
        </p:xfrm>
        <a:graphic>
          <a:graphicData uri="http://schemas.openxmlformats.org/drawingml/2006/table">
            <a:tbl>
              <a:tblPr/>
              <a:tblGrid>
                <a:gridCol w="324355">
                  <a:extLst>
                    <a:ext uri="{9D8B030D-6E8A-4147-A177-3AD203B41FA5}">
                      <a16:colId xmlns:a16="http://schemas.microsoft.com/office/drawing/2014/main" val="767071293"/>
                    </a:ext>
                  </a:extLst>
                </a:gridCol>
                <a:gridCol w="1466084">
                  <a:extLst>
                    <a:ext uri="{9D8B030D-6E8A-4147-A177-3AD203B41FA5}">
                      <a16:colId xmlns:a16="http://schemas.microsoft.com/office/drawing/2014/main" val="4126513843"/>
                    </a:ext>
                  </a:extLst>
                </a:gridCol>
                <a:gridCol w="1894233">
                  <a:extLst>
                    <a:ext uri="{9D8B030D-6E8A-4147-A177-3AD203B41FA5}">
                      <a16:colId xmlns:a16="http://schemas.microsoft.com/office/drawing/2014/main" val="758273503"/>
                    </a:ext>
                  </a:extLst>
                </a:gridCol>
                <a:gridCol w="2815401">
                  <a:extLst>
                    <a:ext uri="{9D8B030D-6E8A-4147-A177-3AD203B41FA5}">
                      <a16:colId xmlns:a16="http://schemas.microsoft.com/office/drawing/2014/main" val="4055866475"/>
                    </a:ext>
                  </a:extLst>
                </a:gridCol>
                <a:gridCol w="1621775">
                  <a:extLst>
                    <a:ext uri="{9D8B030D-6E8A-4147-A177-3AD203B41FA5}">
                      <a16:colId xmlns:a16="http://schemas.microsoft.com/office/drawing/2014/main" val="959454635"/>
                    </a:ext>
                  </a:extLst>
                </a:gridCol>
                <a:gridCol w="1041179">
                  <a:extLst>
                    <a:ext uri="{9D8B030D-6E8A-4147-A177-3AD203B41FA5}">
                      <a16:colId xmlns:a16="http://schemas.microsoft.com/office/drawing/2014/main" val="2921287115"/>
                    </a:ext>
                  </a:extLst>
                </a:gridCol>
                <a:gridCol w="2568361">
                  <a:extLst>
                    <a:ext uri="{9D8B030D-6E8A-4147-A177-3AD203B41FA5}">
                      <a16:colId xmlns:a16="http://schemas.microsoft.com/office/drawing/2014/main" val="3284431177"/>
                    </a:ext>
                  </a:extLst>
                </a:gridCol>
              </a:tblGrid>
              <a:tr h="1331871">
                <a:tc>
                  <a:txBody>
                    <a:bodyPr/>
                    <a:lstStyle/>
                    <a:p>
                      <a:pPr algn="l" fontAlgn="ctr"/>
                      <a:r>
                        <a:rPr lang="tr-TR" sz="1050" b="0" i="0" u="none" strike="noStrike">
                          <a:solidFill>
                            <a:srgbClr val="000000"/>
                          </a:solidFill>
                          <a:effectLst/>
                          <a:latin typeface="Times New Roman" panose="02020603050405020304" pitchFamily="18" charset="0"/>
                        </a:rPr>
                        <a:t>11</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dirty="0">
                          <a:solidFill>
                            <a:srgbClr val="000000"/>
                          </a:solidFill>
                          <a:effectLst/>
                          <a:latin typeface="Times New Roman" panose="02020603050405020304" pitchFamily="18" charset="0"/>
                        </a:rPr>
                        <a:t>Afrah </a:t>
                      </a:r>
                      <a:r>
                        <a:rPr lang="tr-TR" sz="1000" b="0" i="0" u="none" strike="noStrike" dirty="0" err="1">
                          <a:solidFill>
                            <a:srgbClr val="000000"/>
                          </a:solidFill>
                          <a:effectLst/>
                          <a:latin typeface="Times New Roman" panose="02020603050405020304" pitchFamily="18" charset="0"/>
                        </a:rPr>
                        <a:t>Abdulkafi</a:t>
                      </a:r>
                      <a:r>
                        <a:rPr lang="tr-TR" sz="1000" b="0" i="0" u="none" strike="noStrike" dirty="0">
                          <a:solidFill>
                            <a:srgbClr val="000000"/>
                          </a:solidFill>
                          <a:effectLst/>
                          <a:latin typeface="Times New Roman" panose="02020603050405020304" pitchFamily="18" charset="0"/>
                        </a:rPr>
                        <a:t> </a:t>
                      </a:r>
                      <a:r>
                        <a:rPr lang="tr-TR" sz="1000" b="0" i="0" u="none" strike="noStrike" dirty="0" err="1">
                          <a:solidFill>
                            <a:srgbClr val="000000"/>
                          </a:solidFill>
                          <a:effectLst/>
                          <a:latin typeface="Times New Roman" panose="02020603050405020304" pitchFamily="18" charset="0"/>
                        </a:rPr>
                        <a:t>Mohammed</a:t>
                      </a:r>
                      <a:r>
                        <a:rPr lang="tr-TR" sz="1000" b="0" i="0" u="none" strike="noStrike" dirty="0">
                          <a:solidFill>
                            <a:srgbClr val="000000"/>
                          </a:solidFill>
                          <a:effectLst/>
                          <a:latin typeface="Times New Roman" panose="02020603050405020304" pitchFamily="18" charset="0"/>
                        </a:rPr>
                        <a:t> Abdulmughni</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Times New Roman" panose="02020603050405020304" pitchFamily="18" charset="0"/>
                        </a:rPr>
                        <a:t>Light a fire through personalizing and localizing content</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Times New Roman" panose="02020603050405020304" pitchFamily="18" charset="0"/>
                        </a:rPr>
                        <a:t>This session introduces three major shifts currently upending English language teaching: generative artificial intelligence, culturally responsive teaching practices, and genre-based projects. The intersection of these three developments potentially offers teachers guidance and resources for creating personalized content that can complement traditional unit topics. The presentation then addresses the what and the how of creating these materials with examples of modules, texts, processes, and activities. </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dirty="0">
                          <a:solidFill>
                            <a:srgbClr val="000000"/>
                          </a:solidFill>
                          <a:effectLst/>
                          <a:latin typeface="Times New Roman" panose="02020603050405020304" pitchFamily="18" charset="0"/>
                        </a:rPr>
                        <a:t>Cambridge </a:t>
                      </a:r>
                      <a:r>
                        <a:rPr lang="tr-TR" sz="1000" b="0" i="0" u="none" strike="noStrike" dirty="0" err="1">
                          <a:solidFill>
                            <a:srgbClr val="000000"/>
                          </a:solidFill>
                          <a:effectLst/>
                          <a:latin typeface="Times New Roman" panose="02020603050405020304" pitchFamily="18" charset="0"/>
                        </a:rPr>
                        <a:t>with</a:t>
                      </a:r>
                      <a:r>
                        <a:rPr lang="tr-TR" sz="1000" b="0" i="0" u="none" strike="noStrike" dirty="0">
                          <a:solidFill>
                            <a:srgbClr val="000000"/>
                          </a:solidFill>
                          <a:effectLst/>
                          <a:latin typeface="Times New Roman" panose="02020603050405020304" pitchFamily="18" charset="0"/>
                        </a:rPr>
                        <a:t> Alice </a:t>
                      </a:r>
                      <a:r>
                        <a:rPr lang="tr-TR" sz="1000" b="0" i="0" u="none" strike="noStrike" dirty="0" err="1">
                          <a:solidFill>
                            <a:srgbClr val="000000"/>
                          </a:solidFill>
                          <a:effectLst/>
                          <a:latin typeface="Times New Roman" panose="02020603050405020304" pitchFamily="18" charset="0"/>
                        </a:rPr>
                        <a:t>Savage</a:t>
                      </a:r>
                      <a:endParaRPr lang="tr-TR" sz="1000" b="0" i="0" u="none" strike="noStrike" dirty="0">
                        <a:solidFill>
                          <a:srgbClr val="000000"/>
                        </a:solidFill>
                        <a:effectLst/>
                        <a:latin typeface="Times New Roman" panose="02020603050405020304" pitchFamily="18" charset="0"/>
                      </a:endParaRP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a:solidFill>
                            <a:srgbClr val="000000"/>
                          </a:solidFill>
                          <a:effectLst/>
                          <a:latin typeface="Times New Roman" panose="02020603050405020304" pitchFamily="18" charset="0"/>
                        </a:rPr>
                        <a:t>Online</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242424"/>
                          </a:solidFill>
                          <a:effectLst/>
                          <a:latin typeface="Times New Roman" panose="02020603050405020304" pitchFamily="18" charset="0"/>
                        </a:rPr>
                        <a:t>Synchronous webinar with Q/A session at the end of the webinar</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1113626"/>
                  </a:ext>
                </a:extLst>
              </a:tr>
              <a:tr h="955343">
                <a:tc>
                  <a:txBody>
                    <a:bodyPr/>
                    <a:lstStyle/>
                    <a:p>
                      <a:pPr algn="l" fontAlgn="ctr"/>
                      <a:r>
                        <a:rPr lang="tr-TR" sz="1050" b="0" i="0" u="none" strike="noStrike">
                          <a:solidFill>
                            <a:srgbClr val="000000"/>
                          </a:solidFill>
                          <a:effectLst/>
                          <a:latin typeface="Times New Roman" panose="02020603050405020304" pitchFamily="18" charset="0"/>
                        </a:rPr>
                        <a:t>12</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a:solidFill>
                            <a:srgbClr val="000000"/>
                          </a:solidFill>
                          <a:effectLst/>
                          <a:latin typeface="Times New Roman" panose="02020603050405020304" pitchFamily="18" charset="0"/>
                        </a:rPr>
                        <a:t>Afrah Abdulkafi Mohammed Abdulmughni</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 critical question for EAP: How does vocabulary grow?</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Times New Roman" panose="02020603050405020304" pitchFamily="18" charset="0"/>
                        </a:rPr>
                        <a:t>This talk focuses on why a large vocabulary is needed for EAP (English for Academic Purposes), how vocabulary grows and what factors affect its growth. We will also look at how teachers and learners can work on growing a larger vocabulary for EAP.</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dirty="0">
                          <a:solidFill>
                            <a:srgbClr val="000000"/>
                          </a:solidFill>
                          <a:effectLst/>
                          <a:latin typeface="Times New Roman" panose="02020603050405020304" pitchFamily="18" charset="0"/>
                        </a:rPr>
                        <a:t>Cambridge </a:t>
                      </a:r>
                      <a:r>
                        <a:rPr lang="tr-TR" sz="1000" b="0" i="0" u="none" strike="noStrike" dirty="0" err="1">
                          <a:solidFill>
                            <a:srgbClr val="000000"/>
                          </a:solidFill>
                          <a:effectLst/>
                          <a:latin typeface="Times New Roman" panose="02020603050405020304" pitchFamily="18" charset="0"/>
                        </a:rPr>
                        <a:t>with</a:t>
                      </a:r>
                      <a:r>
                        <a:rPr lang="tr-TR" sz="1000" b="0" i="0" u="none" strike="noStrike" dirty="0">
                          <a:solidFill>
                            <a:srgbClr val="000000"/>
                          </a:solidFill>
                          <a:effectLst/>
                          <a:latin typeface="Times New Roman" panose="02020603050405020304" pitchFamily="18" charset="0"/>
                        </a:rPr>
                        <a:t> </a:t>
                      </a:r>
                      <a:r>
                        <a:rPr lang="tr-TR" sz="1000" b="0" i="0" u="none" strike="noStrike" dirty="0" err="1">
                          <a:solidFill>
                            <a:srgbClr val="000000"/>
                          </a:solidFill>
                          <a:effectLst/>
                          <a:latin typeface="Times New Roman" panose="02020603050405020304" pitchFamily="18" charset="0"/>
                        </a:rPr>
                        <a:t>Averil</a:t>
                      </a:r>
                      <a:r>
                        <a:rPr lang="tr-TR" sz="1000" b="0" i="0" u="none" strike="noStrike" dirty="0">
                          <a:solidFill>
                            <a:srgbClr val="000000"/>
                          </a:solidFill>
                          <a:effectLst/>
                          <a:latin typeface="Times New Roman" panose="02020603050405020304" pitchFamily="18" charset="0"/>
                        </a:rPr>
                        <a:t> </a:t>
                      </a:r>
                      <a:r>
                        <a:rPr lang="tr-TR" sz="1000" b="0" i="0" u="none" strike="noStrike" dirty="0" err="1">
                          <a:solidFill>
                            <a:srgbClr val="000000"/>
                          </a:solidFill>
                          <a:effectLst/>
                          <a:latin typeface="Times New Roman" panose="02020603050405020304" pitchFamily="18" charset="0"/>
                        </a:rPr>
                        <a:t>Coxhead</a:t>
                      </a:r>
                      <a:endParaRPr lang="tr-TR" sz="1000" b="0" i="0" u="none" strike="noStrike" dirty="0">
                        <a:solidFill>
                          <a:srgbClr val="000000"/>
                        </a:solidFill>
                        <a:effectLst/>
                        <a:latin typeface="Times New Roman" panose="02020603050405020304" pitchFamily="18" charset="0"/>
                      </a:endParaRP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a:solidFill>
                            <a:srgbClr val="000000"/>
                          </a:solidFill>
                          <a:effectLst/>
                          <a:latin typeface="Times New Roman" panose="02020603050405020304" pitchFamily="18" charset="0"/>
                        </a:rPr>
                        <a:t>Online</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242424"/>
                          </a:solidFill>
                          <a:effectLst/>
                          <a:latin typeface="Times New Roman" panose="02020603050405020304" pitchFamily="18" charset="0"/>
                        </a:rPr>
                        <a:t>Synchronous webinar with Q/A session at the end of the webinar</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8621359"/>
                  </a:ext>
                </a:extLst>
              </a:tr>
              <a:tr h="1487606">
                <a:tc>
                  <a:txBody>
                    <a:bodyPr/>
                    <a:lstStyle/>
                    <a:p>
                      <a:pPr algn="l" fontAlgn="ctr"/>
                      <a:r>
                        <a:rPr lang="tr-TR" sz="1050" b="0" i="0" u="none" strike="noStrike">
                          <a:solidFill>
                            <a:srgbClr val="000000"/>
                          </a:solidFill>
                          <a:effectLst/>
                          <a:latin typeface="Times New Roman" panose="02020603050405020304" pitchFamily="18" charset="0"/>
                        </a:rPr>
                        <a:t>13</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dirty="0">
                          <a:solidFill>
                            <a:srgbClr val="000000"/>
                          </a:solidFill>
                          <a:effectLst/>
                          <a:latin typeface="Times New Roman" panose="02020603050405020304" pitchFamily="18" charset="0"/>
                        </a:rPr>
                        <a:t>Afrah </a:t>
                      </a:r>
                      <a:r>
                        <a:rPr lang="tr-TR" sz="1000" b="0" i="0" u="none" strike="noStrike" dirty="0" err="1">
                          <a:solidFill>
                            <a:srgbClr val="000000"/>
                          </a:solidFill>
                          <a:effectLst/>
                          <a:latin typeface="Times New Roman" panose="02020603050405020304" pitchFamily="18" charset="0"/>
                        </a:rPr>
                        <a:t>Abdulkafi</a:t>
                      </a:r>
                      <a:r>
                        <a:rPr lang="tr-TR" sz="1000" b="0" i="0" u="none" strike="noStrike" dirty="0">
                          <a:solidFill>
                            <a:srgbClr val="000000"/>
                          </a:solidFill>
                          <a:effectLst/>
                          <a:latin typeface="Times New Roman" panose="02020603050405020304" pitchFamily="18" charset="0"/>
                        </a:rPr>
                        <a:t> </a:t>
                      </a:r>
                      <a:r>
                        <a:rPr lang="tr-TR" sz="1000" b="0" i="0" u="none" strike="noStrike" dirty="0" err="1">
                          <a:solidFill>
                            <a:srgbClr val="000000"/>
                          </a:solidFill>
                          <a:effectLst/>
                          <a:latin typeface="Times New Roman" panose="02020603050405020304" pitchFamily="18" charset="0"/>
                        </a:rPr>
                        <a:t>Mohammed</a:t>
                      </a:r>
                      <a:r>
                        <a:rPr lang="tr-TR" sz="1000" b="0" i="0" u="none" strike="noStrike" dirty="0">
                          <a:solidFill>
                            <a:srgbClr val="000000"/>
                          </a:solidFill>
                          <a:effectLst/>
                          <a:latin typeface="Times New Roman" panose="02020603050405020304" pitchFamily="18" charset="0"/>
                        </a:rPr>
                        <a:t> Abdulmughni</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A creative and – dare I say it...? – fun approach to building academic writing skills</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This webinar explores a fresh, engaging approach to building academic writing skills. To find out how a ‘light touch’ method can be used alongside innovative classroom activities to raise students’ awareness of style, tone, and academic conventions. By incorporating techniques such as backtranslation and embracing the positive contributions of AI, students can analyze and rethink their academic language use, resulting in an intellectually stimulating and surprisingly enjoyable learning experience.</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dirty="0">
                          <a:solidFill>
                            <a:srgbClr val="000000"/>
                          </a:solidFill>
                          <a:effectLst/>
                          <a:latin typeface="Times New Roman" panose="02020603050405020304" pitchFamily="18" charset="0"/>
                        </a:rPr>
                        <a:t>Cambridge </a:t>
                      </a:r>
                      <a:r>
                        <a:rPr lang="tr-TR" sz="1000" b="0" i="0" u="none" strike="noStrike" dirty="0" err="1">
                          <a:solidFill>
                            <a:srgbClr val="000000"/>
                          </a:solidFill>
                          <a:effectLst/>
                          <a:latin typeface="Times New Roman" panose="02020603050405020304" pitchFamily="18" charset="0"/>
                        </a:rPr>
                        <a:t>with</a:t>
                      </a:r>
                      <a:r>
                        <a:rPr lang="tr-TR" sz="1000" b="0" i="0" u="none" strike="noStrike" dirty="0">
                          <a:solidFill>
                            <a:srgbClr val="000000"/>
                          </a:solidFill>
                          <a:effectLst/>
                          <a:latin typeface="Times New Roman" panose="02020603050405020304" pitchFamily="18" charset="0"/>
                        </a:rPr>
                        <a:t> Greg Archer</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dirty="0">
                          <a:solidFill>
                            <a:srgbClr val="000000"/>
                          </a:solidFill>
                          <a:effectLst/>
                          <a:latin typeface="Times New Roman" panose="02020603050405020304" pitchFamily="18" charset="0"/>
                        </a:rPr>
                        <a:t>Online</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242424"/>
                          </a:solidFill>
                          <a:effectLst/>
                          <a:latin typeface="Times New Roman" panose="02020603050405020304" pitchFamily="18" charset="0"/>
                        </a:rPr>
                        <a:t>Synchronous webinar with Q/A session at the end of the webinar</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3945188"/>
                  </a:ext>
                </a:extLst>
              </a:tr>
              <a:tr h="1790354">
                <a:tc>
                  <a:txBody>
                    <a:bodyPr/>
                    <a:lstStyle/>
                    <a:p>
                      <a:pPr algn="l" fontAlgn="ctr"/>
                      <a:r>
                        <a:rPr lang="tr-TR" sz="1050" b="0" i="0" u="none" strike="noStrike">
                          <a:solidFill>
                            <a:srgbClr val="000000"/>
                          </a:solidFill>
                          <a:effectLst/>
                          <a:latin typeface="Times New Roman" panose="02020603050405020304" pitchFamily="18" charset="0"/>
                        </a:rPr>
                        <a:t>14</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a:solidFill>
                            <a:srgbClr val="000000"/>
                          </a:solidFill>
                          <a:effectLst/>
                          <a:latin typeface="Times New Roman" panose="02020603050405020304" pitchFamily="18" charset="0"/>
                        </a:rPr>
                        <a:t>Afrah Abdulkafi Mohammed Abdulmughni</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a:solidFill>
                            <a:srgbClr val="000000"/>
                          </a:solidFill>
                          <a:effectLst/>
                          <a:latin typeface="Times New Roman" panose="02020603050405020304" pitchFamily="18" charset="0"/>
                        </a:rPr>
                        <a:t>Thinking Locally, Writing Socially</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imes New Roman" panose="02020603050405020304" pitchFamily="18" charset="0"/>
                        </a:rPr>
                        <a:t>In this talk, we heard the results of a study that compared the academic expectations of ESOL and non-ESOL faculty at a community college in the United States. The findings suggest a rethinking of 21st-century writing practices with lessons that prioritize localization, collaboration, and extensive reading. </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dirty="0">
                          <a:solidFill>
                            <a:srgbClr val="000000"/>
                          </a:solidFill>
                          <a:effectLst/>
                          <a:latin typeface="Times New Roman" panose="02020603050405020304" pitchFamily="18" charset="0"/>
                        </a:rPr>
                        <a:t>Cambridge </a:t>
                      </a:r>
                      <a:r>
                        <a:rPr lang="tr-TR" sz="1000" b="0" i="0" u="none" strike="noStrike" dirty="0" err="1">
                          <a:solidFill>
                            <a:srgbClr val="000000"/>
                          </a:solidFill>
                          <a:effectLst/>
                          <a:latin typeface="Times New Roman" panose="02020603050405020304" pitchFamily="18" charset="0"/>
                        </a:rPr>
                        <a:t>with</a:t>
                      </a:r>
                      <a:r>
                        <a:rPr lang="tr-TR" sz="1000" b="0" i="0" u="none" strike="noStrike" dirty="0">
                          <a:solidFill>
                            <a:srgbClr val="000000"/>
                          </a:solidFill>
                          <a:effectLst/>
                          <a:latin typeface="Times New Roman" panose="02020603050405020304" pitchFamily="18" charset="0"/>
                        </a:rPr>
                        <a:t> Colin </a:t>
                      </a:r>
                      <a:r>
                        <a:rPr lang="tr-TR" sz="1000" b="0" i="0" u="none" strike="noStrike" dirty="0" err="1">
                          <a:solidFill>
                            <a:srgbClr val="000000"/>
                          </a:solidFill>
                          <a:effectLst/>
                          <a:latin typeface="Times New Roman" panose="02020603050405020304" pitchFamily="18" charset="0"/>
                        </a:rPr>
                        <a:t>Ward</a:t>
                      </a:r>
                      <a:endParaRPr lang="tr-TR" sz="1000" b="0" i="0" u="none" strike="noStrike" dirty="0">
                        <a:solidFill>
                          <a:srgbClr val="000000"/>
                        </a:solidFill>
                        <a:effectLst/>
                        <a:latin typeface="Times New Roman" panose="02020603050405020304" pitchFamily="18" charset="0"/>
                      </a:endParaRP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000" b="0" i="0" u="none" strike="noStrike" dirty="0">
                          <a:solidFill>
                            <a:srgbClr val="000000"/>
                          </a:solidFill>
                          <a:effectLst/>
                          <a:latin typeface="Times New Roman" panose="02020603050405020304" pitchFamily="18" charset="0"/>
                        </a:rPr>
                        <a:t>Online</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242424"/>
                          </a:solidFill>
                          <a:effectLst/>
                          <a:latin typeface="Times New Roman" panose="02020603050405020304" pitchFamily="18" charset="0"/>
                        </a:rPr>
                        <a:t>Synchronous webinar with Q/A session at the end of the webinar</a:t>
                      </a:r>
                    </a:p>
                  </a:txBody>
                  <a:tcPr marL="6018" marR="6018" marT="6018" marB="288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8009443"/>
                  </a:ext>
                </a:extLst>
              </a:tr>
            </a:tbl>
          </a:graphicData>
        </a:graphic>
      </p:graphicFrame>
    </p:spTree>
    <p:extLst>
      <p:ext uri="{BB962C8B-B14F-4D97-AF65-F5344CB8AC3E}">
        <p14:creationId xmlns:p14="http://schemas.microsoft.com/office/powerpoint/2010/main" val="3840720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3307E7-AE09-70AE-ACE0-6E28C1B0D88C}"/>
              </a:ext>
            </a:extLst>
          </p:cNvPr>
          <p:cNvSpPr>
            <a:spLocks noGrp="1"/>
          </p:cNvSpPr>
          <p:nvPr>
            <p:ph type="title"/>
          </p:nvPr>
        </p:nvSpPr>
        <p:spPr>
          <a:xfrm>
            <a:off x="177421" y="235142"/>
            <a:ext cx="10515600" cy="315912"/>
          </a:xfrm>
        </p:spPr>
        <p:txBody>
          <a:bodyPr>
            <a:normAutofit fontScale="90000"/>
          </a:bodyPr>
          <a:lstStyle/>
          <a:p>
            <a:r>
              <a:rPr lang="tr-TR" dirty="0">
                <a:solidFill>
                  <a:schemeClr val="bg1"/>
                </a:solidFill>
              </a:rPr>
              <a:t>2024 Akademik Faaliyet</a:t>
            </a:r>
            <a:endParaRPr lang="tr-TR" dirty="0"/>
          </a:p>
        </p:txBody>
      </p:sp>
      <p:sp>
        <p:nvSpPr>
          <p:cNvPr id="3" name="İçerik Yer Tutucusu 2">
            <a:extLst>
              <a:ext uri="{FF2B5EF4-FFF2-40B4-BE49-F238E27FC236}">
                <a16:creationId xmlns:a16="http://schemas.microsoft.com/office/drawing/2014/main" id="{87B297F0-B2B9-E07F-324A-AB8A3EF3D51F}"/>
              </a:ext>
            </a:extLst>
          </p:cNvPr>
          <p:cNvSpPr>
            <a:spLocks noGrp="1"/>
          </p:cNvSpPr>
          <p:nvPr>
            <p:ph idx="1"/>
          </p:nvPr>
        </p:nvSpPr>
        <p:spPr>
          <a:xfrm>
            <a:off x="300251" y="928049"/>
            <a:ext cx="11668836" cy="315912"/>
          </a:xfrm>
        </p:spPr>
        <p:txBody>
          <a:bodyPr>
            <a:normAutofit lnSpcReduction="10000"/>
          </a:bodyPr>
          <a:lstStyle/>
          <a:p>
            <a:r>
              <a:rPr lang="tr-TR" sz="1800" dirty="0"/>
              <a:t>Akın </a:t>
            </a:r>
            <a:r>
              <a:rPr lang="tr-TR" sz="1800" dirty="0" err="1"/>
              <a:t>SARI’nın</a:t>
            </a:r>
            <a:r>
              <a:rPr lang="tr-TR" sz="1800" dirty="0"/>
              <a:t> katılmış olduğu Akademik Faaliyetler aşağıdaki gibidir.</a:t>
            </a:r>
          </a:p>
          <a:p>
            <a:endParaRPr lang="tr-TR" sz="1800" dirty="0"/>
          </a:p>
        </p:txBody>
      </p:sp>
      <p:graphicFrame>
        <p:nvGraphicFramePr>
          <p:cNvPr id="5" name="Tablo 4">
            <a:extLst>
              <a:ext uri="{FF2B5EF4-FFF2-40B4-BE49-F238E27FC236}">
                <a16:creationId xmlns:a16="http://schemas.microsoft.com/office/drawing/2014/main" id="{CDC70F6E-ECF5-6AE3-F59B-FA1342C2E914}"/>
              </a:ext>
            </a:extLst>
          </p:cNvPr>
          <p:cNvGraphicFramePr>
            <a:graphicFrameLocks noGrp="1"/>
          </p:cNvGraphicFramePr>
          <p:nvPr>
            <p:extLst>
              <p:ext uri="{D42A27DB-BD31-4B8C-83A1-F6EECF244321}">
                <p14:modId xmlns:p14="http://schemas.microsoft.com/office/powerpoint/2010/main" val="4090046163"/>
              </p:ext>
            </p:extLst>
          </p:nvPr>
        </p:nvGraphicFramePr>
        <p:xfrm>
          <a:off x="300251" y="1682040"/>
          <a:ext cx="11107712" cy="2765745"/>
        </p:xfrm>
        <a:graphic>
          <a:graphicData uri="http://schemas.openxmlformats.org/drawingml/2006/table">
            <a:tbl>
              <a:tblPr/>
              <a:tblGrid>
                <a:gridCol w="350722">
                  <a:extLst>
                    <a:ext uri="{9D8B030D-6E8A-4147-A177-3AD203B41FA5}">
                      <a16:colId xmlns:a16="http://schemas.microsoft.com/office/drawing/2014/main" val="110775262"/>
                    </a:ext>
                  </a:extLst>
                </a:gridCol>
                <a:gridCol w="1405193">
                  <a:extLst>
                    <a:ext uri="{9D8B030D-6E8A-4147-A177-3AD203B41FA5}">
                      <a16:colId xmlns:a16="http://schemas.microsoft.com/office/drawing/2014/main" val="2631571738"/>
                    </a:ext>
                  </a:extLst>
                </a:gridCol>
                <a:gridCol w="3064196">
                  <a:extLst>
                    <a:ext uri="{9D8B030D-6E8A-4147-A177-3AD203B41FA5}">
                      <a16:colId xmlns:a16="http://schemas.microsoft.com/office/drawing/2014/main" val="2950361294"/>
                    </a:ext>
                  </a:extLst>
                </a:gridCol>
                <a:gridCol w="3331851">
                  <a:extLst>
                    <a:ext uri="{9D8B030D-6E8A-4147-A177-3AD203B41FA5}">
                      <a16:colId xmlns:a16="http://schemas.microsoft.com/office/drawing/2014/main" val="3864870332"/>
                    </a:ext>
                  </a:extLst>
                </a:gridCol>
                <a:gridCol w="1282902">
                  <a:extLst>
                    <a:ext uri="{9D8B030D-6E8A-4147-A177-3AD203B41FA5}">
                      <a16:colId xmlns:a16="http://schemas.microsoft.com/office/drawing/2014/main" val="1440347869"/>
                    </a:ext>
                  </a:extLst>
                </a:gridCol>
                <a:gridCol w="740668">
                  <a:extLst>
                    <a:ext uri="{9D8B030D-6E8A-4147-A177-3AD203B41FA5}">
                      <a16:colId xmlns:a16="http://schemas.microsoft.com/office/drawing/2014/main" val="443341343"/>
                    </a:ext>
                  </a:extLst>
                </a:gridCol>
                <a:gridCol w="932180">
                  <a:extLst>
                    <a:ext uri="{9D8B030D-6E8A-4147-A177-3AD203B41FA5}">
                      <a16:colId xmlns:a16="http://schemas.microsoft.com/office/drawing/2014/main" val="4160868367"/>
                    </a:ext>
                  </a:extLst>
                </a:gridCol>
              </a:tblGrid>
              <a:tr h="290010">
                <a:tc>
                  <a:txBody>
                    <a:bodyPr/>
                    <a:lstStyle/>
                    <a:p>
                      <a:pPr algn="l" fontAlgn="b"/>
                      <a:r>
                        <a:rPr lang="tr-TR" sz="800" b="1" i="0" u="none" strike="noStrike" dirty="0">
                          <a:solidFill>
                            <a:srgbClr val="000000"/>
                          </a:solidFill>
                          <a:effectLst/>
                          <a:latin typeface="Times New Roman" panose="02020603050405020304" pitchFamily="18" charset="0"/>
                        </a:rPr>
                        <a:t>NO</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tr-TR" sz="800" b="1" i="0" u="none" strike="noStrike" dirty="0">
                          <a:solidFill>
                            <a:srgbClr val="000000"/>
                          </a:solidFill>
                          <a:effectLst/>
                          <a:latin typeface="Times New Roman" panose="02020603050405020304" pitchFamily="18" charset="0"/>
                        </a:rPr>
                        <a:t>KATILIMCI (ATTENDEE)</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tr-TR" sz="800" b="1" i="0" u="none" strike="noStrike" dirty="0">
                          <a:solidFill>
                            <a:srgbClr val="000000"/>
                          </a:solidFill>
                          <a:effectLst/>
                          <a:latin typeface="Times New Roman" panose="02020603050405020304" pitchFamily="18" charset="0"/>
                        </a:rPr>
                        <a:t>EĞİTİMİN BAŞLIĞI (TRAINING TITLE)</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tr-TR" sz="800" b="1" i="0" u="none" strike="noStrike" dirty="0">
                          <a:solidFill>
                            <a:srgbClr val="000000"/>
                          </a:solidFill>
                          <a:effectLst/>
                          <a:latin typeface="Times New Roman" panose="02020603050405020304" pitchFamily="18" charset="0"/>
                        </a:rPr>
                        <a:t>EĞİTİMİN AMACI/İÇERİĞİ (TRAINING OBJECTIVES/CONTENT)</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tr-TR" sz="800" b="1" i="0" u="none" strike="noStrike" dirty="0">
                          <a:solidFill>
                            <a:srgbClr val="000000"/>
                          </a:solidFill>
                          <a:effectLst/>
                          <a:latin typeface="Times New Roman" panose="02020603050405020304" pitchFamily="18" charset="0"/>
                        </a:rPr>
                        <a:t>EĞİTİMİ VERECEK KURUM/ </a:t>
                      </a:r>
                      <a:br>
                        <a:rPr lang="tr-TR" sz="800" b="1" i="0" u="none" strike="noStrike" dirty="0">
                          <a:solidFill>
                            <a:srgbClr val="000000"/>
                          </a:solidFill>
                          <a:effectLst/>
                          <a:latin typeface="Times New Roman" panose="02020603050405020304" pitchFamily="18" charset="0"/>
                        </a:rPr>
                      </a:br>
                      <a:r>
                        <a:rPr lang="tr-TR" sz="800" b="1" i="0" u="none" strike="noStrike" dirty="0">
                          <a:solidFill>
                            <a:srgbClr val="000000"/>
                          </a:solidFill>
                          <a:effectLst/>
                          <a:latin typeface="Times New Roman" panose="02020603050405020304" pitchFamily="18" charset="0"/>
                        </a:rPr>
                        <a:t>BİRİM (TRAINING INSTITUTION/UNIT)</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tr-TR" sz="800" b="1" i="0" u="none" strike="noStrike" dirty="0">
                          <a:solidFill>
                            <a:srgbClr val="000000"/>
                          </a:solidFill>
                          <a:effectLst/>
                          <a:latin typeface="Times New Roman" panose="02020603050405020304" pitchFamily="18" charset="0"/>
                        </a:rPr>
                        <a:t>EĞİTİM YERİ (PLACE)</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tr-TR" sz="800" b="1" i="0" u="none" strike="noStrike" dirty="0">
                          <a:solidFill>
                            <a:srgbClr val="000000"/>
                          </a:solidFill>
                          <a:effectLst/>
                          <a:latin typeface="Times New Roman" panose="02020603050405020304" pitchFamily="18" charset="0"/>
                        </a:rPr>
                        <a:t>EĞİTİMİN YÖNTEMİ (METHOD)</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3071979"/>
                  </a:ext>
                </a:extLst>
              </a:tr>
              <a:tr h="153535">
                <a:tc>
                  <a:txBody>
                    <a:bodyPr/>
                    <a:lstStyle/>
                    <a:p>
                      <a:pPr algn="r" fontAlgn="b"/>
                      <a:r>
                        <a:rPr lang="tr-TR" sz="1100" b="0" i="0" u="none" strike="noStrike">
                          <a:solidFill>
                            <a:srgbClr val="000000"/>
                          </a:solidFill>
                          <a:effectLst/>
                          <a:latin typeface="Calibri" panose="020F0502020204030204" pitchFamily="34" charset="0"/>
                        </a:rPr>
                        <a:t>1</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Calibri" panose="020F0502020204030204" pitchFamily="34" charset="0"/>
                        </a:rPr>
                        <a:t>Akın SARI</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Testing and Assessment Training Program</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Developing knowledge and practical aspect of test development.  </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Oxford University Press</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Kent Üniversitesi</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Workshop</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5489043"/>
                  </a:ext>
                </a:extLst>
              </a:tr>
              <a:tr h="153535">
                <a:tc>
                  <a:txBody>
                    <a:bodyPr/>
                    <a:lstStyle/>
                    <a:p>
                      <a:pPr algn="r" fontAlgn="b"/>
                      <a:r>
                        <a:rPr lang="tr-TR" sz="1100" b="0" i="0" u="none" strike="noStrike">
                          <a:solidFill>
                            <a:srgbClr val="000000"/>
                          </a:solidFill>
                          <a:effectLst/>
                          <a:latin typeface="Calibri" panose="020F0502020204030204" pitchFamily="34" charset="0"/>
                        </a:rPr>
                        <a:t>2</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Akın SARI</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Beyond Digital with Oxford – Teaching with Digital Webinar</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Enhancing professional development as AI users</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Oxford University Press</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Presentation</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8108580"/>
                  </a:ext>
                </a:extLst>
              </a:tr>
              <a:tr h="153535">
                <a:tc>
                  <a:txBody>
                    <a:bodyPr/>
                    <a:lstStyle/>
                    <a:p>
                      <a:pPr algn="r" fontAlgn="b"/>
                      <a:r>
                        <a:rPr lang="tr-TR" sz="1100" b="0" i="0" u="none" strike="noStrike">
                          <a:solidFill>
                            <a:srgbClr val="000000"/>
                          </a:solidFill>
                          <a:effectLst/>
                          <a:latin typeface="Calibri" panose="020F0502020204030204" pitchFamily="34" charset="0"/>
                        </a:rPr>
                        <a:t>3</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Akın SARI</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Calibri" panose="020F0502020204030204" pitchFamily="34" charset="0"/>
                        </a:rPr>
                        <a:t>AI Technologies - </a:t>
                      </a:r>
                      <a:r>
                        <a:rPr lang="tr-TR" sz="1100" b="0" i="0" u="none" strike="noStrike" dirty="0" err="1">
                          <a:solidFill>
                            <a:srgbClr val="000000"/>
                          </a:solidFill>
                          <a:effectLst/>
                          <a:latin typeface="Calibri" panose="020F0502020204030204" pitchFamily="34" charset="0"/>
                        </a:rPr>
                        <a:t>Reshaping</a:t>
                      </a:r>
                      <a:r>
                        <a:rPr lang="tr-TR" sz="1100" b="0" i="0" u="none" strike="noStrike" dirty="0">
                          <a:solidFill>
                            <a:srgbClr val="000000"/>
                          </a:solidFill>
                          <a:effectLst/>
                          <a:latin typeface="Calibri" panose="020F0502020204030204" pitchFamily="34" charset="0"/>
                        </a:rPr>
                        <a:t> Language </a:t>
                      </a:r>
                      <a:r>
                        <a:rPr lang="tr-TR" sz="1100" b="0" i="0" u="none" strike="noStrike" dirty="0" err="1">
                          <a:solidFill>
                            <a:srgbClr val="000000"/>
                          </a:solidFill>
                          <a:effectLst/>
                          <a:latin typeface="Calibri" panose="020F0502020204030204" pitchFamily="34" charset="0"/>
                        </a:rPr>
                        <a:t>Education</a:t>
                      </a:r>
                      <a:r>
                        <a:rPr lang="tr-TR" sz="1100" b="0" i="0" u="none" strike="noStrike" dirty="0">
                          <a:solidFill>
                            <a:srgbClr val="000000"/>
                          </a:solidFill>
                          <a:effectLst/>
                          <a:latin typeface="Calibri" panose="020F0502020204030204" pitchFamily="34" charset="0"/>
                        </a:rPr>
                        <a:t> </a:t>
                      </a:r>
                      <a:r>
                        <a:rPr lang="tr-TR" sz="1100" b="0" i="0" u="none" strike="noStrike" dirty="0" err="1">
                          <a:solidFill>
                            <a:srgbClr val="000000"/>
                          </a:solidFill>
                          <a:effectLst/>
                          <a:latin typeface="Calibri" panose="020F0502020204030204" pitchFamily="34" charset="0"/>
                        </a:rPr>
                        <a:t>Conferenc</a:t>
                      </a:r>
                      <a:endParaRPr lang="tr-TR" sz="1100" b="0" i="0" u="none" strike="noStrike" dirty="0">
                        <a:solidFill>
                          <a:srgbClr val="000000"/>
                        </a:solidFill>
                        <a:effectLst/>
                        <a:latin typeface="Calibri" panose="020F0502020204030204" pitchFamily="34" charset="0"/>
                      </a:endParaRP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err="1">
                          <a:solidFill>
                            <a:srgbClr val="000000"/>
                          </a:solidFill>
                          <a:effectLst/>
                          <a:latin typeface="Calibri" panose="020F0502020204030204" pitchFamily="34" charset="0"/>
                        </a:rPr>
                        <a:t>Enhancing</a:t>
                      </a:r>
                      <a:r>
                        <a:rPr lang="tr-TR" sz="1100" b="0" i="0" u="none" strike="noStrike" dirty="0">
                          <a:solidFill>
                            <a:srgbClr val="000000"/>
                          </a:solidFill>
                          <a:effectLst/>
                          <a:latin typeface="Calibri" panose="020F0502020204030204" pitchFamily="34" charset="0"/>
                        </a:rPr>
                        <a:t> </a:t>
                      </a:r>
                      <a:r>
                        <a:rPr lang="tr-TR" sz="1100" b="0" i="0" u="none" strike="noStrike" dirty="0" err="1">
                          <a:solidFill>
                            <a:srgbClr val="000000"/>
                          </a:solidFill>
                          <a:effectLst/>
                          <a:latin typeface="Calibri" panose="020F0502020204030204" pitchFamily="34" charset="0"/>
                        </a:rPr>
                        <a:t>productivity</a:t>
                      </a:r>
                      <a:r>
                        <a:rPr lang="tr-TR" sz="1100" b="0" i="0" u="none" strike="noStrike" dirty="0">
                          <a:solidFill>
                            <a:srgbClr val="000000"/>
                          </a:solidFill>
                          <a:effectLst/>
                          <a:latin typeface="Calibri" panose="020F0502020204030204" pitchFamily="34" charset="0"/>
                        </a:rPr>
                        <a:t> </a:t>
                      </a:r>
                      <a:r>
                        <a:rPr lang="tr-TR" sz="1100" b="0" i="0" u="none" strike="noStrike" dirty="0" err="1">
                          <a:solidFill>
                            <a:srgbClr val="000000"/>
                          </a:solidFill>
                          <a:effectLst/>
                          <a:latin typeface="Calibri" panose="020F0502020204030204" pitchFamily="34" charset="0"/>
                        </a:rPr>
                        <a:t>via</a:t>
                      </a:r>
                      <a:r>
                        <a:rPr lang="tr-TR" sz="1100" b="0" i="0" u="none" strike="noStrike" dirty="0">
                          <a:solidFill>
                            <a:srgbClr val="000000"/>
                          </a:solidFill>
                          <a:effectLst/>
                          <a:latin typeface="Calibri" panose="020F0502020204030204" pitchFamily="34" charset="0"/>
                        </a:rPr>
                        <a:t> AI</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Oxford University Press</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Kent Üniversitesi</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Workshop</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7190928"/>
                  </a:ext>
                </a:extLst>
              </a:tr>
              <a:tr h="153535">
                <a:tc>
                  <a:txBody>
                    <a:bodyPr/>
                    <a:lstStyle/>
                    <a:p>
                      <a:pPr algn="r" fontAlgn="b"/>
                      <a:r>
                        <a:rPr lang="tr-TR" sz="1100" b="0" i="0" u="none" strike="noStrike">
                          <a:solidFill>
                            <a:srgbClr val="000000"/>
                          </a:solidFill>
                          <a:effectLst/>
                          <a:latin typeface="Calibri" panose="020F0502020204030204" pitchFamily="34" charset="0"/>
                        </a:rPr>
                        <a:t>4</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Akın SARI</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From Teacher to Trainer</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The roles of trainer and teacher in the higher education</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Gordion akademi/Cambridge</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Presentation</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0837185"/>
                  </a:ext>
                </a:extLst>
              </a:tr>
              <a:tr h="153535">
                <a:tc>
                  <a:txBody>
                    <a:bodyPr/>
                    <a:lstStyle/>
                    <a:p>
                      <a:pPr algn="r" fontAlgn="b"/>
                      <a:r>
                        <a:rPr lang="tr-TR" sz="1100" b="0" i="0" u="none" strike="noStrike">
                          <a:solidFill>
                            <a:srgbClr val="000000"/>
                          </a:solidFill>
                          <a:effectLst/>
                          <a:latin typeface="Calibri" panose="020F0502020204030204" pitchFamily="34" charset="0"/>
                        </a:rPr>
                        <a:t>5</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Akın SARI</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Empowering Language Teaching with Practical Chatbot Applications</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To bridge the gap between classroom instruction and real-world language use.</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Calibri" panose="020F0502020204030204" pitchFamily="34" charset="0"/>
                        </a:rPr>
                        <a:t>Gordion akademi/Cambridge</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Webinar</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Calibri" panose="020F0502020204030204" pitchFamily="34" charset="0"/>
                        </a:rPr>
                        <a:t>Presentation</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9295710"/>
                  </a:ext>
                </a:extLst>
              </a:tr>
              <a:tr h="269014">
                <a:tc>
                  <a:txBody>
                    <a:bodyPr/>
                    <a:lstStyle/>
                    <a:p>
                      <a:pPr algn="r" fontAlgn="b"/>
                      <a:r>
                        <a:rPr lang="tr-TR" sz="1100" b="0" i="0" u="none" strike="noStrike">
                          <a:solidFill>
                            <a:srgbClr val="000000"/>
                          </a:solidFill>
                          <a:effectLst/>
                          <a:latin typeface="Calibri" panose="020F0502020204030204" pitchFamily="34" charset="0"/>
                        </a:rPr>
                        <a:t>6</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Akın SARI</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Dil Öğretiminde Modern Teknolojiler Programı</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Yapay Zeka ve Teknoloji Tabanlı Yazılımların Sınıf İçi ve Dışı Ortamlarda Kullanılması</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a:solidFill>
                            <a:srgbClr val="000000"/>
                          </a:solidFill>
                          <a:effectLst/>
                          <a:latin typeface="Calibri" panose="020F0502020204030204" pitchFamily="34" charset="0"/>
                        </a:rPr>
                        <a:t>İstanbul Üniversitesi</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Calibri" panose="020F0502020204030204" pitchFamily="34" charset="0"/>
                        </a:rPr>
                        <a:t>Webinar</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0" i="0" u="none" strike="noStrike" dirty="0">
                          <a:solidFill>
                            <a:srgbClr val="000000"/>
                          </a:solidFill>
                          <a:effectLst/>
                          <a:latin typeface="Calibri" panose="020F0502020204030204" pitchFamily="34" charset="0"/>
                        </a:rPr>
                        <a:t>Workshop</a:t>
                      </a:r>
                    </a:p>
                  </a:txBody>
                  <a:tcPr marL="6561" marR="6561" marT="6561" marB="3149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5576249"/>
                  </a:ext>
                </a:extLst>
              </a:tr>
            </a:tbl>
          </a:graphicData>
        </a:graphic>
      </p:graphicFrame>
    </p:spTree>
    <p:extLst>
      <p:ext uri="{BB962C8B-B14F-4D97-AF65-F5344CB8AC3E}">
        <p14:creationId xmlns:p14="http://schemas.microsoft.com/office/powerpoint/2010/main" val="130324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EC23EB-0E60-9D8B-7636-00F0A2748BE0}"/>
              </a:ext>
            </a:extLst>
          </p:cNvPr>
          <p:cNvSpPr>
            <a:spLocks noGrp="1"/>
          </p:cNvSpPr>
          <p:nvPr>
            <p:ph type="title"/>
          </p:nvPr>
        </p:nvSpPr>
        <p:spPr>
          <a:xfrm>
            <a:off x="0" y="109182"/>
            <a:ext cx="11353800" cy="571855"/>
          </a:xfrm>
        </p:spPr>
        <p:txBody>
          <a:bodyPr>
            <a:noAutofit/>
          </a:bodyPr>
          <a:lstStyle/>
          <a:p>
            <a:r>
              <a:rPr lang="tr-TR" sz="2800" dirty="0">
                <a:solidFill>
                  <a:schemeClr val="bg1"/>
                </a:solidFill>
                <a:latin typeface="Times New Roman" panose="02020603050405020304" pitchFamily="18" charset="0"/>
                <a:cs typeface="Times New Roman" panose="02020603050405020304" pitchFamily="18" charset="0"/>
              </a:rPr>
              <a:t>Medikal İngilizce Faaliyetleri</a:t>
            </a:r>
          </a:p>
        </p:txBody>
      </p:sp>
      <p:sp>
        <p:nvSpPr>
          <p:cNvPr id="3" name="İçerik Yer Tutucusu 2">
            <a:extLst>
              <a:ext uri="{FF2B5EF4-FFF2-40B4-BE49-F238E27FC236}">
                <a16:creationId xmlns:a16="http://schemas.microsoft.com/office/drawing/2014/main" id="{F57FAEE9-CB9C-20CD-3DC3-702B4BD57D0D}"/>
              </a:ext>
            </a:extLst>
          </p:cNvPr>
          <p:cNvSpPr>
            <a:spLocks noGrp="1"/>
          </p:cNvSpPr>
          <p:nvPr>
            <p:ph idx="1"/>
          </p:nvPr>
        </p:nvSpPr>
        <p:spPr>
          <a:xfrm>
            <a:off x="0" y="805218"/>
            <a:ext cx="12192000" cy="6052782"/>
          </a:xfrm>
        </p:spPr>
        <p:txBody>
          <a:bodyPr>
            <a:normAutofit/>
          </a:bodyPr>
          <a:lstStyle/>
          <a:p>
            <a:pPr marL="1143000" indent="0" algn="ctr">
              <a:buNone/>
              <a:tabLst>
                <a:tab pos="2700655" algn="ctr"/>
              </a:tabLst>
            </a:pPr>
            <a:r>
              <a:rPr lang="tr-TR" sz="1400" b="1" dirty="0">
                <a:solidFill>
                  <a:srgbClr val="000000"/>
                </a:solidFill>
                <a:effectLst/>
                <a:latin typeface="Times New Roman" panose="02020603050405020304" pitchFamily="18" charset="0"/>
                <a:ea typeface="Calibri" panose="020F0502020204030204" pitchFamily="34" charset="0"/>
              </a:rPr>
              <a:t>2 Ekim – 27 Ekim 2023</a:t>
            </a:r>
            <a:endParaRPr lang="tr-TR" sz="1400" dirty="0">
              <a:effectLst/>
              <a:latin typeface="Times New Roman" panose="02020603050405020304" pitchFamily="18" charset="0"/>
              <a:ea typeface="Calibri" panose="020F0502020204030204" pitchFamily="34" charset="0"/>
            </a:endParaRPr>
          </a:p>
          <a:p>
            <a:pPr marL="342900" lvl="0" indent="-342900">
              <a:lnSpc>
                <a:spcPct val="107000"/>
              </a:lnSpc>
              <a:buFont typeface="Wingdings" panose="05000000000000000000" pitchFamily="2"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Tıp 2 ödevleri teslim alındı ve </a:t>
            </a:r>
            <a:r>
              <a:rPr lang="tr-TR" sz="1400" kern="100" dirty="0" err="1">
                <a:effectLst/>
                <a:latin typeface="Times New Roman" panose="02020603050405020304" pitchFamily="18" charset="0"/>
                <a:ea typeface="Aptos" panose="020B0004020202020204" pitchFamily="34" charset="0"/>
                <a:cs typeface="Times New Roman" panose="02020603050405020304" pitchFamily="18" charset="0"/>
              </a:rPr>
              <a:t>Turnitin’e</a:t>
            </a: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 yüklenerek kontrolleri sağlandı. </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Tıp 1 </a:t>
            </a:r>
            <a:r>
              <a:rPr lang="tr-TR" sz="1400" kern="100" dirty="0" err="1">
                <a:effectLst/>
                <a:latin typeface="Times New Roman" panose="02020603050405020304" pitchFamily="18" charset="0"/>
                <a:ea typeface="Aptos" panose="020B0004020202020204" pitchFamily="34" charset="0"/>
                <a:cs typeface="Times New Roman" panose="02020603050405020304" pitchFamily="18" charset="0"/>
              </a:rPr>
              <a:t>Maintap</a:t>
            </a: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 üzerinden ödev yapıldı.</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Eczacılık, Diş Hekimliği ve Tıp Fakültesine </a:t>
            </a:r>
            <a:r>
              <a:rPr lang="tr-TR" sz="1400" kern="100" dirty="0" err="1">
                <a:effectLst/>
                <a:latin typeface="Times New Roman" panose="02020603050405020304" pitchFamily="18" charset="0"/>
                <a:ea typeface="Aptos" panose="020B0004020202020204" pitchFamily="34" charset="0"/>
                <a:cs typeface="Times New Roman" panose="02020603050405020304" pitchFamily="18" charset="0"/>
              </a:rPr>
              <a:t>Bezmialem</a:t>
            </a: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 Portal üzerinden haftalık </a:t>
            </a:r>
            <a:r>
              <a:rPr lang="tr-TR" sz="1400" kern="100" dirty="0" err="1">
                <a:effectLst/>
                <a:latin typeface="Times New Roman" panose="02020603050405020304" pitchFamily="18" charset="0"/>
                <a:ea typeface="Aptos" panose="020B0004020202020204" pitchFamily="34" charset="0"/>
                <a:cs typeface="Times New Roman" panose="02020603050405020304" pitchFamily="18" charset="0"/>
              </a:rPr>
              <a:t>Quizler</a:t>
            </a: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 yapıldı.</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Eczacılık, Tıp Fakültesi Öğrencileri </a:t>
            </a:r>
            <a:r>
              <a:rPr lang="tr-TR" sz="1400" kern="100" dirty="0" err="1">
                <a:effectLst/>
                <a:latin typeface="Times New Roman" panose="02020603050405020304" pitchFamily="18" charset="0"/>
                <a:ea typeface="Aptos" panose="020B0004020202020204" pitchFamily="34" charset="0"/>
                <a:cs typeface="Times New Roman" panose="02020603050405020304" pitchFamily="18" charset="0"/>
              </a:rPr>
              <a:t>presentation</a:t>
            </a: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 yaptı. </a:t>
            </a:r>
            <a:r>
              <a:rPr lang="tr-TR" sz="1400" kern="100" dirty="0" err="1">
                <a:effectLst/>
                <a:latin typeface="Times New Roman" panose="02020603050405020304" pitchFamily="18" charset="0"/>
                <a:ea typeface="Aptos" panose="020B0004020202020204" pitchFamily="34" charset="0"/>
                <a:cs typeface="Times New Roman" panose="02020603050405020304" pitchFamily="18" charset="0"/>
              </a:rPr>
              <a:t>Presantation</a:t>
            </a: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 değerlendirmeleri yapılmaya devam ediyor.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Denetim için istenilen evraklar ilgili fakültelere teslim edildi.</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Fakültesi’nde her yıl düzenlenen Kompozisyon konuları belirlendi. </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Hemşirelik Bölümü öğrencileri için “Hemşireliğin Tarihsel Dönüşümü: Kadın şifacılar geçmiş dönemlerde iyileştirme yöntemlerini nasıl kullanarak ilerledi. Hemşirelik neden kadınlara kaldı?”</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 Beslenme ve Diyetetik Bölümü öğrencileri için belirlenen konu ise “Neden daha fazla yemek isteği duyuyoruz?” ve “Özellikle neden yağlı ve şekerli yiyecekler yiyoruz?” konularından birini seçmelerini ve dönem sonuna kadar kompozisyonu yazarak teslim etmeleri istenildi.</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indent="0" algn="ctr">
              <a:lnSpc>
                <a:spcPct val="107000"/>
              </a:lnSpc>
              <a:buNone/>
            </a:pPr>
            <a:r>
              <a:rPr lang="tr-TR" sz="1400" b="1" kern="100" dirty="0">
                <a:effectLst/>
                <a:latin typeface="Times New Roman" panose="02020603050405020304" pitchFamily="18" charset="0"/>
                <a:ea typeface="Aptos" panose="020B0004020202020204" pitchFamily="34" charset="0"/>
                <a:cs typeface="Times New Roman" panose="02020603050405020304" pitchFamily="18" charset="0"/>
              </a:rPr>
              <a:t>                30 Ekim-24 Kasım 2023</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Tıp, Diş Hekimliği Fakültesi Bütünleme Sınavları yapıldı.</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Eczacılık Fakültesi Bütünleme Sınavları Hazırlandı. (Bu hafta sınavları yapılacak.)</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Eczacılık Fakültesi Final Ödevleri değerlendirilmeye devam ediyor.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tr-TR" sz="14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 Bütünleme Sınavları yapıldı.</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400" dirty="0">
                <a:effectLst/>
                <a:latin typeface="Times New Roman" panose="02020603050405020304" pitchFamily="18" charset="0"/>
                <a:ea typeface="Aptos" panose="020B0004020202020204" pitchFamily="34" charset="0"/>
              </a:rPr>
              <a:t>Tıp, Diş Hekimliği, Eczacılık ve Sağlık Bilimleri Fakültelerinin müfredatları hazırlanıyor</a:t>
            </a:r>
            <a:endParaRPr lang="tr-TR" sz="1400" dirty="0"/>
          </a:p>
        </p:txBody>
      </p:sp>
    </p:spTree>
    <p:extLst>
      <p:ext uri="{BB962C8B-B14F-4D97-AF65-F5344CB8AC3E}">
        <p14:creationId xmlns:p14="http://schemas.microsoft.com/office/powerpoint/2010/main" val="1782869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D876BA-F0D5-FF21-C929-DE05D8E221FD}"/>
              </a:ext>
            </a:extLst>
          </p:cNvPr>
          <p:cNvSpPr>
            <a:spLocks noGrp="1"/>
          </p:cNvSpPr>
          <p:nvPr>
            <p:ph type="title"/>
          </p:nvPr>
        </p:nvSpPr>
        <p:spPr>
          <a:xfrm>
            <a:off x="0" y="283239"/>
            <a:ext cx="10515600" cy="315912"/>
          </a:xfrm>
        </p:spPr>
        <p:txBody>
          <a:bodyPr>
            <a:noAutofit/>
          </a:bodyPr>
          <a:lstStyle/>
          <a:p>
            <a:r>
              <a:rPr lang="tr-TR" sz="2800" dirty="0">
                <a:solidFill>
                  <a:schemeClr val="bg1"/>
                </a:solidFill>
                <a:latin typeface="Times New Roman" panose="02020603050405020304" pitchFamily="18" charset="0"/>
                <a:cs typeface="Times New Roman" panose="02020603050405020304" pitchFamily="18" charset="0"/>
              </a:rPr>
              <a:t>Medikal İngilizce Faaliyetleri</a:t>
            </a:r>
            <a:endParaRPr lang="tr-TR" sz="2800" dirty="0"/>
          </a:p>
        </p:txBody>
      </p:sp>
      <p:sp>
        <p:nvSpPr>
          <p:cNvPr id="3" name="İçerik Yer Tutucusu 2">
            <a:extLst>
              <a:ext uri="{FF2B5EF4-FFF2-40B4-BE49-F238E27FC236}">
                <a16:creationId xmlns:a16="http://schemas.microsoft.com/office/drawing/2014/main" id="{DBBA19E7-6DA9-2F3A-60CF-718C632BC2AF}"/>
              </a:ext>
            </a:extLst>
          </p:cNvPr>
          <p:cNvSpPr>
            <a:spLocks noGrp="1"/>
          </p:cNvSpPr>
          <p:nvPr>
            <p:ph idx="1"/>
          </p:nvPr>
        </p:nvSpPr>
        <p:spPr>
          <a:xfrm>
            <a:off x="0" y="777922"/>
            <a:ext cx="12191999" cy="6080078"/>
          </a:xfrm>
        </p:spPr>
        <p:txBody>
          <a:bodyPr>
            <a:normAutofit fontScale="92500" lnSpcReduction="20000"/>
          </a:bodyPr>
          <a:lstStyle/>
          <a:p>
            <a:pPr marL="0" indent="0" algn="ctr">
              <a:lnSpc>
                <a:spcPct val="107000"/>
              </a:lnSpc>
              <a:buNone/>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24 Kasım-25 Aralık 2023</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Tıp Fakültesi final sınavları yapıldı, okundu ve yayınlandı.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Diş Hekimliği Fakültesi final sınavları hazırlandı.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Diş Hekimliği Fakültesi ara sınav ödevleri okunup değerlendirildi.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Eczacılık 3. Sınıf öğrencileri final ödevlerini teslim alındı ve final ödevleri değerlendirmesi devam ediyor.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Eczacılık Fakültesi öğrenci sunumları ve değerlendirmeleri devam ediyor.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Bütünleme sınavları hazırlanıyor.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 final hazırlandı.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Kompozisyon Yarışması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 Fakültesi bölümlerinde haftalık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quizler</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 ara sınav mazereti sınavı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07000"/>
              </a:lnSpc>
              <a:buNone/>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25 Aralık 2023 – 22 Ocak 2024</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Tıp, Diş Hekimliği Fakültesi Bütünleme Sınavları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Eczacılık Fakültesi Bütünleme Sınavları Hazırlandı.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Eczacılık Fakültesi Final Ödevleri değerlendirilmeye devam ediyor.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 Bütünleme Sınavları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Tıp, Diş Hekimliği, Eczacılık ve Sağlık Bilimleri Fakültelerinin müfredatları hazırlanıyor.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92361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3600" b="1" dirty="0">
                <a:solidFill>
                  <a:schemeClr val="bg1"/>
                </a:solidFill>
                <a:latin typeface="Calibri" panose="020F0502020204030204" pitchFamily="34" charset="0"/>
                <a:cs typeface="Calibri" panose="020F0502020204030204" pitchFamily="34" charset="0"/>
              </a:rPr>
              <a:t>YABANCI DİLLER BÖLÜMÜ AKADEMİK KADRO</a:t>
            </a:r>
          </a:p>
        </p:txBody>
      </p:sp>
      <p:graphicFrame>
        <p:nvGraphicFramePr>
          <p:cNvPr id="5" name="Tablo 4">
            <a:extLst>
              <a:ext uri="{FF2B5EF4-FFF2-40B4-BE49-F238E27FC236}">
                <a16:creationId xmlns:a16="http://schemas.microsoft.com/office/drawing/2014/main" id="{DDABE004-2847-B4B2-CAD1-12AA5C781954}"/>
              </a:ext>
            </a:extLst>
          </p:cNvPr>
          <p:cNvGraphicFramePr>
            <a:graphicFrameLocks noGrp="1"/>
          </p:cNvGraphicFramePr>
          <p:nvPr>
            <p:extLst>
              <p:ext uri="{D42A27DB-BD31-4B8C-83A1-F6EECF244321}">
                <p14:modId xmlns:p14="http://schemas.microsoft.com/office/powerpoint/2010/main" val="2779494147"/>
              </p:ext>
            </p:extLst>
          </p:nvPr>
        </p:nvGraphicFramePr>
        <p:xfrm>
          <a:off x="1431235" y="1325218"/>
          <a:ext cx="8322366" cy="1921566"/>
        </p:xfrm>
        <a:graphic>
          <a:graphicData uri="http://schemas.openxmlformats.org/drawingml/2006/table">
            <a:tbl>
              <a:tblPr firstRow="1" bandRow="1">
                <a:tableStyleId>{0660B408-B3CF-4A94-85FC-2B1E0A45F4A2}</a:tableStyleId>
              </a:tblPr>
              <a:tblGrid>
                <a:gridCol w="1374702">
                  <a:extLst>
                    <a:ext uri="{9D8B030D-6E8A-4147-A177-3AD203B41FA5}">
                      <a16:colId xmlns:a16="http://schemas.microsoft.com/office/drawing/2014/main" val="3726751743"/>
                    </a:ext>
                  </a:extLst>
                </a:gridCol>
                <a:gridCol w="2026557">
                  <a:extLst>
                    <a:ext uri="{9D8B030D-6E8A-4147-A177-3AD203B41FA5}">
                      <a16:colId xmlns:a16="http://schemas.microsoft.com/office/drawing/2014/main" val="2674718095"/>
                    </a:ext>
                  </a:extLst>
                </a:gridCol>
                <a:gridCol w="2251561">
                  <a:extLst>
                    <a:ext uri="{9D8B030D-6E8A-4147-A177-3AD203B41FA5}">
                      <a16:colId xmlns:a16="http://schemas.microsoft.com/office/drawing/2014/main" val="1805776506"/>
                    </a:ext>
                  </a:extLst>
                </a:gridCol>
                <a:gridCol w="2669546">
                  <a:extLst>
                    <a:ext uri="{9D8B030D-6E8A-4147-A177-3AD203B41FA5}">
                      <a16:colId xmlns:a16="http://schemas.microsoft.com/office/drawing/2014/main" val="3226076267"/>
                    </a:ext>
                  </a:extLst>
                </a:gridCol>
              </a:tblGrid>
              <a:tr h="1102351">
                <a:tc>
                  <a:txBody>
                    <a:bodyPr/>
                    <a:lstStyle/>
                    <a:p>
                      <a:pPr algn="ctr"/>
                      <a:r>
                        <a:rPr lang="tr-TR" sz="1600" dirty="0">
                          <a:latin typeface="Times New Roman" panose="02020603050405020304" pitchFamily="18" charset="0"/>
                          <a:cs typeface="Times New Roman" panose="02020603050405020304" pitchFamily="18" charset="0"/>
                        </a:rPr>
                        <a:t>2023-2024 Akademik Yılı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600" dirty="0">
                          <a:latin typeface="Times New Roman" panose="02020603050405020304" pitchFamily="18" charset="0"/>
                          <a:cs typeface="Times New Roman" panose="02020603050405020304" pitchFamily="18" charset="0"/>
                        </a:rPr>
                        <a:t>Tam Zamanlı Öğretim Elemanı</a:t>
                      </a:r>
                      <a:r>
                        <a:rPr lang="tr-TR" sz="1600" baseline="0" dirty="0">
                          <a:latin typeface="Times New Roman" panose="02020603050405020304" pitchFamily="18" charset="0"/>
                          <a:cs typeface="Times New Roman" panose="02020603050405020304" pitchFamily="18" charset="0"/>
                        </a:rPr>
                        <a:t> Sayısı</a:t>
                      </a:r>
                      <a:endParaRPr lang="tr-TR"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a:latin typeface="Times New Roman" panose="02020603050405020304" pitchFamily="18" charset="0"/>
                          <a:cs typeface="Times New Roman" panose="02020603050405020304" pitchFamily="18" charset="0"/>
                        </a:rPr>
                        <a:t>Ders Saat Ücretli Öğretim Elemanı Sayısı</a:t>
                      </a:r>
                    </a:p>
                    <a:p>
                      <a:pPr algn="ctr"/>
                      <a:endParaRPr lang="tr-TR"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600" dirty="0">
                          <a:latin typeface="Times New Roman" panose="02020603050405020304" pitchFamily="18" charset="0"/>
                          <a:cs typeface="Times New Roman" panose="02020603050405020304" pitchFamily="18" charset="0"/>
                        </a:rPr>
                        <a:t>Toplam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15420616"/>
                  </a:ext>
                </a:extLst>
              </a:tr>
              <a:tr h="819215">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a:latin typeface="Times New Roman" panose="02020603050405020304" pitchFamily="18" charset="0"/>
                          <a:cs typeface="Times New Roman" panose="02020603050405020304" pitchFamily="18"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628951"/>
                  </a:ext>
                </a:extLst>
              </a:tr>
            </a:tbl>
          </a:graphicData>
        </a:graphic>
      </p:graphicFrame>
      <p:graphicFrame>
        <p:nvGraphicFramePr>
          <p:cNvPr id="2" name="Tablo 1">
            <a:extLst>
              <a:ext uri="{FF2B5EF4-FFF2-40B4-BE49-F238E27FC236}">
                <a16:creationId xmlns:a16="http://schemas.microsoft.com/office/drawing/2014/main" id="{E43FE5DF-9221-F74C-8BAC-F99098D6315E}"/>
              </a:ext>
            </a:extLst>
          </p:cNvPr>
          <p:cNvGraphicFramePr>
            <a:graphicFrameLocks noGrp="1"/>
          </p:cNvGraphicFramePr>
          <p:nvPr>
            <p:extLst>
              <p:ext uri="{D42A27DB-BD31-4B8C-83A1-F6EECF244321}">
                <p14:modId xmlns:p14="http://schemas.microsoft.com/office/powerpoint/2010/main" val="3931339754"/>
              </p:ext>
            </p:extLst>
          </p:nvPr>
        </p:nvGraphicFramePr>
        <p:xfrm>
          <a:off x="1431235" y="3450118"/>
          <a:ext cx="8322366" cy="1161639"/>
        </p:xfrm>
        <a:graphic>
          <a:graphicData uri="http://schemas.openxmlformats.org/drawingml/2006/table">
            <a:tbl>
              <a:tblPr firstRow="1" bandRow="1">
                <a:tableStyleId>{0660B408-B3CF-4A94-85FC-2B1E0A45F4A2}</a:tableStyleId>
              </a:tblPr>
              <a:tblGrid>
                <a:gridCol w="1374702">
                  <a:extLst>
                    <a:ext uri="{9D8B030D-6E8A-4147-A177-3AD203B41FA5}">
                      <a16:colId xmlns:a16="http://schemas.microsoft.com/office/drawing/2014/main" val="489769466"/>
                    </a:ext>
                  </a:extLst>
                </a:gridCol>
                <a:gridCol w="2026557">
                  <a:extLst>
                    <a:ext uri="{9D8B030D-6E8A-4147-A177-3AD203B41FA5}">
                      <a16:colId xmlns:a16="http://schemas.microsoft.com/office/drawing/2014/main" val="1816673405"/>
                    </a:ext>
                  </a:extLst>
                </a:gridCol>
                <a:gridCol w="2251561">
                  <a:extLst>
                    <a:ext uri="{9D8B030D-6E8A-4147-A177-3AD203B41FA5}">
                      <a16:colId xmlns:a16="http://schemas.microsoft.com/office/drawing/2014/main" val="825659009"/>
                    </a:ext>
                  </a:extLst>
                </a:gridCol>
                <a:gridCol w="2669546">
                  <a:extLst>
                    <a:ext uri="{9D8B030D-6E8A-4147-A177-3AD203B41FA5}">
                      <a16:colId xmlns:a16="http://schemas.microsoft.com/office/drawing/2014/main" val="1480143269"/>
                    </a:ext>
                  </a:extLst>
                </a:gridCol>
              </a:tblGrid>
              <a:tr h="1161639">
                <a:tc>
                  <a:txBody>
                    <a:bodyPr/>
                    <a:lstStyle/>
                    <a:p>
                      <a:pPr algn="ctr"/>
                      <a:r>
                        <a:rPr lang="tr-TR" sz="1600" dirty="0">
                          <a:latin typeface="Times New Roman" panose="02020603050405020304" pitchFamily="18" charset="0"/>
                          <a:cs typeface="Times New Roman" panose="02020603050405020304" pitchFamily="18" charset="0"/>
                        </a:rPr>
                        <a:t>2024-2025 Akademik Yılı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600" dirty="0">
                          <a:latin typeface="Times New Roman" panose="02020603050405020304" pitchFamily="18" charset="0"/>
                          <a:cs typeface="Times New Roman" panose="02020603050405020304" pitchFamily="18" charset="0"/>
                        </a:rPr>
                        <a:t>Tam Zamanlı Öğretim Elemanı</a:t>
                      </a:r>
                      <a:r>
                        <a:rPr lang="tr-TR" sz="1600" baseline="0" dirty="0">
                          <a:latin typeface="Times New Roman" panose="02020603050405020304" pitchFamily="18" charset="0"/>
                          <a:cs typeface="Times New Roman" panose="02020603050405020304" pitchFamily="18" charset="0"/>
                        </a:rPr>
                        <a:t> Sayısı</a:t>
                      </a:r>
                      <a:endParaRPr lang="tr-TR"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a:latin typeface="Times New Roman" panose="02020603050405020304" pitchFamily="18" charset="0"/>
                          <a:cs typeface="Times New Roman" panose="02020603050405020304" pitchFamily="18" charset="0"/>
                        </a:rPr>
                        <a:t>Ders Saat Ücretli Öğretim Elemanı Sayısı</a:t>
                      </a:r>
                    </a:p>
                    <a:p>
                      <a:pPr algn="ctr"/>
                      <a:endParaRPr lang="tr-TR"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600" dirty="0">
                          <a:latin typeface="Times New Roman" panose="02020603050405020304" pitchFamily="18" charset="0"/>
                          <a:cs typeface="Times New Roman" panose="02020603050405020304" pitchFamily="18" charset="0"/>
                        </a:rPr>
                        <a:t>Toplam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213147514"/>
                  </a:ext>
                </a:extLst>
              </a:tr>
            </a:tbl>
          </a:graphicData>
        </a:graphic>
      </p:graphicFrame>
      <p:graphicFrame>
        <p:nvGraphicFramePr>
          <p:cNvPr id="4" name="Tablo 3">
            <a:extLst>
              <a:ext uri="{FF2B5EF4-FFF2-40B4-BE49-F238E27FC236}">
                <a16:creationId xmlns:a16="http://schemas.microsoft.com/office/drawing/2014/main" id="{66810E86-2C59-28CA-F985-469FA841B083}"/>
              </a:ext>
            </a:extLst>
          </p:cNvPr>
          <p:cNvGraphicFramePr>
            <a:graphicFrameLocks noGrp="1"/>
          </p:cNvGraphicFramePr>
          <p:nvPr>
            <p:extLst>
              <p:ext uri="{D42A27DB-BD31-4B8C-83A1-F6EECF244321}">
                <p14:modId xmlns:p14="http://schemas.microsoft.com/office/powerpoint/2010/main" val="2739466156"/>
              </p:ext>
            </p:extLst>
          </p:nvPr>
        </p:nvGraphicFramePr>
        <p:xfrm>
          <a:off x="1431236" y="4611757"/>
          <a:ext cx="8322366" cy="640080"/>
        </p:xfrm>
        <a:graphic>
          <a:graphicData uri="http://schemas.openxmlformats.org/drawingml/2006/table">
            <a:tbl>
              <a:tblPr firstRow="1" bandRow="1">
                <a:tableStyleId>{5C22544A-7EE6-4342-B048-85BDC9FD1C3A}</a:tableStyleId>
              </a:tblPr>
              <a:tblGrid>
                <a:gridCol w="1351721">
                  <a:extLst>
                    <a:ext uri="{9D8B030D-6E8A-4147-A177-3AD203B41FA5}">
                      <a16:colId xmlns:a16="http://schemas.microsoft.com/office/drawing/2014/main" val="761083929"/>
                    </a:ext>
                  </a:extLst>
                </a:gridCol>
                <a:gridCol w="2040834">
                  <a:extLst>
                    <a:ext uri="{9D8B030D-6E8A-4147-A177-3AD203B41FA5}">
                      <a16:colId xmlns:a16="http://schemas.microsoft.com/office/drawing/2014/main" val="2216784736"/>
                    </a:ext>
                  </a:extLst>
                </a:gridCol>
                <a:gridCol w="2266122">
                  <a:extLst>
                    <a:ext uri="{9D8B030D-6E8A-4147-A177-3AD203B41FA5}">
                      <a16:colId xmlns:a16="http://schemas.microsoft.com/office/drawing/2014/main" val="204216242"/>
                    </a:ext>
                  </a:extLst>
                </a:gridCol>
                <a:gridCol w="2663689">
                  <a:extLst>
                    <a:ext uri="{9D8B030D-6E8A-4147-A177-3AD203B41FA5}">
                      <a16:colId xmlns:a16="http://schemas.microsoft.com/office/drawing/2014/main" val="2378686702"/>
                    </a:ext>
                  </a:extLst>
                </a:gridCol>
              </a:tblGrid>
              <a:tr h="459245">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tr-TR" dirty="0">
                          <a:solidFill>
                            <a:schemeClr val="tx1"/>
                          </a:solidFill>
                          <a:effectLst>
                            <a:outerShdw blurRad="38100" dist="38100" dir="2700000" algn="tl">
                              <a:srgbClr val="000000">
                                <a:alpha val="43137"/>
                              </a:srgbClr>
                            </a:outerShdw>
                          </a:effectLst>
                        </a:rPr>
                        <a:t>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tr-TR" dirty="0">
                          <a:solidFill>
                            <a:schemeClr val="tx1"/>
                          </a:solidFill>
                          <a:effectLst>
                            <a:outerShdw blurRad="38100" dist="38100" dir="2700000" algn="tl">
                              <a:srgbClr val="000000">
                                <a:alpha val="43137"/>
                              </a:srgbClr>
                            </a:outerShdw>
                          </a:effectLst>
                        </a:rPr>
                        <a:t>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tr-TR" dirty="0">
                          <a:solidFill>
                            <a:schemeClr val="tx1"/>
                          </a:solidFill>
                          <a:effectLst>
                            <a:outerShdw blurRad="38100" dist="38100" dir="2700000" algn="tl">
                              <a:srgbClr val="000000">
                                <a:alpha val="43137"/>
                              </a:srgbClr>
                            </a:outerShdw>
                          </a:effectLst>
                        </a:rPr>
                        <a:t>                 19</a:t>
                      </a:r>
                    </a:p>
                    <a:p>
                      <a:endParaRPr lang="tr-TR"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00070734"/>
                  </a:ext>
                </a:extLst>
              </a:tr>
            </a:tbl>
          </a:graphicData>
        </a:graphic>
      </p:graphicFrame>
    </p:spTree>
    <p:extLst>
      <p:ext uri="{BB962C8B-B14F-4D97-AF65-F5344CB8AC3E}">
        <p14:creationId xmlns:p14="http://schemas.microsoft.com/office/powerpoint/2010/main" val="1650190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185708-4901-F052-0067-CE7FE6D679C1}"/>
              </a:ext>
            </a:extLst>
          </p:cNvPr>
          <p:cNvSpPr>
            <a:spLocks noGrp="1"/>
          </p:cNvSpPr>
          <p:nvPr>
            <p:ph type="title"/>
          </p:nvPr>
        </p:nvSpPr>
        <p:spPr>
          <a:xfrm>
            <a:off x="0" y="177421"/>
            <a:ext cx="11353800" cy="503617"/>
          </a:xfrm>
        </p:spPr>
        <p:txBody>
          <a:bodyPr>
            <a:noAutofit/>
          </a:bodyPr>
          <a:lstStyle/>
          <a:p>
            <a:r>
              <a:rPr lang="tr-TR" sz="2800" dirty="0">
                <a:solidFill>
                  <a:schemeClr val="bg1"/>
                </a:solidFill>
                <a:latin typeface="Times New Roman" panose="02020603050405020304" pitchFamily="18" charset="0"/>
                <a:cs typeface="Times New Roman" panose="02020603050405020304" pitchFamily="18" charset="0"/>
              </a:rPr>
              <a:t>Medikal İngilizce Faaliyetleri</a:t>
            </a:r>
            <a:endParaRPr lang="tr-TR" sz="2800" dirty="0"/>
          </a:p>
        </p:txBody>
      </p:sp>
      <p:sp>
        <p:nvSpPr>
          <p:cNvPr id="3" name="İçerik Yer Tutucusu 2">
            <a:extLst>
              <a:ext uri="{FF2B5EF4-FFF2-40B4-BE49-F238E27FC236}">
                <a16:creationId xmlns:a16="http://schemas.microsoft.com/office/drawing/2014/main" id="{A3C95FEC-5DD0-4276-1B2B-833F71135E9B}"/>
              </a:ext>
            </a:extLst>
          </p:cNvPr>
          <p:cNvSpPr>
            <a:spLocks noGrp="1"/>
          </p:cNvSpPr>
          <p:nvPr>
            <p:ph idx="1"/>
          </p:nvPr>
        </p:nvSpPr>
        <p:spPr>
          <a:xfrm>
            <a:off x="0" y="805218"/>
            <a:ext cx="12192000" cy="6052782"/>
          </a:xfrm>
        </p:spPr>
        <p:txBody>
          <a:bodyPr>
            <a:normAutofit lnSpcReduction="10000"/>
          </a:bodyPr>
          <a:lstStyle/>
          <a:p>
            <a:pPr marL="0" indent="0" algn="ctr">
              <a:lnSpc>
                <a:spcPct val="107000"/>
              </a:lnSpc>
              <a:buNone/>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22 Ocak-19 Şubat 2024</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Tıp, Eczacılık ve Diş Hekimliği Fakültelerinin bahar dönemi ders içerikleri ve müfredatlar hazırlandı.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Fakültesinin bahar dönemi ders içerikleri ve müfredatlar hazırlandı.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Tıp, Eczacılık ve Diş Hekimliği Fakültelerinin bütünleme sınavları ilan edildi.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Fakültesi’nde düzenlenen kompozisyon yarışmasının kazananları Dekanlığa bildirildi ve ödülleri verilecek.</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Ders saat ücretli öğretim elemanları alındı.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Tıp ve Diş Hekimliği Fakültelerinde öğrenciler bölünerek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şubelendirildi</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Tüm Fakültelerde Medikal İngilizce derslerine başlandı.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07000"/>
              </a:lnSpc>
              <a:buNone/>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19 Şubat-15 Mart 2024</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Tıp, Eczacılık ve Diş Hekimliği Fakültelerinin bahar dönemi dersleri başladı.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Fakültesinin bahar dönemi dersleri başladı.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Tıp ve Diş Hekimliği Fakültelerinde öğrenciler bölünerek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şubelendirildi</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Tıp Fakültesi 1. Sınıf öğrencileri için Mesleki İngilizce II vize sınavı hazırlandı.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 öğrencilerine Mesleki İngilizce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quiz</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Eczacılık Fakültesi öğrencilerine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quiz</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186656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3ECD55-03DC-80EE-0C86-2FCB43AE55FF}"/>
              </a:ext>
            </a:extLst>
          </p:cNvPr>
          <p:cNvSpPr>
            <a:spLocks noGrp="1"/>
          </p:cNvSpPr>
          <p:nvPr>
            <p:ph type="title"/>
          </p:nvPr>
        </p:nvSpPr>
        <p:spPr>
          <a:xfrm>
            <a:off x="0" y="177421"/>
            <a:ext cx="11203675" cy="503617"/>
          </a:xfrm>
        </p:spPr>
        <p:txBody>
          <a:bodyPr>
            <a:normAutofit/>
          </a:bodyPr>
          <a:lstStyle/>
          <a:p>
            <a:r>
              <a:rPr lang="tr-TR" sz="2800" dirty="0">
                <a:solidFill>
                  <a:schemeClr val="bg1"/>
                </a:solidFill>
                <a:latin typeface="Times New Roman" panose="02020603050405020304" pitchFamily="18" charset="0"/>
                <a:cs typeface="Times New Roman" panose="02020603050405020304" pitchFamily="18" charset="0"/>
              </a:rPr>
              <a:t>Medikal İngilizce Faaliyetleri</a:t>
            </a:r>
            <a:endParaRPr lang="tr-TR" sz="2800" dirty="0"/>
          </a:p>
        </p:txBody>
      </p:sp>
      <p:sp>
        <p:nvSpPr>
          <p:cNvPr id="3" name="İçerik Yer Tutucusu 2">
            <a:extLst>
              <a:ext uri="{FF2B5EF4-FFF2-40B4-BE49-F238E27FC236}">
                <a16:creationId xmlns:a16="http://schemas.microsoft.com/office/drawing/2014/main" id="{473A902A-AB83-7802-DF11-6AAB62B481DA}"/>
              </a:ext>
            </a:extLst>
          </p:cNvPr>
          <p:cNvSpPr>
            <a:spLocks noGrp="1"/>
          </p:cNvSpPr>
          <p:nvPr>
            <p:ph idx="1"/>
          </p:nvPr>
        </p:nvSpPr>
        <p:spPr>
          <a:xfrm>
            <a:off x="0" y="791570"/>
            <a:ext cx="12192000" cy="6066430"/>
          </a:xfrm>
        </p:spPr>
        <p:txBody>
          <a:bodyPr>
            <a:normAutofit fontScale="92500" lnSpcReduction="20000"/>
          </a:bodyPr>
          <a:lstStyle/>
          <a:p>
            <a:pPr marL="0" indent="0" algn="ctr">
              <a:lnSpc>
                <a:spcPct val="107000"/>
              </a:lnSpc>
              <a:buNone/>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15 Mart-15 Nisan 2024</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Tıp, Eczacılık ve Sağlık Bilimleri Fakültesi vizeleri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Diş Hekimliği Fakültesi vize ödevleri toplandı ve değerlendirme sürecine girildi.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Eczacılık, Tıp ve Diş Hekimliği Fakültelerinde öğrencilere sınav sonuçları ile ilgili dönüt verildi.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Yoklamalar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OBS’ye</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girildi.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Eczacılık Fakültesi’nde 11 Nisan’da Olimpiyat Konuşması Öğr. Gör. Afrah ABDULMUGHNI tarafından yapılmıştır.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Fakültesinde yapılan kompozisyon yarışması ödülleri öğrencilere takdim edildi.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07000"/>
              </a:lnSpc>
              <a:buNone/>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15 Nisan-10 Mayıs 2024</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Diş Hekimliği Fakültesi vize ödevleri değerlendirildi öğrencilere dönüt verildi.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Tıp Fakültesi vize ödevleri değerlendirildi ve öğrencilere dönüt verildi.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Tüm bölümlerde Final Sınavları için hazırlıklara başlanıldı.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2. Sınıf Tıp, Diş Hekimliği ve 3. sınıf Eczacılık Fakültesi öğrencilerine Final Poster Ödevleri verildi.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SBF Hemşirelik Bölümü öğrencileri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Breaking</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The</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Waves</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filmini izleyip ölümü kabullenmemenin aşamaları ile ilgili makale yazma ödevi verildi.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SBF Hemşirelik Bölümü öğrencileri Frederick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Wiseman’ın</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Hospital</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(1970) belgeselini izleyip triyajda ne gibi sorunlar yaşanıyor anlattılar.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SBF Beslenme ve Diyetetik Bölümü öğrencileri yeme bozuklukları üzerine filmler izleyip yazı yazdılar.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053116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BDC11B-1361-1EBB-996A-45C408ED661D}"/>
              </a:ext>
            </a:extLst>
          </p:cNvPr>
          <p:cNvSpPr>
            <a:spLocks noGrp="1"/>
          </p:cNvSpPr>
          <p:nvPr>
            <p:ph type="title"/>
          </p:nvPr>
        </p:nvSpPr>
        <p:spPr>
          <a:xfrm>
            <a:off x="0" y="136478"/>
            <a:ext cx="11353800" cy="544560"/>
          </a:xfrm>
        </p:spPr>
        <p:txBody>
          <a:bodyPr>
            <a:normAutofit/>
          </a:bodyPr>
          <a:lstStyle/>
          <a:p>
            <a:r>
              <a:rPr lang="tr-TR" sz="2800" dirty="0">
                <a:solidFill>
                  <a:schemeClr val="bg1"/>
                </a:solidFill>
                <a:latin typeface="Times New Roman" panose="02020603050405020304" pitchFamily="18" charset="0"/>
                <a:cs typeface="Times New Roman" panose="02020603050405020304" pitchFamily="18" charset="0"/>
              </a:rPr>
              <a:t>Medikal İngilizce Faaliyetleri</a:t>
            </a:r>
            <a:endParaRPr lang="tr-TR" sz="2800" dirty="0"/>
          </a:p>
        </p:txBody>
      </p:sp>
      <p:sp>
        <p:nvSpPr>
          <p:cNvPr id="3" name="İçerik Yer Tutucusu 2">
            <a:extLst>
              <a:ext uri="{FF2B5EF4-FFF2-40B4-BE49-F238E27FC236}">
                <a16:creationId xmlns:a16="http://schemas.microsoft.com/office/drawing/2014/main" id="{3D30BAFD-4BC7-FD3D-9E3C-E67EBB1A2CD7}"/>
              </a:ext>
            </a:extLst>
          </p:cNvPr>
          <p:cNvSpPr>
            <a:spLocks noGrp="1"/>
          </p:cNvSpPr>
          <p:nvPr>
            <p:ph idx="1"/>
          </p:nvPr>
        </p:nvSpPr>
        <p:spPr>
          <a:xfrm>
            <a:off x="0" y="777922"/>
            <a:ext cx="12192000" cy="6080078"/>
          </a:xfrm>
        </p:spPr>
        <p:txBody>
          <a:bodyPr/>
          <a:lstStyle/>
          <a:p>
            <a:pPr marL="0" indent="0" algn="ctr">
              <a:lnSpc>
                <a:spcPct val="107000"/>
              </a:lnSpc>
              <a:buNone/>
            </a:pPr>
            <a:r>
              <a:rPr lang="tr-TR" sz="17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15 Mayıs- 7 Haziran 2024</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700" kern="100" dirty="0">
                <a:effectLst/>
                <a:latin typeface="Times New Roman" panose="02020603050405020304" pitchFamily="18" charset="0"/>
                <a:ea typeface="Aptos" panose="020B0004020202020204" pitchFamily="34" charset="0"/>
                <a:cs typeface="Times New Roman" panose="02020603050405020304" pitchFamily="18" charset="0"/>
              </a:rPr>
              <a:t>Tıp, Eczacılık, Eczacılık ve Diş Hekimliği öğrencileri poster sunumlarını yaptı ve sunumlar değerlendirildi.</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700" kern="100" dirty="0">
                <a:effectLst/>
                <a:latin typeface="Times New Roman" panose="02020603050405020304" pitchFamily="18" charset="0"/>
                <a:ea typeface="Aptos" panose="020B0004020202020204" pitchFamily="34" charset="0"/>
                <a:cs typeface="Times New Roman" panose="02020603050405020304" pitchFamily="18" charset="0"/>
              </a:rPr>
              <a:t>Tüm fakültelerde final sınavları yapılıyor.</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700" kern="100" dirty="0">
                <a:effectLst/>
                <a:latin typeface="Times New Roman" panose="02020603050405020304" pitchFamily="18" charset="0"/>
                <a:ea typeface="Aptos" panose="020B0004020202020204" pitchFamily="34" charset="0"/>
                <a:cs typeface="Times New Roman" panose="02020603050405020304" pitchFamily="18" charset="0"/>
              </a:rPr>
              <a:t>Bütünleme sınavları için hazırlıklara başlanıldı. </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7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Fakültesinde Öğr. Gör. Akın SARI “Yapay Zekâ Aracılığıyla Akademik Verimliliği Arttırmak” konusunda fakültedeki akademisyenlere sunum yaptı.</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700" kern="100" dirty="0">
                <a:effectLst/>
                <a:latin typeface="Times New Roman" panose="02020603050405020304" pitchFamily="18" charset="0"/>
                <a:ea typeface="Aptos" panose="020B0004020202020204" pitchFamily="34" charset="0"/>
                <a:cs typeface="Times New Roman" panose="02020603050405020304" pitchFamily="18" charset="0"/>
              </a:rPr>
              <a:t>Sağlık Bilimleri Fakültesinde birinci sınıf öğrencilerinin yazdığı “2050 Yılında Taksim Meydanı” isimli kompozisyon yarışmasında metinlere dayanarak yapay zekâ ile oluşturulan resimler sergilendi. Öğrencilerin oylaması ile ilk üçe giren resimler seçildi.</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07000"/>
              </a:lnSpc>
              <a:buNone/>
            </a:pPr>
            <a:r>
              <a:rPr lang="tr-TR" sz="17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10 Haziran – 7 Temmuz 2024</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700" kern="100" dirty="0">
                <a:effectLst/>
                <a:latin typeface="Times New Roman" panose="02020603050405020304" pitchFamily="18" charset="0"/>
                <a:ea typeface="Aptos" panose="020B0004020202020204" pitchFamily="34" charset="0"/>
                <a:cs typeface="Times New Roman" panose="02020603050405020304" pitchFamily="18" charset="0"/>
              </a:rPr>
              <a:t>Tüm fakültelerde final sınavları yapıldı.</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700" kern="100" dirty="0">
                <a:effectLst/>
                <a:latin typeface="Times New Roman" panose="02020603050405020304" pitchFamily="18" charset="0"/>
                <a:ea typeface="Aptos" panose="020B0004020202020204" pitchFamily="34" charset="0"/>
                <a:cs typeface="Times New Roman" panose="02020603050405020304" pitchFamily="18" charset="0"/>
              </a:rPr>
              <a:t>Tüm fakültelerde bütünleme sınavları yapıldı.</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700" kern="100" dirty="0">
                <a:effectLst/>
                <a:latin typeface="Times New Roman" panose="02020603050405020304" pitchFamily="18" charset="0"/>
                <a:ea typeface="Aptos" panose="020B0004020202020204" pitchFamily="34" charset="0"/>
                <a:cs typeface="Times New Roman" panose="02020603050405020304" pitchFamily="18" charset="0"/>
              </a:rPr>
              <a:t>Notlar sisteme girildi.</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700" kern="100" dirty="0">
                <a:effectLst/>
                <a:latin typeface="Times New Roman" panose="02020603050405020304" pitchFamily="18" charset="0"/>
                <a:ea typeface="Aptos" panose="020B0004020202020204" pitchFamily="34" charset="0"/>
                <a:cs typeface="Times New Roman" panose="02020603050405020304" pitchFamily="18" charset="0"/>
              </a:rPr>
              <a:t>Sınav arşivleri teslim edildi.</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tr-TR" sz="1700" kern="100" dirty="0">
                <a:effectLst/>
                <a:latin typeface="Times New Roman" panose="02020603050405020304" pitchFamily="18" charset="0"/>
                <a:ea typeface="Aptos" panose="020B0004020202020204" pitchFamily="34" charset="0"/>
                <a:cs typeface="Times New Roman" panose="02020603050405020304" pitchFamily="18" charset="0"/>
              </a:rPr>
              <a:t>SBF’de Tek Ders Sınavı hazırlandı.</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25625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DC188F-3B7A-8B2B-1375-B46B0C476C14}"/>
              </a:ext>
            </a:extLst>
          </p:cNvPr>
          <p:cNvSpPr>
            <a:spLocks noGrp="1"/>
          </p:cNvSpPr>
          <p:nvPr>
            <p:ph type="title"/>
          </p:nvPr>
        </p:nvSpPr>
        <p:spPr>
          <a:xfrm>
            <a:off x="0" y="95534"/>
            <a:ext cx="11353800" cy="585504"/>
          </a:xfrm>
        </p:spPr>
        <p:txBody>
          <a:bodyPr>
            <a:normAutofit/>
          </a:bodyPr>
          <a:lstStyle/>
          <a:p>
            <a:r>
              <a:rPr lang="tr-TR" sz="2800" dirty="0">
                <a:solidFill>
                  <a:schemeClr val="bg1"/>
                </a:solidFill>
                <a:latin typeface="Times New Roman" panose="02020603050405020304" pitchFamily="18" charset="0"/>
                <a:cs typeface="Times New Roman" panose="02020603050405020304" pitchFamily="18" charset="0"/>
              </a:rPr>
              <a:t>Medikal İngilizce Faaliyetleri</a:t>
            </a:r>
            <a:endParaRPr lang="tr-TR" sz="2800" dirty="0"/>
          </a:p>
        </p:txBody>
      </p:sp>
      <p:sp>
        <p:nvSpPr>
          <p:cNvPr id="3" name="İçerik Yer Tutucusu 2">
            <a:extLst>
              <a:ext uri="{FF2B5EF4-FFF2-40B4-BE49-F238E27FC236}">
                <a16:creationId xmlns:a16="http://schemas.microsoft.com/office/drawing/2014/main" id="{4088C9FB-9565-F3B2-9016-E866ED0FD35A}"/>
              </a:ext>
            </a:extLst>
          </p:cNvPr>
          <p:cNvSpPr>
            <a:spLocks noGrp="1"/>
          </p:cNvSpPr>
          <p:nvPr>
            <p:ph idx="1"/>
          </p:nvPr>
        </p:nvSpPr>
        <p:spPr>
          <a:xfrm>
            <a:off x="0" y="791570"/>
            <a:ext cx="12192000" cy="6066430"/>
          </a:xfrm>
        </p:spPr>
        <p:txBody>
          <a:bodyPr/>
          <a:lstStyle/>
          <a:p>
            <a:pPr marL="0" indent="0" algn="ctr">
              <a:lnSpc>
                <a:spcPct val="107000"/>
              </a:lnSpc>
              <a:buNone/>
            </a:pP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8 Temmuz- 2 Ağustos</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Sınav arşivleri teslim edilmek üzere hazırlandı.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Yeni dönem için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syllabus</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hazırlıkları hakkında toplantı yapıldı ve “31 Ağustos’a kadar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syllabus</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revizelerinin bitirilmesi” kararı verildi.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Öğretim elemanları görev dağılımları hakkında toplantı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Ders Saat Ücretli öğretim elemanları ile demo dersler yapıldı.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SBF Tek ders sınavı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07000"/>
              </a:lnSpc>
              <a:buNone/>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 Ağustos-2 Eylül 2024</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Syllabus</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hazırlıkları tamamlandı.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Ders Saat Ücretli öğretim elemanları ile demo dersler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Hazırlık atlama sınavları (DBS ve İYS) yapıldı ve Web sitede ilan edildi.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Yatay geçiş öğrencileri için hazırlık atlama sınavları yapıldı ve web sitede ilan edildi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2800" dirty="0">
                <a:solidFill>
                  <a:schemeClr val="bg1"/>
                </a:solidFill>
                <a:latin typeface="Times New Roman" panose="02020603050405020304" pitchFamily="18" charset="0"/>
                <a:cs typeface="Times New Roman" panose="02020603050405020304" pitchFamily="18" charset="0"/>
              </a:rPr>
              <a:t>İngilizce Faaliyetleri</a:t>
            </a:r>
            <a:endParaRPr lang="tr-TR" dirty="0"/>
          </a:p>
        </p:txBody>
      </p:sp>
    </p:spTree>
    <p:extLst>
      <p:ext uri="{BB962C8B-B14F-4D97-AF65-F5344CB8AC3E}">
        <p14:creationId xmlns:p14="http://schemas.microsoft.com/office/powerpoint/2010/main" val="3920021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4C95C4-DC1C-E5F4-F0AF-569DA0ECF55A}"/>
              </a:ext>
            </a:extLst>
          </p:cNvPr>
          <p:cNvSpPr>
            <a:spLocks noGrp="1"/>
          </p:cNvSpPr>
          <p:nvPr>
            <p:ph type="title"/>
          </p:nvPr>
        </p:nvSpPr>
        <p:spPr>
          <a:xfrm>
            <a:off x="0" y="150125"/>
            <a:ext cx="11353800" cy="530912"/>
          </a:xfrm>
        </p:spPr>
        <p:txBody>
          <a:bodyPr>
            <a:normAutofit/>
          </a:bodyPr>
          <a:lstStyle/>
          <a:p>
            <a:r>
              <a:rPr lang="tr-TR" sz="2800" dirty="0">
                <a:solidFill>
                  <a:schemeClr val="bg1"/>
                </a:solidFill>
                <a:latin typeface="Times New Roman" panose="02020603050405020304" pitchFamily="18" charset="0"/>
                <a:cs typeface="Times New Roman" panose="02020603050405020304" pitchFamily="18" charset="0"/>
              </a:rPr>
              <a:t>Medikal İngilizce Faaliyetleri</a:t>
            </a:r>
            <a:endParaRPr lang="tr-TR" sz="2800" dirty="0"/>
          </a:p>
        </p:txBody>
      </p:sp>
      <p:sp>
        <p:nvSpPr>
          <p:cNvPr id="3" name="İçerik Yer Tutucusu 2">
            <a:extLst>
              <a:ext uri="{FF2B5EF4-FFF2-40B4-BE49-F238E27FC236}">
                <a16:creationId xmlns:a16="http://schemas.microsoft.com/office/drawing/2014/main" id="{68A54168-BC3F-2612-B85B-F1EB84963DE6}"/>
              </a:ext>
            </a:extLst>
          </p:cNvPr>
          <p:cNvSpPr>
            <a:spLocks noGrp="1"/>
          </p:cNvSpPr>
          <p:nvPr>
            <p:ph idx="1"/>
          </p:nvPr>
        </p:nvSpPr>
        <p:spPr>
          <a:xfrm>
            <a:off x="0" y="791570"/>
            <a:ext cx="12192000" cy="6066430"/>
          </a:xfrm>
        </p:spPr>
        <p:txBody>
          <a:bodyPr>
            <a:normAutofit fontScale="92500" lnSpcReduction="10000"/>
          </a:bodyPr>
          <a:lstStyle/>
          <a:p>
            <a:pPr indent="0" algn="ctr">
              <a:buNone/>
              <a:tabLst>
                <a:tab pos="2700655" algn="ctr"/>
              </a:tabLst>
            </a:pPr>
            <a:r>
              <a:rPr lang="tr-TR" sz="1800" b="1" dirty="0">
                <a:solidFill>
                  <a:srgbClr val="000000"/>
                </a:solidFill>
                <a:effectLst/>
                <a:latin typeface="Times New Roman" panose="02020603050405020304" pitchFamily="18" charset="0"/>
                <a:ea typeface="Calibri" panose="020F0502020204030204" pitchFamily="34" charset="0"/>
              </a:rPr>
              <a:t>2-27 Eylül 2024</a:t>
            </a:r>
            <a:endParaRPr lang="tr-TR" sz="1800" dirty="0">
              <a:effectLst/>
              <a:latin typeface="Times New Roman" panose="02020603050405020304" pitchFamily="18" charset="0"/>
              <a:ea typeface="Calibri" panose="020F0502020204030204" pitchFamily="34"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Ders Saat Ücretli öğretim elemanlarının işe giriş işlemleri yapıldı. Kartları çıkartıldı ve ilgili öğretim elemanlarına teslim edildi.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SBF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Placement</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Exam</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yapıldı ve öğrenciler seviyelerine göre sınıflara yerleştirildi.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Online dersler için kulaklık, kamera vb. ekipmanlar tamamlandı/yenilendi.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Yeni başlayan akademisyenlerimizle oryantasyon yapıldı.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Fakültelerimizde 2024-2025 Eğitim Öğretim yılı dersleri başladı.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07000"/>
              </a:lnSpc>
              <a:buNone/>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27 Eylül-25 Ekim 2024</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Derslere başlanıldı.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Öğrenci yoklamaları haftalık olarak girildi.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Diş, Tıp ve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Eczacılık’ta</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öğrencilere bölümleri ile ilgili sunum konusu seçmeleri istenildi.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Öğrenci sunumları için ortak değerlendirme oluşturuldu ve yeni gelen akademisyenlerle bilgiler paylaşıldı.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lnSpc>
                <a:spcPct val="107000"/>
              </a:lnSpc>
              <a:buNone/>
            </a:pPr>
            <a:r>
              <a:rPr lang="tr-TR" sz="1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25 Ekim-25 Kasım 2024</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Dersler işlendi ve derslerin yoklamaları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OBS’ye</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girildi.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Sınavlar hazırlandı ve dersi veren diğer akademisyenler tarafından kontrol edildi.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Sınavlar yapıldı ve öğrenci notları </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OBS’ye</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girildi.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551245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18A987E3-B55A-4D53-88E1-6EDFCDBE7E4E}"/>
              </a:ext>
            </a:extLst>
          </p:cNvPr>
          <p:cNvSpPr txBox="1">
            <a:spLocks/>
          </p:cNvSpPr>
          <p:nvPr/>
        </p:nvSpPr>
        <p:spPr>
          <a:xfrm>
            <a:off x="0" y="3429000"/>
            <a:ext cx="12192000" cy="11321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200" b="1" dirty="0">
                <a:solidFill>
                  <a:schemeClr val="bg1"/>
                </a:solidFill>
                <a:latin typeface="+mn-lt"/>
              </a:rPr>
              <a:t>Teşekkürler</a:t>
            </a:r>
          </a:p>
        </p:txBody>
      </p:sp>
    </p:spTree>
    <p:extLst>
      <p:ext uri="{BB962C8B-B14F-4D97-AF65-F5344CB8AC3E}">
        <p14:creationId xmlns:p14="http://schemas.microsoft.com/office/powerpoint/2010/main" val="361995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2024 YABANCI DİLLER BÖLÜMÜ </a:t>
            </a:r>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AKADEMİK KADRO-İNGİLİCE HAZIRLIK PROGRAMI</a:t>
            </a:r>
          </a:p>
        </p:txBody>
      </p:sp>
      <p:graphicFrame>
        <p:nvGraphicFramePr>
          <p:cNvPr id="2" name="Tablo 1">
            <a:extLst>
              <a:ext uri="{FF2B5EF4-FFF2-40B4-BE49-F238E27FC236}">
                <a16:creationId xmlns:a16="http://schemas.microsoft.com/office/drawing/2014/main" id="{129E83AA-324E-BB47-6421-33F59B97898E}"/>
              </a:ext>
            </a:extLst>
          </p:cNvPr>
          <p:cNvGraphicFramePr>
            <a:graphicFrameLocks noGrp="1"/>
          </p:cNvGraphicFramePr>
          <p:nvPr>
            <p:extLst>
              <p:ext uri="{D42A27DB-BD31-4B8C-83A1-F6EECF244321}">
                <p14:modId xmlns:p14="http://schemas.microsoft.com/office/powerpoint/2010/main" val="1778138575"/>
              </p:ext>
            </p:extLst>
          </p:nvPr>
        </p:nvGraphicFramePr>
        <p:xfrm>
          <a:off x="0" y="792480"/>
          <a:ext cx="12192001" cy="6047264"/>
        </p:xfrm>
        <a:graphic>
          <a:graphicData uri="http://schemas.openxmlformats.org/drawingml/2006/table">
            <a:tbl>
              <a:tblPr firstRow="1" bandRow="1">
                <a:tableStyleId>{0660B408-B3CF-4A94-85FC-2B1E0A45F4A2}</a:tableStyleId>
              </a:tblPr>
              <a:tblGrid>
                <a:gridCol w="355856">
                  <a:extLst>
                    <a:ext uri="{9D8B030D-6E8A-4147-A177-3AD203B41FA5}">
                      <a16:colId xmlns:a16="http://schemas.microsoft.com/office/drawing/2014/main" val="4143932000"/>
                    </a:ext>
                  </a:extLst>
                </a:gridCol>
                <a:gridCol w="1933959">
                  <a:extLst>
                    <a:ext uri="{9D8B030D-6E8A-4147-A177-3AD203B41FA5}">
                      <a16:colId xmlns:a16="http://schemas.microsoft.com/office/drawing/2014/main" val="2332455213"/>
                    </a:ext>
                  </a:extLst>
                </a:gridCol>
                <a:gridCol w="2343163">
                  <a:extLst>
                    <a:ext uri="{9D8B030D-6E8A-4147-A177-3AD203B41FA5}">
                      <a16:colId xmlns:a16="http://schemas.microsoft.com/office/drawing/2014/main" val="3176798473"/>
                    </a:ext>
                  </a:extLst>
                </a:gridCol>
                <a:gridCol w="3177172">
                  <a:extLst>
                    <a:ext uri="{9D8B030D-6E8A-4147-A177-3AD203B41FA5}">
                      <a16:colId xmlns:a16="http://schemas.microsoft.com/office/drawing/2014/main" val="2034993452"/>
                    </a:ext>
                  </a:extLst>
                </a:gridCol>
                <a:gridCol w="4381851">
                  <a:extLst>
                    <a:ext uri="{9D8B030D-6E8A-4147-A177-3AD203B41FA5}">
                      <a16:colId xmlns:a16="http://schemas.microsoft.com/office/drawing/2014/main" val="1790127955"/>
                    </a:ext>
                  </a:extLst>
                </a:gridCol>
              </a:tblGrid>
              <a:tr h="1329867">
                <a:tc>
                  <a:txBody>
                    <a:bodyPr/>
                    <a:lstStyle/>
                    <a:p>
                      <a:endParaRPr lang="tr-TR" sz="1600" dirty="0">
                        <a:latin typeface="Times New Roman" panose="02020603050405020304" pitchFamily="18" charset="0"/>
                        <a:cs typeface="Times New Roman" panose="02020603050405020304" pitchFamily="18" charset="0"/>
                      </a:endParaRPr>
                    </a:p>
                  </a:txBody>
                  <a:tcPr>
                    <a:solidFill>
                      <a:srgbClr val="C00000"/>
                    </a:solidFill>
                  </a:tcPr>
                </a:tc>
                <a:tc>
                  <a:txBody>
                    <a:bodyPr/>
                    <a:lstStyle/>
                    <a:p>
                      <a:r>
                        <a:rPr lang="tr-TR" sz="1900" dirty="0">
                          <a:latin typeface="Calibri" panose="020F0502020204030204" pitchFamily="34" charset="0"/>
                          <a:cs typeface="Calibri" panose="020F0502020204030204" pitchFamily="34" charset="0"/>
                        </a:rPr>
                        <a:t>Öğretim</a:t>
                      </a:r>
                      <a:r>
                        <a:rPr lang="tr-TR" sz="1900" baseline="0" dirty="0">
                          <a:latin typeface="Calibri" panose="020F0502020204030204" pitchFamily="34" charset="0"/>
                          <a:cs typeface="Calibri" panose="020F0502020204030204" pitchFamily="34" charset="0"/>
                        </a:rPr>
                        <a:t> Görevlisi</a:t>
                      </a:r>
                      <a:endParaRPr lang="tr-TR" sz="1900" dirty="0">
                        <a:latin typeface="Calibri" panose="020F0502020204030204" pitchFamily="34" charset="0"/>
                        <a:cs typeface="Calibri" panose="020F0502020204030204" pitchFamily="34" charset="0"/>
                      </a:endParaRPr>
                    </a:p>
                  </a:txBody>
                  <a:tcPr>
                    <a:solidFill>
                      <a:srgbClr val="C00000"/>
                    </a:solidFill>
                  </a:tcPr>
                </a:tc>
                <a:tc>
                  <a:txBody>
                    <a:bodyPr/>
                    <a:lstStyle/>
                    <a:p>
                      <a:r>
                        <a:rPr lang="tr-TR" sz="1900" dirty="0">
                          <a:latin typeface="Calibri" panose="020F0502020204030204" pitchFamily="34" charset="0"/>
                          <a:cs typeface="Calibri" panose="020F0502020204030204" pitchFamily="34" charset="0"/>
                        </a:rPr>
                        <a:t>Yürüttüğü Dersler</a:t>
                      </a:r>
                    </a:p>
                  </a:txBody>
                  <a:tcPr>
                    <a:solidFill>
                      <a:srgbClr val="C00000"/>
                    </a:solidFill>
                  </a:tcPr>
                </a:tc>
                <a:tc>
                  <a:txBody>
                    <a:bodyPr/>
                    <a:lstStyle/>
                    <a:p>
                      <a:r>
                        <a:rPr lang="tr-TR" sz="1900">
                          <a:latin typeface="Calibri" panose="020F0502020204030204" pitchFamily="34" charset="0"/>
                          <a:cs typeface="Calibri" panose="020F0502020204030204" pitchFamily="34" charset="0"/>
                        </a:rPr>
                        <a:t>Mezun Olduğu Lisans</a:t>
                      </a:r>
                      <a:r>
                        <a:rPr lang="tr-TR" sz="1900" baseline="0">
                          <a:latin typeface="Calibri" panose="020F0502020204030204" pitchFamily="34" charset="0"/>
                          <a:cs typeface="Calibri" panose="020F0502020204030204" pitchFamily="34" charset="0"/>
                        </a:rPr>
                        <a:t> Programı</a:t>
                      </a:r>
                      <a:endParaRPr lang="tr-TR" sz="1900">
                        <a:latin typeface="Calibri" panose="020F0502020204030204" pitchFamily="34" charset="0"/>
                        <a:cs typeface="Calibri" panose="020F0502020204030204" pitchFamily="34" charset="0"/>
                      </a:endParaRP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a:latin typeface="Calibri" panose="020F0502020204030204" pitchFamily="34" charset="0"/>
                          <a:cs typeface="Calibri" panose="020F0502020204030204" pitchFamily="34" charset="0"/>
                        </a:rPr>
                        <a:t>Mezun Olduğu Yüksek Lisans</a:t>
                      </a:r>
                      <a:r>
                        <a:rPr lang="tr-TR" sz="1900" baseline="0">
                          <a:latin typeface="Calibri" panose="020F0502020204030204" pitchFamily="34" charset="0"/>
                          <a:cs typeface="Calibri" panose="020F0502020204030204" pitchFamily="34" charset="0"/>
                        </a:rPr>
                        <a:t> Programı</a:t>
                      </a:r>
                      <a:endParaRPr lang="tr-TR" sz="1900">
                        <a:latin typeface="Calibri" panose="020F0502020204030204" pitchFamily="34" charset="0"/>
                        <a:cs typeface="Calibri" panose="020F0502020204030204" pitchFamily="34" charset="0"/>
                      </a:endParaRPr>
                    </a:p>
                    <a:p>
                      <a:endParaRPr lang="tr-TR" sz="1900">
                        <a:latin typeface="Calibri" panose="020F0502020204030204" pitchFamily="34" charset="0"/>
                        <a:cs typeface="Calibri" panose="020F0502020204030204" pitchFamily="34" charset="0"/>
                      </a:endParaRPr>
                    </a:p>
                  </a:txBody>
                  <a:tcPr>
                    <a:solidFill>
                      <a:srgbClr val="C00000"/>
                    </a:solidFill>
                  </a:tcPr>
                </a:tc>
                <a:extLst>
                  <a:ext uri="{0D108BD9-81ED-4DB2-BD59-A6C34878D82A}">
                    <a16:rowId xmlns:a16="http://schemas.microsoft.com/office/drawing/2014/main" val="3173321386"/>
                  </a:ext>
                </a:extLst>
              </a:tr>
              <a:tr h="1129544">
                <a:tc>
                  <a:txBody>
                    <a:bodyPr/>
                    <a:lstStyle/>
                    <a:p>
                      <a:r>
                        <a:rPr lang="tr-TR" sz="1600">
                          <a:latin typeface="Times New Roman" panose="02020603050405020304" pitchFamily="18" charset="0"/>
                          <a:cs typeface="Times New Roman" panose="02020603050405020304" pitchFamily="18" charset="0"/>
                        </a:rPr>
                        <a:t>1</a:t>
                      </a:r>
                    </a:p>
                  </a:txBody>
                  <a:tcPr/>
                </a:tc>
                <a:tc>
                  <a:txBody>
                    <a:bodyPr/>
                    <a:lstStyle/>
                    <a:p>
                      <a:r>
                        <a:rPr lang="tr-TR" sz="1900" dirty="0">
                          <a:latin typeface="Calibri" panose="020F0502020204030204" pitchFamily="34" charset="0"/>
                          <a:cs typeface="Calibri" panose="020F0502020204030204" pitchFamily="34" charset="0"/>
                        </a:rPr>
                        <a:t>Begüm</a:t>
                      </a:r>
                      <a:r>
                        <a:rPr lang="tr-TR" sz="1900" baseline="0" dirty="0">
                          <a:latin typeface="Calibri" panose="020F0502020204030204" pitchFamily="34" charset="0"/>
                          <a:cs typeface="Calibri" panose="020F0502020204030204" pitchFamily="34" charset="0"/>
                        </a:rPr>
                        <a:t> TUFAN</a:t>
                      </a:r>
                      <a:endParaRPr lang="tr-TR" sz="1900" dirty="0">
                        <a:latin typeface="Calibri" panose="020F0502020204030204" pitchFamily="34" charset="0"/>
                        <a:cs typeface="Calibri" panose="020F0502020204030204" pitchFamily="34" charset="0"/>
                      </a:endParaRPr>
                    </a:p>
                  </a:txBody>
                  <a:tcPr/>
                </a:tc>
                <a:tc>
                  <a:txBody>
                    <a:bodyPr/>
                    <a:lstStyle/>
                    <a:p>
                      <a:r>
                        <a:rPr lang="tr-TR" sz="1900" dirty="0">
                          <a:latin typeface="Calibri" panose="020F0502020204030204" pitchFamily="34" charset="0"/>
                          <a:cs typeface="Calibri" panose="020F0502020204030204" pitchFamily="34" charset="0"/>
                        </a:rPr>
                        <a:t>İngilizce Hazırlık</a:t>
                      </a:r>
                    </a:p>
                  </a:txBody>
                  <a:tcPr/>
                </a:tc>
                <a:tc>
                  <a:txBody>
                    <a:bodyPr/>
                    <a:lstStyle/>
                    <a:p>
                      <a:r>
                        <a:rPr lang="tr-TR" sz="1900">
                          <a:latin typeface="Calibri" panose="020F0502020204030204" pitchFamily="34" charset="0"/>
                          <a:cs typeface="Calibri" panose="020F0502020204030204" pitchFamily="34" charset="0"/>
                        </a:rPr>
                        <a:t>İngilizce Öğretmenliği,</a:t>
                      </a:r>
                      <a:r>
                        <a:rPr lang="tr-TR" sz="1900" baseline="0">
                          <a:latin typeface="Calibri" panose="020F0502020204030204" pitchFamily="34" charset="0"/>
                          <a:cs typeface="Calibri" panose="020F0502020204030204" pitchFamily="34" charset="0"/>
                        </a:rPr>
                        <a:t> Yıldız Teknik Üniversitesi</a:t>
                      </a:r>
                      <a:endParaRPr lang="tr-TR" sz="1900">
                        <a:latin typeface="Calibri" panose="020F0502020204030204" pitchFamily="34" charset="0"/>
                        <a:cs typeface="Calibri" panose="020F0502020204030204" pitchFamily="34" charset="0"/>
                      </a:endParaRPr>
                    </a:p>
                  </a:txBody>
                  <a:tcPr/>
                </a:tc>
                <a:tc>
                  <a:txBody>
                    <a:bodyPr/>
                    <a:lstStyle/>
                    <a:p>
                      <a:pPr algn="l" fontAlgn="ctr"/>
                      <a:r>
                        <a:rPr lang="tr-TR" sz="1900" b="0" i="0" u="none" strike="noStrike">
                          <a:solidFill>
                            <a:srgbClr val="000000"/>
                          </a:solidFill>
                          <a:latin typeface="Calibri" panose="020F0502020204030204" pitchFamily="34" charset="0"/>
                          <a:cs typeface="Calibri" panose="020F0502020204030204" pitchFamily="34" charset="0"/>
                        </a:rPr>
                        <a:t>Eğitim Yönetimi, Yıldız Teknik Üniversitesi</a:t>
                      </a:r>
                      <a:r>
                        <a:rPr lang="tr-TR" sz="1900" b="0" i="0" u="none" strike="noStrike" baseline="0">
                          <a:solidFill>
                            <a:srgbClr val="000000"/>
                          </a:solidFill>
                          <a:latin typeface="Calibri" panose="020F0502020204030204" pitchFamily="34" charset="0"/>
                          <a:cs typeface="Calibri" panose="020F0502020204030204" pitchFamily="34" charset="0"/>
                        </a:rPr>
                        <a:t> - </a:t>
                      </a:r>
                      <a:r>
                        <a:rPr lang="tr-TR" sz="1900" b="0" i="0" u="none" strike="noStrike">
                          <a:solidFill>
                            <a:srgbClr val="000000"/>
                          </a:solidFill>
                          <a:latin typeface="Calibri" panose="020F0502020204030204" pitchFamily="34" charset="0"/>
                          <a:cs typeface="Calibri" panose="020F0502020204030204" pitchFamily="34" charset="0"/>
                        </a:rPr>
                        <a:t>İstanbul Aydın Üniversitesi</a:t>
                      </a:r>
                    </a:p>
                  </a:txBody>
                  <a:tcPr marL="9525" marR="9525" marT="9525" marB="0" anchor="ctr"/>
                </a:tc>
                <a:extLst>
                  <a:ext uri="{0D108BD9-81ED-4DB2-BD59-A6C34878D82A}">
                    <a16:rowId xmlns:a16="http://schemas.microsoft.com/office/drawing/2014/main" val="367198738"/>
                  </a:ext>
                </a:extLst>
              </a:tr>
              <a:tr h="1129544">
                <a:tc>
                  <a:txBody>
                    <a:bodyPr/>
                    <a:lstStyle/>
                    <a:p>
                      <a:r>
                        <a:rPr lang="tr-TR" sz="1600">
                          <a:latin typeface="Times New Roman" panose="02020603050405020304" pitchFamily="18" charset="0"/>
                          <a:cs typeface="Times New Roman" panose="02020603050405020304" pitchFamily="18" charset="0"/>
                        </a:rPr>
                        <a:t>2</a:t>
                      </a:r>
                    </a:p>
                  </a:txBody>
                  <a:tcPr/>
                </a:tc>
                <a:tc>
                  <a:txBody>
                    <a:bodyPr/>
                    <a:lstStyle/>
                    <a:p>
                      <a:r>
                        <a:rPr lang="tr-TR" sz="1900">
                          <a:latin typeface="Calibri" panose="020F0502020204030204" pitchFamily="34" charset="0"/>
                          <a:cs typeface="Calibri" panose="020F0502020204030204" pitchFamily="34" charset="0"/>
                        </a:rPr>
                        <a:t>Cem CEYHAN</a:t>
                      </a:r>
                    </a:p>
                  </a:txBody>
                  <a:tcPr/>
                </a:tc>
                <a:tc>
                  <a:txBody>
                    <a:bodyPr/>
                    <a:lstStyle/>
                    <a:p>
                      <a:r>
                        <a:rPr lang="tr-TR" sz="1900" dirty="0">
                          <a:latin typeface="Calibri" panose="020F0502020204030204" pitchFamily="34" charset="0"/>
                          <a:cs typeface="Calibri" panose="020F0502020204030204" pitchFamily="34" charset="0"/>
                        </a:rPr>
                        <a:t>İngilizce Hazırlık</a:t>
                      </a:r>
                    </a:p>
                  </a:txBody>
                  <a:tcPr/>
                </a:tc>
                <a:tc>
                  <a:txBody>
                    <a:bodyPr/>
                    <a:lstStyle/>
                    <a:p>
                      <a:r>
                        <a:rPr lang="tr-TR" sz="1900" dirty="0">
                          <a:latin typeface="Calibri" panose="020F0502020204030204" pitchFamily="34" charset="0"/>
                          <a:cs typeface="Calibri" panose="020F0502020204030204" pitchFamily="34" charset="0"/>
                        </a:rPr>
                        <a:t>İngilizce Öğretmenliği, Marmara</a:t>
                      </a:r>
                      <a:r>
                        <a:rPr lang="tr-TR" sz="1900" baseline="0" dirty="0">
                          <a:latin typeface="Calibri" panose="020F0502020204030204" pitchFamily="34" charset="0"/>
                          <a:cs typeface="Calibri" panose="020F0502020204030204" pitchFamily="34" charset="0"/>
                        </a:rPr>
                        <a:t> Üniversitesi</a:t>
                      </a:r>
                    </a:p>
                  </a:txBody>
                  <a:tcPr/>
                </a:tc>
                <a:tc>
                  <a:txBody>
                    <a:bodyPr/>
                    <a:lstStyle/>
                    <a:p>
                      <a:r>
                        <a:rPr lang="tr-TR" sz="1900" baseline="0">
                          <a:latin typeface="Calibri" panose="020F0502020204030204" pitchFamily="34" charset="0"/>
                          <a:cs typeface="Calibri" panose="020F0502020204030204" pitchFamily="34" charset="0"/>
                        </a:rPr>
                        <a:t>İngiliz Dili ve Edebiyatı, Fatih Üniversitesi</a:t>
                      </a:r>
                    </a:p>
                  </a:txBody>
                  <a:tcPr/>
                </a:tc>
                <a:extLst>
                  <a:ext uri="{0D108BD9-81ED-4DB2-BD59-A6C34878D82A}">
                    <a16:rowId xmlns:a16="http://schemas.microsoft.com/office/drawing/2014/main" val="4126154646"/>
                  </a:ext>
                </a:extLst>
              </a:tr>
              <a:tr h="1129544">
                <a:tc>
                  <a:txBody>
                    <a:bodyPr/>
                    <a:lstStyle/>
                    <a:p>
                      <a:r>
                        <a:rPr lang="tr-TR" sz="1600">
                          <a:latin typeface="Times New Roman" panose="02020603050405020304" pitchFamily="18" charset="0"/>
                          <a:cs typeface="Times New Roman" panose="02020603050405020304" pitchFamily="18" charset="0"/>
                        </a:rPr>
                        <a:t>3</a:t>
                      </a:r>
                    </a:p>
                  </a:txBody>
                  <a:tcPr/>
                </a:tc>
                <a:tc>
                  <a:txBody>
                    <a:bodyPr/>
                    <a:lstStyle/>
                    <a:p>
                      <a:r>
                        <a:rPr lang="tr-TR" sz="1900">
                          <a:latin typeface="Calibri" panose="020F0502020204030204" pitchFamily="34" charset="0"/>
                          <a:cs typeface="Calibri" panose="020F0502020204030204" pitchFamily="34" charset="0"/>
                        </a:rPr>
                        <a:t>Enes TOPLANIR</a:t>
                      </a:r>
                    </a:p>
                  </a:txBody>
                  <a:tcPr/>
                </a:tc>
                <a:tc>
                  <a:txBody>
                    <a:bodyPr/>
                    <a:lstStyle/>
                    <a:p>
                      <a:r>
                        <a:rPr lang="tr-TR" sz="1900" dirty="0">
                          <a:latin typeface="Calibri" panose="020F0502020204030204" pitchFamily="34" charset="0"/>
                          <a:cs typeface="Calibri" panose="020F0502020204030204" pitchFamily="34" charset="0"/>
                        </a:rPr>
                        <a:t>İngilizce</a:t>
                      </a:r>
                      <a:r>
                        <a:rPr lang="tr-TR" sz="1900" baseline="0" dirty="0">
                          <a:latin typeface="Calibri" panose="020F0502020204030204" pitchFamily="34" charset="0"/>
                          <a:cs typeface="Calibri" panose="020F0502020204030204" pitchFamily="34" charset="0"/>
                        </a:rPr>
                        <a:t> Hazırlık </a:t>
                      </a:r>
                    </a:p>
                  </a:txBody>
                  <a:tcPr/>
                </a:tc>
                <a:tc>
                  <a:txBody>
                    <a:bodyPr/>
                    <a:lstStyle/>
                    <a:p>
                      <a:r>
                        <a:rPr lang="tr-TR" sz="1900" dirty="0">
                          <a:latin typeface="Calibri" panose="020F0502020204030204" pitchFamily="34" charset="0"/>
                          <a:cs typeface="Calibri" panose="020F0502020204030204" pitchFamily="34" charset="0"/>
                        </a:rPr>
                        <a:t>İngilizce</a:t>
                      </a:r>
                      <a:r>
                        <a:rPr lang="tr-TR" sz="1900" baseline="0" dirty="0">
                          <a:latin typeface="Calibri" panose="020F0502020204030204" pitchFamily="34" charset="0"/>
                          <a:cs typeface="Calibri" panose="020F0502020204030204" pitchFamily="34" charset="0"/>
                        </a:rPr>
                        <a:t> Öğretmenliği, İstanbul Üniversitesi</a:t>
                      </a:r>
                      <a:endParaRPr lang="tr-TR" sz="1900" dirty="0">
                        <a:latin typeface="Calibri" panose="020F0502020204030204" pitchFamily="34" charset="0"/>
                        <a:cs typeface="Calibri" panose="020F0502020204030204" pitchFamily="34" charset="0"/>
                      </a:endParaRPr>
                    </a:p>
                  </a:txBody>
                  <a:tcPr/>
                </a:tc>
                <a:tc>
                  <a:txBody>
                    <a:bodyPr/>
                    <a:lstStyle/>
                    <a:p>
                      <a:r>
                        <a:rPr lang="tr-TR" sz="1900">
                          <a:latin typeface="Calibri" panose="020F0502020204030204" pitchFamily="34" charset="0"/>
                          <a:cs typeface="Calibri" panose="020F0502020204030204" pitchFamily="34" charset="0"/>
                        </a:rPr>
                        <a:t>Uygulamalı</a:t>
                      </a:r>
                      <a:r>
                        <a:rPr lang="tr-TR" sz="1900" baseline="0">
                          <a:latin typeface="Calibri" panose="020F0502020204030204" pitchFamily="34" charset="0"/>
                          <a:cs typeface="Calibri" panose="020F0502020204030204" pitchFamily="34" charset="0"/>
                        </a:rPr>
                        <a:t> Psikoloji, Haliç Üniversitesi</a:t>
                      </a:r>
                      <a:endParaRPr lang="tr-TR" sz="19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9167062"/>
                  </a:ext>
                </a:extLst>
              </a:tr>
              <a:tr h="1328765">
                <a:tc>
                  <a:txBody>
                    <a:bodyPr/>
                    <a:lstStyle/>
                    <a:p>
                      <a:r>
                        <a:rPr lang="tr-TR" sz="1600">
                          <a:latin typeface="Times New Roman" panose="02020603050405020304" pitchFamily="18" charset="0"/>
                          <a:cs typeface="Times New Roman" panose="02020603050405020304" pitchFamily="18" charset="0"/>
                        </a:rPr>
                        <a:t>4</a:t>
                      </a:r>
                    </a:p>
                  </a:txBody>
                  <a:tcPr/>
                </a:tc>
                <a:tc>
                  <a:txBody>
                    <a:bodyPr/>
                    <a:lstStyle/>
                    <a:p>
                      <a:r>
                        <a:rPr lang="tr-TR" sz="1900">
                          <a:latin typeface="Calibri" panose="020F0502020204030204" pitchFamily="34" charset="0"/>
                          <a:cs typeface="Calibri" panose="020F0502020204030204" pitchFamily="34" charset="0"/>
                        </a:rPr>
                        <a:t>Mehmet YILDIZ</a:t>
                      </a:r>
                    </a:p>
                  </a:txBody>
                  <a:tcPr/>
                </a:tc>
                <a:tc>
                  <a:txBody>
                    <a:bodyPr/>
                    <a:lstStyle/>
                    <a:p>
                      <a:r>
                        <a:rPr lang="tr-TR" sz="1900" dirty="0">
                          <a:latin typeface="Calibri" panose="020F0502020204030204" pitchFamily="34" charset="0"/>
                          <a:cs typeface="Calibri" panose="020F0502020204030204" pitchFamily="34" charset="0"/>
                        </a:rPr>
                        <a:t>İngilizce Hazırlık</a:t>
                      </a:r>
                    </a:p>
                  </a:txBody>
                  <a:tcPr/>
                </a:tc>
                <a:tc>
                  <a:txBody>
                    <a:bodyPr/>
                    <a:lstStyle/>
                    <a:p>
                      <a:r>
                        <a:rPr lang="tr-TR" sz="1900" dirty="0">
                          <a:latin typeface="Calibri" panose="020F0502020204030204" pitchFamily="34" charset="0"/>
                          <a:cs typeface="Calibri" panose="020F0502020204030204" pitchFamily="34" charset="0"/>
                        </a:rPr>
                        <a:t>Amerikan</a:t>
                      </a:r>
                      <a:r>
                        <a:rPr lang="tr-TR" sz="1900" baseline="0" dirty="0">
                          <a:latin typeface="Calibri" panose="020F0502020204030204" pitchFamily="34" charset="0"/>
                          <a:cs typeface="Calibri" panose="020F0502020204030204" pitchFamily="34" charset="0"/>
                        </a:rPr>
                        <a:t> Kültürü ve Edebiyatı, Hacettepe Üniversitesi</a:t>
                      </a:r>
                    </a:p>
                  </a:txBody>
                  <a:tcPr/>
                </a:tc>
                <a:tc>
                  <a:txBody>
                    <a:bodyPr/>
                    <a:lstStyle/>
                    <a:p>
                      <a:endParaRPr lang="tr-TR" sz="1900" baseline="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7258012"/>
                  </a:ext>
                </a:extLst>
              </a:tr>
            </a:tbl>
          </a:graphicData>
        </a:graphic>
      </p:graphicFrame>
    </p:spTree>
    <p:extLst>
      <p:ext uri="{BB962C8B-B14F-4D97-AF65-F5344CB8AC3E}">
        <p14:creationId xmlns:p14="http://schemas.microsoft.com/office/powerpoint/2010/main" val="51951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2024 YABANCI DİLLER BÖLÜMÜ </a:t>
            </a:r>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AKADEMİK KADRO-İNGİLİCE HAZIRLIK PROGRAMI</a:t>
            </a:r>
          </a:p>
        </p:txBody>
      </p:sp>
      <p:graphicFrame>
        <p:nvGraphicFramePr>
          <p:cNvPr id="3" name="Tablo 2">
            <a:extLst>
              <a:ext uri="{FF2B5EF4-FFF2-40B4-BE49-F238E27FC236}">
                <a16:creationId xmlns:a16="http://schemas.microsoft.com/office/drawing/2014/main" id="{195F54C4-9922-F6FA-DA17-626D4B9B09BE}"/>
              </a:ext>
            </a:extLst>
          </p:cNvPr>
          <p:cNvGraphicFramePr>
            <a:graphicFrameLocks noGrp="1"/>
          </p:cNvGraphicFramePr>
          <p:nvPr>
            <p:extLst>
              <p:ext uri="{D42A27DB-BD31-4B8C-83A1-F6EECF244321}">
                <p14:modId xmlns:p14="http://schemas.microsoft.com/office/powerpoint/2010/main" val="548858907"/>
              </p:ext>
            </p:extLst>
          </p:nvPr>
        </p:nvGraphicFramePr>
        <p:xfrm>
          <a:off x="0" y="792480"/>
          <a:ext cx="12191999" cy="6065518"/>
        </p:xfrm>
        <a:graphic>
          <a:graphicData uri="http://schemas.openxmlformats.org/drawingml/2006/table">
            <a:tbl>
              <a:tblPr firstRow="1" bandRow="1">
                <a:tableStyleId>{0660B408-B3CF-4A94-85FC-2B1E0A45F4A2}</a:tableStyleId>
              </a:tblPr>
              <a:tblGrid>
                <a:gridCol w="505753">
                  <a:extLst>
                    <a:ext uri="{9D8B030D-6E8A-4147-A177-3AD203B41FA5}">
                      <a16:colId xmlns:a16="http://schemas.microsoft.com/office/drawing/2014/main" val="1345860323"/>
                    </a:ext>
                  </a:extLst>
                </a:gridCol>
                <a:gridCol w="2393911">
                  <a:extLst>
                    <a:ext uri="{9D8B030D-6E8A-4147-A177-3AD203B41FA5}">
                      <a16:colId xmlns:a16="http://schemas.microsoft.com/office/drawing/2014/main" val="4193303525"/>
                    </a:ext>
                  </a:extLst>
                </a:gridCol>
                <a:gridCol w="1733314">
                  <a:extLst>
                    <a:ext uri="{9D8B030D-6E8A-4147-A177-3AD203B41FA5}">
                      <a16:colId xmlns:a16="http://schemas.microsoft.com/office/drawing/2014/main" val="3792003893"/>
                    </a:ext>
                  </a:extLst>
                </a:gridCol>
                <a:gridCol w="3471148">
                  <a:extLst>
                    <a:ext uri="{9D8B030D-6E8A-4147-A177-3AD203B41FA5}">
                      <a16:colId xmlns:a16="http://schemas.microsoft.com/office/drawing/2014/main" val="1242897152"/>
                    </a:ext>
                  </a:extLst>
                </a:gridCol>
                <a:gridCol w="4087873">
                  <a:extLst>
                    <a:ext uri="{9D8B030D-6E8A-4147-A177-3AD203B41FA5}">
                      <a16:colId xmlns:a16="http://schemas.microsoft.com/office/drawing/2014/main" val="3812343257"/>
                    </a:ext>
                  </a:extLst>
                </a:gridCol>
              </a:tblGrid>
              <a:tr h="1221447">
                <a:tc>
                  <a:txBody>
                    <a:bodyPr/>
                    <a:lstStyle/>
                    <a:p>
                      <a:endParaRPr lang="tr-TR" sz="1600" dirty="0">
                        <a:latin typeface="Times New Roman" panose="02020603050405020304" pitchFamily="18" charset="0"/>
                        <a:cs typeface="Times New Roman" panose="02020603050405020304" pitchFamily="18" charset="0"/>
                      </a:endParaRPr>
                    </a:p>
                  </a:txBody>
                  <a:tcPr>
                    <a:solidFill>
                      <a:srgbClr val="C00000"/>
                    </a:solidFill>
                  </a:tcPr>
                </a:tc>
                <a:tc>
                  <a:txBody>
                    <a:bodyPr/>
                    <a:lstStyle/>
                    <a:p>
                      <a:r>
                        <a:rPr lang="tr-TR" sz="1900" dirty="0">
                          <a:latin typeface="+mn-lt"/>
                          <a:cs typeface="Times New Roman"/>
                        </a:rPr>
                        <a:t>Öğretim</a:t>
                      </a:r>
                      <a:r>
                        <a:rPr lang="tr-TR" sz="1900" baseline="0" dirty="0">
                          <a:latin typeface="+mn-lt"/>
                          <a:cs typeface="Times New Roman"/>
                        </a:rPr>
                        <a:t> Görevlisi</a:t>
                      </a:r>
                      <a:endParaRPr lang="tr-TR" sz="1900" dirty="0">
                        <a:latin typeface="+mn-lt"/>
                        <a:cs typeface="Times New Roman"/>
                      </a:endParaRPr>
                    </a:p>
                  </a:txBody>
                  <a:tcPr>
                    <a:solidFill>
                      <a:srgbClr val="C00000"/>
                    </a:solidFill>
                  </a:tcPr>
                </a:tc>
                <a:tc>
                  <a:txBody>
                    <a:bodyPr/>
                    <a:lstStyle/>
                    <a:p>
                      <a:r>
                        <a:rPr lang="tr-TR" sz="1900" dirty="0">
                          <a:latin typeface="+mn-lt"/>
                          <a:cs typeface="Times New Roman"/>
                        </a:rPr>
                        <a:t>Yürüttüğü Dersler</a:t>
                      </a:r>
                    </a:p>
                  </a:txBody>
                  <a:tcPr>
                    <a:solidFill>
                      <a:srgbClr val="C00000"/>
                    </a:solidFill>
                  </a:tcPr>
                </a:tc>
                <a:tc>
                  <a:txBody>
                    <a:bodyPr/>
                    <a:lstStyle/>
                    <a:p>
                      <a:r>
                        <a:rPr lang="tr-TR" sz="1900" dirty="0">
                          <a:latin typeface="+mn-lt"/>
                          <a:cs typeface="Times New Roman"/>
                        </a:rPr>
                        <a:t>Mezun Olduğu Lisans</a:t>
                      </a:r>
                      <a:r>
                        <a:rPr lang="tr-TR" sz="1900" baseline="0" dirty="0">
                          <a:latin typeface="+mn-lt"/>
                          <a:cs typeface="Times New Roman"/>
                        </a:rPr>
                        <a:t> Programı</a:t>
                      </a:r>
                      <a:endParaRPr lang="tr-TR" sz="1900" dirty="0">
                        <a:latin typeface="+mn-lt"/>
                        <a:cs typeface="Times New Roman"/>
                      </a:endParaRP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latin typeface="+mn-lt"/>
                          <a:cs typeface="Times New Roman"/>
                        </a:rPr>
                        <a:t>Mezun Olduğu Yüksek Lisans</a:t>
                      </a:r>
                      <a:r>
                        <a:rPr lang="tr-TR" sz="1900" baseline="0" dirty="0">
                          <a:latin typeface="+mn-lt"/>
                          <a:cs typeface="Times New Roman"/>
                        </a:rPr>
                        <a:t> Programı</a:t>
                      </a:r>
                      <a:endParaRPr lang="tr-TR" sz="1900" dirty="0">
                        <a:latin typeface="+mn-lt"/>
                        <a:cs typeface="Times New Roman"/>
                      </a:endParaRPr>
                    </a:p>
                    <a:p>
                      <a:endParaRPr lang="tr-TR" sz="1900">
                        <a:latin typeface="+mn-lt"/>
                        <a:cs typeface="Times New Roman" panose="02020603050405020304" pitchFamily="18" charset="0"/>
                      </a:endParaRPr>
                    </a:p>
                  </a:txBody>
                  <a:tcPr>
                    <a:solidFill>
                      <a:srgbClr val="C00000"/>
                    </a:solidFill>
                  </a:tcPr>
                </a:tc>
                <a:extLst>
                  <a:ext uri="{0D108BD9-81ED-4DB2-BD59-A6C34878D82A}">
                    <a16:rowId xmlns:a16="http://schemas.microsoft.com/office/drawing/2014/main" val="823258703"/>
                  </a:ext>
                </a:extLst>
              </a:tr>
              <a:tr h="958238">
                <a:tc>
                  <a:txBody>
                    <a:bodyPr/>
                    <a:lstStyle/>
                    <a:p>
                      <a:r>
                        <a:rPr lang="tr-TR" sz="1900" dirty="0">
                          <a:latin typeface="+mn-lt"/>
                          <a:cs typeface="Times New Roman"/>
                        </a:rPr>
                        <a:t>5</a:t>
                      </a:r>
                    </a:p>
                  </a:txBody>
                  <a:tcPr/>
                </a:tc>
                <a:tc>
                  <a:txBody>
                    <a:bodyPr/>
                    <a:lstStyle/>
                    <a:p>
                      <a:r>
                        <a:rPr lang="tr-TR" sz="1900" dirty="0">
                          <a:latin typeface="+mn-lt"/>
                          <a:cs typeface="Times New Roman"/>
                        </a:rPr>
                        <a:t>Süleyman ÇAKIR</a:t>
                      </a:r>
                    </a:p>
                  </a:txBody>
                  <a:tcPr/>
                </a:tc>
                <a:tc>
                  <a:txBody>
                    <a:bodyPr/>
                    <a:lstStyle/>
                    <a:p>
                      <a:r>
                        <a:rPr lang="tr-TR" sz="1900" dirty="0">
                          <a:latin typeface="+mn-lt"/>
                          <a:cs typeface="Times New Roman"/>
                        </a:rPr>
                        <a:t>İngilizce Hazırlık</a:t>
                      </a:r>
                    </a:p>
                  </a:txBody>
                  <a:tcPr/>
                </a:tc>
                <a:tc>
                  <a:txBody>
                    <a:bodyPr/>
                    <a:lstStyle/>
                    <a:p>
                      <a:r>
                        <a:rPr lang="tr-TR" sz="1900" dirty="0">
                          <a:latin typeface="+mn-lt"/>
                          <a:cs typeface="Times New Roman"/>
                        </a:rPr>
                        <a:t>İngilizce Dilbilim, Hacettepe Üniversitesi</a:t>
                      </a:r>
                    </a:p>
                  </a:txBody>
                  <a:tcPr/>
                </a:tc>
                <a:tc>
                  <a:txBody>
                    <a:bodyPr/>
                    <a:lstStyle/>
                    <a:p>
                      <a:pPr algn="l"/>
                      <a:r>
                        <a:rPr lang="tr-TR" sz="1900" b="0" i="0" u="none" strike="noStrike" dirty="0">
                          <a:solidFill>
                            <a:srgbClr val="000000"/>
                          </a:solidFill>
                          <a:latin typeface="+mn-lt"/>
                          <a:cs typeface="Times New Roman"/>
                        </a:rPr>
                        <a:t> Eğitim Teknolojileri</a:t>
                      </a:r>
                      <a:r>
                        <a:rPr lang="tr-TR" sz="1900" b="0" i="0" u="none" strike="noStrike" baseline="0" dirty="0">
                          <a:solidFill>
                            <a:srgbClr val="000000"/>
                          </a:solidFill>
                          <a:latin typeface="+mn-lt"/>
                          <a:cs typeface="Times New Roman"/>
                        </a:rPr>
                        <a:t>, </a:t>
                      </a:r>
                      <a:r>
                        <a:rPr lang="tr-TR" sz="1900" b="0" i="0" u="none" strike="noStrike" dirty="0" err="1">
                          <a:solidFill>
                            <a:srgbClr val="000000"/>
                          </a:solidFill>
                          <a:latin typeface="+mn-lt"/>
                          <a:cs typeface="Times New Roman"/>
                        </a:rPr>
                        <a:t>Bahşehir</a:t>
                      </a:r>
                      <a:r>
                        <a:rPr lang="tr-TR" sz="1900" b="0" i="0" u="none" strike="noStrike" dirty="0">
                          <a:solidFill>
                            <a:srgbClr val="000000"/>
                          </a:solidFill>
                          <a:latin typeface="+mn-lt"/>
                          <a:cs typeface="Times New Roman"/>
                        </a:rPr>
                        <a:t> Üniversitesi</a:t>
                      </a:r>
                    </a:p>
                  </a:txBody>
                  <a:tcPr marL="9525" marR="9525" marT="9525" marB="0" anchor="ctr"/>
                </a:tc>
                <a:extLst>
                  <a:ext uri="{0D108BD9-81ED-4DB2-BD59-A6C34878D82A}">
                    <a16:rowId xmlns:a16="http://schemas.microsoft.com/office/drawing/2014/main" val="1291833534"/>
                  </a:ext>
                </a:extLst>
              </a:tr>
              <a:tr h="1221447">
                <a:tc>
                  <a:txBody>
                    <a:bodyPr/>
                    <a:lstStyle/>
                    <a:p>
                      <a:r>
                        <a:rPr lang="tr-TR" sz="1900" dirty="0">
                          <a:latin typeface="+mn-lt"/>
                          <a:cs typeface="Times New Roman"/>
                        </a:rPr>
                        <a:t>6</a:t>
                      </a:r>
                    </a:p>
                  </a:txBody>
                  <a:tcPr/>
                </a:tc>
                <a:tc>
                  <a:txBody>
                    <a:bodyPr/>
                    <a:lstStyle/>
                    <a:p>
                      <a:r>
                        <a:rPr lang="tr-TR" sz="1900" dirty="0">
                          <a:latin typeface="+mn-lt"/>
                          <a:cs typeface="Times New Roman"/>
                        </a:rPr>
                        <a:t>Maria </a:t>
                      </a:r>
                      <a:r>
                        <a:rPr lang="tr-TR" sz="1900" dirty="0" err="1">
                          <a:latin typeface="+mn-lt"/>
                          <a:cs typeface="Times New Roman"/>
                        </a:rPr>
                        <a:t>Angelica</a:t>
                      </a:r>
                      <a:r>
                        <a:rPr lang="tr-TR" sz="1900" dirty="0">
                          <a:latin typeface="+mn-lt"/>
                          <a:cs typeface="Times New Roman"/>
                        </a:rPr>
                        <a:t> CHAUSH</a:t>
                      </a:r>
                    </a:p>
                  </a:txBody>
                  <a:tcPr/>
                </a:tc>
                <a:tc>
                  <a:txBody>
                    <a:bodyPr/>
                    <a:lstStyle/>
                    <a:p>
                      <a:r>
                        <a:rPr lang="tr-TR" sz="1900" dirty="0">
                          <a:latin typeface="+mn-lt"/>
                          <a:cs typeface="Times New Roman"/>
                        </a:rPr>
                        <a:t>İngilizce Hazırlık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900" b="0" i="0" u="none" strike="noStrike" kern="1200" baseline="0" dirty="0">
                          <a:solidFill>
                            <a:srgbClr val="000000"/>
                          </a:solidFill>
                          <a:latin typeface="+mn-lt"/>
                          <a:ea typeface="+mn-ea"/>
                          <a:cs typeface="Times New Roman"/>
                        </a:rPr>
                        <a:t>Gazetecilik, De la </a:t>
                      </a:r>
                      <a:r>
                        <a:rPr lang="tr-TR" sz="1900" b="0" i="0" u="none" strike="noStrike" kern="1200" baseline="0" dirty="0" err="1">
                          <a:solidFill>
                            <a:srgbClr val="000000"/>
                          </a:solidFill>
                          <a:latin typeface="+mn-lt"/>
                          <a:ea typeface="+mn-ea"/>
                          <a:cs typeface="Times New Roman"/>
                        </a:rPr>
                        <a:t>Salle</a:t>
                      </a:r>
                      <a:r>
                        <a:rPr lang="tr-TR" sz="1900" b="0" i="0" u="none" strike="noStrike" kern="1200" baseline="0" dirty="0">
                          <a:solidFill>
                            <a:srgbClr val="000000"/>
                          </a:solidFill>
                          <a:latin typeface="+mn-lt"/>
                          <a:ea typeface="+mn-ea"/>
                          <a:cs typeface="Times New Roman"/>
                        </a:rPr>
                        <a:t> Üniversitesi</a:t>
                      </a:r>
                    </a:p>
                    <a:p>
                      <a:r>
                        <a:rPr lang="tr-TR" sz="1900" b="0" i="0" u="none" strike="noStrike" kern="1200" baseline="0" dirty="0" err="1">
                          <a:solidFill>
                            <a:schemeClr val="dk1"/>
                          </a:solidFill>
                          <a:latin typeface="+mn-lt"/>
                          <a:ea typeface="+mn-ea"/>
                          <a:cs typeface="Times New Roman" panose="02020603050405020304" pitchFamily="18" charset="0"/>
                        </a:rPr>
                        <a:t>Dasmarinas</a:t>
                      </a:r>
                      <a:endParaRPr lang="tr-TR" sz="1900" b="0" i="0" u="none" strike="noStrike" kern="1200" baseline="0" dirty="0">
                        <a:solidFill>
                          <a:schemeClr val="dk1"/>
                        </a:solidFill>
                        <a:latin typeface="+mn-lt"/>
                        <a:ea typeface="+mn-ea"/>
                        <a:cs typeface="Times New Roman" panose="02020603050405020304" pitchFamily="18" charset="0"/>
                      </a:endParaRPr>
                    </a:p>
                  </a:txBody>
                  <a:tcPr/>
                </a:tc>
                <a:tc>
                  <a:txBody>
                    <a:bodyPr/>
                    <a:lstStyle/>
                    <a:p>
                      <a:r>
                        <a:rPr lang="tr-TR" sz="1900" dirty="0">
                          <a:latin typeface="+mn-lt"/>
                          <a:cs typeface="Times New Roman"/>
                        </a:rPr>
                        <a:t>İş Yönetimi,</a:t>
                      </a:r>
                      <a:r>
                        <a:rPr lang="tr-TR" sz="1900" baseline="0" dirty="0">
                          <a:latin typeface="+mn-lt"/>
                          <a:cs typeface="Times New Roman"/>
                        </a:rPr>
                        <a:t> Cardiff </a:t>
                      </a:r>
                      <a:r>
                        <a:rPr lang="tr-TR" sz="1900" baseline="0" dirty="0" err="1">
                          <a:latin typeface="+mn-lt"/>
                          <a:cs typeface="Times New Roman"/>
                        </a:rPr>
                        <a:t>Metropolitan</a:t>
                      </a:r>
                      <a:r>
                        <a:rPr lang="tr-TR" sz="1900" baseline="0" dirty="0">
                          <a:latin typeface="+mn-lt"/>
                          <a:cs typeface="Times New Roman"/>
                        </a:rPr>
                        <a:t> Üniversitesi</a:t>
                      </a:r>
                      <a:endParaRPr lang="tr-TR" sz="1900" dirty="0">
                        <a:latin typeface="+mn-lt"/>
                        <a:cs typeface="Times New Roman"/>
                      </a:endParaRPr>
                    </a:p>
                  </a:txBody>
                  <a:tcPr/>
                </a:tc>
                <a:extLst>
                  <a:ext uri="{0D108BD9-81ED-4DB2-BD59-A6C34878D82A}">
                    <a16:rowId xmlns:a16="http://schemas.microsoft.com/office/drawing/2014/main" val="3748217854"/>
                  </a:ext>
                </a:extLst>
              </a:tr>
              <a:tr h="958238">
                <a:tc>
                  <a:txBody>
                    <a:bodyPr/>
                    <a:lstStyle/>
                    <a:p>
                      <a:r>
                        <a:rPr lang="tr-TR" sz="1900" dirty="0">
                          <a:latin typeface="+mn-lt"/>
                          <a:cs typeface="Times New Roman"/>
                        </a:rPr>
                        <a:t>7</a:t>
                      </a:r>
                    </a:p>
                  </a:txBody>
                  <a:tcPr/>
                </a:tc>
                <a:tc>
                  <a:txBody>
                    <a:bodyPr/>
                    <a:lstStyle/>
                    <a:p>
                      <a:r>
                        <a:rPr lang="tr-TR" sz="1900" dirty="0">
                          <a:latin typeface="+mn-lt"/>
                          <a:cs typeface="Times New Roman"/>
                        </a:rPr>
                        <a:t>Kadir BERBEROĞLU (DSÜ)</a:t>
                      </a:r>
                    </a:p>
                  </a:txBody>
                  <a:tcPr/>
                </a:tc>
                <a:tc>
                  <a:txBody>
                    <a:bodyPr/>
                    <a:lstStyle/>
                    <a:p>
                      <a:r>
                        <a:rPr lang="tr-TR" sz="1900" dirty="0">
                          <a:latin typeface="+mn-lt"/>
                          <a:cs typeface="Times New Roman"/>
                        </a:rPr>
                        <a:t>İngilizce Hazırlık</a:t>
                      </a:r>
                    </a:p>
                  </a:txBody>
                  <a:tcPr/>
                </a:tc>
                <a:tc>
                  <a:txBody>
                    <a:bodyPr/>
                    <a:lstStyle/>
                    <a:p>
                      <a:r>
                        <a:rPr lang="tr-TR" sz="1900" dirty="0">
                          <a:latin typeface="+mn-lt"/>
                          <a:cs typeface="Times New Roman"/>
                        </a:rPr>
                        <a:t>Amerikan Kültürü ve Edebiyatı, İstanbul</a:t>
                      </a:r>
                      <a:r>
                        <a:rPr lang="tr-TR" sz="1900" baseline="0" dirty="0">
                          <a:latin typeface="+mn-lt"/>
                          <a:cs typeface="Times New Roman"/>
                        </a:rPr>
                        <a:t> </a:t>
                      </a:r>
                      <a:r>
                        <a:rPr lang="tr-TR" sz="1900" dirty="0">
                          <a:latin typeface="+mn-lt"/>
                          <a:cs typeface="Times New Roman"/>
                        </a:rPr>
                        <a:t>Üniversitesi </a:t>
                      </a:r>
                      <a:endParaRPr lang="tr-TR" sz="1900" dirty="0">
                        <a:latin typeface="+mn-lt"/>
                        <a:cs typeface="Times New Roman" panose="02020603050405020304" pitchFamily="18" charset="0"/>
                      </a:endParaRPr>
                    </a:p>
                  </a:txBody>
                  <a:tcPr/>
                </a:tc>
                <a:tc>
                  <a:txBody>
                    <a:bodyPr/>
                    <a:lstStyle/>
                    <a:p>
                      <a:endParaRPr lang="tr-TR" sz="1900" baseline="0" dirty="0">
                        <a:latin typeface="+mn-lt"/>
                        <a:cs typeface="Times New Roman" panose="02020603050405020304" pitchFamily="18" charset="0"/>
                      </a:endParaRPr>
                    </a:p>
                  </a:txBody>
                  <a:tcPr/>
                </a:tc>
                <a:extLst>
                  <a:ext uri="{0D108BD9-81ED-4DB2-BD59-A6C34878D82A}">
                    <a16:rowId xmlns:a16="http://schemas.microsoft.com/office/drawing/2014/main" val="2618110894"/>
                  </a:ext>
                </a:extLst>
              </a:tr>
              <a:tr h="853074">
                <a:tc>
                  <a:txBody>
                    <a:bodyPr/>
                    <a:lstStyle/>
                    <a:p>
                      <a:r>
                        <a:rPr lang="tr-TR" sz="1900" dirty="0">
                          <a:latin typeface="+mn-lt"/>
                        </a:rPr>
                        <a:t>8</a:t>
                      </a:r>
                    </a:p>
                  </a:txBody>
                  <a:tcPr/>
                </a:tc>
                <a:tc>
                  <a:txBody>
                    <a:bodyPr/>
                    <a:lstStyle/>
                    <a:p>
                      <a:r>
                        <a:rPr lang="tr-TR" sz="1900" dirty="0" err="1">
                          <a:solidFill>
                            <a:srgbClr val="000000"/>
                          </a:solidFill>
                          <a:latin typeface="+mn-lt"/>
                          <a:cs typeface="Times New Roman"/>
                        </a:rPr>
                        <a:t>Afrah</a:t>
                      </a:r>
                      <a:r>
                        <a:rPr lang="tr-TR" sz="1900" dirty="0">
                          <a:solidFill>
                            <a:srgbClr val="000000"/>
                          </a:solidFill>
                          <a:latin typeface="+mn-lt"/>
                          <a:cs typeface="Times New Roman"/>
                        </a:rPr>
                        <a:t> ABDULMUGHNI</a:t>
                      </a:r>
                    </a:p>
                  </a:txBody>
                  <a:tcPr/>
                </a:tc>
                <a:tc>
                  <a:txBody>
                    <a:bodyPr/>
                    <a:lstStyle/>
                    <a:p>
                      <a:r>
                        <a:rPr lang="tr-TR" sz="1900" dirty="0">
                          <a:solidFill>
                            <a:srgbClr val="000000"/>
                          </a:solidFill>
                          <a:latin typeface="+mn-lt"/>
                          <a:cs typeface="Times New Roman"/>
                        </a:rPr>
                        <a:t>Medikal İngilizce</a:t>
                      </a:r>
                    </a:p>
                  </a:txBody>
                  <a:tcPr/>
                </a:tc>
                <a:tc>
                  <a:txBody>
                    <a:bodyPr/>
                    <a:lstStyle/>
                    <a:p>
                      <a:r>
                        <a:rPr lang="tr-TR" sz="1900" kern="1200" dirty="0">
                          <a:solidFill>
                            <a:srgbClr val="000000"/>
                          </a:solidFill>
                          <a:effectLst/>
                          <a:latin typeface="+mn-lt"/>
                          <a:ea typeface="+mn-ea"/>
                          <a:cs typeface="Times New Roman"/>
                        </a:rPr>
                        <a:t>İngilizce Dili Eğitimi,</a:t>
                      </a:r>
                      <a:r>
                        <a:rPr lang="tr-TR" sz="1900" kern="1200" baseline="0" dirty="0">
                          <a:solidFill>
                            <a:srgbClr val="000000"/>
                          </a:solidFill>
                          <a:effectLst/>
                          <a:latin typeface="+mn-lt"/>
                          <a:ea typeface="+mn-ea"/>
                          <a:cs typeface="Times New Roman"/>
                        </a:rPr>
                        <a:t> </a:t>
                      </a:r>
                      <a:r>
                        <a:rPr lang="tr-TR" sz="1900" kern="1200" dirty="0" err="1">
                          <a:solidFill>
                            <a:srgbClr val="000000"/>
                          </a:solidFill>
                          <a:effectLst/>
                          <a:latin typeface="+mn-lt"/>
                          <a:ea typeface="+mn-ea"/>
                          <a:cs typeface="Times New Roman"/>
                        </a:rPr>
                        <a:t>Sana’a</a:t>
                      </a:r>
                      <a:r>
                        <a:rPr lang="tr-TR" sz="1900" kern="1200" dirty="0">
                          <a:solidFill>
                            <a:srgbClr val="000000"/>
                          </a:solidFill>
                          <a:effectLst/>
                          <a:latin typeface="+mn-lt"/>
                          <a:ea typeface="+mn-ea"/>
                          <a:cs typeface="Times New Roman"/>
                        </a:rPr>
                        <a:t> Üniversitesi</a:t>
                      </a:r>
                      <a:endParaRPr lang="tr-TR" sz="1900" dirty="0">
                        <a:solidFill>
                          <a:srgbClr val="000000"/>
                        </a:solidFill>
                        <a:latin typeface="+mn-lt"/>
                        <a:cs typeface="Times New Roman"/>
                      </a:endParaRPr>
                    </a:p>
                  </a:txBody>
                  <a:tcPr/>
                </a:tc>
                <a:tc>
                  <a:txBody>
                    <a:bodyPr/>
                    <a:lstStyle/>
                    <a:p>
                      <a:r>
                        <a:rPr lang="tr-TR" sz="1900" kern="1200" dirty="0">
                          <a:solidFill>
                            <a:srgbClr val="000000"/>
                          </a:solidFill>
                          <a:effectLst/>
                          <a:latin typeface="+mn-lt"/>
                          <a:ea typeface="+mn-ea"/>
                          <a:cs typeface="Times New Roman"/>
                        </a:rPr>
                        <a:t>İngiliz Edebiyatı,</a:t>
                      </a:r>
                      <a:r>
                        <a:rPr lang="tr-TR" sz="1900" kern="1200" baseline="0" dirty="0">
                          <a:solidFill>
                            <a:srgbClr val="000000"/>
                          </a:solidFill>
                          <a:effectLst/>
                          <a:latin typeface="+mn-lt"/>
                          <a:ea typeface="+mn-ea"/>
                          <a:cs typeface="Times New Roman"/>
                        </a:rPr>
                        <a:t> </a:t>
                      </a:r>
                      <a:r>
                        <a:rPr lang="tr-TR" sz="1900" kern="1200" dirty="0">
                          <a:solidFill>
                            <a:srgbClr val="000000"/>
                          </a:solidFill>
                          <a:effectLst/>
                          <a:latin typeface="+mn-lt"/>
                          <a:ea typeface="+mn-ea"/>
                          <a:cs typeface="Times New Roman"/>
                        </a:rPr>
                        <a:t>Hindistan English </a:t>
                      </a:r>
                      <a:r>
                        <a:rPr lang="tr-TR" sz="1900" kern="1200" dirty="0" err="1">
                          <a:solidFill>
                            <a:srgbClr val="000000"/>
                          </a:solidFill>
                          <a:effectLst/>
                          <a:latin typeface="+mn-lt"/>
                          <a:ea typeface="+mn-ea"/>
                          <a:cs typeface="Times New Roman"/>
                        </a:rPr>
                        <a:t>and</a:t>
                      </a:r>
                      <a:r>
                        <a:rPr lang="tr-TR" sz="1900" kern="1200" dirty="0">
                          <a:solidFill>
                            <a:srgbClr val="000000"/>
                          </a:solidFill>
                          <a:effectLst/>
                          <a:latin typeface="+mn-lt"/>
                          <a:ea typeface="+mn-ea"/>
                          <a:cs typeface="Times New Roman"/>
                        </a:rPr>
                        <a:t> </a:t>
                      </a:r>
                      <a:r>
                        <a:rPr lang="tr-TR" sz="1900" kern="1200" dirty="0" err="1">
                          <a:solidFill>
                            <a:srgbClr val="000000"/>
                          </a:solidFill>
                          <a:effectLst/>
                          <a:latin typeface="+mn-lt"/>
                          <a:ea typeface="+mn-ea"/>
                          <a:cs typeface="Times New Roman"/>
                        </a:rPr>
                        <a:t>Foreign</a:t>
                      </a:r>
                      <a:r>
                        <a:rPr lang="tr-TR" sz="1900" kern="1200" dirty="0">
                          <a:solidFill>
                            <a:srgbClr val="000000"/>
                          </a:solidFill>
                          <a:effectLst/>
                          <a:latin typeface="+mn-lt"/>
                          <a:ea typeface="+mn-ea"/>
                          <a:cs typeface="Times New Roman"/>
                        </a:rPr>
                        <a:t> Language Üniversitesi</a:t>
                      </a:r>
                      <a:endParaRPr lang="tr-TR" sz="1900" dirty="0">
                        <a:solidFill>
                          <a:srgbClr val="000000"/>
                        </a:solidFill>
                        <a:latin typeface="+mn-lt"/>
                        <a:cs typeface="Times New Roman"/>
                      </a:endParaRPr>
                    </a:p>
                  </a:txBody>
                  <a:tcPr/>
                </a:tc>
                <a:extLst>
                  <a:ext uri="{0D108BD9-81ED-4DB2-BD59-A6C34878D82A}">
                    <a16:rowId xmlns:a16="http://schemas.microsoft.com/office/drawing/2014/main" val="997300457"/>
                  </a:ext>
                </a:extLst>
              </a:tr>
              <a:tr h="853074">
                <a:tc>
                  <a:txBody>
                    <a:bodyPr/>
                    <a:lstStyle/>
                    <a:p>
                      <a:r>
                        <a:rPr lang="tr-TR" sz="1900" dirty="0">
                          <a:latin typeface="+mn-lt"/>
                        </a:rPr>
                        <a:t>9</a:t>
                      </a:r>
                    </a:p>
                  </a:txBody>
                  <a:tcPr/>
                </a:tc>
                <a:tc>
                  <a:txBody>
                    <a:bodyPr/>
                    <a:lstStyle/>
                    <a:p>
                      <a:r>
                        <a:rPr lang="tr-TR" sz="1900" dirty="0">
                          <a:latin typeface="+mn-lt"/>
                          <a:cs typeface="Times New Roman"/>
                        </a:rPr>
                        <a:t>Özge İNCELİ</a:t>
                      </a:r>
                    </a:p>
                  </a:txBody>
                  <a:tcPr/>
                </a:tc>
                <a:tc>
                  <a:txBody>
                    <a:bodyPr/>
                    <a:lstStyle/>
                    <a:p>
                      <a:r>
                        <a:rPr lang="tr-TR" sz="1900" dirty="0">
                          <a:latin typeface="+mn-lt"/>
                          <a:cs typeface="Times New Roman"/>
                        </a:rPr>
                        <a:t>Medikal İngilizce</a:t>
                      </a:r>
                    </a:p>
                  </a:txBody>
                  <a:tcPr/>
                </a:tc>
                <a:tc>
                  <a:txBody>
                    <a:bodyPr/>
                    <a:lstStyle/>
                    <a:p>
                      <a:r>
                        <a:rPr lang="tr-TR" sz="1900" dirty="0">
                          <a:latin typeface="+mn-lt"/>
                          <a:cs typeface="Times New Roman"/>
                        </a:rPr>
                        <a:t>İngilizce Öğretmenliği, Orta Doğu Teknik Üniversitesi</a:t>
                      </a:r>
                    </a:p>
                  </a:txBody>
                  <a:tcPr/>
                </a:tc>
                <a:tc>
                  <a:txBody>
                    <a:bodyPr/>
                    <a:lstStyle/>
                    <a:p>
                      <a:r>
                        <a:rPr lang="tr-TR" sz="1900" dirty="0">
                          <a:latin typeface="+mn-lt"/>
                          <a:cs typeface="Times New Roman"/>
                        </a:rPr>
                        <a:t>Eğitim Bilimleri, Yıldız Teknik</a:t>
                      </a:r>
                      <a:r>
                        <a:rPr lang="tr-TR" sz="1900" baseline="0" dirty="0">
                          <a:latin typeface="+mn-lt"/>
                          <a:cs typeface="Times New Roman"/>
                        </a:rPr>
                        <a:t> Üniversitesi</a:t>
                      </a:r>
                      <a:endParaRPr lang="tr-TR" sz="1900" dirty="0">
                        <a:latin typeface="+mn-lt"/>
                        <a:cs typeface="Times New Roman"/>
                      </a:endParaRPr>
                    </a:p>
                  </a:txBody>
                  <a:tcPr/>
                </a:tc>
                <a:extLst>
                  <a:ext uri="{0D108BD9-81ED-4DB2-BD59-A6C34878D82A}">
                    <a16:rowId xmlns:a16="http://schemas.microsoft.com/office/drawing/2014/main" val="2448205618"/>
                  </a:ext>
                </a:extLst>
              </a:tr>
            </a:tbl>
          </a:graphicData>
        </a:graphic>
      </p:graphicFrame>
    </p:spTree>
    <p:extLst>
      <p:ext uri="{BB962C8B-B14F-4D97-AF65-F5344CB8AC3E}">
        <p14:creationId xmlns:p14="http://schemas.microsoft.com/office/powerpoint/2010/main" val="129179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400594" y="-37516"/>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2024 YABANCI DİLLER BÖLÜMÜ </a:t>
            </a:r>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AKADEMİK KADRO-İNGİLİCE HAZIRLIK PROGRAMI</a:t>
            </a:r>
          </a:p>
        </p:txBody>
      </p:sp>
      <p:graphicFrame>
        <p:nvGraphicFramePr>
          <p:cNvPr id="2" name="Tablo 1">
            <a:extLst>
              <a:ext uri="{FF2B5EF4-FFF2-40B4-BE49-F238E27FC236}">
                <a16:creationId xmlns:a16="http://schemas.microsoft.com/office/drawing/2014/main" id="{F6E7C300-CF2C-EAC1-D919-CE36D27062D7}"/>
              </a:ext>
            </a:extLst>
          </p:cNvPr>
          <p:cNvGraphicFramePr>
            <a:graphicFrameLocks noGrp="1"/>
          </p:cNvGraphicFramePr>
          <p:nvPr>
            <p:extLst>
              <p:ext uri="{D42A27DB-BD31-4B8C-83A1-F6EECF244321}">
                <p14:modId xmlns:p14="http://schemas.microsoft.com/office/powerpoint/2010/main" val="2148350755"/>
              </p:ext>
            </p:extLst>
          </p:nvPr>
        </p:nvGraphicFramePr>
        <p:xfrm>
          <a:off x="0" y="736710"/>
          <a:ext cx="12192001" cy="6121289"/>
        </p:xfrm>
        <a:graphic>
          <a:graphicData uri="http://schemas.openxmlformats.org/drawingml/2006/table">
            <a:tbl>
              <a:tblPr firstRow="1" bandRow="1">
                <a:tableStyleId>{0660B408-B3CF-4A94-85FC-2B1E0A45F4A2}</a:tableStyleId>
              </a:tblPr>
              <a:tblGrid>
                <a:gridCol w="504137">
                  <a:extLst>
                    <a:ext uri="{9D8B030D-6E8A-4147-A177-3AD203B41FA5}">
                      <a16:colId xmlns:a16="http://schemas.microsoft.com/office/drawing/2014/main" val="726468120"/>
                    </a:ext>
                  </a:extLst>
                </a:gridCol>
                <a:gridCol w="2710496">
                  <a:extLst>
                    <a:ext uri="{9D8B030D-6E8A-4147-A177-3AD203B41FA5}">
                      <a16:colId xmlns:a16="http://schemas.microsoft.com/office/drawing/2014/main" val="1521853453"/>
                    </a:ext>
                  </a:extLst>
                </a:gridCol>
                <a:gridCol w="2437012">
                  <a:extLst>
                    <a:ext uri="{9D8B030D-6E8A-4147-A177-3AD203B41FA5}">
                      <a16:colId xmlns:a16="http://schemas.microsoft.com/office/drawing/2014/main" val="850442944"/>
                    </a:ext>
                  </a:extLst>
                </a:gridCol>
                <a:gridCol w="3120207">
                  <a:extLst>
                    <a:ext uri="{9D8B030D-6E8A-4147-A177-3AD203B41FA5}">
                      <a16:colId xmlns:a16="http://schemas.microsoft.com/office/drawing/2014/main" val="4081375530"/>
                    </a:ext>
                  </a:extLst>
                </a:gridCol>
                <a:gridCol w="3420149">
                  <a:extLst>
                    <a:ext uri="{9D8B030D-6E8A-4147-A177-3AD203B41FA5}">
                      <a16:colId xmlns:a16="http://schemas.microsoft.com/office/drawing/2014/main" val="3189105899"/>
                    </a:ext>
                  </a:extLst>
                </a:gridCol>
              </a:tblGrid>
              <a:tr h="699090">
                <a:tc>
                  <a:txBody>
                    <a:bodyPr/>
                    <a:lstStyle/>
                    <a:p>
                      <a:endParaRPr lang="tr-TR" sz="1900" dirty="0">
                        <a:latin typeface="+mn-lt"/>
                        <a:cs typeface="Times New Roman" panose="02020603050405020304" pitchFamily="18" charset="0"/>
                      </a:endParaRPr>
                    </a:p>
                  </a:txBody>
                  <a:tcPr>
                    <a:solidFill>
                      <a:srgbClr val="C00000"/>
                    </a:solidFill>
                  </a:tcPr>
                </a:tc>
                <a:tc>
                  <a:txBody>
                    <a:bodyPr/>
                    <a:lstStyle/>
                    <a:p>
                      <a:r>
                        <a:rPr lang="tr-TR" sz="1900" dirty="0">
                          <a:latin typeface="+mn-lt"/>
                          <a:cs typeface="Times New Roman" panose="02020603050405020304" pitchFamily="18" charset="0"/>
                        </a:rPr>
                        <a:t>Öğretim</a:t>
                      </a:r>
                      <a:r>
                        <a:rPr lang="tr-TR" sz="1900" baseline="0" dirty="0">
                          <a:latin typeface="+mn-lt"/>
                          <a:cs typeface="Times New Roman" panose="02020603050405020304" pitchFamily="18" charset="0"/>
                        </a:rPr>
                        <a:t> Görevlisi</a:t>
                      </a:r>
                      <a:endParaRPr lang="tr-TR" sz="1900" dirty="0">
                        <a:latin typeface="+mn-lt"/>
                        <a:cs typeface="Times New Roman" panose="02020603050405020304" pitchFamily="18" charset="0"/>
                      </a:endParaRPr>
                    </a:p>
                  </a:txBody>
                  <a:tcPr>
                    <a:solidFill>
                      <a:srgbClr val="C00000"/>
                    </a:solidFill>
                  </a:tcPr>
                </a:tc>
                <a:tc>
                  <a:txBody>
                    <a:bodyPr/>
                    <a:lstStyle/>
                    <a:p>
                      <a:r>
                        <a:rPr lang="tr-TR" sz="1900">
                          <a:latin typeface="+mn-lt"/>
                          <a:cs typeface="Times New Roman" panose="02020603050405020304" pitchFamily="18" charset="0"/>
                        </a:rPr>
                        <a:t>Yürüttüğü Dersler</a:t>
                      </a:r>
                    </a:p>
                  </a:txBody>
                  <a:tcPr>
                    <a:solidFill>
                      <a:srgbClr val="C00000"/>
                    </a:solidFill>
                  </a:tcPr>
                </a:tc>
                <a:tc>
                  <a:txBody>
                    <a:bodyPr/>
                    <a:lstStyle/>
                    <a:p>
                      <a:r>
                        <a:rPr lang="tr-TR" sz="1900">
                          <a:latin typeface="+mn-lt"/>
                          <a:cs typeface="Times New Roman" panose="02020603050405020304" pitchFamily="18" charset="0"/>
                        </a:rPr>
                        <a:t>Mezun Olduğu Lisans Programı</a:t>
                      </a: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latin typeface="+mn-lt"/>
                          <a:cs typeface="Times New Roman" panose="02020603050405020304" pitchFamily="18" charset="0"/>
                        </a:rPr>
                        <a:t>Mezun Olduğu Yüksek Lisans Programı</a:t>
                      </a:r>
                    </a:p>
                  </a:txBody>
                  <a:tcPr>
                    <a:solidFill>
                      <a:srgbClr val="C00000"/>
                    </a:solidFill>
                  </a:tcPr>
                </a:tc>
                <a:extLst>
                  <a:ext uri="{0D108BD9-81ED-4DB2-BD59-A6C34878D82A}">
                    <a16:rowId xmlns:a16="http://schemas.microsoft.com/office/drawing/2014/main" val="3230305634"/>
                  </a:ext>
                </a:extLst>
              </a:tr>
              <a:tr h="1000971">
                <a:tc>
                  <a:txBody>
                    <a:bodyPr/>
                    <a:lstStyle/>
                    <a:p>
                      <a:r>
                        <a:rPr lang="tr-TR" sz="1900" dirty="0">
                          <a:latin typeface="+mn-lt"/>
                          <a:cs typeface="Times New Roman" panose="02020603050405020304" pitchFamily="18" charset="0"/>
                        </a:rPr>
                        <a:t>10</a:t>
                      </a:r>
                    </a:p>
                  </a:txBody>
                  <a:tcPr/>
                </a:tc>
                <a:tc>
                  <a:txBody>
                    <a:bodyPr/>
                    <a:lstStyle/>
                    <a:p>
                      <a:r>
                        <a:rPr lang="tr-TR" sz="1900" dirty="0">
                          <a:latin typeface="+mn-lt"/>
                          <a:cs typeface="Times New Roman" panose="02020603050405020304" pitchFamily="18" charset="0"/>
                        </a:rPr>
                        <a:t>Akın SARI</a:t>
                      </a:r>
                    </a:p>
                  </a:txBody>
                  <a:tcPr/>
                </a:tc>
                <a:tc>
                  <a:txBody>
                    <a:bodyPr/>
                    <a:lstStyle/>
                    <a:p>
                      <a:r>
                        <a:rPr lang="tr-TR" sz="1900" dirty="0">
                          <a:latin typeface="+mn-lt"/>
                          <a:cs typeface="Times New Roman" panose="02020603050405020304" pitchFamily="18" charset="0"/>
                        </a:rPr>
                        <a:t>Medikal ve Genel İngilizce</a:t>
                      </a:r>
                    </a:p>
                    <a:p>
                      <a:endParaRPr lang="tr-TR" sz="1900" dirty="0">
                        <a:latin typeface="+mn-lt"/>
                        <a:cs typeface="Times New Roman" panose="02020603050405020304" pitchFamily="18" charset="0"/>
                      </a:endParaRPr>
                    </a:p>
                  </a:txBody>
                  <a:tcPr/>
                </a:tc>
                <a:tc>
                  <a:txBody>
                    <a:bodyPr/>
                    <a:lstStyle/>
                    <a:p>
                      <a:r>
                        <a:rPr lang="tr-TR" sz="1900" kern="1200">
                          <a:solidFill>
                            <a:schemeClr val="dk1"/>
                          </a:solidFill>
                          <a:effectLst/>
                          <a:latin typeface="+mn-lt"/>
                          <a:ea typeface="+mn-ea"/>
                          <a:cs typeface="Times New Roman" panose="02020603050405020304" pitchFamily="18" charset="0"/>
                        </a:rPr>
                        <a:t>Amerikan Kültür ve Edebiyatı,</a:t>
                      </a:r>
                      <a:r>
                        <a:rPr lang="tr-TR" sz="1900" kern="1200" baseline="0">
                          <a:solidFill>
                            <a:schemeClr val="dk1"/>
                          </a:solidFill>
                          <a:effectLst/>
                          <a:latin typeface="+mn-lt"/>
                          <a:ea typeface="+mn-ea"/>
                          <a:cs typeface="Times New Roman" panose="02020603050405020304" pitchFamily="18" charset="0"/>
                        </a:rPr>
                        <a:t> </a:t>
                      </a:r>
                      <a:r>
                        <a:rPr lang="tr-TR" sz="1900" kern="1200">
                          <a:solidFill>
                            <a:schemeClr val="dk1"/>
                          </a:solidFill>
                          <a:effectLst/>
                          <a:latin typeface="+mn-lt"/>
                          <a:ea typeface="+mn-ea"/>
                          <a:cs typeface="Times New Roman" panose="02020603050405020304" pitchFamily="18" charset="0"/>
                        </a:rPr>
                        <a:t>İstanbul Üniversitesi</a:t>
                      </a:r>
                      <a:endParaRPr lang="tr-TR" sz="1900">
                        <a:latin typeface="+mn-lt"/>
                        <a:cs typeface="Times New Roman" panose="02020603050405020304" pitchFamily="18" charset="0"/>
                      </a:endParaRPr>
                    </a:p>
                  </a:txBody>
                  <a:tcPr/>
                </a:tc>
                <a:tc>
                  <a:txBody>
                    <a:bodyPr/>
                    <a:lstStyle/>
                    <a:p>
                      <a:r>
                        <a:rPr lang="tr-TR" sz="1900" kern="1200" dirty="0">
                          <a:solidFill>
                            <a:schemeClr val="dk1"/>
                          </a:solidFill>
                          <a:effectLst/>
                          <a:latin typeface="+mn-lt"/>
                          <a:ea typeface="+mn-ea"/>
                          <a:cs typeface="Times New Roman" panose="02020603050405020304" pitchFamily="18" charset="0"/>
                        </a:rPr>
                        <a:t>Amerikan Kültür ve Edebiyatı, İstanbul Üniversitesi</a:t>
                      </a:r>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3746193234"/>
                  </a:ext>
                </a:extLst>
              </a:tr>
              <a:tr h="699090">
                <a:tc>
                  <a:txBody>
                    <a:bodyPr/>
                    <a:lstStyle/>
                    <a:p>
                      <a:r>
                        <a:rPr lang="tr-TR" sz="1900" dirty="0">
                          <a:latin typeface="+mn-lt"/>
                          <a:cs typeface="Times New Roman" panose="02020603050405020304" pitchFamily="18" charset="0"/>
                        </a:rPr>
                        <a:t>11</a:t>
                      </a:r>
                    </a:p>
                  </a:txBody>
                  <a:tcPr/>
                </a:tc>
                <a:tc>
                  <a:txBody>
                    <a:bodyPr/>
                    <a:lstStyle/>
                    <a:p>
                      <a:r>
                        <a:rPr lang="tr-TR" sz="1900" dirty="0">
                          <a:latin typeface="+mn-lt"/>
                          <a:cs typeface="Times New Roman" panose="02020603050405020304" pitchFamily="18" charset="0"/>
                        </a:rPr>
                        <a:t>Özge ÖZCAN (DSÜ)</a:t>
                      </a:r>
                    </a:p>
                  </a:txBody>
                  <a:tcPr/>
                </a:tc>
                <a:tc>
                  <a:txBody>
                    <a:bodyPr/>
                    <a:lstStyle/>
                    <a:p>
                      <a:r>
                        <a:rPr lang="tr-TR" sz="1900" dirty="0">
                          <a:latin typeface="+mn-lt"/>
                          <a:cs typeface="Times New Roman" panose="02020603050405020304" pitchFamily="18" charset="0"/>
                        </a:rPr>
                        <a:t>Medikal İngilizce</a:t>
                      </a:r>
                    </a:p>
                  </a:txBody>
                  <a:tcPr/>
                </a:tc>
                <a:tc>
                  <a:txBody>
                    <a:bodyPr/>
                    <a:lstStyle/>
                    <a:p>
                      <a:r>
                        <a:rPr lang="tr-TR" sz="1900" kern="1200" dirty="0">
                          <a:solidFill>
                            <a:schemeClr val="dk1"/>
                          </a:solidFill>
                          <a:effectLst/>
                          <a:latin typeface="+mn-lt"/>
                          <a:ea typeface="+mn-ea"/>
                          <a:cs typeface="Times New Roman" panose="02020603050405020304" pitchFamily="18" charset="0"/>
                        </a:rPr>
                        <a:t>İngilizce Öğretmenliği,</a:t>
                      </a:r>
                      <a:r>
                        <a:rPr lang="tr-TR" sz="1900" kern="1200" baseline="0" dirty="0">
                          <a:solidFill>
                            <a:schemeClr val="dk1"/>
                          </a:solidFill>
                          <a:effectLst/>
                          <a:latin typeface="+mn-lt"/>
                          <a:ea typeface="+mn-ea"/>
                          <a:cs typeface="Times New Roman" panose="02020603050405020304" pitchFamily="18" charset="0"/>
                        </a:rPr>
                        <a:t> </a:t>
                      </a:r>
                      <a:r>
                        <a:rPr lang="tr-TR" sz="1900" kern="1200" dirty="0">
                          <a:solidFill>
                            <a:schemeClr val="dk1"/>
                          </a:solidFill>
                          <a:effectLst/>
                          <a:latin typeface="+mn-lt"/>
                          <a:ea typeface="+mn-ea"/>
                          <a:cs typeface="Times New Roman" panose="02020603050405020304" pitchFamily="18" charset="0"/>
                        </a:rPr>
                        <a:t>Yıldız Teknik</a:t>
                      </a:r>
                      <a:r>
                        <a:rPr lang="tr-TR" sz="1900" kern="1200" baseline="0" dirty="0">
                          <a:solidFill>
                            <a:schemeClr val="dk1"/>
                          </a:solidFill>
                          <a:effectLst/>
                          <a:latin typeface="+mn-lt"/>
                          <a:ea typeface="+mn-ea"/>
                          <a:cs typeface="Times New Roman" panose="02020603050405020304" pitchFamily="18" charset="0"/>
                        </a:rPr>
                        <a:t> Üniversitesi</a:t>
                      </a:r>
                      <a:endParaRPr lang="tr-TR" sz="1900" dirty="0">
                        <a:latin typeface="+mn-lt"/>
                        <a:cs typeface="Times New Roman" panose="02020603050405020304" pitchFamily="18" charset="0"/>
                      </a:endParaRPr>
                    </a:p>
                  </a:txBody>
                  <a:tcPr/>
                </a:tc>
                <a:tc>
                  <a:txBody>
                    <a:bodyPr/>
                    <a:lstStyle/>
                    <a:p>
                      <a:pPr lvl="0"/>
                      <a:r>
                        <a:rPr lang="tr-TR" sz="1900" kern="1200" dirty="0">
                          <a:solidFill>
                            <a:schemeClr val="dk1"/>
                          </a:solidFill>
                          <a:effectLst/>
                          <a:latin typeface="+mn-lt"/>
                          <a:ea typeface="+mn-ea"/>
                          <a:cs typeface="Times New Roman" panose="02020603050405020304" pitchFamily="18" charset="0"/>
                        </a:rPr>
                        <a:t>Eğitim Bilimleri, Yıldız Teknik Üniversitesi</a:t>
                      </a:r>
                    </a:p>
                  </a:txBody>
                  <a:tcPr/>
                </a:tc>
                <a:extLst>
                  <a:ext uri="{0D108BD9-81ED-4DB2-BD59-A6C34878D82A}">
                    <a16:rowId xmlns:a16="http://schemas.microsoft.com/office/drawing/2014/main" val="1125802084"/>
                  </a:ext>
                </a:extLst>
              </a:tr>
              <a:tr h="699090">
                <a:tc>
                  <a:txBody>
                    <a:bodyPr/>
                    <a:lstStyle/>
                    <a:p>
                      <a:r>
                        <a:rPr lang="tr-TR" sz="1900" dirty="0">
                          <a:latin typeface="+mn-lt"/>
                          <a:cs typeface="Times New Roman" panose="02020603050405020304" pitchFamily="18" charset="0"/>
                        </a:rPr>
                        <a:t>12                                                                                                                                                                                                    </a:t>
                      </a:r>
                    </a:p>
                  </a:txBody>
                  <a:tcPr/>
                </a:tc>
                <a:tc>
                  <a:txBody>
                    <a:bodyPr/>
                    <a:lstStyle/>
                    <a:p>
                      <a:r>
                        <a:rPr lang="tr-TR" sz="1900" dirty="0">
                          <a:latin typeface="+mn-lt"/>
                          <a:cs typeface="Times New Roman" panose="02020603050405020304" pitchFamily="18" charset="0"/>
                        </a:rPr>
                        <a:t>Can Aras (DSÜ)</a:t>
                      </a:r>
                    </a:p>
                  </a:txBody>
                  <a:tcPr/>
                </a:tc>
                <a:tc>
                  <a:txBody>
                    <a:bodyPr/>
                    <a:lstStyle/>
                    <a:p>
                      <a:r>
                        <a:rPr lang="tr-TR" sz="1900" dirty="0">
                          <a:latin typeface="+mn-lt"/>
                          <a:cs typeface="Times New Roman" panose="02020603050405020304" pitchFamily="18" charset="0"/>
                        </a:rPr>
                        <a:t>Medikal İngilizce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Ankara</a:t>
                      </a:r>
                      <a:r>
                        <a:rPr lang="tr-TR" sz="1900" kern="1200" baseline="0" dirty="0">
                          <a:solidFill>
                            <a:schemeClr val="dk1"/>
                          </a:solidFill>
                          <a:effectLst/>
                          <a:latin typeface="+mn-lt"/>
                          <a:ea typeface="+mn-ea"/>
                          <a:cs typeface="Times New Roman" panose="02020603050405020304" pitchFamily="18" charset="0"/>
                        </a:rPr>
                        <a:t> Üniversitesi İngiliz Dili ve Edebiyatı</a:t>
                      </a:r>
                      <a:endParaRPr lang="tr-TR" sz="1900" kern="1200" dirty="0">
                        <a:solidFill>
                          <a:schemeClr val="dk1"/>
                        </a:solidFill>
                        <a:effectLst/>
                        <a:latin typeface="+mn-lt"/>
                        <a:ea typeface="+mn-ea"/>
                        <a:cs typeface="Times New Roman" panose="02020603050405020304" pitchFamily="18" charset="0"/>
                      </a:endParaRPr>
                    </a:p>
                  </a:txBody>
                  <a:tcPr/>
                </a:tc>
                <a:tc>
                  <a:txBody>
                    <a:bodyPr/>
                    <a:lstStyle/>
                    <a:p>
                      <a:pPr algn="l" fontAlgn="ctr"/>
                      <a:r>
                        <a:rPr lang="tr-TR" sz="1900" b="0" i="0" u="none" strike="noStrike" dirty="0">
                          <a:solidFill>
                            <a:srgbClr val="000000"/>
                          </a:solidFill>
                          <a:effectLst/>
                          <a:latin typeface="+mn-lt"/>
                          <a:cs typeface="Times New Roman" panose="02020603050405020304" pitchFamily="18" charset="0"/>
                        </a:rPr>
                        <a:t>Bilgi Üniversitesi Kültürel İncelemeler</a:t>
                      </a:r>
                    </a:p>
                  </a:txBody>
                  <a:tcPr marL="9525" marR="9525" marT="9525" marB="0" anchor="ctr"/>
                </a:tc>
                <a:extLst>
                  <a:ext uri="{0D108BD9-81ED-4DB2-BD59-A6C34878D82A}">
                    <a16:rowId xmlns:a16="http://schemas.microsoft.com/office/drawing/2014/main" val="2900501454"/>
                  </a:ext>
                </a:extLst>
              </a:tr>
              <a:tr h="878558">
                <a:tc>
                  <a:txBody>
                    <a:bodyPr/>
                    <a:lstStyle/>
                    <a:p>
                      <a:r>
                        <a:rPr lang="tr-TR" sz="1900" dirty="0">
                          <a:latin typeface="+mn-lt"/>
                          <a:cs typeface="Times New Roman" panose="02020603050405020304" pitchFamily="18" charset="0"/>
                        </a:rPr>
                        <a:t>13</a:t>
                      </a:r>
                    </a:p>
                  </a:txBody>
                  <a:tcPr/>
                </a:tc>
                <a:tc>
                  <a:txBody>
                    <a:bodyPr/>
                    <a:lstStyle/>
                    <a:p>
                      <a:r>
                        <a:rPr lang="tr-TR" sz="1900" b="0" kern="1200" dirty="0">
                          <a:solidFill>
                            <a:schemeClr val="dk1"/>
                          </a:solidFill>
                          <a:effectLst/>
                          <a:latin typeface="+mn-lt"/>
                          <a:ea typeface="+mn-ea"/>
                          <a:cs typeface="Times New Roman" panose="02020603050405020304" pitchFamily="18" charset="0"/>
                        </a:rPr>
                        <a:t>Doğukan </a:t>
                      </a:r>
                      <a:r>
                        <a:rPr lang="tr-TR" sz="1900" b="0" kern="1200" dirty="0" err="1">
                          <a:solidFill>
                            <a:schemeClr val="dk1"/>
                          </a:solidFill>
                          <a:effectLst/>
                          <a:latin typeface="+mn-lt"/>
                          <a:ea typeface="+mn-ea"/>
                          <a:cs typeface="Times New Roman" panose="02020603050405020304" pitchFamily="18" charset="0"/>
                        </a:rPr>
                        <a:t>Tarlabaşı</a:t>
                      </a:r>
                      <a:r>
                        <a:rPr lang="tr-TR" sz="1900" b="0" kern="1200" dirty="0">
                          <a:solidFill>
                            <a:schemeClr val="dk1"/>
                          </a:solidFill>
                          <a:effectLst/>
                          <a:latin typeface="+mn-lt"/>
                          <a:ea typeface="+mn-ea"/>
                          <a:cs typeface="Times New Roman" panose="02020603050405020304" pitchFamily="18" charset="0"/>
                        </a:rPr>
                        <a:t> (DSÜ)</a:t>
                      </a:r>
                      <a:r>
                        <a:rPr lang="tr-TR" sz="1900" b="1" kern="1200" dirty="0">
                          <a:solidFill>
                            <a:schemeClr val="dk1"/>
                          </a:solidFill>
                          <a:effectLst/>
                          <a:latin typeface="+mn-lt"/>
                          <a:ea typeface="+mn-ea"/>
                          <a:cs typeface="Times New Roman" panose="02020603050405020304" pitchFamily="18" charset="0"/>
                        </a:rPr>
                        <a:t>(2023-2024 Bahar)</a:t>
                      </a:r>
                    </a:p>
                  </a:txBody>
                  <a:tcPr/>
                </a:tc>
                <a:tc>
                  <a:txBody>
                    <a:bodyPr/>
                    <a:lstStyle/>
                    <a:p>
                      <a:r>
                        <a:rPr lang="tr-TR" sz="1900" dirty="0">
                          <a:latin typeface="+mn-lt"/>
                          <a:cs typeface="Times New Roman" panose="02020603050405020304" pitchFamily="18" charset="0"/>
                        </a:rPr>
                        <a:t>Medikal İngilizce</a:t>
                      </a:r>
                    </a:p>
                  </a:txBody>
                  <a:tcPr/>
                </a:tc>
                <a:tc>
                  <a:txBody>
                    <a:bodyPr/>
                    <a:lstStyle/>
                    <a:p>
                      <a:r>
                        <a:rPr lang="tr-TR" sz="1900" dirty="0">
                          <a:latin typeface="+mn-lt"/>
                          <a:cs typeface="Times New Roman" panose="02020603050405020304" pitchFamily="18" charset="0"/>
                        </a:rPr>
                        <a:t>İstanbul Üniversitesi İngilizce</a:t>
                      </a:r>
                      <a:r>
                        <a:rPr lang="tr-TR" sz="1900" baseline="0" dirty="0">
                          <a:latin typeface="+mn-lt"/>
                          <a:cs typeface="Times New Roman" panose="02020603050405020304" pitchFamily="18" charset="0"/>
                        </a:rPr>
                        <a:t> Öğretmenliği</a:t>
                      </a:r>
                      <a:endParaRPr lang="tr-TR" sz="1900" dirty="0">
                        <a:latin typeface="+mn-lt"/>
                        <a:cs typeface="Times New Roman" panose="02020603050405020304" pitchFamily="18" charset="0"/>
                      </a:endParaRPr>
                    </a:p>
                  </a:txBody>
                  <a:tcPr/>
                </a:tc>
                <a:tc>
                  <a:txBody>
                    <a:bodyPr/>
                    <a:lstStyle/>
                    <a:p>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1173847432"/>
                  </a:ext>
                </a:extLst>
              </a:tr>
              <a:tr h="1143519">
                <a:tc>
                  <a:txBody>
                    <a:bodyPr/>
                    <a:lstStyle/>
                    <a:p>
                      <a:r>
                        <a:rPr lang="tr-TR" sz="1900" dirty="0">
                          <a:latin typeface="+mn-lt"/>
                          <a:cs typeface="Times New Roman" panose="02020603050405020304" pitchFamily="18" charset="0"/>
                        </a:rPr>
                        <a:t>14</a:t>
                      </a:r>
                    </a:p>
                  </a:txBody>
                  <a:tcPr/>
                </a:tc>
                <a:tc>
                  <a:txBody>
                    <a:bodyPr/>
                    <a:lstStyle/>
                    <a:p>
                      <a:r>
                        <a:rPr lang="tr-TR" sz="1900" dirty="0">
                          <a:latin typeface="+mn-lt"/>
                          <a:cs typeface="Times New Roman" panose="02020603050405020304" pitchFamily="18" charset="0"/>
                        </a:rPr>
                        <a:t>Derman Susam</a:t>
                      </a:r>
                      <a:r>
                        <a:rPr lang="tr-TR" sz="1900" baseline="0" dirty="0">
                          <a:latin typeface="+mn-lt"/>
                          <a:cs typeface="Times New Roman" panose="02020603050405020304" pitchFamily="18" charset="0"/>
                        </a:rPr>
                        <a:t>(DSÜ)</a:t>
                      </a:r>
                    </a:p>
                  </a:txBody>
                  <a:tcPr/>
                </a:tc>
                <a:tc>
                  <a:txBody>
                    <a:bodyPr/>
                    <a:lstStyle/>
                    <a:p>
                      <a:r>
                        <a:rPr lang="tr-TR" sz="1900" dirty="0">
                          <a:latin typeface="+mn-lt"/>
                          <a:cs typeface="Times New Roman" panose="02020603050405020304" pitchFamily="18" charset="0"/>
                        </a:rPr>
                        <a:t>SHMYO İngilizce</a:t>
                      </a:r>
                      <a:r>
                        <a:rPr lang="tr-TR" sz="1900" baseline="0" dirty="0">
                          <a:latin typeface="+mn-lt"/>
                          <a:cs typeface="Times New Roman" panose="02020603050405020304" pitchFamily="18" charset="0"/>
                        </a:rPr>
                        <a:t> 1 &amp; 2</a:t>
                      </a:r>
                      <a:endParaRPr lang="tr-TR" sz="1900" dirty="0">
                        <a:latin typeface="+mn-lt"/>
                        <a:cs typeface="Times New Roman" panose="02020603050405020304" pitchFamily="18" charset="0"/>
                      </a:endParaRPr>
                    </a:p>
                    <a:p>
                      <a:r>
                        <a:rPr lang="tr-TR" sz="1900" dirty="0">
                          <a:latin typeface="+mn-lt"/>
                          <a:cs typeface="Times New Roman" panose="02020603050405020304" pitchFamily="18" charset="0"/>
                        </a:rPr>
                        <a:t>İngilizce Hazırlık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Hacettepe İngilizce Mütercim Tercümanlık</a:t>
                      </a:r>
                    </a:p>
                  </a:txBody>
                  <a:tcPr/>
                </a:tc>
                <a:tc>
                  <a:txBody>
                    <a:bodyPr/>
                    <a:lstStyle/>
                    <a:p>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587411889"/>
                  </a:ext>
                </a:extLst>
              </a:tr>
              <a:tr h="1000971">
                <a:tc>
                  <a:txBody>
                    <a:bodyPr/>
                    <a:lstStyle/>
                    <a:p>
                      <a:r>
                        <a:rPr lang="tr-TR" sz="1900" dirty="0">
                          <a:latin typeface="+mn-lt"/>
                          <a:cs typeface="Times New Roman" panose="02020603050405020304" pitchFamily="18" charset="0"/>
                        </a:rPr>
                        <a:t>15   </a:t>
                      </a:r>
                    </a:p>
                  </a:txBody>
                  <a:tcPr/>
                </a:tc>
                <a:tc>
                  <a:txBody>
                    <a:bodyPr/>
                    <a:lstStyle/>
                    <a:p>
                      <a:r>
                        <a:rPr lang="tr-TR" sz="1900" dirty="0">
                          <a:latin typeface="+mn-lt"/>
                          <a:cs typeface="Times New Roman" panose="02020603050405020304" pitchFamily="18" charset="0"/>
                        </a:rPr>
                        <a:t>Betül Oydem </a:t>
                      </a:r>
                    </a:p>
                  </a:txBody>
                  <a:tcPr/>
                </a:tc>
                <a:tc>
                  <a:txBody>
                    <a:bodyPr/>
                    <a:lstStyle/>
                    <a:p>
                      <a:r>
                        <a:rPr lang="tr-TR" sz="1900" dirty="0">
                          <a:latin typeface="+mn-lt"/>
                          <a:cs typeface="Times New Roman" panose="02020603050405020304" pitchFamily="18" charset="0"/>
                        </a:rPr>
                        <a:t>İngilizce Hazırlık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İstanbul Üniversitesi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Amerikan Kültürü ve Edebiyatı</a:t>
                      </a:r>
                    </a:p>
                  </a:txBody>
                  <a:tcPr/>
                </a:tc>
                <a:tc>
                  <a:txBody>
                    <a:bodyPr/>
                    <a:lstStyle/>
                    <a:p>
                      <a:pPr algn="l" fontAlgn="ctr"/>
                      <a:r>
                        <a:rPr lang="tr-TR" sz="1900" b="0" i="0" u="none" strike="noStrike" dirty="0">
                          <a:solidFill>
                            <a:srgbClr val="000000"/>
                          </a:solidFill>
                          <a:effectLst/>
                          <a:latin typeface="+mn-lt"/>
                          <a:cs typeface="Times New Roman" panose="02020603050405020304" pitchFamily="18" charset="0"/>
                        </a:rPr>
                        <a:t>İstanbul </a:t>
                      </a:r>
                      <a:r>
                        <a:rPr lang="tr-TR" sz="1900" b="0" i="0" u="none" strike="noStrike" dirty="0" err="1">
                          <a:solidFill>
                            <a:srgbClr val="000000"/>
                          </a:solidFill>
                          <a:effectLst/>
                          <a:latin typeface="+mn-lt"/>
                          <a:cs typeface="Times New Roman" panose="02020603050405020304" pitchFamily="18" charset="0"/>
                        </a:rPr>
                        <a:t>Yeniyüzyıl</a:t>
                      </a:r>
                      <a:r>
                        <a:rPr lang="tr-TR" sz="1900" b="0" i="0" u="none" strike="noStrike" dirty="0">
                          <a:solidFill>
                            <a:srgbClr val="000000"/>
                          </a:solidFill>
                          <a:effectLst/>
                          <a:latin typeface="+mn-lt"/>
                          <a:cs typeface="Times New Roman" panose="02020603050405020304" pitchFamily="18" charset="0"/>
                        </a:rPr>
                        <a:t> Üniversitesi İngiliz</a:t>
                      </a:r>
                      <a:r>
                        <a:rPr lang="tr-TR" sz="1900" b="0" i="0" u="none" strike="noStrike" baseline="0" dirty="0">
                          <a:solidFill>
                            <a:srgbClr val="000000"/>
                          </a:solidFill>
                          <a:effectLst/>
                          <a:latin typeface="+mn-lt"/>
                          <a:cs typeface="Times New Roman" panose="02020603050405020304" pitchFamily="18" charset="0"/>
                        </a:rPr>
                        <a:t> Dili ve Edebiyatı</a:t>
                      </a:r>
                      <a:endParaRPr lang="it-IT" sz="19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864793864"/>
                  </a:ext>
                </a:extLst>
              </a:tr>
            </a:tbl>
          </a:graphicData>
        </a:graphic>
      </p:graphicFrame>
    </p:spTree>
    <p:extLst>
      <p:ext uri="{BB962C8B-B14F-4D97-AF65-F5344CB8AC3E}">
        <p14:creationId xmlns:p14="http://schemas.microsoft.com/office/powerpoint/2010/main" val="144466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1760362432"/>
              </p:ext>
            </p:extLst>
          </p:nvPr>
        </p:nvGraphicFramePr>
        <p:xfrm>
          <a:off x="0" y="736709"/>
          <a:ext cx="12192000" cy="6121290"/>
        </p:xfrm>
        <a:graphic>
          <a:graphicData uri="http://schemas.openxmlformats.org/drawingml/2006/table">
            <a:tbl>
              <a:tblPr firstRow="1" bandRow="1">
                <a:tableStyleId>{0660B408-B3CF-4A94-85FC-2B1E0A45F4A2}</a:tableStyleId>
              </a:tblPr>
              <a:tblGrid>
                <a:gridCol w="504137">
                  <a:extLst>
                    <a:ext uri="{9D8B030D-6E8A-4147-A177-3AD203B41FA5}">
                      <a16:colId xmlns:a16="http://schemas.microsoft.com/office/drawing/2014/main" val="3896318530"/>
                    </a:ext>
                  </a:extLst>
                </a:gridCol>
                <a:gridCol w="2600343">
                  <a:extLst>
                    <a:ext uri="{9D8B030D-6E8A-4147-A177-3AD203B41FA5}">
                      <a16:colId xmlns:a16="http://schemas.microsoft.com/office/drawing/2014/main" val="3741984398"/>
                    </a:ext>
                  </a:extLst>
                </a:gridCol>
                <a:gridCol w="2547165">
                  <a:extLst>
                    <a:ext uri="{9D8B030D-6E8A-4147-A177-3AD203B41FA5}">
                      <a16:colId xmlns:a16="http://schemas.microsoft.com/office/drawing/2014/main" val="2153738595"/>
                    </a:ext>
                  </a:extLst>
                </a:gridCol>
                <a:gridCol w="3054942">
                  <a:extLst>
                    <a:ext uri="{9D8B030D-6E8A-4147-A177-3AD203B41FA5}">
                      <a16:colId xmlns:a16="http://schemas.microsoft.com/office/drawing/2014/main" val="821525320"/>
                    </a:ext>
                  </a:extLst>
                </a:gridCol>
                <a:gridCol w="3485413">
                  <a:extLst>
                    <a:ext uri="{9D8B030D-6E8A-4147-A177-3AD203B41FA5}">
                      <a16:colId xmlns:a16="http://schemas.microsoft.com/office/drawing/2014/main" val="1924113109"/>
                    </a:ext>
                  </a:extLst>
                </a:gridCol>
              </a:tblGrid>
              <a:tr h="688699">
                <a:tc>
                  <a:txBody>
                    <a:bodyPr/>
                    <a:lstStyle/>
                    <a:p>
                      <a:endParaRPr lang="tr-TR" sz="1900" dirty="0">
                        <a:latin typeface="+mn-lt"/>
                        <a:cs typeface="Times New Roman" panose="02020603050405020304" pitchFamily="18" charset="0"/>
                      </a:endParaRPr>
                    </a:p>
                  </a:txBody>
                  <a:tcPr>
                    <a:solidFill>
                      <a:srgbClr val="C00000"/>
                    </a:solidFill>
                  </a:tcPr>
                </a:tc>
                <a:tc>
                  <a:txBody>
                    <a:bodyPr/>
                    <a:lstStyle/>
                    <a:p>
                      <a:r>
                        <a:rPr lang="tr-TR" sz="1900" dirty="0">
                          <a:latin typeface="+mn-lt"/>
                          <a:cs typeface="Times New Roman" panose="02020603050405020304" pitchFamily="18" charset="0"/>
                        </a:rPr>
                        <a:t>Öğretim</a:t>
                      </a:r>
                      <a:r>
                        <a:rPr lang="tr-TR" sz="1900" baseline="0" dirty="0">
                          <a:latin typeface="+mn-lt"/>
                          <a:cs typeface="Times New Roman" panose="02020603050405020304" pitchFamily="18" charset="0"/>
                        </a:rPr>
                        <a:t> Görevlisi</a:t>
                      </a:r>
                      <a:endParaRPr lang="tr-TR" sz="1900" dirty="0">
                        <a:latin typeface="+mn-lt"/>
                        <a:cs typeface="Times New Roman" panose="02020603050405020304" pitchFamily="18" charset="0"/>
                      </a:endParaRPr>
                    </a:p>
                  </a:txBody>
                  <a:tcPr>
                    <a:solidFill>
                      <a:srgbClr val="C00000"/>
                    </a:solidFill>
                  </a:tcPr>
                </a:tc>
                <a:tc>
                  <a:txBody>
                    <a:bodyPr/>
                    <a:lstStyle/>
                    <a:p>
                      <a:r>
                        <a:rPr lang="tr-TR" sz="1900" dirty="0">
                          <a:latin typeface="+mn-lt"/>
                          <a:cs typeface="Times New Roman" panose="02020603050405020304" pitchFamily="18" charset="0"/>
                        </a:rPr>
                        <a:t>Yürüttüğü Dersler</a:t>
                      </a:r>
                    </a:p>
                  </a:txBody>
                  <a:tcPr>
                    <a:solidFill>
                      <a:srgbClr val="C00000"/>
                    </a:solidFill>
                  </a:tcPr>
                </a:tc>
                <a:tc>
                  <a:txBody>
                    <a:bodyPr/>
                    <a:lstStyle/>
                    <a:p>
                      <a:r>
                        <a:rPr lang="tr-TR" sz="1900">
                          <a:latin typeface="+mn-lt"/>
                          <a:cs typeface="Times New Roman" panose="02020603050405020304" pitchFamily="18" charset="0"/>
                        </a:rPr>
                        <a:t>Mezun Olduğu Lisans Programı</a:t>
                      </a: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latin typeface="+mn-lt"/>
                          <a:cs typeface="Times New Roman" panose="02020603050405020304" pitchFamily="18" charset="0"/>
                        </a:rPr>
                        <a:t>Mezun Olduğu Yüksek Lisans Programı</a:t>
                      </a:r>
                    </a:p>
                  </a:txBody>
                  <a:tcPr>
                    <a:solidFill>
                      <a:srgbClr val="C00000"/>
                    </a:solidFill>
                  </a:tcPr>
                </a:tc>
                <a:extLst>
                  <a:ext uri="{0D108BD9-81ED-4DB2-BD59-A6C34878D82A}">
                    <a16:rowId xmlns:a16="http://schemas.microsoft.com/office/drawing/2014/main" val="2435960203"/>
                  </a:ext>
                </a:extLst>
              </a:tr>
              <a:tr h="986092">
                <a:tc>
                  <a:txBody>
                    <a:bodyPr/>
                    <a:lstStyle/>
                    <a:p>
                      <a:r>
                        <a:rPr lang="tr-TR" dirty="0"/>
                        <a:t>16</a:t>
                      </a:r>
                    </a:p>
                  </a:txBody>
                  <a:tcPr/>
                </a:tc>
                <a:tc>
                  <a:txBody>
                    <a:bodyPr/>
                    <a:lstStyle/>
                    <a:p>
                      <a:r>
                        <a:rPr lang="tr-TR" sz="1900" dirty="0">
                          <a:latin typeface="+mn-lt"/>
                          <a:cs typeface="Times New Roman" panose="02020603050405020304" pitchFamily="18" charset="0"/>
                        </a:rPr>
                        <a:t>Ayşe KARAÇAM</a:t>
                      </a:r>
                    </a:p>
                  </a:txBody>
                  <a:tcPr/>
                </a:tc>
                <a:tc>
                  <a:txBody>
                    <a:bodyPr/>
                    <a:lstStyle/>
                    <a:p>
                      <a:r>
                        <a:rPr lang="tr-TR" sz="1900" dirty="0">
                          <a:latin typeface="+mn-lt"/>
                          <a:cs typeface="Times New Roman" panose="02020603050405020304" pitchFamily="18" charset="0"/>
                        </a:rPr>
                        <a:t>Medikal ve Genel İngilizce</a:t>
                      </a:r>
                    </a:p>
                    <a:p>
                      <a:endParaRPr lang="tr-TR" sz="1900" dirty="0">
                        <a:latin typeface="+mn-lt"/>
                        <a:cs typeface="Times New Roman" panose="02020603050405020304" pitchFamily="18" charset="0"/>
                      </a:endParaRPr>
                    </a:p>
                  </a:txBody>
                  <a:tcPr/>
                </a:tc>
                <a:tc>
                  <a:txBody>
                    <a:bodyPr/>
                    <a:lstStyle/>
                    <a:p>
                      <a:r>
                        <a:rPr lang="tr-TR" sz="1900" dirty="0">
                          <a:latin typeface="+mn-lt"/>
                          <a:cs typeface="Times New Roman" panose="02020603050405020304" pitchFamily="18" charset="0"/>
                        </a:rPr>
                        <a:t>Marmara</a:t>
                      </a:r>
                      <a:r>
                        <a:rPr lang="tr-TR" sz="1900" baseline="0" dirty="0">
                          <a:latin typeface="+mn-lt"/>
                          <a:cs typeface="Times New Roman" panose="02020603050405020304" pitchFamily="18" charset="0"/>
                        </a:rPr>
                        <a:t> Üniversitesi, İngilizce Öğretmenliği</a:t>
                      </a:r>
                      <a:endParaRPr lang="tr-TR" sz="1900" dirty="0">
                        <a:latin typeface="+mn-lt"/>
                        <a:cs typeface="Times New Roman" panose="02020603050405020304" pitchFamily="18" charset="0"/>
                      </a:endParaRPr>
                    </a:p>
                  </a:txBody>
                  <a:tcPr/>
                </a:tc>
                <a:tc>
                  <a:txBody>
                    <a:bodyPr/>
                    <a:lstStyle/>
                    <a:p>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1732946462"/>
                  </a:ext>
                </a:extLst>
              </a:tr>
              <a:tr h="689957">
                <a:tc>
                  <a:txBody>
                    <a:bodyPr/>
                    <a:lstStyle/>
                    <a:p>
                      <a:r>
                        <a:rPr lang="tr-TR" dirty="0"/>
                        <a:t>17</a:t>
                      </a:r>
                    </a:p>
                  </a:txBody>
                  <a:tcPr/>
                </a:tc>
                <a:tc>
                  <a:txBody>
                    <a:bodyPr/>
                    <a:lstStyle/>
                    <a:p>
                      <a:r>
                        <a:rPr lang="tr-TR" dirty="0"/>
                        <a:t>Hatice</a:t>
                      </a:r>
                      <a:r>
                        <a:rPr lang="tr-TR" baseline="0" dirty="0"/>
                        <a:t> BAL (DSÜ) </a:t>
                      </a:r>
                      <a:r>
                        <a:rPr lang="tr-TR" b="1" baseline="0" dirty="0"/>
                        <a:t>(2023-2024 Bahar)</a:t>
                      </a:r>
                    </a:p>
                  </a:txBody>
                  <a:tcPr/>
                </a:tc>
                <a:tc>
                  <a:txBody>
                    <a:bodyPr/>
                    <a:lstStyle/>
                    <a:p>
                      <a:r>
                        <a:rPr lang="tr-TR" dirty="0"/>
                        <a:t>Medikal ve Genel İngilizce</a:t>
                      </a:r>
                    </a:p>
                  </a:txBody>
                  <a:tcPr/>
                </a:tc>
                <a:tc>
                  <a:txBody>
                    <a:bodyPr/>
                    <a:lstStyle/>
                    <a:p>
                      <a:r>
                        <a:rPr lang="tr-TR" dirty="0"/>
                        <a:t>İstanbul</a:t>
                      </a:r>
                      <a:r>
                        <a:rPr lang="tr-TR" baseline="0" dirty="0"/>
                        <a:t> Üniversitesi, İngiliz Dili ve Edebiyatı</a:t>
                      </a:r>
                      <a:endParaRPr lang="tr-TR" dirty="0"/>
                    </a:p>
                  </a:txBody>
                  <a:tcPr/>
                </a:tc>
                <a:tc>
                  <a:txBody>
                    <a:bodyPr/>
                    <a:lstStyle/>
                    <a:p>
                      <a:endParaRPr lang="tr-TR" dirty="0"/>
                    </a:p>
                  </a:txBody>
                  <a:tcPr/>
                </a:tc>
                <a:extLst>
                  <a:ext uri="{0D108BD9-81ED-4DB2-BD59-A6C34878D82A}">
                    <a16:rowId xmlns:a16="http://schemas.microsoft.com/office/drawing/2014/main" val="477508708"/>
                  </a:ext>
                </a:extLst>
              </a:tr>
              <a:tr h="3756542">
                <a:tc>
                  <a:txBody>
                    <a:bodyPr/>
                    <a:lstStyle/>
                    <a:p>
                      <a:r>
                        <a:rPr lang="tr-TR" dirty="0"/>
                        <a:t>18</a:t>
                      </a:r>
                    </a:p>
                    <a:p>
                      <a:endParaRPr lang="tr-TR" dirty="0"/>
                    </a:p>
                    <a:p>
                      <a:endParaRPr lang="tr-TR" dirty="0"/>
                    </a:p>
                    <a:p>
                      <a:r>
                        <a:rPr lang="tr-TR" dirty="0"/>
                        <a:t>19</a:t>
                      </a:r>
                    </a:p>
                    <a:p>
                      <a:endParaRPr lang="tr-TR" dirty="0"/>
                    </a:p>
                  </a:txBody>
                  <a:tcPr/>
                </a:tc>
                <a:tc>
                  <a:txBody>
                    <a:bodyPr/>
                    <a:lstStyle/>
                    <a:p>
                      <a:r>
                        <a:rPr lang="tr-TR" dirty="0"/>
                        <a:t>Rabia Tuğlu</a:t>
                      </a:r>
                    </a:p>
                    <a:p>
                      <a:endParaRPr lang="tr-TR" dirty="0"/>
                    </a:p>
                    <a:p>
                      <a:endParaRPr lang="tr-TR" dirty="0"/>
                    </a:p>
                    <a:p>
                      <a:r>
                        <a:rPr lang="tr-TR" dirty="0"/>
                        <a:t>Mustafa Yiğit</a:t>
                      </a:r>
                      <a:r>
                        <a:rPr lang="tr-TR" baseline="0" dirty="0"/>
                        <a:t> Yavuz</a:t>
                      </a:r>
                      <a:endParaRPr lang="tr-TR" dirty="0"/>
                    </a:p>
                  </a:txBody>
                  <a:tcPr/>
                </a:tc>
                <a:tc>
                  <a:txBody>
                    <a:bodyPr/>
                    <a:lstStyle/>
                    <a:p>
                      <a:r>
                        <a:rPr lang="tr-TR" dirty="0"/>
                        <a:t>İngilizce Hazırlık</a:t>
                      </a:r>
                    </a:p>
                    <a:p>
                      <a:endParaRPr lang="tr-TR" dirty="0"/>
                    </a:p>
                    <a:p>
                      <a:endParaRPr lang="tr-TR" dirty="0"/>
                    </a:p>
                    <a:p>
                      <a:r>
                        <a:rPr lang="tr-TR" dirty="0"/>
                        <a:t>İngilizce</a:t>
                      </a:r>
                      <a:r>
                        <a:rPr lang="tr-TR" baseline="0" dirty="0"/>
                        <a:t> Hazırlık</a:t>
                      </a:r>
                      <a:endParaRPr lang="tr-TR" dirty="0"/>
                    </a:p>
                  </a:txBody>
                  <a:tcPr/>
                </a:tc>
                <a:tc>
                  <a:txBody>
                    <a:bodyPr/>
                    <a:lstStyle/>
                    <a:p>
                      <a:r>
                        <a:rPr lang="tr-TR" dirty="0"/>
                        <a:t>Marmara</a:t>
                      </a:r>
                      <a:r>
                        <a:rPr lang="tr-TR" baseline="0" dirty="0"/>
                        <a:t> Üniversitesi</a:t>
                      </a:r>
                    </a:p>
                    <a:p>
                      <a:r>
                        <a:rPr lang="tr-TR" baseline="0" dirty="0"/>
                        <a:t>İngilizce Öğretmenliği</a:t>
                      </a:r>
                    </a:p>
                    <a:p>
                      <a:endParaRPr lang="tr-TR" baseline="0" dirty="0"/>
                    </a:p>
                    <a:p>
                      <a:r>
                        <a:rPr lang="tr-TR" baseline="0" dirty="0"/>
                        <a:t>Anadolu Üniversitesi</a:t>
                      </a:r>
                    </a:p>
                    <a:p>
                      <a:r>
                        <a:rPr lang="tr-TR" baseline="0" dirty="0"/>
                        <a:t>İngilizce Öğretmenliği</a:t>
                      </a:r>
                    </a:p>
                    <a:p>
                      <a:endParaRPr lang="tr-TR" baseline="0" dirty="0"/>
                    </a:p>
                    <a:p>
                      <a:endParaRPr lang="tr-TR" baseline="0" dirty="0"/>
                    </a:p>
                    <a:p>
                      <a:endParaRPr lang="tr-TR" dirty="0"/>
                    </a:p>
                    <a:p>
                      <a:endParaRPr lang="tr-TR" dirty="0"/>
                    </a:p>
                    <a:p>
                      <a:endParaRPr lang="tr-TR" dirty="0"/>
                    </a:p>
                    <a:p>
                      <a:endParaRPr lang="tr-TR" dirty="0"/>
                    </a:p>
                    <a:p>
                      <a:endParaRPr lang="tr-TR" dirty="0"/>
                    </a:p>
                    <a:p>
                      <a:endParaRPr lang="tr-TR" dirty="0"/>
                    </a:p>
                  </a:txBody>
                  <a:tcPr/>
                </a:tc>
                <a:tc>
                  <a:txBody>
                    <a:bodyPr/>
                    <a:lstStyle/>
                    <a:p>
                      <a:endParaRPr lang="tr-TR" dirty="0"/>
                    </a:p>
                    <a:p>
                      <a:endParaRPr lang="tr-TR" dirty="0"/>
                    </a:p>
                    <a:p>
                      <a:endParaRPr lang="tr-TR" dirty="0"/>
                    </a:p>
                    <a:p>
                      <a:endParaRPr lang="tr-TR" dirty="0"/>
                    </a:p>
                  </a:txBody>
                  <a:tcPr/>
                </a:tc>
                <a:extLst>
                  <a:ext uri="{0D108BD9-81ED-4DB2-BD59-A6C34878D82A}">
                    <a16:rowId xmlns:a16="http://schemas.microsoft.com/office/drawing/2014/main" val="2780843114"/>
                  </a:ext>
                </a:extLst>
              </a:tr>
            </a:tbl>
          </a:graphicData>
        </a:graphic>
      </p:graphicFrame>
      <p:sp>
        <p:nvSpPr>
          <p:cNvPr id="9" name="Dikdörtgen 8"/>
          <p:cNvSpPr/>
          <p:nvPr/>
        </p:nvSpPr>
        <p:spPr>
          <a:xfrm>
            <a:off x="4602480" y="171105"/>
            <a:ext cx="6096000" cy="646331"/>
          </a:xfrm>
          <a:prstGeom prst="rect">
            <a:avLst/>
          </a:prstGeom>
        </p:spPr>
        <p:txBody>
          <a:bodyPr>
            <a:spAutoFit/>
          </a:bodyPr>
          <a:lstStyle/>
          <a:p>
            <a:endParaRPr lang="tr-TR" b="1" dirty="0">
              <a:solidFill>
                <a:schemeClr val="bg1"/>
              </a:solidFill>
              <a:latin typeface="Calibri" panose="020F0502020204030204" pitchFamily="34" charset="0"/>
              <a:cs typeface="Calibri" panose="020F0502020204030204" pitchFamily="34" charset="0"/>
            </a:endParaRPr>
          </a:p>
          <a:p>
            <a:endParaRPr lang="tr-TR" dirty="0"/>
          </a:p>
        </p:txBody>
      </p:sp>
      <p:sp>
        <p:nvSpPr>
          <p:cNvPr id="12" name="Başlık 8">
            <a:extLst>
              <a:ext uri="{FF2B5EF4-FFF2-40B4-BE49-F238E27FC236}">
                <a16:creationId xmlns:a16="http://schemas.microsoft.com/office/drawing/2014/main" id="{78C7C4FF-35EA-4860-BD4F-98E281EDAEC8}"/>
              </a:ext>
            </a:extLst>
          </p:cNvPr>
          <p:cNvSpPr>
            <a:spLocks noGrp="1"/>
          </p:cNvSpPr>
          <p:nvPr>
            <p:ph type="title"/>
          </p:nvPr>
        </p:nvSpPr>
        <p:spPr>
          <a:xfrm>
            <a:off x="400594" y="-37516"/>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2024 YABANCI DİLLER BÖLÜMÜ </a:t>
            </a:r>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AKADEMİK KADRO-İNGİLİCE HAZIRLIK PROGRAMI</a:t>
            </a:r>
          </a:p>
        </p:txBody>
      </p:sp>
    </p:spTree>
    <p:extLst>
      <p:ext uri="{BB962C8B-B14F-4D97-AF65-F5344CB8AC3E}">
        <p14:creationId xmlns:p14="http://schemas.microsoft.com/office/powerpoint/2010/main" val="310597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515600" cy="5103537"/>
          </a:xfrm>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YABANCI DİLLER BÖLÜMÜ HEDEFLERİ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851A7E51-6534-8477-7DC8-F3B452320D19}"/>
              </a:ext>
            </a:extLst>
          </p:cNvPr>
          <p:cNvSpPr txBox="1"/>
          <p:nvPr/>
        </p:nvSpPr>
        <p:spPr>
          <a:xfrm>
            <a:off x="636104" y="1724153"/>
            <a:ext cx="11277600" cy="6463308"/>
          </a:xfrm>
          <a:prstGeom prst="rect">
            <a:avLst/>
          </a:prstGeom>
          <a:noFill/>
        </p:spPr>
        <p:txBody>
          <a:bodyPr wrap="square">
            <a:spAutoFit/>
          </a:bodyPr>
          <a:lstStyle/>
          <a:p>
            <a:pPr marL="285750" indent="-285750" algn="just" fontAlgn="base">
              <a:buFont typeface="Arial" panose="020B0604020202020204" pitchFamily="34" charset="0"/>
              <a:buChar char="•"/>
            </a:pPr>
            <a:r>
              <a:rPr lang="tr-TR" sz="2400" dirty="0">
                <a:cs typeface="Times New Roman"/>
              </a:rPr>
              <a:t> İngilizce Hazırlık programına devam eden öğrenciler eğitimlerini Genel İngilizce dersleri ile başlayıp ileri seviyede Akademik İngilizce dersleri ve Mesleki İngilizceye giriş ile tamamlar. Öğrencilerimizin sınıf içinde ve dışında dil becerilerini en iyi şekilde geliştirecek, dili doğru ve akıcı kullanmalarını sağlayacak bir müfredat takip edilmektedir. </a:t>
            </a:r>
            <a:endParaRPr lang="tr-TR" sz="2400" dirty="0">
              <a:cs typeface="Times New Roman" panose="02020603050405020304" pitchFamily="18" charset="0"/>
            </a:endParaRPr>
          </a:p>
          <a:p>
            <a:pPr fontAlgn="base"/>
            <a:endParaRPr lang="tr-TR" sz="2400" dirty="0">
              <a:cs typeface="Times New Roman" panose="02020603050405020304" pitchFamily="18" charset="0"/>
            </a:endParaRPr>
          </a:p>
          <a:p>
            <a:pPr algn="just" fontAlgn="base"/>
            <a:r>
              <a:rPr lang="tr-TR" sz="2400" dirty="0">
                <a:cs typeface="Times New Roman"/>
              </a:rPr>
              <a:t>*    İngilizce Hazırlık Programında öğrencilerin dil seviyeleri, kayıt döneminde yapılan Düzey Belirleme ve İngilizce Yeterlik  Sınavları sonuçlarına göre </a:t>
            </a:r>
            <a:r>
              <a:rPr lang="tr-TR" sz="2400" i="1" dirty="0">
                <a:cs typeface="Times New Roman"/>
              </a:rPr>
              <a:t>temel </a:t>
            </a:r>
            <a:r>
              <a:rPr lang="tr-TR" sz="2400" dirty="0">
                <a:cs typeface="Times New Roman"/>
              </a:rPr>
              <a:t>(A), </a:t>
            </a:r>
            <a:r>
              <a:rPr lang="tr-TR" sz="2400" i="1" dirty="0">
                <a:cs typeface="Times New Roman"/>
              </a:rPr>
              <a:t>başlangıç </a:t>
            </a:r>
            <a:r>
              <a:rPr lang="tr-TR" sz="2400" dirty="0">
                <a:cs typeface="Times New Roman"/>
              </a:rPr>
              <a:t>(B), </a:t>
            </a:r>
            <a:r>
              <a:rPr lang="tr-TR" sz="2400" i="1" dirty="0">
                <a:cs typeface="Times New Roman"/>
              </a:rPr>
              <a:t>orta öncesi </a:t>
            </a:r>
            <a:r>
              <a:rPr lang="tr-TR" sz="2400" dirty="0">
                <a:cs typeface="Times New Roman"/>
              </a:rPr>
              <a:t>(C) ve </a:t>
            </a:r>
            <a:r>
              <a:rPr lang="tr-TR" sz="2400" i="1" dirty="0">
                <a:cs typeface="Times New Roman"/>
              </a:rPr>
              <a:t>orta</a:t>
            </a:r>
            <a:r>
              <a:rPr lang="tr-TR" sz="2400" dirty="0">
                <a:cs typeface="Times New Roman"/>
              </a:rPr>
              <a:t> seviye</a:t>
            </a:r>
            <a:r>
              <a:rPr lang="tr-TR" sz="2400" dirty="0">
                <a:solidFill>
                  <a:srgbClr val="FF0000"/>
                </a:solidFill>
                <a:cs typeface="Times New Roman"/>
              </a:rPr>
              <a:t> </a:t>
            </a:r>
            <a:r>
              <a:rPr lang="tr-TR" sz="2400" dirty="0">
                <a:cs typeface="Times New Roman"/>
              </a:rPr>
              <a:t>şeklinde belirlenir.</a:t>
            </a:r>
          </a:p>
          <a:p>
            <a:pPr algn="just" fontAlgn="base"/>
            <a:endParaRPr lang="tr-TR" dirty="0">
              <a:latin typeface="Times New Roman"/>
              <a:cs typeface="Times New Roman"/>
            </a:endParaRPr>
          </a:p>
          <a:p>
            <a:pPr fontAlgn="base"/>
            <a:endParaRPr lang="tr-TR" sz="1800" dirty="0">
              <a:latin typeface="Times New Roman"/>
              <a:cs typeface="Times New Roman"/>
            </a:endParaRPr>
          </a:p>
          <a:p>
            <a:pPr fontAlgn="base"/>
            <a:endParaRPr lang="tr-TR" dirty="0">
              <a:latin typeface="Times New Roman"/>
              <a:cs typeface="Times New Roman"/>
            </a:endParaRPr>
          </a:p>
          <a:p>
            <a:pPr fontAlgn="base"/>
            <a:endParaRPr lang="tr-TR" sz="1800" dirty="0">
              <a:latin typeface="Times New Roman"/>
              <a:cs typeface="Times New Roman"/>
            </a:endParaRPr>
          </a:p>
          <a:p>
            <a:pPr fontAlgn="base"/>
            <a:endParaRPr lang="tr-TR" dirty="0">
              <a:latin typeface="Times New Roman"/>
              <a:cs typeface="Times New Roman"/>
            </a:endParaRPr>
          </a:p>
          <a:p>
            <a:pPr fontAlgn="base"/>
            <a:endParaRPr lang="tr-TR" sz="1800" dirty="0">
              <a:latin typeface="Times New Roman"/>
              <a:cs typeface="Times New Roman"/>
            </a:endParaRPr>
          </a:p>
          <a:p>
            <a:pPr fontAlgn="base"/>
            <a:endParaRPr lang="tr-TR" dirty="0">
              <a:latin typeface="Times New Roman"/>
              <a:cs typeface="Times New Roman"/>
            </a:endParaRPr>
          </a:p>
          <a:p>
            <a:pPr fontAlgn="base"/>
            <a:endParaRPr lang="tr-TR" sz="1800" dirty="0">
              <a:latin typeface="Times New Roman"/>
              <a:cs typeface="Times New Roman"/>
            </a:endParaRPr>
          </a:p>
          <a:p>
            <a:pPr fontAlgn="base"/>
            <a:endParaRPr lang="tr-TR" dirty="0">
              <a:latin typeface="Times New Roman"/>
              <a:cs typeface="Times New Roman"/>
            </a:endParaRPr>
          </a:p>
          <a:p>
            <a:pPr fontAlgn="base"/>
            <a:endParaRPr lang="tr-TR" sz="1800" dirty="0">
              <a:latin typeface="Times New Roman"/>
              <a:cs typeface="Times New Roman"/>
            </a:endParaRPr>
          </a:p>
          <a:p>
            <a:pPr fontAlgn="base"/>
            <a:endParaRPr lang="tr-TR" dirty="0">
              <a:latin typeface="Times New Roman"/>
              <a:cs typeface="Times New Roman"/>
            </a:endParaRPr>
          </a:p>
        </p:txBody>
      </p:sp>
    </p:spTree>
    <p:extLst>
      <p:ext uri="{BB962C8B-B14F-4D97-AF65-F5344CB8AC3E}">
        <p14:creationId xmlns:p14="http://schemas.microsoft.com/office/powerpoint/2010/main" val="409659378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0520704E15D6104582D02CB3682CC495" ma:contentTypeVersion="1" ma:contentTypeDescription="Yeni belge oluşturun." ma:contentTypeScope="" ma:versionID="d370da8784ac10f583e363e269846875">
  <xsd:schema xmlns:xsd="http://www.w3.org/2001/XMLSchema" xmlns:xs="http://www.w3.org/2001/XMLSchema" xmlns:p="http://schemas.microsoft.com/office/2006/metadata/properties" xmlns:ns1="http://schemas.microsoft.com/sharepoint/v3" targetNamespace="http://schemas.microsoft.com/office/2006/metadata/properties" ma:root="true" ma:fieldsID="325dc6b498a576da2ca002a44efc38c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hidden="true"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E6704CC-ED0E-4E02-A2FA-1C59E9C028A9}"/>
</file>

<file path=customXml/itemProps2.xml><?xml version="1.0" encoding="utf-8"?>
<ds:datastoreItem xmlns:ds="http://schemas.openxmlformats.org/officeDocument/2006/customXml" ds:itemID="{857B7724-1ABA-4DC8-BC1B-17E1064CF7D7}"/>
</file>

<file path=customXml/itemProps3.xml><?xml version="1.0" encoding="utf-8"?>
<ds:datastoreItem xmlns:ds="http://schemas.openxmlformats.org/officeDocument/2006/customXml" ds:itemID="{BD3F07DC-F75A-48F4-9561-E6AA695E78BD}"/>
</file>

<file path=docProps/app.xml><?xml version="1.0" encoding="utf-8"?>
<Properties xmlns="http://schemas.openxmlformats.org/officeDocument/2006/extended-properties" xmlns:vt="http://schemas.openxmlformats.org/officeDocument/2006/docPropsVTypes">
  <TotalTime>833</TotalTime>
  <Words>6802</Words>
  <Application>Microsoft Office PowerPoint</Application>
  <PresentationFormat>Geniş ekran</PresentationFormat>
  <Paragraphs>986</Paragraphs>
  <Slides>45</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45</vt:i4>
      </vt:variant>
    </vt:vector>
  </HeadingPairs>
  <TitlesOfParts>
    <vt:vector size="55" baseType="lpstr">
      <vt:lpstr>Aptos</vt:lpstr>
      <vt:lpstr>Arial</vt:lpstr>
      <vt:lpstr>Arial Unicode MS</vt:lpstr>
      <vt:lpstr>Calibri</vt:lpstr>
      <vt:lpstr>Calibri Light</vt:lpstr>
      <vt:lpstr>Century Gothic</vt:lpstr>
      <vt:lpstr>Symbol</vt:lpstr>
      <vt:lpstr>Times New Roman</vt:lpstr>
      <vt:lpstr>Wingdings</vt:lpstr>
      <vt:lpstr>Office Teması</vt:lpstr>
      <vt:lpstr>2024 YABANCI DİLLER BÖLÜMÜ </vt:lpstr>
      <vt:lpstr>YABANCI DİLLER BÖLÜMÜ ORGANİZASYON YAPISI</vt:lpstr>
      <vt:lpstr>YABANCI DİLLER BÖLÜMÜ İDARİ KADRO</vt:lpstr>
      <vt:lpstr>YABANCI DİLLER BÖLÜMÜ AKADEMİK KADRO</vt:lpstr>
      <vt:lpstr>2024 YABANCI DİLLER BÖLÜMÜ  AKADEMİK KADRO-İNGİLİCE HAZIRLIK PROGRAMI</vt:lpstr>
      <vt:lpstr>2024 YABANCI DİLLER BÖLÜMÜ  AKADEMİK KADRO-İNGİLİCE HAZIRLIK PROGRAMI</vt:lpstr>
      <vt:lpstr>2024 YABANCI DİLLER BÖLÜMÜ  AKADEMİK KADRO-İNGİLİCE HAZIRLIK PROGRAMI</vt:lpstr>
      <vt:lpstr>2024 YABANCI DİLLER BÖLÜMÜ  AKADEMİK KADRO-İNGİLİCE HAZIRLIK PROGRAMI</vt:lpstr>
      <vt:lpstr> YABANCI DİLLER BÖLÜMÜ HEDEFLERİ </vt:lpstr>
      <vt:lpstr> YABANCI DİLLER BÖLÜMÜ HEDEFLERİ </vt:lpstr>
      <vt:lpstr> YABANCI DİLLER BÖLÜMÜ HEDEFLERİ </vt:lpstr>
      <vt:lpstr> YABANCI DİLLER BÖLÜMÜ PROGRAMLARI </vt:lpstr>
      <vt:lpstr> YABANCI DİLLER BÖLÜMÜ PROGRAMLARI </vt:lpstr>
      <vt:lpstr> 2024 YABANCI DİLLER BÖLÜMÜ EĞİTİM VE SINAVLAR </vt:lpstr>
      <vt:lpstr> SINAVLAR VE YILSONU BAŞARI DEĞERLENDİRMESİ </vt:lpstr>
      <vt:lpstr> 2023-2024 AKADEMİK YILI İNGİLİZCE HAZIRLIK  PROGRAMI DERS KİTAPLARI </vt:lpstr>
      <vt:lpstr> 2024-2025 AKADEMİK YILI İNGİLİZCE HAZIRLIK  PROGRAMI DERS KİTAPLARI </vt:lpstr>
      <vt:lpstr>2023-2024 İNGİLİZCE HAZIRLIK PROGRAMI ÖĞRENCİ SAYILARI </vt:lpstr>
      <vt:lpstr>2024-2025 İNGİLİZCE HAZIRLIK PROGRAMI ÖĞRENCİ SAYILARI </vt:lpstr>
      <vt:lpstr>2024-2025 DÜZEY BELİRLEME SINAVI (DBS) VE İNGİLİZCE YETERLİK SINAVI (İYS) ÖĞRENCİ SAYILARI </vt:lpstr>
      <vt:lpstr> Medikal İngilizce Programı Ders Listesi           Tıp, Diş &amp; Eczacılık </vt:lpstr>
      <vt:lpstr> 2022 Tıp Fakültesi  </vt:lpstr>
      <vt:lpstr> 2022 Diş Hekimliği Fakültesi </vt:lpstr>
      <vt:lpstr> 2022 Eczacılık Fakültesi </vt:lpstr>
      <vt:lpstr> 2023 Eczacılık Fakültesi </vt:lpstr>
      <vt:lpstr>Medikal İngilizce Programı Ders Listesi- SBF </vt:lpstr>
      <vt:lpstr>SHMYO Genel İngilizce  </vt:lpstr>
      <vt:lpstr>SHMYO Medikal Kelime Bilgisi ve Konuşma 1 </vt:lpstr>
      <vt:lpstr>2023 Akademik Faaliyetleri </vt:lpstr>
      <vt:lpstr>2024 Akademik Faaliyetleri </vt:lpstr>
      <vt:lpstr>2024 Akademik Faaliyetleri </vt:lpstr>
      <vt:lpstr>2023 Akademik Faaliyetleri </vt:lpstr>
      <vt:lpstr>2024 Akademik Faaliyetleri</vt:lpstr>
      <vt:lpstr>2024 Akademik Faaliyet</vt:lpstr>
      <vt:lpstr>2024 Akademik Faaliyet</vt:lpstr>
      <vt:lpstr>2024 Akademik Faaliyet</vt:lpstr>
      <vt:lpstr>2024 Akademik Faaliyet</vt:lpstr>
      <vt:lpstr>Medikal İngilizce Faaliyetleri</vt:lpstr>
      <vt:lpstr>Medikal İngilizce Faaliyetleri</vt:lpstr>
      <vt:lpstr>Medikal İngilizce Faaliyetleri</vt:lpstr>
      <vt:lpstr>Medikal İngilizce Faaliyetleri</vt:lpstr>
      <vt:lpstr>Medikal İngilizce Faaliyetleri</vt:lpstr>
      <vt:lpstr>Medikal İngilizce Faaliyetleri</vt:lpstr>
      <vt:lpstr>Medikal İngilizce Faaliyetleri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Ipek Erda</dc:creator>
  <cp:lastModifiedBy>Gökçenur Biçim Siğva</cp:lastModifiedBy>
  <cp:revision>67</cp:revision>
  <dcterms:created xsi:type="dcterms:W3CDTF">2021-06-14T07:04:46Z</dcterms:created>
  <dcterms:modified xsi:type="dcterms:W3CDTF">2024-12-05T06:29:51Z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0x0101000520704E15D6104582D02CB3682CC495</vt:lpwstr>
  </property>
</Properties>
</file>