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94" r:id="rId3"/>
    <p:sldId id="295" r:id="rId4"/>
    <p:sldId id="296" r:id="rId5"/>
    <p:sldId id="297" r:id="rId6"/>
    <p:sldId id="298" r:id="rId7"/>
    <p:sldId id="273" r:id="rId8"/>
    <p:sldId id="261" r:id="rId9"/>
    <p:sldId id="299" r:id="rId10"/>
    <p:sldId id="300" r:id="rId11"/>
    <p:sldId id="302" r:id="rId12"/>
    <p:sldId id="303" r:id="rId13"/>
    <p:sldId id="304" r:id="rId14"/>
    <p:sldId id="305" r:id="rId15"/>
    <p:sldId id="306" r:id="rId16"/>
    <p:sldId id="307" r:id="rId17"/>
    <p:sldId id="308" r:id="rId18"/>
    <p:sldId id="275" r:id="rId19"/>
    <p:sldId id="263" r:id="rId20"/>
    <p:sldId id="276" r:id="rId21"/>
    <p:sldId id="264" r:id="rId22"/>
    <p:sldId id="278" r:id="rId23"/>
    <p:sldId id="266" r:id="rId24"/>
    <p:sldId id="279" r:id="rId25"/>
    <p:sldId id="267" r:id="rId26"/>
    <p:sldId id="280" r:id="rId27"/>
    <p:sldId id="268" r:id="rId28"/>
    <p:sldId id="281" r:id="rId29"/>
    <p:sldId id="269" r:id="rId30"/>
    <p:sldId id="282" r:id="rId31"/>
    <p:sldId id="270" r:id="rId32"/>
    <p:sldId id="260" r:id="rId33"/>
  </p:sldIdLst>
  <p:sldSz cx="12192000" cy="6858000"/>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13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6CDF96-4F84-C5AC-7DF1-03631767787D}" v="1" dt="2025-12-23T06:43:19.355"/>
    <p1510:client id="{1054DE52-C740-64C3-F6AE-CB64D5F3F5E6}" v="82" dt="2025-12-23T10:19:57.785"/>
    <p1510:client id="{82E733A7-E02A-D0F4-6AF8-D0EDD0C561A7}" v="5" dt="2025-12-23T10:23:21.837"/>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21" autoAdjust="0"/>
    <p:restoredTop sz="94660"/>
  </p:normalViewPr>
  <p:slideViewPr>
    <p:cSldViewPr snapToGrid="0">
      <p:cViewPr varScale="1">
        <p:scale>
          <a:sx n="70" d="100"/>
          <a:sy n="70" d="100"/>
        </p:scale>
        <p:origin x="10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280131-3058-49D4-8A89-B75C794952B9}"/>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5E5F8F01-B653-4C38-BCE4-74AC4CF045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3F5C670-28B3-4E7B-BA37-2DC9D7A007D8}"/>
              </a:ext>
            </a:extLst>
          </p:cNvPr>
          <p:cNvSpPr>
            <a:spLocks noGrp="1"/>
          </p:cNvSpPr>
          <p:nvPr>
            <p:ph type="dt" sz="half" idx="10"/>
          </p:nvPr>
        </p:nvSpPr>
        <p:spPr/>
        <p:txBody>
          <a:bodyPr/>
          <a:lstStyle/>
          <a:p>
            <a:fld id="{0E5C83DC-5380-409B-A023-E9C05CECADE5}" type="datetimeFigureOut">
              <a:rPr lang="tr-TR" smtClean="0"/>
              <a:t>16.01.2026</a:t>
            </a:fld>
            <a:endParaRPr lang="tr-TR"/>
          </a:p>
        </p:txBody>
      </p:sp>
      <p:sp>
        <p:nvSpPr>
          <p:cNvPr id="5" name="Alt Bilgi Yer Tutucusu 4">
            <a:extLst>
              <a:ext uri="{FF2B5EF4-FFF2-40B4-BE49-F238E27FC236}">
                <a16:creationId xmlns:a16="http://schemas.microsoft.com/office/drawing/2014/main" id="{B0EAF73B-0F45-4C9D-9B3E-3D37861B33B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BC84947-0E50-4C98-A73E-CEEF297970BF}"/>
              </a:ext>
            </a:extLst>
          </p:cNvPr>
          <p:cNvSpPr>
            <a:spLocks noGrp="1"/>
          </p:cNvSpPr>
          <p:nvPr>
            <p:ph type="sldNum" sz="quarter" idx="12"/>
          </p:nvPr>
        </p:nvSpPr>
        <p:spPr/>
        <p:txBody>
          <a:bodyPr/>
          <a:lstStyle/>
          <a:p>
            <a:fld id="{7990C67D-5531-4970-ABCE-CE38D3E993CA}" type="slidenum">
              <a:rPr lang="tr-TR" smtClean="0"/>
              <a:t>‹#›</a:t>
            </a:fld>
            <a:endParaRPr lang="tr-TR"/>
          </a:p>
        </p:txBody>
      </p:sp>
    </p:spTree>
    <p:extLst>
      <p:ext uri="{BB962C8B-B14F-4D97-AF65-F5344CB8AC3E}">
        <p14:creationId xmlns:p14="http://schemas.microsoft.com/office/powerpoint/2010/main" val="2934689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A2D204-2555-47F9-89D3-2F1290B7EE76}"/>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81789F9-FA6C-42FF-9D51-58631BC3E277}"/>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6284F7B-D598-4021-BE2D-9382A16E6EF3}"/>
              </a:ext>
            </a:extLst>
          </p:cNvPr>
          <p:cNvSpPr>
            <a:spLocks noGrp="1"/>
          </p:cNvSpPr>
          <p:nvPr>
            <p:ph type="dt" sz="half" idx="10"/>
          </p:nvPr>
        </p:nvSpPr>
        <p:spPr/>
        <p:txBody>
          <a:bodyPr/>
          <a:lstStyle/>
          <a:p>
            <a:fld id="{0E5C83DC-5380-409B-A023-E9C05CECADE5}" type="datetimeFigureOut">
              <a:rPr lang="tr-TR" smtClean="0"/>
              <a:t>16.01.2026</a:t>
            </a:fld>
            <a:endParaRPr lang="tr-TR"/>
          </a:p>
        </p:txBody>
      </p:sp>
      <p:sp>
        <p:nvSpPr>
          <p:cNvPr id="5" name="Alt Bilgi Yer Tutucusu 4">
            <a:extLst>
              <a:ext uri="{FF2B5EF4-FFF2-40B4-BE49-F238E27FC236}">
                <a16:creationId xmlns:a16="http://schemas.microsoft.com/office/drawing/2014/main" id="{DE4E74CE-CBD7-4CCB-B758-9D9367C1854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F4609BA-6355-4236-83AB-0ED480A54EBD}"/>
              </a:ext>
            </a:extLst>
          </p:cNvPr>
          <p:cNvSpPr>
            <a:spLocks noGrp="1"/>
          </p:cNvSpPr>
          <p:nvPr>
            <p:ph type="sldNum" sz="quarter" idx="12"/>
          </p:nvPr>
        </p:nvSpPr>
        <p:spPr/>
        <p:txBody>
          <a:bodyPr/>
          <a:lstStyle/>
          <a:p>
            <a:fld id="{7990C67D-5531-4970-ABCE-CE38D3E993CA}" type="slidenum">
              <a:rPr lang="tr-TR" smtClean="0"/>
              <a:t>‹#›</a:t>
            </a:fld>
            <a:endParaRPr lang="tr-TR"/>
          </a:p>
        </p:txBody>
      </p:sp>
    </p:spTree>
    <p:extLst>
      <p:ext uri="{BB962C8B-B14F-4D97-AF65-F5344CB8AC3E}">
        <p14:creationId xmlns:p14="http://schemas.microsoft.com/office/powerpoint/2010/main" val="3696873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862DAE4-C665-43FA-8CA0-A1BEC295ABEA}"/>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5FCAC56-569F-4E3D-9AC5-1CAF7F47DF96}"/>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F8C8ECF-57C2-4174-A736-A9118B8374A2}"/>
              </a:ext>
            </a:extLst>
          </p:cNvPr>
          <p:cNvSpPr>
            <a:spLocks noGrp="1"/>
          </p:cNvSpPr>
          <p:nvPr>
            <p:ph type="dt" sz="half" idx="10"/>
          </p:nvPr>
        </p:nvSpPr>
        <p:spPr/>
        <p:txBody>
          <a:bodyPr/>
          <a:lstStyle/>
          <a:p>
            <a:fld id="{0E5C83DC-5380-409B-A023-E9C05CECADE5}" type="datetimeFigureOut">
              <a:rPr lang="tr-TR" smtClean="0"/>
              <a:t>16.01.2026</a:t>
            </a:fld>
            <a:endParaRPr lang="tr-TR"/>
          </a:p>
        </p:txBody>
      </p:sp>
      <p:sp>
        <p:nvSpPr>
          <p:cNvPr id="5" name="Alt Bilgi Yer Tutucusu 4">
            <a:extLst>
              <a:ext uri="{FF2B5EF4-FFF2-40B4-BE49-F238E27FC236}">
                <a16:creationId xmlns:a16="http://schemas.microsoft.com/office/drawing/2014/main" id="{E4228C7B-4382-4A3D-8AD6-D77825C9375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3A69377-7383-425C-B302-ED3896A6D060}"/>
              </a:ext>
            </a:extLst>
          </p:cNvPr>
          <p:cNvSpPr>
            <a:spLocks noGrp="1"/>
          </p:cNvSpPr>
          <p:nvPr>
            <p:ph type="sldNum" sz="quarter" idx="12"/>
          </p:nvPr>
        </p:nvSpPr>
        <p:spPr/>
        <p:txBody>
          <a:bodyPr/>
          <a:lstStyle/>
          <a:p>
            <a:fld id="{7990C67D-5531-4970-ABCE-CE38D3E993CA}" type="slidenum">
              <a:rPr lang="tr-TR" smtClean="0"/>
              <a:t>‹#›</a:t>
            </a:fld>
            <a:endParaRPr lang="tr-TR"/>
          </a:p>
        </p:txBody>
      </p:sp>
    </p:spTree>
    <p:extLst>
      <p:ext uri="{BB962C8B-B14F-4D97-AF65-F5344CB8AC3E}">
        <p14:creationId xmlns:p14="http://schemas.microsoft.com/office/powerpoint/2010/main" val="371088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DA9739-2A69-4785-B44C-BF8C1AFE0BC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3D738F7-BB48-49FF-ADD7-6A8616112C09}"/>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B0CEDEF-2F71-405F-859D-019564811DE1}"/>
              </a:ext>
            </a:extLst>
          </p:cNvPr>
          <p:cNvSpPr>
            <a:spLocks noGrp="1"/>
          </p:cNvSpPr>
          <p:nvPr>
            <p:ph type="dt" sz="half" idx="10"/>
          </p:nvPr>
        </p:nvSpPr>
        <p:spPr/>
        <p:txBody>
          <a:bodyPr/>
          <a:lstStyle/>
          <a:p>
            <a:fld id="{0E5C83DC-5380-409B-A023-E9C05CECADE5}" type="datetimeFigureOut">
              <a:rPr lang="tr-TR" smtClean="0"/>
              <a:t>16.01.2026</a:t>
            </a:fld>
            <a:endParaRPr lang="tr-TR"/>
          </a:p>
        </p:txBody>
      </p:sp>
      <p:sp>
        <p:nvSpPr>
          <p:cNvPr id="5" name="Alt Bilgi Yer Tutucusu 4">
            <a:extLst>
              <a:ext uri="{FF2B5EF4-FFF2-40B4-BE49-F238E27FC236}">
                <a16:creationId xmlns:a16="http://schemas.microsoft.com/office/drawing/2014/main" id="{C58C0F6B-8242-4D5F-AFB4-49CA79C53BD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BAB6B68-9A3A-48CC-BA7F-E09887ACDDDE}"/>
              </a:ext>
            </a:extLst>
          </p:cNvPr>
          <p:cNvSpPr>
            <a:spLocks noGrp="1"/>
          </p:cNvSpPr>
          <p:nvPr>
            <p:ph type="sldNum" sz="quarter" idx="12"/>
          </p:nvPr>
        </p:nvSpPr>
        <p:spPr/>
        <p:txBody>
          <a:bodyPr/>
          <a:lstStyle/>
          <a:p>
            <a:fld id="{7990C67D-5531-4970-ABCE-CE38D3E993CA}" type="slidenum">
              <a:rPr lang="tr-TR" smtClean="0"/>
              <a:t>‹#›</a:t>
            </a:fld>
            <a:endParaRPr lang="tr-TR"/>
          </a:p>
        </p:txBody>
      </p:sp>
    </p:spTree>
    <p:extLst>
      <p:ext uri="{BB962C8B-B14F-4D97-AF65-F5344CB8AC3E}">
        <p14:creationId xmlns:p14="http://schemas.microsoft.com/office/powerpoint/2010/main" val="67537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F68109-4560-44C7-80B9-3693492A9058}"/>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C2144B2E-974B-4B48-AC06-F2F63A11CC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2DD5FD87-01A2-4034-9CBD-5D63CBCFC052}"/>
              </a:ext>
            </a:extLst>
          </p:cNvPr>
          <p:cNvSpPr>
            <a:spLocks noGrp="1"/>
          </p:cNvSpPr>
          <p:nvPr>
            <p:ph type="dt" sz="half" idx="10"/>
          </p:nvPr>
        </p:nvSpPr>
        <p:spPr/>
        <p:txBody>
          <a:bodyPr/>
          <a:lstStyle/>
          <a:p>
            <a:fld id="{0E5C83DC-5380-409B-A023-E9C05CECADE5}" type="datetimeFigureOut">
              <a:rPr lang="tr-TR" smtClean="0"/>
              <a:t>16.01.2026</a:t>
            </a:fld>
            <a:endParaRPr lang="tr-TR"/>
          </a:p>
        </p:txBody>
      </p:sp>
      <p:sp>
        <p:nvSpPr>
          <p:cNvPr id="5" name="Alt Bilgi Yer Tutucusu 4">
            <a:extLst>
              <a:ext uri="{FF2B5EF4-FFF2-40B4-BE49-F238E27FC236}">
                <a16:creationId xmlns:a16="http://schemas.microsoft.com/office/drawing/2014/main" id="{C8F0A05D-0FD7-4761-A588-01099147806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C8B9CD9-A301-4973-A6D2-82A58090BF9A}"/>
              </a:ext>
            </a:extLst>
          </p:cNvPr>
          <p:cNvSpPr>
            <a:spLocks noGrp="1"/>
          </p:cNvSpPr>
          <p:nvPr>
            <p:ph type="sldNum" sz="quarter" idx="12"/>
          </p:nvPr>
        </p:nvSpPr>
        <p:spPr/>
        <p:txBody>
          <a:bodyPr/>
          <a:lstStyle/>
          <a:p>
            <a:fld id="{7990C67D-5531-4970-ABCE-CE38D3E993CA}" type="slidenum">
              <a:rPr lang="tr-TR" smtClean="0"/>
              <a:t>‹#›</a:t>
            </a:fld>
            <a:endParaRPr lang="tr-TR"/>
          </a:p>
        </p:txBody>
      </p:sp>
    </p:spTree>
    <p:extLst>
      <p:ext uri="{BB962C8B-B14F-4D97-AF65-F5344CB8AC3E}">
        <p14:creationId xmlns:p14="http://schemas.microsoft.com/office/powerpoint/2010/main" val="3846653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F2F31A-D0CA-4AFB-90DA-4213D176E83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B2F9245-AF67-4FA4-9969-6C078A30BEE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C1FD74FB-50AA-41DB-B335-3D5BBF0F9706}"/>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64CB7A2-EBA7-4AA5-AE18-73555982D3FF}"/>
              </a:ext>
            </a:extLst>
          </p:cNvPr>
          <p:cNvSpPr>
            <a:spLocks noGrp="1"/>
          </p:cNvSpPr>
          <p:nvPr>
            <p:ph type="dt" sz="half" idx="10"/>
          </p:nvPr>
        </p:nvSpPr>
        <p:spPr/>
        <p:txBody>
          <a:bodyPr/>
          <a:lstStyle/>
          <a:p>
            <a:fld id="{0E5C83DC-5380-409B-A023-E9C05CECADE5}" type="datetimeFigureOut">
              <a:rPr lang="tr-TR" smtClean="0"/>
              <a:t>16.01.2026</a:t>
            </a:fld>
            <a:endParaRPr lang="tr-TR"/>
          </a:p>
        </p:txBody>
      </p:sp>
      <p:sp>
        <p:nvSpPr>
          <p:cNvPr id="6" name="Alt Bilgi Yer Tutucusu 5">
            <a:extLst>
              <a:ext uri="{FF2B5EF4-FFF2-40B4-BE49-F238E27FC236}">
                <a16:creationId xmlns:a16="http://schemas.microsoft.com/office/drawing/2014/main" id="{148B8C3D-FF36-4AF6-B1EE-C06F1D5792E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C39049E-93FF-4BE4-A04C-F266FC679967}"/>
              </a:ext>
            </a:extLst>
          </p:cNvPr>
          <p:cNvSpPr>
            <a:spLocks noGrp="1"/>
          </p:cNvSpPr>
          <p:nvPr>
            <p:ph type="sldNum" sz="quarter" idx="12"/>
          </p:nvPr>
        </p:nvSpPr>
        <p:spPr/>
        <p:txBody>
          <a:bodyPr/>
          <a:lstStyle/>
          <a:p>
            <a:fld id="{7990C67D-5531-4970-ABCE-CE38D3E993CA}" type="slidenum">
              <a:rPr lang="tr-TR" smtClean="0"/>
              <a:t>‹#›</a:t>
            </a:fld>
            <a:endParaRPr lang="tr-TR"/>
          </a:p>
        </p:txBody>
      </p:sp>
    </p:spTree>
    <p:extLst>
      <p:ext uri="{BB962C8B-B14F-4D97-AF65-F5344CB8AC3E}">
        <p14:creationId xmlns:p14="http://schemas.microsoft.com/office/powerpoint/2010/main" val="3923801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DF1840-F95B-4ACD-98AD-3174B036CFE8}"/>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10A3A35-E2E9-498D-8B5E-E3F3152240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DB6EEB7E-25D2-4606-B703-C6E757A74765}"/>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4EFB377-9405-47B4-B0F4-E5508AC31A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890F5CE7-6B0A-48CF-BAC0-E7140F950764}"/>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D2B1AFB3-4F8D-4A92-8F9A-485FC239A423}"/>
              </a:ext>
            </a:extLst>
          </p:cNvPr>
          <p:cNvSpPr>
            <a:spLocks noGrp="1"/>
          </p:cNvSpPr>
          <p:nvPr>
            <p:ph type="dt" sz="half" idx="10"/>
          </p:nvPr>
        </p:nvSpPr>
        <p:spPr/>
        <p:txBody>
          <a:bodyPr/>
          <a:lstStyle/>
          <a:p>
            <a:fld id="{0E5C83DC-5380-409B-A023-E9C05CECADE5}" type="datetimeFigureOut">
              <a:rPr lang="tr-TR" smtClean="0"/>
              <a:t>16.01.2026</a:t>
            </a:fld>
            <a:endParaRPr lang="tr-TR"/>
          </a:p>
        </p:txBody>
      </p:sp>
      <p:sp>
        <p:nvSpPr>
          <p:cNvPr id="8" name="Alt Bilgi Yer Tutucusu 7">
            <a:extLst>
              <a:ext uri="{FF2B5EF4-FFF2-40B4-BE49-F238E27FC236}">
                <a16:creationId xmlns:a16="http://schemas.microsoft.com/office/drawing/2014/main" id="{FA6B6D3F-0530-4EAC-9088-9C99F2DE53AC}"/>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E78B1AB8-0122-4F18-9428-193CADAF915C}"/>
              </a:ext>
            </a:extLst>
          </p:cNvPr>
          <p:cNvSpPr>
            <a:spLocks noGrp="1"/>
          </p:cNvSpPr>
          <p:nvPr>
            <p:ph type="sldNum" sz="quarter" idx="12"/>
          </p:nvPr>
        </p:nvSpPr>
        <p:spPr/>
        <p:txBody>
          <a:bodyPr/>
          <a:lstStyle/>
          <a:p>
            <a:fld id="{7990C67D-5531-4970-ABCE-CE38D3E993CA}" type="slidenum">
              <a:rPr lang="tr-TR" smtClean="0"/>
              <a:t>‹#›</a:t>
            </a:fld>
            <a:endParaRPr lang="tr-TR"/>
          </a:p>
        </p:txBody>
      </p:sp>
    </p:spTree>
    <p:extLst>
      <p:ext uri="{BB962C8B-B14F-4D97-AF65-F5344CB8AC3E}">
        <p14:creationId xmlns:p14="http://schemas.microsoft.com/office/powerpoint/2010/main" val="4070637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06CA89-5466-4D97-9F73-50F2C1CD7D2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528D8665-1657-4CF7-892D-BF34E3063619}"/>
              </a:ext>
            </a:extLst>
          </p:cNvPr>
          <p:cNvSpPr>
            <a:spLocks noGrp="1"/>
          </p:cNvSpPr>
          <p:nvPr>
            <p:ph type="dt" sz="half" idx="10"/>
          </p:nvPr>
        </p:nvSpPr>
        <p:spPr/>
        <p:txBody>
          <a:bodyPr/>
          <a:lstStyle/>
          <a:p>
            <a:fld id="{0E5C83DC-5380-409B-A023-E9C05CECADE5}" type="datetimeFigureOut">
              <a:rPr lang="tr-TR" smtClean="0"/>
              <a:t>16.01.2026</a:t>
            </a:fld>
            <a:endParaRPr lang="tr-TR"/>
          </a:p>
        </p:txBody>
      </p:sp>
      <p:sp>
        <p:nvSpPr>
          <p:cNvPr id="4" name="Alt Bilgi Yer Tutucusu 3">
            <a:extLst>
              <a:ext uri="{FF2B5EF4-FFF2-40B4-BE49-F238E27FC236}">
                <a16:creationId xmlns:a16="http://schemas.microsoft.com/office/drawing/2014/main" id="{DD7D882D-5784-422B-8572-E0A3164B5759}"/>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43976806-2AAB-4590-BCD3-D5E13C1F5BA7}"/>
              </a:ext>
            </a:extLst>
          </p:cNvPr>
          <p:cNvSpPr>
            <a:spLocks noGrp="1"/>
          </p:cNvSpPr>
          <p:nvPr>
            <p:ph type="sldNum" sz="quarter" idx="12"/>
          </p:nvPr>
        </p:nvSpPr>
        <p:spPr/>
        <p:txBody>
          <a:bodyPr/>
          <a:lstStyle/>
          <a:p>
            <a:fld id="{7990C67D-5531-4970-ABCE-CE38D3E993CA}" type="slidenum">
              <a:rPr lang="tr-TR" smtClean="0"/>
              <a:t>‹#›</a:t>
            </a:fld>
            <a:endParaRPr lang="tr-TR"/>
          </a:p>
        </p:txBody>
      </p:sp>
    </p:spTree>
    <p:extLst>
      <p:ext uri="{BB962C8B-B14F-4D97-AF65-F5344CB8AC3E}">
        <p14:creationId xmlns:p14="http://schemas.microsoft.com/office/powerpoint/2010/main" val="1310501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7179BF95-EDF1-46C4-A749-7412FE6D8AC6}"/>
              </a:ext>
            </a:extLst>
          </p:cNvPr>
          <p:cNvSpPr>
            <a:spLocks noGrp="1"/>
          </p:cNvSpPr>
          <p:nvPr>
            <p:ph type="dt" sz="half" idx="10"/>
          </p:nvPr>
        </p:nvSpPr>
        <p:spPr/>
        <p:txBody>
          <a:bodyPr/>
          <a:lstStyle/>
          <a:p>
            <a:fld id="{0E5C83DC-5380-409B-A023-E9C05CECADE5}" type="datetimeFigureOut">
              <a:rPr lang="tr-TR" smtClean="0"/>
              <a:t>16.01.2026</a:t>
            </a:fld>
            <a:endParaRPr lang="tr-TR"/>
          </a:p>
        </p:txBody>
      </p:sp>
      <p:sp>
        <p:nvSpPr>
          <p:cNvPr id="3" name="Alt Bilgi Yer Tutucusu 2">
            <a:extLst>
              <a:ext uri="{FF2B5EF4-FFF2-40B4-BE49-F238E27FC236}">
                <a16:creationId xmlns:a16="http://schemas.microsoft.com/office/drawing/2014/main" id="{70DBFC92-A841-4AAE-AACD-F571DA611F10}"/>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1C04A774-594F-41E9-81CA-69C1C69C7EE0}"/>
              </a:ext>
            </a:extLst>
          </p:cNvPr>
          <p:cNvSpPr>
            <a:spLocks noGrp="1"/>
          </p:cNvSpPr>
          <p:nvPr>
            <p:ph type="sldNum" sz="quarter" idx="12"/>
          </p:nvPr>
        </p:nvSpPr>
        <p:spPr/>
        <p:txBody>
          <a:bodyPr/>
          <a:lstStyle/>
          <a:p>
            <a:fld id="{7990C67D-5531-4970-ABCE-CE38D3E993CA}" type="slidenum">
              <a:rPr lang="tr-TR" smtClean="0"/>
              <a:t>‹#›</a:t>
            </a:fld>
            <a:endParaRPr lang="tr-TR"/>
          </a:p>
        </p:txBody>
      </p:sp>
    </p:spTree>
    <p:extLst>
      <p:ext uri="{BB962C8B-B14F-4D97-AF65-F5344CB8AC3E}">
        <p14:creationId xmlns:p14="http://schemas.microsoft.com/office/powerpoint/2010/main" val="526836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F9D9A6-957E-4185-BC31-7BABFF509A7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A1133B95-E642-4419-9A53-F9E20BA8EB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98793520-6255-4DA8-8966-A134E04A2F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6699468-5183-475E-B79A-16844ACB0B54}"/>
              </a:ext>
            </a:extLst>
          </p:cNvPr>
          <p:cNvSpPr>
            <a:spLocks noGrp="1"/>
          </p:cNvSpPr>
          <p:nvPr>
            <p:ph type="dt" sz="half" idx="10"/>
          </p:nvPr>
        </p:nvSpPr>
        <p:spPr/>
        <p:txBody>
          <a:bodyPr/>
          <a:lstStyle/>
          <a:p>
            <a:fld id="{0E5C83DC-5380-409B-A023-E9C05CECADE5}" type="datetimeFigureOut">
              <a:rPr lang="tr-TR" smtClean="0"/>
              <a:t>16.01.2026</a:t>
            </a:fld>
            <a:endParaRPr lang="tr-TR"/>
          </a:p>
        </p:txBody>
      </p:sp>
      <p:sp>
        <p:nvSpPr>
          <p:cNvPr id="6" name="Alt Bilgi Yer Tutucusu 5">
            <a:extLst>
              <a:ext uri="{FF2B5EF4-FFF2-40B4-BE49-F238E27FC236}">
                <a16:creationId xmlns:a16="http://schemas.microsoft.com/office/drawing/2014/main" id="{871122CF-5117-458E-9D99-3167FA96737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00C6D77-4B74-49D9-81A3-A4DFCFEE2A47}"/>
              </a:ext>
            </a:extLst>
          </p:cNvPr>
          <p:cNvSpPr>
            <a:spLocks noGrp="1"/>
          </p:cNvSpPr>
          <p:nvPr>
            <p:ph type="sldNum" sz="quarter" idx="12"/>
          </p:nvPr>
        </p:nvSpPr>
        <p:spPr/>
        <p:txBody>
          <a:bodyPr/>
          <a:lstStyle/>
          <a:p>
            <a:fld id="{7990C67D-5531-4970-ABCE-CE38D3E993CA}" type="slidenum">
              <a:rPr lang="tr-TR" smtClean="0"/>
              <a:t>‹#›</a:t>
            </a:fld>
            <a:endParaRPr lang="tr-TR"/>
          </a:p>
        </p:txBody>
      </p:sp>
    </p:spTree>
    <p:extLst>
      <p:ext uri="{BB962C8B-B14F-4D97-AF65-F5344CB8AC3E}">
        <p14:creationId xmlns:p14="http://schemas.microsoft.com/office/powerpoint/2010/main" val="1734988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097287-C4C9-4CA9-9F45-47FC3CC890C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19E8FF8-D608-4D52-A5F3-9A0674E9F9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804E001-FAB1-42F1-B49A-8A159E9379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C6C1FA5-7E2B-4B31-9CF6-A9549A17FB58}"/>
              </a:ext>
            </a:extLst>
          </p:cNvPr>
          <p:cNvSpPr>
            <a:spLocks noGrp="1"/>
          </p:cNvSpPr>
          <p:nvPr>
            <p:ph type="dt" sz="half" idx="10"/>
          </p:nvPr>
        </p:nvSpPr>
        <p:spPr/>
        <p:txBody>
          <a:bodyPr/>
          <a:lstStyle/>
          <a:p>
            <a:fld id="{0E5C83DC-5380-409B-A023-E9C05CECADE5}" type="datetimeFigureOut">
              <a:rPr lang="tr-TR" smtClean="0"/>
              <a:t>16.01.2026</a:t>
            </a:fld>
            <a:endParaRPr lang="tr-TR"/>
          </a:p>
        </p:txBody>
      </p:sp>
      <p:sp>
        <p:nvSpPr>
          <p:cNvPr id="6" name="Alt Bilgi Yer Tutucusu 5">
            <a:extLst>
              <a:ext uri="{FF2B5EF4-FFF2-40B4-BE49-F238E27FC236}">
                <a16:creationId xmlns:a16="http://schemas.microsoft.com/office/drawing/2014/main" id="{C0100B1F-AB75-4DE8-B262-952EF6BDAA9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7E39410-68C7-4A8A-B4E9-28CEF8D0F7EA}"/>
              </a:ext>
            </a:extLst>
          </p:cNvPr>
          <p:cNvSpPr>
            <a:spLocks noGrp="1"/>
          </p:cNvSpPr>
          <p:nvPr>
            <p:ph type="sldNum" sz="quarter" idx="12"/>
          </p:nvPr>
        </p:nvSpPr>
        <p:spPr/>
        <p:txBody>
          <a:bodyPr/>
          <a:lstStyle/>
          <a:p>
            <a:fld id="{7990C67D-5531-4970-ABCE-CE38D3E993CA}" type="slidenum">
              <a:rPr lang="tr-TR" smtClean="0"/>
              <a:t>‹#›</a:t>
            </a:fld>
            <a:endParaRPr lang="tr-TR"/>
          </a:p>
        </p:txBody>
      </p:sp>
    </p:spTree>
    <p:extLst>
      <p:ext uri="{BB962C8B-B14F-4D97-AF65-F5344CB8AC3E}">
        <p14:creationId xmlns:p14="http://schemas.microsoft.com/office/powerpoint/2010/main" val="1445917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7CAF8980-C9CC-4EC3-B7EA-751EB1AB8E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FE7CA5F-3BD4-41A3-A5C8-D8154B10A1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3B6B127-5D14-480A-A08B-C4328F582D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5C83DC-5380-409B-A023-E9C05CECADE5}" type="datetimeFigureOut">
              <a:rPr lang="tr-TR" smtClean="0"/>
              <a:t>16.01.2026</a:t>
            </a:fld>
            <a:endParaRPr lang="tr-TR"/>
          </a:p>
        </p:txBody>
      </p:sp>
      <p:sp>
        <p:nvSpPr>
          <p:cNvPr id="5" name="Alt Bilgi Yer Tutucusu 4">
            <a:extLst>
              <a:ext uri="{FF2B5EF4-FFF2-40B4-BE49-F238E27FC236}">
                <a16:creationId xmlns:a16="http://schemas.microsoft.com/office/drawing/2014/main" id="{BA3671BD-1677-4E82-9172-7F98C83BAA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3D47F82B-5BBB-45AF-B7CD-A09D557D84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90C67D-5531-4970-ABCE-CE38D3E993CA}" type="slidenum">
              <a:rPr lang="tr-TR" smtClean="0"/>
              <a:t>‹#›</a:t>
            </a:fld>
            <a:endParaRPr lang="tr-TR"/>
          </a:p>
        </p:txBody>
      </p:sp>
    </p:spTree>
    <p:extLst>
      <p:ext uri="{BB962C8B-B14F-4D97-AF65-F5344CB8AC3E}">
        <p14:creationId xmlns:p14="http://schemas.microsoft.com/office/powerpoint/2010/main" val="4191008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4356A061-324E-47D1-A30A-B1E7E86E4944}"/>
              </a:ext>
            </a:extLst>
          </p:cNvPr>
          <p:cNvSpPr txBox="1"/>
          <p:nvPr/>
        </p:nvSpPr>
        <p:spPr>
          <a:xfrm>
            <a:off x="0" y="3059668"/>
            <a:ext cx="12191999" cy="646331"/>
          </a:xfrm>
          <a:prstGeom prst="rect">
            <a:avLst/>
          </a:prstGeom>
          <a:noFill/>
        </p:spPr>
        <p:txBody>
          <a:bodyPr wrap="square" rtlCol="0">
            <a:spAutoFit/>
          </a:bodyPr>
          <a:lstStyle/>
          <a:p>
            <a:pPr algn="ctr"/>
            <a:r>
              <a:rPr lang="tr-TR" sz="3600" b="1" dirty="0">
                <a:solidFill>
                  <a:schemeClr val="bg1"/>
                </a:solidFill>
              </a:rPr>
              <a:t>2025 YABANCI DİLLER BÖLÜMÜ FAALİYET SUNUMU</a:t>
            </a:r>
          </a:p>
        </p:txBody>
      </p:sp>
    </p:spTree>
    <p:extLst>
      <p:ext uri="{BB962C8B-B14F-4D97-AF65-F5344CB8AC3E}">
        <p14:creationId xmlns:p14="http://schemas.microsoft.com/office/powerpoint/2010/main" val="256194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C1C73-6B26-7568-2688-48044C9C4629}"/>
            </a:ext>
          </a:extLst>
        </p:cNvPr>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50033E35-A435-7D7F-CBBC-0FF3B2A54AA0}"/>
              </a:ext>
            </a:extLst>
          </p:cNvPr>
          <p:cNvSpPr>
            <a:spLocks noGrp="1"/>
          </p:cNvSpPr>
          <p:nvPr>
            <p:ph idx="1"/>
          </p:nvPr>
        </p:nvSpPr>
        <p:spPr>
          <a:xfrm>
            <a:off x="335280" y="792480"/>
            <a:ext cx="11704320" cy="5885411"/>
          </a:xfrm>
        </p:spPr>
        <p:txBody>
          <a:bodyPr>
            <a:noAutofit/>
          </a:bodyPr>
          <a:lstStyle/>
          <a:p>
            <a:pPr marL="0" indent="0">
              <a:buNone/>
            </a:pPr>
            <a:r>
              <a:rPr lang="tr-TR" b="1" dirty="0">
                <a:cs typeface="Times New Roman" panose="02020603050405020304" pitchFamily="18" charset="0"/>
              </a:rPr>
              <a:t>Her Çeyrek dönemde:                              Yıl sonunda:</a:t>
            </a:r>
          </a:p>
          <a:p>
            <a:r>
              <a:rPr lang="tr-TR" sz="1900" dirty="0">
                <a:cs typeface="Times New Roman" panose="02020603050405020304" pitchFamily="18" charset="0"/>
              </a:rPr>
              <a:t>Kısa sınavlar                                                                              </a:t>
            </a:r>
            <a:r>
              <a:rPr lang="tr-TR" sz="900" dirty="0">
                <a:cs typeface="Times New Roman" panose="02020603050405020304" pitchFamily="18" charset="0"/>
                <a:sym typeface="Wingdings" panose="05000000000000000000" pitchFamily="2" charset="2"/>
              </a:rPr>
              <a:t></a:t>
            </a:r>
            <a:r>
              <a:rPr lang="tr-TR" sz="1900" dirty="0">
                <a:cs typeface="Times New Roman" panose="02020603050405020304" pitchFamily="18" charset="0"/>
                <a:sym typeface="Wingdings" panose="05000000000000000000" pitchFamily="2" charset="2"/>
              </a:rPr>
              <a:t> İngilizce Yeterlik Sınavı (İYS)</a:t>
            </a:r>
            <a:endParaRPr lang="tr-TR" sz="1900" dirty="0">
              <a:cs typeface="Times New Roman" panose="02020603050405020304" pitchFamily="18" charset="0"/>
            </a:endParaRPr>
          </a:p>
          <a:p>
            <a:r>
              <a:rPr lang="tr-TR" sz="1900" dirty="0">
                <a:cs typeface="Times New Roman" panose="02020603050405020304" pitchFamily="18" charset="0"/>
              </a:rPr>
              <a:t>Ödev ve projeler</a:t>
            </a:r>
          </a:p>
          <a:p>
            <a:r>
              <a:rPr lang="tr-TR" sz="1900" dirty="0">
                <a:cs typeface="Times New Roman" panose="02020603050405020304" pitchFamily="18" charset="0"/>
              </a:rPr>
              <a:t>Ara sınavlar</a:t>
            </a:r>
          </a:p>
          <a:p>
            <a:r>
              <a:rPr lang="tr-TR" sz="1900" dirty="0">
                <a:cs typeface="Times New Roman" panose="02020603050405020304" pitchFamily="18" charset="0"/>
              </a:rPr>
              <a:t>Final sınavı</a:t>
            </a:r>
          </a:p>
          <a:p>
            <a:pPr marL="0" indent="0">
              <a:buNone/>
            </a:pPr>
            <a:r>
              <a:rPr lang="tr-TR" b="1" dirty="0">
                <a:cs typeface="Times New Roman" panose="02020603050405020304" pitchFamily="18" charset="0"/>
              </a:rPr>
              <a:t>4 Çeyrek: </a:t>
            </a:r>
            <a:r>
              <a:rPr lang="tr-TR" sz="1900" dirty="0">
                <a:cs typeface="Times New Roman" panose="02020603050405020304" pitchFamily="18" charset="0"/>
              </a:rPr>
              <a:t>%60</a:t>
            </a:r>
          </a:p>
          <a:p>
            <a:pPr marL="0" indent="0">
              <a:buNone/>
            </a:pPr>
            <a:r>
              <a:rPr lang="tr-TR" b="1" dirty="0">
                <a:cs typeface="Times New Roman" panose="02020603050405020304" pitchFamily="18" charset="0"/>
              </a:rPr>
              <a:t>İngilizce Yeterlik Sınavı: </a:t>
            </a:r>
            <a:r>
              <a:rPr lang="tr-TR" sz="1900" dirty="0">
                <a:cs typeface="Times New Roman" panose="02020603050405020304" pitchFamily="18" charset="0"/>
              </a:rPr>
              <a:t>%40 (en az 50 almak şartı ile)</a:t>
            </a:r>
          </a:p>
          <a:p>
            <a:pPr marL="0" indent="0">
              <a:buNone/>
            </a:pPr>
            <a:r>
              <a:rPr lang="tr-TR" b="1" dirty="0">
                <a:cs typeface="Times New Roman" panose="02020603050405020304" pitchFamily="18" charset="0"/>
              </a:rPr>
              <a:t>Geçme notu: </a:t>
            </a:r>
            <a:r>
              <a:rPr lang="tr-TR" sz="1900" dirty="0">
                <a:cs typeface="Times New Roman" panose="02020603050405020304" pitchFamily="18" charset="0"/>
              </a:rPr>
              <a:t>60</a:t>
            </a:r>
          </a:p>
          <a:p>
            <a:r>
              <a:rPr lang="tr-TR" sz="1900" dirty="0">
                <a:cs typeface="Times New Roman" panose="02020603050405020304" pitchFamily="18" charset="0"/>
              </a:rPr>
              <a:t>Her çeyrek dönem için %85 devam zorunluluğu vardır. </a:t>
            </a:r>
            <a:r>
              <a:rPr lang="tr-TR" sz="1900" dirty="0"/>
              <a:t>Öğrenci başarısı, yıl içine yayılan çoklu ölçme araçlarıyla değerlendirilmektedir.</a:t>
            </a:r>
            <a:endParaRPr lang="tr-TR" sz="1900" dirty="0">
              <a:cs typeface="Times New Roman" panose="02020603050405020304" pitchFamily="18" charset="0"/>
            </a:endParaRPr>
          </a:p>
          <a:p>
            <a:pPr marL="0" indent="0">
              <a:buNone/>
            </a:pPr>
            <a:r>
              <a:rPr lang="tr-TR" sz="1900" dirty="0">
                <a:cs typeface="Times New Roman" panose="02020603050405020304" pitchFamily="18" charset="0"/>
              </a:rPr>
              <a:t>(Mazeretsiz olarak devamsızlık aşıldığı takdirde öğrenci, Çeyrek dönem sonundaki Final sınavına giremez.)</a:t>
            </a:r>
          </a:p>
          <a:p>
            <a:pPr marL="0" indent="0">
              <a:buNone/>
            </a:pPr>
            <a:endParaRPr lang="tr-TR" sz="1800" dirty="0"/>
          </a:p>
        </p:txBody>
      </p:sp>
      <p:sp>
        <p:nvSpPr>
          <p:cNvPr id="7" name="Başlık 8">
            <a:extLst>
              <a:ext uri="{FF2B5EF4-FFF2-40B4-BE49-F238E27FC236}">
                <a16:creationId xmlns:a16="http://schemas.microsoft.com/office/drawing/2014/main" id="{0FD28316-446F-474F-5178-9B8F223737B3}"/>
              </a:ext>
            </a:extLst>
          </p:cNvPr>
          <p:cNvSpPr>
            <a:spLocks noGrp="1"/>
          </p:cNvSpPr>
          <p:nvPr>
            <p:ph type="title"/>
          </p:nvPr>
        </p:nvSpPr>
        <p:spPr>
          <a:xfrm>
            <a:off x="335280" y="18255"/>
            <a:ext cx="9001760" cy="774225"/>
          </a:xfrm>
        </p:spPr>
        <p:txBody>
          <a:bodyPr>
            <a:normAutofit/>
          </a:bodyPr>
          <a:lstStyle/>
          <a:p>
            <a:r>
              <a:rPr lang="tr-TR" sz="2800" b="1" dirty="0">
                <a:solidFill>
                  <a:schemeClr val="bg1"/>
                </a:solidFill>
                <a:latin typeface="Calibri" panose="020F0502020204030204" pitchFamily="34" charset="0"/>
                <a:cs typeface="Calibri" panose="020F0502020204030204" pitchFamily="34" charset="0"/>
              </a:rPr>
              <a:t>SINAVLAR VE YILSONU BAŞARI DEĞERLENDİRMESİ</a:t>
            </a:r>
            <a:endParaRPr lang="tr-TR" sz="2800" b="1" dirty="0">
              <a:solidFill>
                <a:schemeClr val="bg1"/>
              </a:solidFill>
              <a:latin typeface="+mn-lt"/>
            </a:endParaRPr>
          </a:p>
        </p:txBody>
      </p:sp>
      <p:sp>
        <p:nvSpPr>
          <p:cNvPr id="3" name="Metin kutusu 2">
            <a:extLst>
              <a:ext uri="{FF2B5EF4-FFF2-40B4-BE49-F238E27FC236}">
                <a16:creationId xmlns:a16="http://schemas.microsoft.com/office/drawing/2014/main" id="{AE7E0C84-9C1B-2670-4C20-FB4E259A4B17}"/>
              </a:ext>
            </a:extLst>
          </p:cNvPr>
          <p:cNvSpPr txBox="1"/>
          <p:nvPr/>
        </p:nvSpPr>
        <p:spPr>
          <a:xfrm>
            <a:off x="335279" y="5329789"/>
            <a:ext cx="10678463" cy="969496"/>
          </a:xfrm>
          <a:prstGeom prst="rect">
            <a:avLst/>
          </a:prstGeom>
          <a:noFill/>
        </p:spPr>
        <p:txBody>
          <a:bodyPr wrap="square">
            <a:spAutoFit/>
          </a:bodyPr>
          <a:lstStyle/>
          <a:p>
            <a:pPr algn="just"/>
            <a:r>
              <a:rPr lang="en-US" sz="1900" dirty="0"/>
              <a:t>Program CEFR (A1–C1) </a:t>
            </a:r>
            <a:r>
              <a:rPr lang="tr-TR" sz="1900" noProof="0" dirty="0"/>
              <a:t>düzeyleri</a:t>
            </a:r>
            <a:r>
              <a:rPr lang="en-US" sz="1900" dirty="0"/>
              <a:t> esas alınarak yapılandırılmıştır.</a:t>
            </a:r>
            <a:r>
              <a:rPr lang="tr-TR" sz="1900" dirty="0"/>
              <a:t> </a:t>
            </a:r>
            <a:r>
              <a:rPr lang="en-US" sz="1900" dirty="0"/>
              <a:t>Okuma, yazma, dinleme ve konuşma becerileri</a:t>
            </a:r>
            <a:r>
              <a:rPr lang="tr-TR" sz="1900" dirty="0"/>
              <a:t> çıktıları</a:t>
            </a:r>
            <a:r>
              <a:rPr lang="en-US" sz="1900" dirty="0"/>
              <a:t> dengeli şekilde hedeflenmektedir.</a:t>
            </a:r>
            <a:r>
              <a:rPr lang="tr-TR" sz="1900" dirty="0"/>
              <a:t> </a:t>
            </a:r>
            <a:r>
              <a:rPr lang="en-US" sz="1900" dirty="0"/>
              <a:t>Dijital öğrenme platformları ders içi ve ders dışı destek amacıyla kullanılmaktadır.</a:t>
            </a:r>
          </a:p>
        </p:txBody>
      </p:sp>
    </p:spTree>
    <p:extLst>
      <p:ext uri="{BB962C8B-B14F-4D97-AF65-F5344CB8AC3E}">
        <p14:creationId xmlns:p14="http://schemas.microsoft.com/office/powerpoint/2010/main" val="495601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DCE9F-5A01-3CA8-E947-A4D1D28FC1A6}"/>
            </a:ext>
          </a:extLst>
        </p:cNvPr>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96C3DEBA-BCDD-6264-66C0-F003516F4DA4}"/>
              </a:ext>
            </a:extLst>
          </p:cNvPr>
          <p:cNvSpPr>
            <a:spLocks noGrp="1"/>
          </p:cNvSpPr>
          <p:nvPr>
            <p:ph idx="1"/>
          </p:nvPr>
        </p:nvSpPr>
        <p:spPr>
          <a:xfrm>
            <a:off x="487680" y="1088623"/>
            <a:ext cx="11704320" cy="5056909"/>
          </a:xfrm>
        </p:spPr>
        <p:txBody>
          <a:bodyPr>
            <a:noAutofit/>
          </a:bodyPr>
          <a:lstStyle/>
          <a:p>
            <a:pPr marL="0" indent="0">
              <a:buNone/>
            </a:pPr>
            <a:endParaRPr lang="tr-TR" dirty="0"/>
          </a:p>
          <a:p>
            <a:endParaRPr lang="tr-TR" sz="1900" dirty="0"/>
          </a:p>
        </p:txBody>
      </p:sp>
      <p:sp>
        <p:nvSpPr>
          <p:cNvPr id="7" name="Başlık 8">
            <a:extLst>
              <a:ext uri="{FF2B5EF4-FFF2-40B4-BE49-F238E27FC236}">
                <a16:creationId xmlns:a16="http://schemas.microsoft.com/office/drawing/2014/main" id="{7A35FB27-D0DA-E085-8A60-81837003A9C5}"/>
              </a:ext>
            </a:extLst>
          </p:cNvPr>
          <p:cNvSpPr>
            <a:spLocks noGrp="1"/>
          </p:cNvSpPr>
          <p:nvPr>
            <p:ph type="title"/>
          </p:nvPr>
        </p:nvSpPr>
        <p:spPr>
          <a:xfrm>
            <a:off x="335280" y="18255"/>
            <a:ext cx="9001760" cy="774225"/>
          </a:xfrm>
        </p:spPr>
        <p:txBody>
          <a:bodyPr>
            <a:normAutofit/>
          </a:bodyPr>
          <a:lstStyle/>
          <a:p>
            <a:r>
              <a:rPr lang="tr-TR" sz="2800" b="1" dirty="0">
                <a:solidFill>
                  <a:schemeClr val="bg1"/>
                </a:solidFill>
                <a:latin typeface="Calibri" panose="020F0502020204030204" pitchFamily="34" charset="0"/>
                <a:cs typeface="Calibri" panose="020F0502020204030204" pitchFamily="34" charset="0"/>
              </a:rPr>
              <a:t>ÖĞRENCİ SAYILARI</a:t>
            </a:r>
            <a:endParaRPr lang="tr-TR" sz="2800" b="1" dirty="0">
              <a:solidFill>
                <a:schemeClr val="bg1"/>
              </a:solidFill>
              <a:latin typeface="+mn-lt"/>
            </a:endParaRPr>
          </a:p>
        </p:txBody>
      </p:sp>
      <p:sp>
        <p:nvSpPr>
          <p:cNvPr id="3" name="Metin kutusu 2">
            <a:extLst>
              <a:ext uri="{FF2B5EF4-FFF2-40B4-BE49-F238E27FC236}">
                <a16:creationId xmlns:a16="http://schemas.microsoft.com/office/drawing/2014/main" id="{7127B269-295C-5E5B-3289-6A20487587BB}"/>
              </a:ext>
            </a:extLst>
          </p:cNvPr>
          <p:cNvSpPr txBox="1"/>
          <p:nvPr/>
        </p:nvSpPr>
        <p:spPr>
          <a:xfrm flipH="1" flipV="1">
            <a:off x="11582400" y="3422133"/>
            <a:ext cx="304800" cy="7571303"/>
          </a:xfrm>
          <a:prstGeom prst="rect">
            <a:avLst/>
          </a:prstGeom>
          <a:noFill/>
        </p:spPr>
        <p:txBody>
          <a:bodyPr wrap="square">
            <a:spAutoFit/>
          </a:bodyPr>
          <a:lstStyle/>
          <a:p>
            <a:r>
              <a:rPr lang="tr-TR" sz="1800" b="1" dirty="0">
                <a:solidFill>
                  <a:schemeClr val="bg1"/>
                </a:solidFill>
                <a:latin typeface="+mn-lt"/>
              </a:rPr>
              <a:t>3.ARAŞTIRMA, YAYIN VE PROJELER </a:t>
            </a:r>
            <a:endParaRPr lang="tr-TR" dirty="0"/>
          </a:p>
        </p:txBody>
      </p:sp>
      <p:graphicFrame>
        <p:nvGraphicFramePr>
          <p:cNvPr id="2" name="Tablo 1">
            <a:extLst>
              <a:ext uri="{FF2B5EF4-FFF2-40B4-BE49-F238E27FC236}">
                <a16:creationId xmlns:a16="http://schemas.microsoft.com/office/drawing/2014/main" id="{8044AC57-E336-6E7C-EC33-35BBDB695A66}"/>
              </a:ext>
            </a:extLst>
          </p:cNvPr>
          <p:cNvGraphicFramePr>
            <a:graphicFrameLocks noGrp="1"/>
          </p:cNvGraphicFramePr>
          <p:nvPr>
            <p:extLst>
              <p:ext uri="{D42A27DB-BD31-4B8C-83A1-F6EECF244321}">
                <p14:modId xmlns:p14="http://schemas.microsoft.com/office/powerpoint/2010/main" val="2095440677"/>
              </p:ext>
            </p:extLst>
          </p:nvPr>
        </p:nvGraphicFramePr>
        <p:xfrm>
          <a:off x="0" y="1274618"/>
          <a:ext cx="12191999" cy="4765961"/>
        </p:xfrm>
        <a:graphic>
          <a:graphicData uri="http://schemas.openxmlformats.org/drawingml/2006/table">
            <a:tbl>
              <a:tblPr/>
              <a:tblGrid>
                <a:gridCol w="2214913">
                  <a:extLst>
                    <a:ext uri="{9D8B030D-6E8A-4147-A177-3AD203B41FA5}">
                      <a16:colId xmlns:a16="http://schemas.microsoft.com/office/drawing/2014/main" val="4294088891"/>
                    </a:ext>
                  </a:extLst>
                </a:gridCol>
                <a:gridCol w="1346906">
                  <a:extLst>
                    <a:ext uri="{9D8B030D-6E8A-4147-A177-3AD203B41FA5}">
                      <a16:colId xmlns:a16="http://schemas.microsoft.com/office/drawing/2014/main" val="3669798196"/>
                    </a:ext>
                  </a:extLst>
                </a:gridCol>
                <a:gridCol w="2314684">
                  <a:extLst>
                    <a:ext uri="{9D8B030D-6E8A-4147-A177-3AD203B41FA5}">
                      <a16:colId xmlns:a16="http://schemas.microsoft.com/office/drawing/2014/main" val="2588097967"/>
                    </a:ext>
                  </a:extLst>
                </a:gridCol>
                <a:gridCol w="2404478">
                  <a:extLst>
                    <a:ext uri="{9D8B030D-6E8A-4147-A177-3AD203B41FA5}">
                      <a16:colId xmlns:a16="http://schemas.microsoft.com/office/drawing/2014/main" val="694678357"/>
                    </a:ext>
                  </a:extLst>
                </a:gridCol>
                <a:gridCol w="1955509">
                  <a:extLst>
                    <a:ext uri="{9D8B030D-6E8A-4147-A177-3AD203B41FA5}">
                      <a16:colId xmlns:a16="http://schemas.microsoft.com/office/drawing/2014/main" val="2221561077"/>
                    </a:ext>
                  </a:extLst>
                </a:gridCol>
                <a:gridCol w="1955509">
                  <a:extLst>
                    <a:ext uri="{9D8B030D-6E8A-4147-A177-3AD203B41FA5}">
                      <a16:colId xmlns:a16="http://schemas.microsoft.com/office/drawing/2014/main" val="2974583621"/>
                    </a:ext>
                  </a:extLst>
                </a:gridCol>
              </a:tblGrid>
              <a:tr h="548002">
                <a:tc gridSpan="6">
                  <a:txBody>
                    <a:bodyPr/>
                    <a:lstStyle/>
                    <a:p>
                      <a:pPr algn="ctr" fontAlgn="ctr">
                        <a:buNone/>
                      </a:pPr>
                      <a:r>
                        <a:rPr lang="tr-TR" sz="2800" b="1" i="0" u="none" strike="noStrike" dirty="0">
                          <a:solidFill>
                            <a:srgbClr val="000000"/>
                          </a:solidFill>
                          <a:effectLst/>
                          <a:latin typeface="Calibri" panose="020F0502020204030204" pitchFamily="34" charset="0"/>
                        </a:rPr>
                        <a:t>2024-2025 İngilizce Hazırlık Programı Öğrenci Sayıları </a:t>
                      </a:r>
                    </a:p>
                  </a:txBody>
                  <a:tcPr marL="8601" marR="8601" marT="8601"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18064349"/>
                  </a:ext>
                </a:extLst>
              </a:tr>
              <a:tr h="1026260">
                <a:tc>
                  <a:txBody>
                    <a:bodyPr/>
                    <a:lstStyle/>
                    <a:p>
                      <a:pPr algn="ctr" fontAlgn="b">
                        <a:buNone/>
                      </a:pPr>
                      <a:r>
                        <a:rPr lang="tr-TR" sz="1900" b="1" i="0" u="none" strike="noStrike" dirty="0">
                          <a:solidFill>
                            <a:srgbClr val="000000"/>
                          </a:solidFill>
                          <a:effectLst/>
                          <a:latin typeface="Calibri" panose="020F0502020204030204" pitchFamily="34" charset="0"/>
                        </a:rPr>
                        <a:t>Yerleşen Öğrenci Sayısı</a:t>
                      </a:r>
                    </a:p>
                  </a:txBody>
                  <a:tcPr marL="8601" marR="8601" marT="8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tr-TR" sz="1900" b="1" i="0" u="none" strike="noStrike" dirty="0">
                          <a:solidFill>
                            <a:srgbClr val="000000"/>
                          </a:solidFill>
                          <a:effectLst/>
                          <a:latin typeface="Calibri" panose="020F0502020204030204" pitchFamily="34" charset="0"/>
                        </a:rPr>
                        <a:t>YÖS</a:t>
                      </a:r>
                    </a:p>
                  </a:txBody>
                  <a:tcPr marL="8601" marR="8601" marT="8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tr-TR" sz="1900" b="1" i="0" u="none" strike="noStrike" dirty="0">
                          <a:solidFill>
                            <a:srgbClr val="000000"/>
                          </a:solidFill>
                          <a:effectLst/>
                          <a:latin typeface="Calibri" panose="020F0502020204030204" pitchFamily="34" charset="0"/>
                        </a:rPr>
                        <a:t>Tıp Fakültesi</a:t>
                      </a:r>
                    </a:p>
                  </a:txBody>
                  <a:tcPr marL="8601" marR="8601" marT="8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tr-TR" sz="1900" b="1" i="0" u="none" strike="noStrike" dirty="0">
                          <a:solidFill>
                            <a:srgbClr val="000000"/>
                          </a:solidFill>
                          <a:effectLst/>
                          <a:latin typeface="Calibri" panose="020F0502020204030204" pitchFamily="34" charset="0"/>
                        </a:rPr>
                        <a:t>Diş Hekimliği Fakültesi</a:t>
                      </a:r>
                    </a:p>
                  </a:txBody>
                  <a:tcPr marL="8601" marR="8601" marT="8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tr-TR" sz="1900" b="1" i="0" u="none" strike="noStrike" dirty="0">
                          <a:solidFill>
                            <a:srgbClr val="000000"/>
                          </a:solidFill>
                          <a:effectLst/>
                          <a:latin typeface="Calibri" panose="020F0502020204030204" pitchFamily="34" charset="0"/>
                        </a:rPr>
                        <a:t>Eczacılık Fakültesi</a:t>
                      </a:r>
                    </a:p>
                  </a:txBody>
                  <a:tcPr marL="8601" marR="8601" marT="8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tr-TR" sz="1900" b="1" i="0" u="none" strike="noStrike" dirty="0">
                          <a:solidFill>
                            <a:srgbClr val="000000"/>
                          </a:solidFill>
                          <a:effectLst/>
                          <a:latin typeface="Calibri" panose="020F0502020204030204" pitchFamily="34" charset="0"/>
                        </a:rPr>
                        <a:t>Toplam</a:t>
                      </a:r>
                    </a:p>
                  </a:txBody>
                  <a:tcPr marL="8601" marR="8601" marT="8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8024472"/>
                  </a:ext>
                </a:extLst>
              </a:tr>
              <a:tr h="548002">
                <a:tc>
                  <a:txBody>
                    <a:bodyPr/>
                    <a:lstStyle/>
                    <a:p>
                      <a:pPr algn="ctr" fontAlgn="b">
                        <a:buNone/>
                      </a:pPr>
                      <a:r>
                        <a:rPr lang="tr-TR" sz="1900" b="0" i="0" u="none" strike="noStrike" dirty="0">
                          <a:solidFill>
                            <a:srgbClr val="000000"/>
                          </a:solidFill>
                          <a:effectLst/>
                          <a:latin typeface="Calibri" panose="020F0502020204030204" pitchFamily="34" charset="0"/>
                        </a:rPr>
                        <a:t>290</a:t>
                      </a:r>
                    </a:p>
                  </a:txBody>
                  <a:tcPr marL="8601" marR="8601" marT="8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tr-TR" sz="1900" b="0" i="0" u="none" strike="noStrike" dirty="0">
                          <a:solidFill>
                            <a:srgbClr val="000000"/>
                          </a:solidFill>
                          <a:effectLst/>
                          <a:latin typeface="Calibri" panose="020F0502020204030204" pitchFamily="34" charset="0"/>
                        </a:rPr>
                        <a:t>9</a:t>
                      </a:r>
                    </a:p>
                  </a:txBody>
                  <a:tcPr marL="8601" marR="8601" marT="8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tr-TR" sz="1900" b="0" i="0" u="none" strike="noStrike" dirty="0">
                          <a:solidFill>
                            <a:srgbClr val="000000"/>
                          </a:solidFill>
                          <a:effectLst/>
                          <a:latin typeface="Calibri" panose="020F0502020204030204" pitchFamily="34" charset="0"/>
                        </a:rPr>
                        <a:t>57 (1 YÖS)</a:t>
                      </a:r>
                    </a:p>
                  </a:txBody>
                  <a:tcPr marL="8601" marR="8601" marT="8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tr-TR" sz="1900" b="0" i="0" u="none" strike="noStrike" dirty="0">
                          <a:solidFill>
                            <a:srgbClr val="000000"/>
                          </a:solidFill>
                          <a:effectLst/>
                          <a:latin typeface="Calibri" panose="020F0502020204030204" pitchFamily="34" charset="0"/>
                        </a:rPr>
                        <a:t>66 (1 YÖS)</a:t>
                      </a:r>
                    </a:p>
                  </a:txBody>
                  <a:tcPr marL="8601" marR="8601" marT="8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tr-TR" sz="1900" b="0" i="0" u="none" strike="noStrike" dirty="0">
                          <a:solidFill>
                            <a:srgbClr val="000000"/>
                          </a:solidFill>
                          <a:effectLst/>
                          <a:latin typeface="Calibri" panose="020F0502020204030204" pitchFamily="34" charset="0"/>
                        </a:rPr>
                        <a:t>52 (1 YÖS)</a:t>
                      </a:r>
                    </a:p>
                  </a:txBody>
                  <a:tcPr marL="8601" marR="8601" marT="8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tr-TR" sz="1900" b="0" i="0" u="none" strike="noStrike" dirty="0">
                          <a:solidFill>
                            <a:srgbClr val="000000"/>
                          </a:solidFill>
                          <a:effectLst/>
                          <a:latin typeface="Calibri" panose="020F0502020204030204" pitchFamily="34" charset="0"/>
                        </a:rPr>
                        <a:t>175</a:t>
                      </a:r>
                    </a:p>
                  </a:txBody>
                  <a:tcPr marL="8601" marR="8601" marT="8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4730064"/>
                  </a:ext>
                </a:extLst>
              </a:tr>
              <a:tr h="548002">
                <a:tc>
                  <a:txBody>
                    <a:bodyPr/>
                    <a:lstStyle/>
                    <a:p>
                      <a:pPr algn="l" fontAlgn="b">
                        <a:buNone/>
                      </a:pPr>
                      <a:endParaRPr lang="tr-TR" sz="2800" b="0" i="0" u="none" strike="noStrike" dirty="0">
                        <a:solidFill>
                          <a:srgbClr val="000000"/>
                        </a:solidFill>
                        <a:effectLst/>
                        <a:latin typeface="Calibri" panose="020F0502020204030204" pitchFamily="34" charset="0"/>
                      </a:endParaRPr>
                    </a:p>
                  </a:txBody>
                  <a:tcPr marL="8601" marR="8601" marT="8601"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tr-TR" sz="2800" b="0" i="0" u="none" strike="noStrike" dirty="0">
                        <a:solidFill>
                          <a:srgbClr val="000000"/>
                        </a:solidFill>
                        <a:effectLst/>
                        <a:latin typeface="Calibri" panose="020F0502020204030204" pitchFamily="34" charset="0"/>
                      </a:endParaRPr>
                    </a:p>
                  </a:txBody>
                  <a:tcPr marL="8601" marR="8601" marT="8601"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tr-TR" sz="2800" b="0" i="0" u="none" strike="noStrike" dirty="0">
                        <a:solidFill>
                          <a:srgbClr val="000000"/>
                        </a:solidFill>
                        <a:effectLst/>
                        <a:latin typeface="Calibri" panose="020F0502020204030204" pitchFamily="34" charset="0"/>
                      </a:endParaRPr>
                    </a:p>
                  </a:txBody>
                  <a:tcPr marL="8601" marR="8601" marT="8601"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tr-TR" sz="2800" b="0" i="0" u="none" strike="noStrike" dirty="0">
                        <a:solidFill>
                          <a:srgbClr val="000000"/>
                        </a:solidFill>
                        <a:effectLst/>
                        <a:latin typeface="Calibri" panose="020F0502020204030204" pitchFamily="34" charset="0"/>
                      </a:endParaRPr>
                    </a:p>
                  </a:txBody>
                  <a:tcPr marL="8601" marR="8601" marT="8601"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tr-TR" sz="2800" b="0" i="0" u="none" strike="noStrike" dirty="0">
                        <a:solidFill>
                          <a:srgbClr val="000000"/>
                        </a:solidFill>
                        <a:effectLst/>
                        <a:latin typeface="Calibri" panose="020F0502020204030204" pitchFamily="34" charset="0"/>
                      </a:endParaRPr>
                    </a:p>
                  </a:txBody>
                  <a:tcPr marL="8601" marR="8601" marT="8601"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tr-TR" sz="2800" b="0" i="0" u="none" strike="noStrike" dirty="0">
                        <a:solidFill>
                          <a:srgbClr val="000000"/>
                        </a:solidFill>
                        <a:effectLst/>
                        <a:latin typeface="Calibri" panose="020F0502020204030204" pitchFamily="34" charset="0"/>
                      </a:endParaRPr>
                    </a:p>
                  </a:txBody>
                  <a:tcPr marL="8601" marR="8601" marT="8601"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69699085"/>
                  </a:ext>
                </a:extLst>
              </a:tr>
              <a:tr h="521433">
                <a:tc gridSpan="6">
                  <a:txBody>
                    <a:bodyPr/>
                    <a:lstStyle/>
                    <a:p>
                      <a:pPr algn="ctr" fontAlgn="ctr">
                        <a:buNone/>
                      </a:pPr>
                      <a:r>
                        <a:rPr lang="tr-TR" sz="2800" b="1" i="0" u="none" strike="noStrike" dirty="0">
                          <a:solidFill>
                            <a:srgbClr val="000000"/>
                          </a:solidFill>
                          <a:effectLst/>
                          <a:latin typeface="Calibri" panose="020F0502020204030204" pitchFamily="34" charset="0"/>
                        </a:rPr>
                        <a:t>2025-2026 İngilizce Hazırlık Programı Öğrenci Sayıları </a:t>
                      </a:r>
                    </a:p>
                  </a:txBody>
                  <a:tcPr marL="8601" marR="8601" marT="8601"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814455701"/>
                  </a:ext>
                </a:extLst>
              </a:tr>
              <a:tr h="1026260">
                <a:tc>
                  <a:txBody>
                    <a:bodyPr/>
                    <a:lstStyle/>
                    <a:p>
                      <a:pPr algn="ctr" fontAlgn="b">
                        <a:buNone/>
                      </a:pPr>
                      <a:r>
                        <a:rPr lang="tr-TR" sz="1900" b="1" i="0" u="none" strike="noStrike" dirty="0">
                          <a:solidFill>
                            <a:srgbClr val="000000"/>
                          </a:solidFill>
                          <a:effectLst/>
                          <a:latin typeface="Calibri" panose="020F0502020204030204" pitchFamily="34" charset="0"/>
                        </a:rPr>
                        <a:t>Yerleşen Öğrenci Sayısı</a:t>
                      </a:r>
                    </a:p>
                  </a:txBody>
                  <a:tcPr marL="8601" marR="8601" marT="8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tr-TR" sz="1900" b="1" i="0" u="none" strike="noStrike" dirty="0">
                          <a:solidFill>
                            <a:srgbClr val="000000"/>
                          </a:solidFill>
                          <a:effectLst/>
                          <a:latin typeface="Calibri" panose="020F0502020204030204" pitchFamily="34" charset="0"/>
                        </a:rPr>
                        <a:t>YÖS</a:t>
                      </a:r>
                    </a:p>
                  </a:txBody>
                  <a:tcPr marL="8601" marR="8601" marT="8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tr-TR" sz="1900" b="1" i="0" u="none" strike="noStrike" dirty="0">
                          <a:solidFill>
                            <a:srgbClr val="000000"/>
                          </a:solidFill>
                          <a:effectLst/>
                          <a:latin typeface="Calibri" panose="020F0502020204030204" pitchFamily="34" charset="0"/>
                        </a:rPr>
                        <a:t>Tıp Fakültesi</a:t>
                      </a:r>
                    </a:p>
                  </a:txBody>
                  <a:tcPr marL="8601" marR="8601" marT="8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tr-TR" sz="1900" b="1" i="0" u="none" strike="noStrike" dirty="0">
                          <a:solidFill>
                            <a:srgbClr val="000000"/>
                          </a:solidFill>
                          <a:effectLst/>
                          <a:latin typeface="Calibri" panose="020F0502020204030204" pitchFamily="34" charset="0"/>
                        </a:rPr>
                        <a:t>Diş Hekimliği Fakültesi</a:t>
                      </a:r>
                    </a:p>
                  </a:txBody>
                  <a:tcPr marL="8601" marR="8601" marT="8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tr-TR" sz="1900" b="1" i="0" u="none" strike="noStrike" dirty="0">
                          <a:solidFill>
                            <a:srgbClr val="000000"/>
                          </a:solidFill>
                          <a:effectLst/>
                          <a:latin typeface="Calibri" panose="020F0502020204030204" pitchFamily="34" charset="0"/>
                        </a:rPr>
                        <a:t>Eczacılık Fakültesi</a:t>
                      </a:r>
                    </a:p>
                  </a:txBody>
                  <a:tcPr marL="8601" marR="8601" marT="8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tr-TR" sz="1900" b="1" i="0" u="none" strike="noStrike" dirty="0">
                          <a:solidFill>
                            <a:srgbClr val="000000"/>
                          </a:solidFill>
                          <a:effectLst/>
                          <a:latin typeface="Calibri" panose="020F0502020204030204" pitchFamily="34" charset="0"/>
                        </a:rPr>
                        <a:t>Toplam</a:t>
                      </a:r>
                    </a:p>
                  </a:txBody>
                  <a:tcPr marL="8601" marR="8601" marT="8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8036098"/>
                  </a:ext>
                </a:extLst>
              </a:tr>
              <a:tr h="548002">
                <a:tc>
                  <a:txBody>
                    <a:bodyPr/>
                    <a:lstStyle/>
                    <a:p>
                      <a:pPr algn="ctr" fontAlgn="b">
                        <a:buNone/>
                      </a:pPr>
                      <a:r>
                        <a:rPr lang="tr-TR" sz="1900" b="0" i="0" u="none" strike="noStrike" dirty="0">
                          <a:solidFill>
                            <a:srgbClr val="000000"/>
                          </a:solidFill>
                          <a:effectLst/>
                          <a:latin typeface="Calibri" panose="020F0502020204030204" pitchFamily="34" charset="0"/>
                        </a:rPr>
                        <a:t>246</a:t>
                      </a:r>
                    </a:p>
                  </a:txBody>
                  <a:tcPr marL="8601" marR="8601" marT="8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tr-TR" sz="1900" b="0" i="0" u="none" strike="noStrike" dirty="0">
                          <a:solidFill>
                            <a:srgbClr val="000000"/>
                          </a:solidFill>
                          <a:effectLst/>
                          <a:latin typeface="Calibri" panose="020F0502020204030204" pitchFamily="34" charset="0"/>
                        </a:rPr>
                        <a:t>11</a:t>
                      </a:r>
                    </a:p>
                  </a:txBody>
                  <a:tcPr marL="8601" marR="8601" marT="8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i-FI" sz="1900" b="0" i="0" u="none" strike="noStrike">
                          <a:solidFill>
                            <a:srgbClr val="000000"/>
                          </a:solidFill>
                          <a:effectLst/>
                          <a:latin typeface="Calibri" panose="020F0502020204030204" pitchFamily="34" charset="0"/>
                        </a:rPr>
                        <a:t>42 (2 YÖS) (2 YATAY)</a:t>
                      </a:r>
                    </a:p>
                  </a:txBody>
                  <a:tcPr marL="8601" marR="8601" marT="8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tr-TR" sz="1900" b="0" i="0" u="none" strike="noStrike" dirty="0">
                          <a:solidFill>
                            <a:srgbClr val="000000"/>
                          </a:solidFill>
                          <a:effectLst/>
                          <a:latin typeface="Calibri" panose="020F0502020204030204" pitchFamily="34" charset="0"/>
                        </a:rPr>
                        <a:t>48 (2 YATAY)</a:t>
                      </a:r>
                    </a:p>
                  </a:txBody>
                  <a:tcPr marL="8601" marR="8601" marT="8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tr-TR" sz="1900" b="0" i="0" u="none" strike="noStrike" dirty="0">
                          <a:solidFill>
                            <a:srgbClr val="000000"/>
                          </a:solidFill>
                          <a:effectLst/>
                          <a:latin typeface="Calibri" panose="020F0502020204030204" pitchFamily="34" charset="0"/>
                        </a:rPr>
                        <a:t>21</a:t>
                      </a:r>
                    </a:p>
                  </a:txBody>
                  <a:tcPr marL="8601" marR="8601" marT="8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tr-TR" sz="1900" b="0" i="0" u="none" strike="noStrike" dirty="0">
                          <a:solidFill>
                            <a:srgbClr val="000000"/>
                          </a:solidFill>
                          <a:effectLst/>
                          <a:latin typeface="Calibri" panose="020F0502020204030204" pitchFamily="34" charset="0"/>
                        </a:rPr>
                        <a:t>111</a:t>
                      </a:r>
                    </a:p>
                  </a:txBody>
                  <a:tcPr marL="8601" marR="8601" marT="8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4546991"/>
                  </a:ext>
                </a:extLst>
              </a:tr>
            </a:tbl>
          </a:graphicData>
        </a:graphic>
      </p:graphicFrame>
    </p:spTree>
    <p:extLst>
      <p:ext uri="{BB962C8B-B14F-4D97-AF65-F5344CB8AC3E}">
        <p14:creationId xmlns:p14="http://schemas.microsoft.com/office/powerpoint/2010/main" val="3046694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0D1D9-788C-00DB-8E34-DB592EC941D1}"/>
            </a:ext>
          </a:extLst>
        </p:cNvPr>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BF2D09E9-2175-F380-6AF2-FF77D44108D0}"/>
              </a:ext>
            </a:extLst>
          </p:cNvPr>
          <p:cNvSpPr>
            <a:spLocks noGrp="1"/>
          </p:cNvSpPr>
          <p:nvPr>
            <p:ph idx="1"/>
          </p:nvPr>
        </p:nvSpPr>
        <p:spPr>
          <a:xfrm>
            <a:off x="249382" y="792479"/>
            <a:ext cx="11704320" cy="6047265"/>
          </a:xfrm>
        </p:spPr>
        <p:txBody>
          <a:bodyPr>
            <a:noAutofit/>
          </a:bodyPr>
          <a:lstStyle/>
          <a:p>
            <a:pPr marL="0" indent="0">
              <a:buNone/>
            </a:pPr>
            <a:endParaRPr lang="tr-TR" dirty="0"/>
          </a:p>
          <a:p>
            <a:endParaRPr lang="tr-TR" sz="1900" dirty="0"/>
          </a:p>
        </p:txBody>
      </p:sp>
      <p:sp>
        <p:nvSpPr>
          <p:cNvPr id="7" name="Başlık 8">
            <a:extLst>
              <a:ext uri="{FF2B5EF4-FFF2-40B4-BE49-F238E27FC236}">
                <a16:creationId xmlns:a16="http://schemas.microsoft.com/office/drawing/2014/main" id="{89828611-9823-BD92-C795-14F1896B03F4}"/>
              </a:ext>
            </a:extLst>
          </p:cNvPr>
          <p:cNvSpPr>
            <a:spLocks noGrp="1"/>
          </p:cNvSpPr>
          <p:nvPr>
            <p:ph type="title"/>
          </p:nvPr>
        </p:nvSpPr>
        <p:spPr>
          <a:xfrm>
            <a:off x="335280" y="18255"/>
            <a:ext cx="9001760" cy="774225"/>
          </a:xfrm>
        </p:spPr>
        <p:txBody>
          <a:bodyPr>
            <a:normAutofit/>
          </a:bodyPr>
          <a:lstStyle/>
          <a:p>
            <a:r>
              <a:rPr lang="tr-TR" sz="2800" b="1" dirty="0">
                <a:solidFill>
                  <a:schemeClr val="bg1"/>
                </a:solidFill>
                <a:latin typeface="Calibri" panose="020F0502020204030204" pitchFamily="34" charset="0"/>
                <a:cs typeface="Calibri" panose="020F0502020204030204" pitchFamily="34" charset="0"/>
              </a:rPr>
              <a:t>İNGİLİZCE HAZIRLIK PROGRAMI ÖĞRENCİ SAYILARI</a:t>
            </a:r>
            <a:endParaRPr lang="tr-TR" sz="2800" b="1" dirty="0">
              <a:solidFill>
                <a:schemeClr val="bg1"/>
              </a:solidFill>
              <a:latin typeface="+mn-lt"/>
            </a:endParaRPr>
          </a:p>
        </p:txBody>
      </p:sp>
      <p:sp>
        <p:nvSpPr>
          <p:cNvPr id="3" name="Metin kutusu 2">
            <a:extLst>
              <a:ext uri="{FF2B5EF4-FFF2-40B4-BE49-F238E27FC236}">
                <a16:creationId xmlns:a16="http://schemas.microsoft.com/office/drawing/2014/main" id="{22ED9EBB-0A9C-A6CC-6367-5F86642A3F7B}"/>
              </a:ext>
            </a:extLst>
          </p:cNvPr>
          <p:cNvSpPr txBox="1"/>
          <p:nvPr/>
        </p:nvSpPr>
        <p:spPr>
          <a:xfrm flipH="1" flipV="1">
            <a:off x="11582400" y="3422133"/>
            <a:ext cx="304800" cy="7571303"/>
          </a:xfrm>
          <a:prstGeom prst="rect">
            <a:avLst/>
          </a:prstGeom>
          <a:noFill/>
        </p:spPr>
        <p:txBody>
          <a:bodyPr wrap="square">
            <a:spAutoFit/>
          </a:bodyPr>
          <a:lstStyle/>
          <a:p>
            <a:r>
              <a:rPr lang="tr-TR" sz="1800" b="1" dirty="0">
                <a:solidFill>
                  <a:schemeClr val="bg1"/>
                </a:solidFill>
                <a:latin typeface="+mn-lt"/>
              </a:rPr>
              <a:t>3.ARAŞTIRMA, YAYIN VE PROJELER </a:t>
            </a:r>
            <a:endParaRPr lang="tr-TR" dirty="0"/>
          </a:p>
        </p:txBody>
      </p:sp>
      <p:graphicFrame>
        <p:nvGraphicFramePr>
          <p:cNvPr id="2" name="Tablo 1">
            <a:extLst>
              <a:ext uri="{FF2B5EF4-FFF2-40B4-BE49-F238E27FC236}">
                <a16:creationId xmlns:a16="http://schemas.microsoft.com/office/drawing/2014/main" id="{121CA996-D87F-5589-98E5-6D2178AE3BB0}"/>
              </a:ext>
            </a:extLst>
          </p:cNvPr>
          <p:cNvGraphicFramePr>
            <a:graphicFrameLocks noGrp="1"/>
          </p:cNvGraphicFramePr>
          <p:nvPr>
            <p:extLst>
              <p:ext uri="{D42A27DB-BD31-4B8C-83A1-F6EECF244321}">
                <p14:modId xmlns:p14="http://schemas.microsoft.com/office/powerpoint/2010/main" val="1911168305"/>
              </p:ext>
            </p:extLst>
          </p:nvPr>
        </p:nvGraphicFramePr>
        <p:xfrm>
          <a:off x="152401" y="792478"/>
          <a:ext cx="11704319" cy="3185160"/>
        </p:xfrm>
        <a:graphic>
          <a:graphicData uri="http://schemas.openxmlformats.org/drawingml/2006/table">
            <a:tbl>
              <a:tblPr/>
              <a:tblGrid>
                <a:gridCol w="1074716">
                  <a:extLst>
                    <a:ext uri="{9D8B030D-6E8A-4147-A177-3AD203B41FA5}">
                      <a16:colId xmlns:a16="http://schemas.microsoft.com/office/drawing/2014/main" val="2650626975"/>
                    </a:ext>
                  </a:extLst>
                </a:gridCol>
                <a:gridCol w="4248483">
                  <a:extLst>
                    <a:ext uri="{9D8B030D-6E8A-4147-A177-3AD203B41FA5}">
                      <a16:colId xmlns:a16="http://schemas.microsoft.com/office/drawing/2014/main" val="3095142557"/>
                    </a:ext>
                  </a:extLst>
                </a:gridCol>
                <a:gridCol w="2065468">
                  <a:extLst>
                    <a:ext uri="{9D8B030D-6E8A-4147-A177-3AD203B41FA5}">
                      <a16:colId xmlns:a16="http://schemas.microsoft.com/office/drawing/2014/main" val="1332039327"/>
                    </a:ext>
                  </a:extLst>
                </a:gridCol>
                <a:gridCol w="4315652">
                  <a:extLst>
                    <a:ext uri="{9D8B030D-6E8A-4147-A177-3AD203B41FA5}">
                      <a16:colId xmlns:a16="http://schemas.microsoft.com/office/drawing/2014/main" val="2026037850"/>
                    </a:ext>
                  </a:extLst>
                </a:gridCol>
              </a:tblGrid>
              <a:tr h="274172">
                <a:tc gridSpan="4">
                  <a:txBody>
                    <a:bodyPr/>
                    <a:lstStyle/>
                    <a:p>
                      <a:pPr algn="ctr" fontAlgn="b">
                        <a:buNone/>
                      </a:pPr>
                      <a:r>
                        <a:rPr lang="tr-TR" sz="1900" b="1" i="0" u="none" strike="noStrike" dirty="0">
                          <a:solidFill>
                            <a:srgbClr val="000000"/>
                          </a:solidFill>
                          <a:effectLst/>
                          <a:latin typeface="Calibri" panose="020F0502020204030204" pitchFamily="34" charset="0"/>
                        </a:rPr>
                        <a:t>2024-2025   Öğrenci Sayıları</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2">
                        <a:lumMod val="75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258644149"/>
                  </a:ext>
                </a:extLst>
              </a:tr>
              <a:tr h="274172">
                <a:tc>
                  <a:txBody>
                    <a:bodyPr/>
                    <a:lstStyle/>
                    <a:p>
                      <a:pPr algn="ctr" fontAlgn="b">
                        <a:buNone/>
                      </a:pPr>
                      <a:r>
                        <a:rPr lang="tr-TR" sz="1900" b="1" i="0" u="none" strike="noStrike" dirty="0">
                          <a:solidFill>
                            <a:srgbClr val="000000"/>
                          </a:solidFill>
                          <a:effectLst/>
                          <a:latin typeface="Calibri" panose="020F0502020204030204" pitchFamily="34" charset="0"/>
                        </a:rPr>
                        <a:t>Tıp 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buNone/>
                      </a:pPr>
                      <a:r>
                        <a:rPr lang="tr-TR" sz="1900" b="1" i="0" u="none" strike="noStrike" dirty="0">
                          <a:solidFill>
                            <a:srgbClr val="000000"/>
                          </a:solidFill>
                          <a:effectLst/>
                          <a:latin typeface="Calibri" panose="020F0502020204030204" pitchFamily="34" charset="0"/>
                        </a:rPr>
                        <a:t>Diş Hek. 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buNone/>
                      </a:pPr>
                      <a:r>
                        <a:rPr lang="tr-TR" sz="1900" b="1" i="0" u="none" strike="noStrike" dirty="0">
                          <a:solidFill>
                            <a:srgbClr val="000000"/>
                          </a:solidFill>
                          <a:effectLst/>
                          <a:latin typeface="Calibri" panose="020F0502020204030204" pitchFamily="34" charset="0"/>
                        </a:rPr>
                        <a:t>Eczacılık 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buNone/>
                      </a:pPr>
                      <a:r>
                        <a:rPr lang="tr-TR" sz="1900" b="1" i="0" u="none" strike="noStrike" dirty="0">
                          <a:solidFill>
                            <a:srgbClr val="000000"/>
                          </a:solidFill>
                          <a:effectLst/>
                          <a:latin typeface="Calibri" panose="020F0502020204030204" pitchFamily="34" charset="0"/>
                        </a:rPr>
                        <a:t>Toplam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809885839"/>
                  </a:ext>
                </a:extLst>
              </a:tr>
              <a:tr h="274172">
                <a:tc>
                  <a:txBody>
                    <a:bodyPr/>
                    <a:lstStyle/>
                    <a:p>
                      <a:pPr algn="ctr" fontAlgn="b">
                        <a:buNone/>
                      </a:pPr>
                      <a:r>
                        <a:rPr lang="tr-TR" sz="1900" b="1" i="0" u="none" strike="noStrike" dirty="0">
                          <a:solidFill>
                            <a:srgbClr val="000000"/>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buNone/>
                      </a:pPr>
                      <a:r>
                        <a:rPr lang="tr-TR" sz="1900" b="1" i="0" u="none" strike="noStrike" dirty="0">
                          <a:solidFill>
                            <a:srgbClr val="000000"/>
                          </a:solidFill>
                          <a:effectLst/>
                          <a:latin typeface="Calibri" panose="020F0502020204030204" pitchFamily="34" charset="0"/>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buNone/>
                      </a:pPr>
                      <a:r>
                        <a:rPr lang="tr-TR" sz="1900" b="1" i="0" u="none" strike="noStrike" dirty="0">
                          <a:solidFill>
                            <a:srgbClr val="000000"/>
                          </a:solidFill>
                          <a:effectLst/>
                          <a:latin typeface="Calibri" panose="020F050202020403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buNone/>
                      </a:pPr>
                      <a:r>
                        <a:rPr lang="tr-TR" sz="1900" b="1" i="0" u="none" strike="noStrike" dirty="0">
                          <a:solidFill>
                            <a:srgbClr val="000000"/>
                          </a:solidFill>
                          <a:effectLst/>
                          <a:latin typeface="Calibri" panose="020F0502020204030204" pitchFamily="34"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450534210"/>
                  </a:ext>
                </a:extLst>
              </a:tr>
              <a:tr h="274172">
                <a:tc gridSpan="4">
                  <a:txBody>
                    <a:bodyPr/>
                    <a:lstStyle/>
                    <a:p>
                      <a:pPr algn="ctr" fontAlgn="b">
                        <a:buNone/>
                      </a:pPr>
                      <a:r>
                        <a:rPr lang="tr-TR" sz="1900" b="1" i="0" u="none" strike="noStrike" dirty="0">
                          <a:solidFill>
                            <a:srgbClr val="000000"/>
                          </a:solidFill>
                          <a:effectLst/>
                          <a:latin typeface="Calibri" panose="020F0502020204030204" pitchFamily="34" charset="0"/>
                        </a:rPr>
                        <a:t>Sınıf Bazlı Öğrenci Sayıları</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9368404"/>
                  </a:ext>
                </a:extLst>
              </a:tr>
              <a:tr h="274172">
                <a:tc>
                  <a:txBody>
                    <a:bodyPr/>
                    <a:lstStyle/>
                    <a:p>
                      <a:pPr algn="ctr" fontAlgn="b">
                        <a:buNone/>
                      </a:pPr>
                      <a:r>
                        <a:rPr lang="tr-TR" sz="1900" b="0" i="0" u="none" strike="noStrike" dirty="0">
                          <a:solidFill>
                            <a:srgbClr val="000000"/>
                          </a:solidFill>
                          <a:effectLst/>
                          <a:latin typeface="Calibri" panose="020F0502020204030204" pitchFamily="34" charset="0"/>
                        </a:rPr>
                        <a:t>A1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buNone/>
                      </a:pPr>
                      <a:r>
                        <a:rPr lang="tr-TR" sz="1900" b="0" i="0" u="none" strike="noStrike" dirty="0">
                          <a:solidFill>
                            <a:srgbClr val="000000"/>
                          </a:solidFill>
                          <a:effectLst/>
                          <a:latin typeface="Calibri" panose="020F0502020204030204" pitchFamily="34" charset="0"/>
                        </a:rPr>
                        <a:t>GÜZ: 19  /  BAHAR: 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buNone/>
                      </a:pPr>
                      <a:r>
                        <a:rPr lang="tr-TR" sz="1900" b="0" i="0" u="none" strike="noStrike" dirty="0">
                          <a:solidFill>
                            <a:srgbClr val="000000"/>
                          </a:solidFill>
                          <a:effectLst/>
                          <a:latin typeface="Calibri" panose="020F0502020204030204" pitchFamily="34" charset="0"/>
                        </a:rPr>
                        <a:t>B1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buNone/>
                      </a:pPr>
                      <a:r>
                        <a:rPr lang="tr-TR" sz="1900" b="0" i="0" u="none" strike="noStrike" dirty="0">
                          <a:solidFill>
                            <a:srgbClr val="000000"/>
                          </a:solidFill>
                          <a:effectLst/>
                          <a:latin typeface="Calibri" panose="020F0502020204030204" pitchFamily="34" charset="0"/>
                        </a:rPr>
                        <a:t>GÜZ: 20  /  BAHAR: 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181883416"/>
                  </a:ext>
                </a:extLst>
              </a:tr>
              <a:tr h="274172">
                <a:tc>
                  <a:txBody>
                    <a:bodyPr/>
                    <a:lstStyle/>
                    <a:p>
                      <a:pPr algn="ctr" fontAlgn="b">
                        <a:buNone/>
                      </a:pPr>
                      <a:r>
                        <a:rPr lang="tr-TR" sz="1900" b="0" i="0" u="none" strike="noStrike" dirty="0">
                          <a:solidFill>
                            <a:srgbClr val="000000"/>
                          </a:solidFill>
                          <a:effectLst/>
                          <a:latin typeface="Calibri" panose="020F0502020204030204" pitchFamily="34" charset="0"/>
                        </a:rPr>
                        <a:t>A2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buNone/>
                      </a:pPr>
                      <a:r>
                        <a:rPr lang="tr-TR" sz="1900" b="0" i="0" u="none" strike="noStrike" dirty="0">
                          <a:solidFill>
                            <a:srgbClr val="000000"/>
                          </a:solidFill>
                          <a:effectLst/>
                          <a:latin typeface="Calibri" panose="020F0502020204030204" pitchFamily="34" charset="0"/>
                        </a:rPr>
                        <a:t>GÜZ: 19  /  BAHAR: 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buNone/>
                      </a:pPr>
                      <a:r>
                        <a:rPr lang="tr-TR" sz="1900" b="0" i="0" u="none" strike="noStrike" dirty="0">
                          <a:solidFill>
                            <a:srgbClr val="000000"/>
                          </a:solidFill>
                          <a:effectLst/>
                          <a:latin typeface="Calibri" panose="020F0502020204030204" pitchFamily="34" charset="0"/>
                        </a:rPr>
                        <a:t>B2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buNone/>
                      </a:pPr>
                      <a:r>
                        <a:rPr lang="tr-TR" sz="1900" b="0" i="0" u="none" strike="noStrike" dirty="0">
                          <a:solidFill>
                            <a:srgbClr val="000000"/>
                          </a:solidFill>
                          <a:effectLst/>
                          <a:latin typeface="Calibri" panose="020F0502020204030204" pitchFamily="34" charset="0"/>
                        </a:rPr>
                        <a:t>GÜZ: 20  /  BAHAR:19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724802650"/>
                  </a:ext>
                </a:extLst>
              </a:tr>
              <a:tr h="274172">
                <a:tc>
                  <a:txBody>
                    <a:bodyPr/>
                    <a:lstStyle/>
                    <a:p>
                      <a:pPr algn="ctr" fontAlgn="b">
                        <a:buNone/>
                      </a:pPr>
                      <a:r>
                        <a:rPr lang="tr-TR" sz="1900" b="0" i="0" u="none" strike="noStrike" dirty="0">
                          <a:solidFill>
                            <a:srgbClr val="000000"/>
                          </a:solidFill>
                          <a:effectLst/>
                          <a:latin typeface="Calibri" panose="020F0502020204030204" pitchFamily="34" charset="0"/>
                        </a:rPr>
                        <a:t>A3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buNone/>
                      </a:pPr>
                      <a:r>
                        <a:rPr lang="tr-TR" sz="1900" b="0" i="0" u="none" strike="noStrike" dirty="0">
                          <a:solidFill>
                            <a:srgbClr val="000000"/>
                          </a:solidFill>
                          <a:effectLst/>
                          <a:latin typeface="Calibri" panose="020F0502020204030204" pitchFamily="34" charset="0"/>
                        </a:rPr>
                        <a:t>GÜZ: 19  /  BAHAR: 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buNone/>
                      </a:pPr>
                      <a:r>
                        <a:rPr lang="tr-TR" sz="1900" b="0" i="0" u="none" strike="noStrike" dirty="0">
                          <a:solidFill>
                            <a:srgbClr val="000000"/>
                          </a:solidFill>
                          <a:effectLst/>
                          <a:latin typeface="Calibri" panose="020F0502020204030204" pitchFamily="34" charset="0"/>
                        </a:rPr>
                        <a:t>B3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buNone/>
                      </a:pPr>
                      <a:r>
                        <a:rPr lang="tr-TR" sz="1900" b="0" i="0" u="none" strike="noStrike" dirty="0">
                          <a:solidFill>
                            <a:srgbClr val="000000"/>
                          </a:solidFill>
                          <a:effectLst/>
                          <a:latin typeface="Calibri" panose="020F0502020204030204" pitchFamily="34" charset="0"/>
                        </a:rPr>
                        <a:t>GÜZ: 19  /  BAHAR: 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229004996"/>
                  </a:ext>
                </a:extLst>
              </a:tr>
              <a:tr h="274172">
                <a:tc>
                  <a:txBody>
                    <a:bodyPr/>
                    <a:lstStyle/>
                    <a:p>
                      <a:pPr algn="l" fontAlgn="b">
                        <a:buNone/>
                      </a:pPr>
                      <a:r>
                        <a:rPr lang="tr-TR" sz="1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buNone/>
                      </a:pPr>
                      <a:r>
                        <a:rPr lang="tr-TR" sz="1900" b="1" i="0" u="none" strike="noStrike" dirty="0">
                          <a:solidFill>
                            <a:srgbClr val="000000"/>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buNone/>
                      </a:pPr>
                      <a:r>
                        <a:rPr lang="tr-TR" sz="1900" b="0" i="0" u="none" strike="noStrike" dirty="0">
                          <a:solidFill>
                            <a:srgbClr val="000000"/>
                          </a:solidFill>
                          <a:effectLst/>
                          <a:latin typeface="Calibri" panose="020F0502020204030204" pitchFamily="34" charset="0"/>
                        </a:rPr>
                        <a:t>B4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buNone/>
                      </a:pPr>
                      <a:r>
                        <a:rPr lang="tr-TR" sz="1900" b="0" i="0" u="none" strike="noStrike" dirty="0">
                          <a:solidFill>
                            <a:srgbClr val="000000"/>
                          </a:solidFill>
                          <a:effectLst/>
                          <a:latin typeface="Calibri" panose="020F0502020204030204" pitchFamily="34" charset="0"/>
                        </a:rPr>
                        <a:t>GÜZ: 20  /  BAHAR: 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584336363"/>
                  </a:ext>
                </a:extLst>
              </a:tr>
              <a:tr h="274172">
                <a:tc>
                  <a:txBody>
                    <a:bodyPr/>
                    <a:lstStyle/>
                    <a:p>
                      <a:pPr algn="l" fontAlgn="b">
                        <a:buNone/>
                      </a:pPr>
                      <a:r>
                        <a:rPr lang="tr-TR" sz="1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l" fontAlgn="b">
                        <a:buNone/>
                      </a:pPr>
                      <a:r>
                        <a:rPr lang="tr-TR" sz="1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buNone/>
                      </a:pPr>
                      <a:r>
                        <a:rPr lang="tr-TR" sz="1900" b="0" i="0" u="none" strike="noStrike" dirty="0">
                          <a:solidFill>
                            <a:srgbClr val="000000"/>
                          </a:solidFill>
                          <a:effectLst/>
                          <a:latin typeface="Calibri" panose="020F0502020204030204" pitchFamily="34" charset="0"/>
                        </a:rPr>
                        <a:t>B5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buNone/>
                      </a:pPr>
                      <a:r>
                        <a:rPr lang="tr-TR" sz="1900" b="0" i="0" u="none" strike="noStrike" dirty="0">
                          <a:solidFill>
                            <a:srgbClr val="000000"/>
                          </a:solidFill>
                          <a:effectLst/>
                          <a:latin typeface="Calibri" panose="020F0502020204030204" pitchFamily="34" charset="0"/>
                        </a:rPr>
                        <a:t>GÜZ: 20  /  BAHAR: 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685888465"/>
                  </a:ext>
                </a:extLst>
              </a:tr>
              <a:tr h="274172">
                <a:tc>
                  <a:txBody>
                    <a:bodyPr/>
                    <a:lstStyle/>
                    <a:p>
                      <a:pPr algn="l" fontAlgn="b">
                        <a:buNone/>
                      </a:pPr>
                      <a:r>
                        <a:rPr lang="tr-TR" sz="1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l" fontAlgn="b">
                        <a:buNone/>
                      </a:pPr>
                      <a:r>
                        <a:rPr lang="tr-TR" sz="1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buNone/>
                      </a:pPr>
                      <a:r>
                        <a:rPr lang="tr-TR" sz="1900" b="0" i="0" u="none" strike="noStrike" dirty="0">
                          <a:solidFill>
                            <a:srgbClr val="000000"/>
                          </a:solidFill>
                          <a:effectLst/>
                          <a:latin typeface="Calibri" panose="020F0502020204030204" pitchFamily="34" charset="0"/>
                        </a:rPr>
                        <a:t>B6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buNone/>
                      </a:pPr>
                      <a:r>
                        <a:rPr lang="tr-TR" sz="1900" b="0" i="0" u="none" strike="noStrike" dirty="0">
                          <a:solidFill>
                            <a:srgbClr val="000000"/>
                          </a:solidFill>
                          <a:effectLst/>
                          <a:latin typeface="Calibri" panose="020F0502020204030204" pitchFamily="34" charset="0"/>
                        </a:rPr>
                        <a:t>GÜZ: 19  /  BAHAR: 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825833484"/>
                  </a:ext>
                </a:extLst>
              </a:tr>
              <a:tr h="274172">
                <a:tc>
                  <a:txBody>
                    <a:bodyPr/>
                    <a:lstStyle/>
                    <a:p>
                      <a:pPr algn="l" fontAlgn="b">
                        <a:buNone/>
                      </a:pPr>
                      <a:r>
                        <a:rPr lang="tr-TR" sz="1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l" fontAlgn="b">
                        <a:buNone/>
                      </a:pPr>
                      <a:r>
                        <a:rPr lang="tr-TR" sz="1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l" fontAlgn="b">
                        <a:buNone/>
                      </a:pPr>
                      <a:r>
                        <a:rPr lang="tr-TR" sz="1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buNone/>
                      </a:pPr>
                      <a:r>
                        <a:rPr lang="tr-TR" sz="1900" b="1" i="0" u="none" strike="noStrike" dirty="0">
                          <a:solidFill>
                            <a:srgbClr val="000000"/>
                          </a:solidFill>
                          <a:effectLst/>
                          <a:latin typeface="Calibri" panose="020F0502020204030204" pitchFamily="34" charset="0"/>
                        </a:rPr>
                        <a:t>118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27576224"/>
                  </a:ext>
                </a:extLst>
              </a:tr>
            </a:tbl>
          </a:graphicData>
        </a:graphic>
      </p:graphicFrame>
      <p:graphicFrame>
        <p:nvGraphicFramePr>
          <p:cNvPr id="5" name="Tablo 4">
            <a:extLst>
              <a:ext uri="{FF2B5EF4-FFF2-40B4-BE49-F238E27FC236}">
                <a16:creationId xmlns:a16="http://schemas.microsoft.com/office/drawing/2014/main" id="{FEC5C3E6-5C71-03C4-C491-7827BD493A50}"/>
              </a:ext>
            </a:extLst>
          </p:cNvPr>
          <p:cNvGraphicFramePr>
            <a:graphicFrameLocks noGrp="1"/>
          </p:cNvGraphicFramePr>
          <p:nvPr>
            <p:extLst>
              <p:ext uri="{D42A27DB-BD31-4B8C-83A1-F6EECF244321}">
                <p14:modId xmlns:p14="http://schemas.microsoft.com/office/powerpoint/2010/main" val="969596987"/>
              </p:ext>
            </p:extLst>
          </p:nvPr>
        </p:nvGraphicFramePr>
        <p:xfrm>
          <a:off x="152400" y="3944143"/>
          <a:ext cx="11704320" cy="2895600"/>
        </p:xfrm>
        <a:graphic>
          <a:graphicData uri="http://schemas.openxmlformats.org/drawingml/2006/table">
            <a:tbl>
              <a:tblPr/>
              <a:tblGrid>
                <a:gridCol w="1074716">
                  <a:extLst>
                    <a:ext uri="{9D8B030D-6E8A-4147-A177-3AD203B41FA5}">
                      <a16:colId xmlns:a16="http://schemas.microsoft.com/office/drawing/2014/main" val="3876040094"/>
                    </a:ext>
                  </a:extLst>
                </a:gridCol>
                <a:gridCol w="4248483">
                  <a:extLst>
                    <a:ext uri="{9D8B030D-6E8A-4147-A177-3AD203B41FA5}">
                      <a16:colId xmlns:a16="http://schemas.microsoft.com/office/drawing/2014/main" val="2302305187"/>
                    </a:ext>
                  </a:extLst>
                </a:gridCol>
                <a:gridCol w="2065468">
                  <a:extLst>
                    <a:ext uri="{9D8B030D-6E8A-4147-A177-3AD203B41FA5}">
                      <a16:colId xmlns:a16="http://schemas.microsoft.com/office/drawing/2014/main" val="334640567"/>
                    </a:ext>
                  </a:extLst>
                </a:gridCol>
                <a:gridCol w="4315653">
                  <a:extLst>
                    <a:ext uri="{9D8B030D-6E8A-4147-A177-3AD203B41FA5}">
                      <a16:colId xmlns:a16="http://schemas.microsoft.com/office/drawing/2014/main" val="293761481"/>
                    </a:ext>
                  </a:extLst>
                </a:gridCol>
              </a:tblGrid>
              <a:tr h="148711">
                <a:tc gridSpan="4">
                  <a:txBody>
                    <a:bodyPr/>
                    <a:lstStyle/>
                    <a:p>
                      <a:pPr algn="ctr" fontAlgn="b">
                        <a:buNone/>
                      </a:pPr>
                      <a:r>
                        <a:rPr lang="tr-TR" sz="1900" b="1" i="0" u="none" strike="noStrike" dirty="0">
                          <a:solidFill>
                            <a:srgbClr val="000000"/>
                          </a:solidFill>
                          <a:effectLst/>
                          <a:latin typeface="Calibri" panose="020F0502020204030204" pitchFamily="34" charset="0"/>
                        </a:rPr>
                        <a:t>2025-2026  Öğrenci Sayıları</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423913205"/>
                  </a:ext>
                </a:extLst>
              </a:tr>
              <a:tr h="219847">
                <a:tc>
                  <a:txBody>
                    <a:bodyPr/>
                    <a:lstStyle/>
                    <a:p>
                      <a:pPr algn="ctr" fontAlgn="b">
                        <a:buNone/>
                      </a:pPr>
                      <a:r>
                        <a:rPr lang="tr-TR" sz="1900" b="1" i="0" u="none" strike="noStrike" dirty="0">
                          <a:solidFill>
                            <a:srgbClr val="000000"/>
                          </a:solidFill>
                          <a:effectLst/>
                          <a:latin typeface="Calibri" panose="020F0502020204030204" pitchFamily="34" charset="0"/>
                        </a:rPr>
                        <a:t>Tıp 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tr-TR" sz="1900" b="1" i="0" u="none" strike="noStrike" dirty="0">
                          <a:solidFill>
                            <a:srgbClr val="000000"/>
                          </a:solidFill>
                          <a:effectLst/>
                          <a:latin typeface="Calibri" panose="020F0502020204030204" pitchFamily="34" charset="0"/>
                        </a:rPr>
                        <a:t>Diş Hek. 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tr-TR" sz="1900" b="1" i="0" u="none" strike="noStrike" dirty="0">
                          <a:solidFill>
                            <a:srgbClr val="000000"/>
                          </a:solidFill>
                          <a:effectLst/>
                          <a:latin typeface="Calibri" panose="020F0502020204030204" pitchFamily="34" charset="0"/>
                        </a:rPr>
                        <a:t>Eczacılık 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tr-TR" sz="1900" b="1" i="0" u="none" strike="noStrike" dirty="0">
                          <a:solidFill>
                            <a:srgbClr val="000000"/>
                          </a:solidFill>
                          <a:effectLst/>
                          <a:latin typeface="Calibri" panose="020F0502020204030204" pitchFamily="34" charset="0"/>
                        </a:rPr>
                        <a:t>Toplam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0610731"/>
                  </a:ext>
                </a:extLst>
              </a:tr>
              <a:tr h="219847">
                <a:tc>
                  <a:txBody>
                    <a:bodyPr/>
                    <a:lstStyle/>
                    <a:p>
                      <a:pPr algn="ctr" fontAlgn="b">
                        <a:buNone/>
                      </a:pPr>
                      <a:r>
                        <a:rPr lang="tr-TR" sz="1900" b="1" i="0" u="none" strike="noStrike" dirty="0">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tr-TR" sz="1900" b="1" i="0" u="none" strike="noStrike" dirty="0">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tr-TR" sz="1900" b="1" i="0" u="none" strike="noStrike" dirty="0">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tr-TR" sz="1900" b="1" i="0" u="none" strike="noStrike" dirty="0">
                          <a:solidFill>
                            <a:srgbClr val="000000"/>
                          </a:solidFill>
                          <a:effectLst/>
                          <a:latin typeface="Calibri" panose="020F0502020204030204" pitchFamily="34" charset="0"/>
                        </a:rPr>
                        <a:t>111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7617824"/>
                  </a:ext>
                </a:extLst>
              </a:tr>
              <a:tr h="219847">
                <a:tc gridSpan="4">
                  <a:txBody>
                    <a:bodyPr/>
                    <a:lstStyle/>
                    <a:p>
                      <a:pPr algn="ctr" fontAlgn="b">
                        <a:buNone/>
                      </a:pPr>
                      <a:r>
                        <a:rPr lang="tr-TR" sz="1900" b="1" i="0" u="none" strike="noStrike" dirty="0">
                          <a:solidFill>
                            <a:srgbClr val="000000"/>
                          </a:solidFill>
                          <a:effectLst/>
                          <a:latin typeface="Calibri" panose="020F0502020204030204" pitchFamily="34" charset="0"/>
                        </a:rPr>
                        <a:t>Sınıf Bazlı Öğrenci Sayıları</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918254398"/>
                  </a:ext>
                </a:extLst>
              </a:tr>
              <a:tr h="219847">
                <a:tc>
                  <a:txBody>
                    <a:bodyPr/>
                    <a:lstStyle/>
                    <a:p>
                      <a:pPr algn="ctr" fontAlgn="b">
                        <a:buNone/>
                      </a:pPr>
                      <a:r>
                        <a:rPr lang="tr-TR" sz="1900" b="0" i="0" u="none" strike="noStrike" dirty="0">
                          <a:solidFill>
                            <a:srgbClr val="000000"/>
                          </a:solidFill>
                          <a:effectLst/>
                          <a:latin typeface="Calibri" panose="020F0502020204030204" pitchFamily="34" charset="0"/>
                        </a:rPr>
                        <a:t>A1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tr-TR" sz="1900" b="0" i="0" u="none" strike="noStrike" dirty="0">
                          <a:solidFill>
                            <a:srgbClr val="000000"/>
                          </a:solidFill>
                          <a:effectLst/>
                          <a:latin typeface="Calibri" panose="020F0502020204030204" pitchFamily="34" charset="0"/>
                        </a:rPr>
                        <a:t>GÜZ: 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tr-TR" sz="1900" b="0" i="0" u="none" strike="noStrike" dirty="0">
                          <a:solidFill>
                            <a:srgbClr val="000000"/>
                          </a:solidFill>
                          <a:effectLst/>
                          <a:latin typeface="Calibri" panose="020F0502020204030204" pitchFamily="34" charset="0"/>
                        </a:rPr>
                        <a:t>B1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tr-TR" sz="1900" b="0" i="0" u="none" strike="noStrike" dirty="0">
                          <a:solidFill>
                            <a:srgbClr val="000000"/>
                          </a:solidFill>
                          <a:effectLst/>
                          <a:latin typeface="Calibri" panose="020F0502020204030204" pitchFamily="34" charset="0"/>
                        </a:rPr>
                        <a:t>GÜZ: 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1685988"/>
                  </a:ext>
                </a:extLst>
              </a:tr>
              <a:tr h="219847">
                <a:tc>
                  <a:txBody>
                    <a:bodyPr/>
                    <a:lstStyle/>
                    <a:p>
                      <a:pPr algn="ctr" fontAlgn="b">
                        <a:buNone/>
                      </a:pPr>
                      <a:r>
                        <a:rPr lang="tr-TR" sz="1900" b="0" i="0" u="none" strike="noStrike" dirty="0">
                          <a:solidFill>
                            <a:srgbClr val="000000"/>
                          </a:solidFill>
                          <a:effectLst/>
                          <a:latin typeface="Calibri" panose="020F0502020204030204" pitchFamily="34" charset="0"/>
                        </a:rPr>
                        <a:t>A2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tr-TR" sz="1900" b="0" i="0" u="none" strike="noStrike" dirty="0">
                          <a:solidFill>
                            <a:srgbClr val="000000"/>
                          </a:solidFill>
                          <a:effectLst/>
                          <a:latin typeface="Calibri" panose="020F0502020204030204" pitchFamily="34" charset="0"/>
                        </a:rPr>
                        <a:t>GÜZ: 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tr-TR" sz="1900" b="0" i="0" u="none" strike="noStrike" dirty="0">
                          <a:solidFill>
                            <a:srgbClr val="000000"/>
                          </a:solidFill>
                          <a:effectLst/>
                          <a:latin typeface="Calibri" panose="020F0502020204030204" pitchFamily="34" charset="0"/>
                        </a:rPr>
                        <a:t>B2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tr-TR" sz="1900" b="0" i="0" u="none" strike="noStrike" dirty="0">
                          <a:solidFill>
                            <a:srgbClr val="000000"/>
                          </a:solidFill>
                          <a:effectLst/>
                          <a:latin typeface="Calibri" panose="020F0502020204030204" pitchFamily="34" charset="0"/>
                        </a:rPr>
                        <a:t>GÜZ: 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411268"/>
                  </a:ext>
                </a:extLst>
              </a:tr>
              <a:tr h="219847">
                <a:tc gridSpan="2">
                  <a:txBody>
                    <a:bodyPr/>
                    <a:lstStyle/>
                    <a:p>
                      <a:pPr algn="ctr" fontAlgn="b">
                        <a:buNone/>
                      </a:pPr>
                      <a:r>
                        <a:rPr lang="tr-TR" sz="1900" b="1" i="0" u="none" strike="noStrike" dirty="0">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tr-TR"/>
                    </a:p>
                  </a:txBody>
                  <a:tcPr/>
                </a:tc>
                <a:tc>
                  <a:txBody>
                    <a:bodyPr/>
                    <a:lstStyle/>
                    <a:p>
                      <a:pPr algn="ctr" fontAlgn="b">
                        <a:buNone/>
                      </a:pPr>
                      <a:r>
                        <a:rPr lang="tr-TR" sz="1900" b="0" i="0" u="none" strike="noStrike" dirty="0">
                          <a:solidFill>
                            <a:srgbClr val="000000"/>
                          </a:solidFill>
                          <a:effectLst/>
                          <a:latin typeface="Calibri" panose="020F0502020204030204" pitchFamily="34" charset="0"/>
                        </a:rPr>
                        <a:t>B3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tr-TR" sz="1900" b="0" i="0" u="none" strike="noStrike" dirty="0">
                          <a:solidFill>
                            <a:srgbClr val="000000"/>
                          </a:solidFill>
                          <a:effectLst/>
                          <a:latin typeface="Calibri" panose="020F0502020204030204" pitchFamily="34" charset="0"/>
                        </a:rPr>
                        <a:t>GÜZ: 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8927567"/>
                  </a:ext>
                </a:extLst>
              </a:tr>
              <a:tr h="219847">
                <a:tc>
                  <a:txBody>
                    <a:bodyPr/>
                    <a:lstStyle/>
                    <a:p>
                      <a:pPr algn="ctr" fontAlgn="b">
                        <a:buNone/>
                      </a:pPr>
                      <a:r>
                        <a:rPr lang="tr-TR" sz="1900" b="0" i="0" u="none" strike="noStrike" dirty="0">
                          <a:solidFill>
                            <a:srgbClr val="000000"/>
                          </a:solidFill>
                          <a:effectLst/>
                          <a:latin typeface="Calibri" panose="020F0502020204030204" pitchFamily="34" charset="0"/>
                        </a:rPr>
                        <a:t>C1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tr-TR" sz="1900" b="0" i="0" u="none" strike="noStrike" dirty="0">
                          <a:solidFill>
                            <a:srgbClr val="000000"/>
                          </a:solidFill>
                          <a:effectLst/>
                          <a:latin typeface="Calibri" panose="020F0502020204030204" pitchFamily="34" charset="0"/>
                        </a:rPr>
                        <a:t>GÜZ: 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buNone/>
                      </a:pPr>
                      <a:r>
                        <a:rPr lang="tr-TR" sz="1900" b="1" i="0" u="none" strike="noStrike" dirty="0">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tr-TR"/>
                    </a:p>
                  </a:txBody>
                  <a:tcPr/>
                </a:tc>
                <a:extLst>
                  <a:ext uri="{0D108BD9-81ED-4DB2-BD59-A6C34878D82A}">
                    <a16:rowId xmlns:a16="http://schemas.microsoft.com/office/drawing/2014/main" val="3689745139"/>
                  </a:ext>
                </a:extLst>
              </a:tr>
              <a:tr h="219847">
                <a:tc>
                  <a:txBody>
                    <a:bodyPr/>
                    <a:lstStyle/>
                    <a:p>
                      <a:pPr algn="ctr" fontAlgn="b">
                        <a:buNone/>
                      </a:pPr>
                      <a:r>
                        <a:rPr lang="tr-TR" sz="1900" b="0" i="0" u="none" strike="noStrike" dirty="0">
                          <a:solidFill>
                            <a:srgbClr val="000000"/>
                          </a:solidFill>
                          <a:effectLst/>
                          <a:latin typeface="Calibri" panose="020F0502020204030204" pitchFamily="34" charset="0"/>
                        </a:rPr>
                        <a:t>C2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tr-TR" sz="1900" b="0" i="0" u="none" strike="noStrike" dirty="0">
                          <a:solidFill>
                            <a:srgbClr val="000000"/>
                          </a:solidFill>
                          <a:effectLst/>
                          <a:latin typeface="Calibri" panose="020F0502020204030204" pitchFamily="34" charset="0"/>
                        </a:rPr>
                        <a:t>GÜZ: 17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tr-TR" sz="1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tr-TR" sz="1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0550225"/>
                  </a:ext>
                </a:extLst>
              </a:tr>
              <a:tr h="219847">
                <a:tc gridSpan="2">
                  <a:txBody>
                    <a:bodyPr/>
                    <a:lstStyle/>
                    <a:p>
                      <a:pPr algn="ctr" fontAlgn="b">
                        <a:buNone/>
                      </a:pPr>
                      <a:r>
                        <a:rPr lang="tr-TR" sz="1900" b="1" i="0" u="none" strike="noStrike" dirty="0">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tr-TR"/>
                    </a:p>
                  </a:txBody>
                  <a:tcPr/>
                </a:tc>
                <a:tc>
                  <a:txBody>
                    <a:bodyPr/>
                    <a:lstStyle/>
                    <a:p>
                      <a:pPr algn="l" fontAlgn="b">
                        <a:buNone/>
                      </a:pPr>
                      <a:r>
                        <a:rPr lang="tr-TR" sz="1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tr-TR" sz="1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9316382"/>
                  </a:ext>
                </a:extLst>
              </a:tr>
            </a:tbl>
          </a:graphicData>
        </a:graphic>
      </p:graphicFrame>
    </p:spTree>
    <p:extLst>
      <p:ext uri="{BB962C8B-B14F-4D97-AF65-F5344CB8AC3E}">
        <p14:creationId xmlns:p14="http://schemas.microsoft.com/office/powerpoint/2010/main" val="928358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6B9F7-CBEC-F862-C177-4B59FA5DB896}"/>
            </a:ext>
          </a:extLst>
        </p:cNvPr>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31980114-D837-84DF-FA17-5CF368095CA6}"/>
              </a:ext>
            </a:extLst>
          </p:cNvPr>
          <p:cNvSpPr>
            <a:spLocks noGrp="1"/>
          </p:cNvSpPr>
          <p:nvPr>
            <p:ph idx="1"/>
          </p:nvPr>
        </p:nvSpPr>
        <p:spPr>
          <a:xfrm>
            <a:off x="243840" y="792480"/>
            <a:ext cx="11704320" cy="6047265"/>
          </a:xfrm>
        </p:spPr>
        <p:txBody>
          <a:bodyPr>
            <a:noAutofit/>
          </a:bodyPr>
          <a:lstStyle/>
          <a:p>
            <a:pPr marL="0" indent="0">
              <a:buNone/>
            </a:pPr>
            <a:endParaRPr lang="tr-TR" dirty="0"/>
          </a:p>
          <a:p>
            <a:endParaRPr lang="tr-TR" sz="1900" dirty="0"/>
          </a:p>
        </p:txBody>
      </p:sp>
      <p:sp>
        <p:nvSpPr>
          <p:cNvPr id="7" name="Başlık 8">
            <a:extLst>
              <a:ext uri="{FF2B5EF4-FFF2-40B4-BE49-F238E27FC236}">
                <a16:creationId xmlns:a16="http://schemas.microsoft.com/office/drawing/2014/main" id="{ABAB16C7-9A1D-269A-9433-4022EA7A0563}"/>
              </a:ext>
            </a:extLst>
          </p:cNvPr>
          <p:cNvSpPr>
            <a:spLocks noGrp="1"/>
          </p:cNvSpPr>
          <p:nvPr>
            <p:ph type="title"/>
          </p:nvPr>
        </p:nvSpPr>
        <p:spPr>
          <a:xfrm>
            <a:off x="335280" y="18255"/>
            <a:ext cx="9001760" cy="774225"/>
          </a:xfrm>
        </p:spPr>
        <p:txBody>
          <a:bodyPr>
            <a:normAutofit/>
          </a:bodyPr>
          <a:lstStyle/>
          <a:p>
            <a:r>
              <a:rPr lang="tr-TR" sz="2800" b="1" dirty="0">
                <a:solidFill>
                  <a:schemeClr val="bg1"/>
                </a:solidFill>
                <a:latin typeface="Calibri" panose="020F0502020204030204" pitchFamily="34" charset="0"/>
                <a:cs typeface="Calibri" panose="020F0502020204030204" pitchFamily="34" charset="0"/>
              </a:rPr>
              <a:t>MEDİKAL İNGİLİZCE PROGRAMI ÖĞRENCİ SAYILARI</a:t>
            </a:r>
            <a:endParaRPr lang="tr-TR" sz="2800" b="1" dirty="0">
              <a:solidFill>
                <a:schemeClr val="bg1"/>
              </a:solidFill>
              <a:latin typeface="+mn-lt"/>
            </a:endParaRPr>
          </a:p>
        </p:txBody>
      </p:sp>
      <p:sp>
        <p:nvSpPr>
          <p:cNvPr id="3" name="Metin kutusu 2">
            <a:extLst>
              <a:ext uri="{FF2B5EF4-FFF2-40B4-BE49-F238E27FC236}">
                <a16:creationId xmlns:a16="http://schemas.microsoft.com/office/drawing/2014/main" id="{2594C9AD-8A27-C3A9-C7D2-66C126CC58B0}"/>
              </a:ext>
            </a:extLst>
          </p:cNvPr>
          <p:cNvSpPr txBox="1"/>
          <p:nvPr/>
        </p:nvSpPr>
        <p:spPr>
          <a:xfrm flipH="1" flipV="1">
            <a:off x="11582400" y="3422133"/>
            <a:ext cx="304800" cy="7571303"/>
          </a:xfrm>
          <a:prstGeom prst="rect">
            <a:avLst/>
          </a:prstGeom>
          <a:noFill/>
        </p:spPr>
        <p:txBody>
          <a:bodyPr wrap="square">
            <a:spAutoFit/>
          </a:bodyPr>
          <a:lstStyle/>
          <a:p>
            <a:r>
              <a:rPr lang="tr-TR" sz="1800" b="1" dirty="0">
                <a:solidFill>
                  <a:schemeClr val="bg1"/>
                </a:solidFill>
                <a:latin typeface="+mn-lt"/>
              </a:rPr>
              <a:t>3.ARAŞTIRMA, YAYIN VE PROJELER </a:t>
            </a:r>
            <a:endParaRPr lang="tr-TR" dirty="0"/>
          </a:p>
        </p:txBody>
      </p:sp>
      <p:graphicFrame>
        <p:nvGraphicFramePr>
          <p:cNvPr id="9" name="Tablo 8">
            <a:extLst>
              <a:ext uri="{FF2B5EF4-FFF2-40B4-BE49-F238E27FC236}">
                <a16:creationId xmlns:a16="http://schemas.microsoft.com/office/drawing/2014/main" id="{8763CF1D-69C8-742F-0070-570B8BBAAFD8}"/>
              </a:ext>
            </a:extLst>
          </p:cNvPr>
          <p:cNvGraphicFramePr>
            <a:graphicFrameLocks noGrp="1"/>
          </p:cNvGraphicFramePr>
          <p:nvPr>
            <p:extLst>
              <p:ext uri="{D42A27DB-BD31-4B8C-83A1-F6EECF244321}">
                <p14:modId xmlns:p14="http://schemas.microsoft.com/office/powerpoint/2010/main" val="3325056575"/>
              </p:ext>
            </p:extLst>
          </p:nvPr>
        </p:nvGraphicFramePr>
        <p:xfrm>
          <a:off x="594739" y="1073787"/>
          <a:ext cx="8128000" cy="133096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4252558885"/>
                    </a:ext>
                  </a:extLst>
                </a:gridCol>
                <a:gridCol w="2032000">
                  <a:extLst>
                    <a:ext uri="{9D8B030D-6E8A-4147-A177-3AD203B41FA5}">
                      <a16:colId xmlns:a16="http://schemas.microsoft.com/office/drawing/2014/main" val="265112970"/>
                    </a:ext>
                  </a:extLst>
                </a:gridCol>
                <a:gridCol w="2032000">
                  <a:extLst>
                    <a:ext uri="{9D8B030D-6E8A-4147-A177-3AD203B41FA5}">
                      <a16:colId xmlns:a16="http://schemas.microsoft.com/office/drawing/2014/main" val="3905160607"/>
                    </a:ext>
                  </a:extLst>
                </a:gridCol>
                <a:gridCol w="2032000">
                  <a:extLst>
                    <a:ext uri="{9D8B030D-6E8A-4147-A177-3AD203B41FA5}">
                      <a16:colId xmlns:a16="http://schemas.microsoft.com/office/drawing/2014/main" val="4270021622"/>
                    </a:ext>
                  </a:extLst>
                </a:gridCol>
              </a:tblGrid>
              <a:tr h="370840">
                <a:tc gridSpan="4">
                  <a:txBody>
                    <a:bodyPr/>
                    <a:lstStyle/>
                    <a:p>
                      <a:pPr algn="ctr"/>
                      <a:r>
                        <a:rPr lang="tr-TR" sz="1900" b="1" dirty="0"/>
                        <a:t>2024-2025</a:t>
                      </a:r>
                      <a:endParaRPr lang="en-US" sz="1900" b="1"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389299096"/>
                  </a:ext>
                </a:extLst>
              </a:tr>
              <a:tr h="370840">
                <a:tc>
                  <a:txBody>
                    <a:bodyPr/>
                    <a:lstStyle/>
                    <a:p>
                      <a:pPr algn="ctr" fontAlgn="b">
                        <a:buNone/>
                      </a:pPr>
                      <a:r>
                        <a:rPr lang="tr-TR" sz="1900" b="1" i="0" u="none" strike="noStrike" dirty="0">
                          <a:solidFill>
                            <a:srgbClr val="000000"/>
                          </a:solidFill>
                          <a:effectLst/>
                          <a:latin typeface="Calibri" panose="020F0502020204030204" pitchFamily="34" charset="0"/>
                        </a:rPr>
                        <a:t>Tıp Fakültesi 1. Sınıf Güz</a:t>
                      </a:r>
                    </a:p>
                  </a:txBody>
                  <a:tcPr marL="0" marR="0" marT="0" marB="0" anchor="b"/>
                </a:tc>
                <a:tc>
                  <a:txBody>
                    <a:bodyPr/>
                    <a:lstStyle/>
                    <a:p>
                      <a:pPr algn="ctr" fontAlgn="b">
                        <a:buNone/>
                      </a:pPr>
                      <a:r>
                        <a:rPr lang="tr-TR" sz="1900" b="1" i="0" u="none" strike="noStrike" dirty="0">
                          <a:solidFill>
                            <a:srgbClr val="000000"/>
                          </a:solidFill>
                          <a:effectLst/>
                          <a:latin typeface="Calibri" panose="020F0502020204030204" pitchFamily="34" charset="0"/>
                        </a:rPr>
                        <a:t>Tıp Fakültesi 1. Sınıf Bahar</a:t>
                      </a:r>
                    </a:p>
                  </a:txBody>
                  <a:tcPr marL="0" marR="0" marT="0" marB="0" anchor="b"/>
                </a:tc>
                <a:tc>
                  <a:txBody>
                    <a:bodyPr/>
                    <a:lstStyle/>
                    <a:p>
                      <a:pPr algn="ctr" fontAlgn="b">
                        <a:buNone/>
                      </a:pPr>
                      <a:r>
                        <a:rPr lang="tr-TR" sz="1900" b="1" i="0" u="none" strike="noStrike" dirty="0">
                          <a:solidFill>
                            <a:srgbClr val="000000"/>
                          </a:solidFill>
                          <a:effectLst/>
                          <a:latin typeface="Calibri" panose="020F0502020204030204" pitchFamily="34" charset="0"/>
                        </a:rPr>
                        <a:t>Tıp Fakültesi 2. Sınıf Güz</a:t>
                      </a:r>
                    </a:p>
                  </a:txBody>
                  <a:tcPr marL="0" marR="0" marT="0" marB="0" anchor="b"/>
                </a:tc>
                <a:tc>
                  <a:txBody>
                    <a:bodyPr/>
                    <a:lstStyle/>
                    <a:p>
                      <a:pPr algn="ctr" fontAlgn="b">
                        <a:buNone/>
                      </a:pPr>
                      <a:r>
                        <a:rPr lang="tr-TR" sz="1900" b="1" i="0" u="none" strike="noStrike" dirty="0">
                          <a:solidFill>
                            <a:srgbClr val="000000"/>
                          </a:solidFill>
                          <a:effectLst/>
                          <a:latin typeface="Calibri" panose="020F0502020204030204" pitchFamily="34" charset="0"/>
                        </a:rPr>
                        <a:t>Tıp Fakültesi 2. Sınıf Güz</a:t>
                      </a:r>
                    </a:p>
                  </a:txBody>
                  <a:tcPr marL="0" marR="0" marT="0" marB="0" anchor="b"/>
                </a:tc>
                <a:extLst>
                  <a:ext uri="{0D108BD9-81ED-4DB2-BD59-A6C34878D82A}">
                    <a16:rowId xmlns:a16="http://schemas.microsoft.com/office/drawing/2014/main" val="4180568571"/>
                  </a:ext>
                </a:extLst>
              </a:tr>
              <a:tr h="370840">
                <a:tc>
                  <a:txBody>
                    <a:bodyPr/>
                    <a:lstStyle/>
                    <a:p>
                      <a:pPr algn="ctr" fontAlgn="b">
                        <a:buNone/>
                      </a:pPr>
                      <a:r>
                        <a:rPr lang="tr-TR" sz="1900" b="0" i="0" u="none" strike="noStrike" dirty="0">
                          <a:solidFill>
                            <a:srgbClr val="000000"/>
                          </a:solidFill>
                          <a:effectLst/>
                          <a:latin typeface="Calibri" panose="020F0502020204030204" pitchFamily="34" charset="0"/>
                        </a:rPr>
                        <a:t>138</a:t>
                      </a:r>
                    </a:p>
                  </a:txBody>
                  <a:tcPr marL="0" marR="0" marT="0" marB="0" anchor="b"/>
                </a:tc>
                <a:tc>
                  <a:txBody>
                    <a:bodyPr/>
                    <a:lstStyle/>
                    <a:p>
                      <a:pPr algn="ctr" fontAlgn="b">
                        <a:buNone/>
                      </a:pPr>
                      <a:r>
                        <a:rPr lang="tr-TR" sz="1900" b="0" i="0" u="none" strike="noStrike" dirty="0">
                          <a:solidFill>
                            <a:srgbClr val="000000"/>
                          </a:solidFill>
                          <a:effectLst/>
                          <a:latin typeface="Calibri" panose="020F0502020204030204" pitchFamily="34" charset="0"/>
                        </a:rPr>
                        <a:t>145</a:t>
                      </a:r>
                    </a:p>
                  </a:txBody>
                  <a:tcPr marL="0" marR="0" marT="0" marB="0" anchor="b"/>
                </a:tc>
                <a:tc>
                  <a:txBody>
                    <a:bodyPr/>
                    <a:lstStyle/>
                    <a:p>
                      <a:pPr algn="ctr" fontAlgn="b">
                        <a:buNone/>
                      </a:pPr>
                      <a:r>
                        <a:rPr lang="tr-TR" sz="1900" b="0" i="0" u="none" strike="noStrike" dirty="0">
                          <a:solidFill>
                            <a:srgbClr val="000000"/>
                          </a:solidFill>
                          <a:effectLst/>
                          <a:latin typeface="Calibri" panose="020F0502020204030204" pitchFamily="34" charset="0"/>
                        </a:rPr>
                        <a:t>114</a:t>
                      </a:r>
                    </a:p>
                  </a:txBody>
                  <a:tcPr marL="0" marR="0" marT="0" marB="0" anchor="b"/>
                </a:tc>
                <a:tc>
                  <a:txBody>
                    <a:bodyPr/>
                    <a:lstStyle/>
                    <a:p>
                      <a:pPr algn="ctr" fontAlgn="b">
                        <a:buNone/>
                      </a:pPr>
                      <a:r>
                        <a:rPr lang="tr-TR" sz="1900" b="0" i="0" u="none" strike="noStrike" dirty="0">
                          <a:solidFill>
                            <a:srgbClr val="000000"/>
                          </a:solidFill>
                          <a:effectLst/>
                          <a:latin typeface="Calibri" panose="020F0502020204030204" pitchFamily="34" charset="0"/>
                        </a:rPr>
                        <a:t>115</a:t>
                      </a:r>
                    </a:p>
                  </a:txBody>
                  <a:tcPr marL="0" marR="0" marT="0" marB="0" anchor="b"/>
                </a:tc>
                <a:extLst>
                  <a:ext uri="{0D108BD9-81ED-4DB2-BD59-A6C34878D82A}">
                    <a16:rowId xmlns:a16="http://schemas.microsoft.com/office/drawing/2014/main" val="2346676155"/>
                  </a:ext>
                </a:extLst>
              </a:tr>
            </a:tbl>
          </a:graphicData>
        </a:graphic>
      </p:graphicFrame>
      <p:graphicFrame>
        <p:nvGraphicFramePr>
          <p:cNvPr id="10" name="Tablo 9">
            <a:extLst>
              <a:ext uri="{FF2B5EF4-FFF2-40B4-BE49-F238E27FC236}">
                <a16:creationId xmlns:a16="http://schemas.microsoft.com/office/drawing/2014/main" id="{08452FE6-85B7-9759-FF2E-1B90E84B82BD}"/>
              </a:ext>
            </a:extLst>
          </p:cNvPr>
          <p:cNvGraphicFramePr>
            <a:graphicFrameLocks noGrp="1"/>
          </p:cNvGraphicFramePr>
          <p:nvPr>
            <p:extLst>
              <p:ext uri="{D42A27DB-BD31-4B8C-83A1-F6EECF244321}">
                <p14:modId xmlns:p14="http://schemas.microsoft.com/office/powerpoint/2010/main" val="1797530308"/>
              </p:ext>
            </p:extLst>
          </p:nvPr>
        </p:nvGraphicFramePr>
        <p:xfrm>
          <a:off x="594739" y="2404747"/>
          <a:ext cx="8128000" cy="94996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3776985793"/>
                    </a:ext>
                  </a:extLst>
                </a:gridCol>
                <a:gridCol w="2032000">
                  <a:extLst>
                    <a:ext uri="{9D8B030D-6E8A-4147-A177-3AD203B41FA5}">
                      <a16:colId xmlns:a16="http://schemas.microsoft.com/office/drawing/2014/main" val="1672288039"/>
                    </a:ext>
                  </a:extLst>
                </a:gridCol>
                <a:gridCol w="2032000">
                  <a:extLst>
                    <a:ext uri="{9D8B030D-6E8A-4147-A177-3AD203B41FA5}">
                      <a16:colId xmlns:a16="http://schemas.microsoft.com/office/drawing/2014/main" val="2624151705"/>
                    </a:ext>
                  </a:extLst>
                </a:gridCol>
                <a:gridCol w="2032000">
                  <a:extLst>
                    <a:ext uri="{9D8B030D-6E8A-4147-A177-3AD203B41FA5}">
                      <a16:colId xmlns:a16="http://schemas.microsoft.com/office/drawing/2014/main" val="47959952"/>
                    </a:ext>
                  </a:extLst>
                </a:gridCol>
              </a:tblGrid>
              <a:tr h="370840">
                <a:tc>
                  <a:txBody>
                    <a:bodyPr/>
                    <a:lstStyle/>
                    <a:p>
                      <a:pPr algn="ctr" fontAlgn="b">
                        <a:buNone/>
                      </a:pPr>
                      <a:r>
                        <a:rPr lang="tr-TR" sz="1900" b="1" i="0" u="none" strike="noStrike" dirty="0">
                          <a:solidFill>
                            <a:srgbClr val="000000"/>
                          </a:solidFill>
                          <a:effectLst/>
                          <a:latin typeface="Calibri" panose="020F0502020204030204" pitchFamily="34" charset="0"/>
                        </a:rPr>
                        <a:t>Diş H. Fakültesi 1. Sınıf Güz</a:t>
                      </a:r>
                    </a:p>
                  </a:txBody>
                  <a:tcPr marL="0" marR="0" marT="0" marB="0" anchor="b"/>
                </a:tc>
                <a:tc>
                  <a:txBody>
                    <a:bodyPr/>
                    <a:lstStyle/>
                    <a:p>
                      <a:pPr algn="ctr" fontAlgn="b">
                        <a:buNone/>
                      </a:pPr>
                      <a:r>
                        <a:rPr lang="tr-TR" sz="1900" b="1" i="0" u="none" strike="noStrike" dirty="0">
                          <a:solidFill>
                            <a:srgbClr val="000000"/>
                          </a:solidFill>
                          <a:effectLst/>
                          <a:latin typeface="Calibri" panose="020F0502020204030204" pitchFamily="34" charset="0"/>
                        </a:rPr>
                        <a:t>Diş H. Fakültesi 1. Sınıf Bahar</a:t>
                      </a:r>
                    </a:p>
                  </a:txBody>
                  <a:tcPr marL="0" marR="0" marT="0" marB="0" anchor="b"/>
                </a:tc>
                <a:tc>
                  <a:txBody>
                    <a:bodyPr/>
                    <a:lstStyle/>
                    <a:p>
                      <a:pPr algn="ctr" fontAlgn="b">
                        <a:buNone/>
                      </a:pPr>
                      <a:r>
                        <a:rPr lang="tr-TR" sz="1900" b="1" i="0" u="none" strike="noStrike" dirty="0">
                          <a:solidFill>
                            <a:srgbClr val="000000"/>
                          </a:solidFill>
                          <a:effectLst/>
                          <a:latin typeface="Calibri" panose="020F0502020204030204" pitchFamily="34" charset="0"/>
                        </a:rPr>
                        <a:t>Diş H. Fakültesi 2. Sınıf Güz</a:t>
                      </a:r>
                    </a:p>
                  </a:txBody>
                  <a:tcPr marL="0" marR="0" marT="0" marB="0" anchor="b"/>
                </a:tc>
                <a:tc>
                  <a:txBody>
                    <a:bodyPr/>
                    <a:lstStyle/>
                    <a:p>
                      <a:pPr algn="ctr" fontAlgn="b">
                        <a:buNone/>
                      </a:pPr>
                      <a:r>
                        <a:rPr lang="tr-TR" sz="1900" b="1" i="0" u="none" strike="noStrike" dirty="0">
                          <a:solidFill>
                            <a:srgbClr val="000000"/>
                          </a:solidFill>
                          <a:effectLst/>
                          <a:latin typeface="Calibri" panose="020F0502020204030204" pitchFamily="34" charset="0"/>
                        </a:rPr>
                        <a:t>Diş H. Fakültesi 2. Sınıf Bahar</a:t>
                      </a:r>
                    </a:p>
                  </a:txBody>
                  <a:tcPr marL="0" marR="0" marT="0" marB="0" anchor="b"/>
                </a:tc>
                <a:extLst>
                  <a:ext uri="{0D108BD9-81ED-4DB2-BD59-A6C34878D82A}">
                    <a16:rowId xmlns:a16="http://schemas.microsoft.com/office/drawing/2014/main" val="1643861755"/>
                  </a:ext>
                </a:extLst>
              </a:tr>
              <a:tr h="370840">
                <a:tc>
                  <a:txBody>
                    <a:bodyPr/>
                    <a:lstStyle/>
                    <a:p>
                      <a:pPr algn="ctr" fontAlgn="b">
                        <a:buNone/>
                      </a:pPr>
                      <a:r>
                        <a:rPr lang="tr-TR" sz="1900" b="0" i="0" u="none" strike="noStrike" dirty="0">
                          <a:solidFill>
                            <a:srgbClr val="000000"/>
                          </a:solidFill>
                          <a:effectLst/>
                          <a:latin typeface="Calibri" panose="020F0502020204030204" pitchFamily="34" charset="0"/>
                        </a:rPr>
                        <a:t>107</a:t>
                      </a:r>
                    </a:p>
                  </a:txBody>
                  <a:tcPr marL="0" marR="0" marT="0" marB="0" anchor="b"/>
                </a:tc>
                <a:tc>
                  <a:txBody>
                    <a:bodyPr/>
                    <a:lstStyle/>
                    <a:p>
                      <a:pPr algn="ctr" fontAlgn="b">
                        <a:buNone/>
                      </a:pPr>
                      <a:r>
                        <a:rPr lang="tr-TR" sz="1900" b="0" i="0" u="none" strike="noStrike" dirty="0">
                          <a:solidFill>
                            <a:srgbClr val="000000"/>
                          </a:solidFill>
                          <a:effectLst/>
                          <a:latin typeface="Calibri" panose="020F0502020204030204" pitchFamily="34" charset="0"/>
                        </a:rPr>
                        <a:t>108</a:t>
                      </a:r>
                    </a:p>
                  </a:txBody>
                  <a:tcPr marL="0" marR="0" marT="0" marB="0" anchor="b"/>
                </a:tc>
                <a:tc>
                  <a:txBody>
                    <a:bodyPr/>
                    <a:lstStyle/>
                    <a:p>
                      <a:pPr algn="ctr" fontAlgn="b">
                        <a:buNone/>
                      </a:pPr>
                      <a:r>
                        <a:rPr lang="tr-TR" sz="1900" b="0" i="0" u="none" strike="noStrike" dirty="0">
                          <a:solidFill>
                            <a:srgbClr val="000000"/>
                          </a:solidFill>
                          <a:effectLst/>
                          <a:latin typeface="Calibri" panose="020F0502020204030204" pitchFamily="34" charset="0"/>
                        </a:rPr>
                        <a:t>106</a:t>
                      </a:r>
                    </a:p>
                  </a:txBody>
                  <a:tcPr marL="0" marR="0" marT="0" marB="0" anchor="b"/>
                </a:tc>
                <a:tc>
                  <a:txBody>
                    <a:bodyPr/>
                    <a:lstStyle/>
                    <a:p>
                      <a:pPr algn="ctr" fontAlgn="b">
                        <a:buNone/>
                      </a:pPr>
                      <a:r>
                        <a:rPr lang="tr-TR" sz="1900" b="0" i="0" u="none" strike="noStrike" dirty="0">
                          <a:solidFill>
                            <a:srgbClr val="000000"/>
                          </a:solidFill>
                          <a:effectLst/>
                          <a:latin typeface="Calibri" panose="020F0502020204030204" pitchFamily="34" charset="0"/>
                        </a:rPr>
                        <a:t>105</a:t>
                      </a:r>
                    </a:p>
                  </a:txBody>
                  <a:tcPr marL="0" marR="0" marT="0" marB="0" anchor="b"/>
                </a:tc>
                <a:extLst>
                  <a:ext uri="{0D108BD9-81ED-4DB2-BD59-A6C34878D82A}">
                    <a16:rowId xmlns:a16="http://schemas.microsoft.com/office/drawing/2014/main" val="2169186688"/>
                  </a:ext>
                </a:extLst>
              </a:tr>
            </a:tbl>
          </a:graphicData>
        </a:graphic>
      </p:graphicFrame>
      <p:graphicFrame>
        <p:nvGraphicFramePr>
          <p:cNvPr id="11" name="Tablo 10">
            <a:extLst>
              <a:ext uri="{FF2B5EF4-FFF2-40B4-BE49-F238E27FC236}">
                <a16:creationId xmlns:a16="http://schemas.microsoft.com/office/drawing/2014/main" id="{436BF7DB-F676-2AFD-8623-179C18FA72FA}"/>
              </a:ext>
            </a:extLst>
          </p:cNvPr>
          <p:cNvGraphicFramePr>
            <a:graphicFrameLocks noGrp="1"/>
          </p:cNvGraphicFramePr>
          <p:nvPr>
            <p:extLst>
              <p:ext uri="{D42A27DB-BD31-4B8C-83A1-F6EECF244321}">
                <p14:modId xmlns:p14="http://schemas.microsoft.com/office/powerpoint/2010/main" val="2972979961"/>
              </p:ext>
            </p:extLst>
          </p:nvPr>
        </p:nvGraphicFramePr>
        <p:xfrm>
          <a:off x="594739" y="3354707"/>
          <a:ext cx="8128000" cy="94996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2806724734"/>
                    </a:ext>
                  </a:extLst>
                </a:gridCol>
                <a:gridCol w="2032000">
                  <a:extLst>
                    <a:ext uri="{9D8B030D-6E8A-4147-A177-3AD203B41FA5}">
                      <a16:colId xmlns:a16="http://schemas.microsoft.com/office/drawing/2014/main" val="4155247705"/>
                    </a:ext>
                  </a:extLst>
                </a:gridCol>
                <a:gridCol w="2032000">
                  <a:extLst>
                    <a:ext uri="{9D8B030D-6E8A-4147-A177-3AD203B41FA5}">
                      <a16:colId xmlns:a16="http://schemas.microsoft.com/office/drawing/2014/main" val="4093626855"/>
                    </a:ext>
                  </a:extLst>
                </a:gridCol>
                <a:gridCol w="2032000">
                  <a:extLst>
                    <a:ext uri="{9D8B030D-6E8A-4147-A177-3AD203B41FA5}">
                      <a16:colId xmlns:a16="http://schemas.microsoft.com/office/drawing/2014/main" val="4184184573"/>
                    </a:ext>
                  </a:extLst>
                </a:gridCol>
              </a:tblGrid>
              <a:tr h="370840">
                <a:tc>
                  <a:txBody>
                    <a:bodyPr/>
                    <a:lstStyle/>
                    <a:p>
                      <a:pPr algn="ctr" fontAlgn="b">
                        <a:buNone/>
                      </a:pPr>
                      <a:r>
                        <a:rPr lang="tr-TR" sz="1900" b="1" i="0" u="none" strike="noStrike" dirty="0">
                          <a:solidFill>
                            <a:srgbClr val="000000"/>
                          </a:solidFill>
                          <a:effectLst/>
                          <a:latin typeface="Calibri" panose="020F0502020204030204" pitchFamily="34" charset="0"/>
                        </a:rPr>
                        <a:t>Eczacılık Fakültesi 1. Sınıf Güz</a:t>
                      </a:r>
                    </a:p>
                  </a:txBody>
                  <a:tcPr marL="0" marR="0" marT="0" marB="0" anchor="b"/>
                </a:tc>
                <a:tc>
                  <a:txBody>
                    <a:bodyPr/>
                    <a:lstStyle/>
                    <a:p>
                      <a:pPr algn="ctr" fontAlgn="b">
                        <a:buNone/>
                      </a:pPr>
                      <a:r>
                        <a:rPr lang="tr-TR" sz="1900" b="1" i="0" u="none" strike="noStrike" dirty="0">
                          <a:solidFill>
                            <a:srgbClr val="000000"/>
                          </a:solidFill>
                          <a:effectLst/>
                          <a:latin typeface="Calibri" panose="020F0502020204030204" pitchFamily="34" charset="0"/>
                        </a:rPr>
                        <a:t>Eczacılık Fakültesi 1. Sınıf Bahar</a:t>
                      </a:r>
                    </a:p>
                  </a:txBody>
                  <a:tcPr marL="0" marR="0" marT="0" marB="0" anchor="b"/>
                </a:tc>
                <a:tc>
                  <a:txBody>
                    <a:bodyPr/>
                    <a:lstStyle/>
                    <a:p>
                      <a:pPr algn="ctr" fontAlgn="b">
                        <a:buNone/>
                      </a:pPr>
                      <a:r>
                        <a:rPr lang="tr-TR" sz="1900" b="1" i="0" u="none" strike="noStrike" dirty="0">
                          <a:solidFill>
                            <a:srgbClr val="000000"/>
                          </a:solidFill>
                          <a:effectLst/>
                          <a:latin typeface="Calibri" panose="020F0502020204030204" pitchFamily="34" charset="0"/>
                        </a:rPr>
                        <a:t>Eczacılık Fakültesi 2. Sınıf Güz</a:t>
                      </a:r>
                    </a:p>
                  </a:txBody>
                  <a:tcPr marL="0" marR="0" marT="0" marB="0" anchor="b"/>
                </a:tc>
                <a:tc>
                  <a:txBody>
                    <a:bodyPr/>
                    <a:lstStyle/>
                    <a:p>
                      <a:pPr algn="ctr" fontAlgn="b">
                        <a:buNone/>
                      </a:pPr>
                      <a:r>
                        <a:rPr lang="tr-TR" sz="1900" b="1" i="0" u="none" strike="noStrike" dirty="0">
                          <a:solidFill>
                            <a:srgbClr val="000000"/>
                          </a:solidFill>
                          <a:effectLst/>
                          <a:latin typeface="Calibri" panose="020F0502020204030204" pitchFamily="34" charset="0"/>
                        </a:rPr>
                        <a:t>Eczacılık Fakültesi 2. Sınıf Bahar</a:t>
                      </a:r>
                    </a:p>
                  </a:txBody>
                  <a:tcPr marL="0" marR="0" marT="0" marB="0" anchor="b"/>
                </a:tc>
                <a:extLst>
                  <a:ext uri="{0D108BD9-81ED-4DB2-BD59-A6C34878D82A}">
                    <a16:rowId xmlns:a16="http://schemas.microsoft.com/office/drawing/2014/main" val="2802608286"/>
                  </a:ext>
                </a:extLst>
              </a:tr>
              <a:tr h="370840">
                <a:tc>
                  <a:txBody>
                    <a:bodyPr/>
                    <a:lstStyle/>
                    <a:p>
                      <a:pPr algn="ctr" fontAlgn="b">
                        <a:buNone/>
                      </a:pPr>
                      <a:r>
                        <a:rPr lang="tr-TR" sz="1900" b="0" i="0" u="none" strike="noStrike" dirty="0">
                          <a:solidFill>
                            <a:srgbClr val="000000"/>
                          </a:solidFill>
                          <a:effectLst/>
                          <a:latin typeface="Calibri" panose="020F0502020204030204" pitchFamily="34" charset="0"/>
                        </a:rPr>
                        <a:t>98</a:t>
                      </a:r>
                    </a:p>
                  </a:txBody>
                  <a:tcPr marL="0" marR="0" marT="0" marB="0" anchor="b"/>
                </a:tc>
                <a:tc>
                  <a:txBody>
                    <a:bodyPr/>
                    <a:lstStyle/>
                    <a:p>
                      <a:pPr algn="ctr" fontAlgn="b">
                        <a:buNone/>
                      </a:pPr>
                      <a:r>
                        <a:rPr lang="tr-TR" sz="1900" b="0" i="0" u="none" strike="noStrike" dirty="0">
                          <a:solidFill>
                            <a:srgbClr val="000000"/>
                          </a:solidFill>
                          <a:effectLst/>
                          <a:latin typeface="Calibri" panose="020F0502020204030204" pitchFamily="34" charset="0"/>
                        </a:rPr>
                        <a:t>95</a:t>
                      </a:r>
                    </a:p>
                  </a:txBody>
                  <a:tcPr marL="0" marR="0" marT="0" marB="0" anchor="b"/>
                </a:tc>
                <a:tc>
                  <a:txBody>
                    <a:bodyPr/>
                    <a:lstStyle/>
                    <a:p>
                      <a:pPr algn="ctr" fontAlgn="b">
                        <a:buNone/>
                      </a:pPr>
                      <a:r>
                        <a:rPr lang="tr-TR" sz="1900" b="0" i="0" u="none" strike="noStrike" dirty="0">
                          <a:solidFill>
                            <a:srgbClr val="000000"/>
                          </a:solidFill>
                          <a:effectLst/>
                          <a:latin typeface="Calibri" panose="020F0502020204030204" pitchFamily="34" charset="0"/>
                        </a:rPr>
                        <a:t>71</a:t>
                      </a:r>
                    </a:p>
                  </a:txBody>
                  <a:tcPr marL="0" marR="0" marT="0" marB="0" anchor="b"/>
                </a:tc>
                <a:tc>
                  <a:txBody>
                    <a:bodyPr/>
                    <a:lstStyle/>
                    <a:p>
                      <a:pPr algn="ctr" fontAlgn="b">
                        <a:buNone/>
                      </a:pPr>
                      <a:r>
                        <a:rPr lang="tr-TR" sz="1900" b="0" i="0" u="none" strike="noStrike" dirty="0">
                          <a:solidFill>
                            <a:srgbClr val="000000"/>
                          </a:solidFill>
                          <a:effectLst/>
                          <a:latin typeface="Calibri" panose="020F0502020204030204" pitchFamily="34" charset="0"/>
                        </a:rPr>
                        <a:t>72</a:t>
                      </a:r>
                    </a:p>
                  </a:txBody>
                  <a:tcPr marL="0" marR="0" marT="0" marB="0" anchor="b"/>
                </a:tc>
                <a:extLst>
                  <a:ext uri="{0D108BD9-81ED-4DB2-BD59-A6C34878D82A}">
                    <a16:rowId xmlns:a16="http://schemas.microsoft.com/office/drawing/2014/main" val="894834778"/>
                  </a:ext>
                </a:extLst>
              </a:tr>
            </a:tbl>
          </a:graphicData>
        </a:graphic>
      </p:graphicFrame>
      <p:graphicFrame>
        <p:nvGraphicFramePr>
          <p:cNvPr id="12" name="Tablo 11">
            <a:extLst>
              <a:ext uri="{FF2B5EF4-FFF2-40B4-BE49-F238E27FC236}">
                <a16:creationId xmlns:a16="http://schemas.microsoft.com/office/drawing/2014/main" id="{F9583A3F-9042-0B52-A433-39228D4A7657}"/>
              </a:ext>
            </a:extLst>
          </p:cNvPr>
          <p:cNvGraphicFramePr>
            <a:graphicFrameLocks noGrp="1"/>
          </p:cNvGraphicFramePr>
          <p:nvPr>
            <p:extLst>
              <p:ext uri="{D42A27DB-BD31-4B8C-83A1-F6EECF244321}">
                <p14:modId xmlns:p14="http://schemas.microsoft.com/office/powerpoint/2010/main" val="3944320046"/>
              </p:ext>
            </p:extLst>
          </p:nvPr>
        </p:nvGraphicFramePr>
        <p:xfrm>
          <a:off x="8722739" y="3065147"/>
          <a:ext cx="2859661" cy="1239520"/>
        </p:xfrm>
        <a:graphic>
          <a:graphicData uri="http://schemas.openxmlformats.org/drawingml/2006/table">
            <a:tbl>
              <a:tblPr firstRow="1" bandRow="1">
                <a:tableStyleId>{5940675A-B579-460E-94D1-54222C63F5DA}</a:tableStyleId>
              </a:tblPr>
              <a:tblGrid>
                <a:gridCol w="1267422">
                  <a:extLst>
                    <a:ext uri="{9D8B030D-6E8A-4147-A177-3AD203B41FA5}">
                      <a16:colId xmlns:a16="http://schemas.microsoft.com/office/drawing/2014/main" val="1571659473"/>
                    </a:ext>
                  </a:extLst>
                </a:gridCol>
                <a:gridCol w="1592239">
                  <a:extLst>
                    <a:ext uri="{9D8B030D-6E8A-4147-A177-3AD203B41FA5}">
                      <a16:colId xmlns:a16="http://schemas.microsoft.com/office/drawing/2014/main" val="4022497607"/>
                    </a:ext>
                  </a:extLst>
                </a:gridCol>
              </a:tblGrid>
              <a:tr h="370840">
                <a:tc>
                  <a:txBody>
                    <a:bodyPr/>
                    <a:lstStyle/>
                    <a:p>
                      <a:pPr algn="ctr" fontAlgn="b">
                        <a:buNone/>
                      </a:pPr>
                      <a:r>
                        <a:rPr lang="tr-TR" sz="1900" b="1" i="0" u="none" strike="noStrike" dirty="0">
                          <a:solidFill>
                            <a:srgbClr val="000000"/>
                          </a:solidFill>
                          <a:effectLst/>
                          <a:latin typeface="Calibri" panose="020F0502020204030204" pitchFamily="34" charset="0"/>
                        </a:rPr>
                        <a:t>Eczacılık Fakültesi 3. Sınıf Güz</a:t>
                      </a:r>
                    </a:p>
                  </a:txBody>
                  <a:tcPr marL="0" marR="0" marT="0" marB="0" anchor="b"/>
                </a:tc>
                <a:tc>
                  <a:txBody>
                    <a:bodyPr/>
                    <a:lstStyle/>
                    <a:p>
                      <a:pPr algn="ctr" fontAlgn="b">
                        <a:buNone/>
                      </a:pPr>
                      <a:r>
                        <a:rPr lang="tr-TR" sz="1900" b="1" i="0" u="none" strike="noStrike" dirty="0">
                          <a:solidFill>
                            <a:srgbClr val="000000"/>
                          </a:solidFill>
                          <a:effectLst/>
                          <a:latin typeface="Calibri" panose="020F0502020204030204" pitchFamily="34" charset="0"/>
                        </a:rPr>
                        <a:t>Eczacılık Fakültesi 3. Sınıf Bahar</a:t>
                      </a:r>
                    </a:p>
                  </a:txBody>
                  <a:tcPr marL="0" marR="0" marT="0" marB="0" anchor="b"/>
                </a:tc>
                <a:extLst>
                  <a:ext uri="{0D108BD9-81ED-4DB2-BD59-A6C34878D82A}">
                    <a16:rowId xmlns:a16="http://schemas.microsoft.com/office/drawing/2014/main" val="3877751641"/>
                  </a:ext>
                </a:extLst>
              </a:tr>
              <a:tr h="370840">
                <a:tc>
                  <a:txBody>
                    <a:bodyPr/>
                    <a:lstStyle/>
                    <a:p>
                      <a:pPr algn="ctr" fontAlgn="b">
                        <a:buNone/>
                      </a:pPr>
                      <a:r>
                        <a:rPr lang="tr-TR" sz="1900" b="0" i="0" u="none" strike="noStrike" dirty="0">
                          <a:solidFill>
                            <a:srgbClr val="000000"/>
                          </a:solidFill>
                          <a:effectLst/>
                          <a:latin typeface="Calibri" panose="020F0502020204030204" pitchFamily="34" charset="0"/>
                        </a:rPr>
                        <a:t>67</a:t>
                      </a:r>
                    </a:p>
                  </a:txBody>
                  <a:tcPr marL="0" marR="0" marT="0" marB="0" anchor="b"/>
                </a:tc>
                <a:tc>
                  <a:txBody>
                    <a:bodyPr/>
                    <a:lstStyle/>
                    <a:p>
                      <a:pPr algn="ctr" fontAlgn="b">
                        <a:buNone/>
                      </a:pPr>
                      <a:r>
                        <a:rPr lang="tr-TR" sz="1900" b="0" i="0" u="none" strike="noStrike" dirty="0">
                          <a:solidFill>
                            <a:srgbClr val="000000"/>
                          </a:solidFill>
                          <a:effectLst/>
                          <a:latin typeface="Calibri" panose="020F0502020204030204" pitchFamily="34" charset="0"/>
                        </a:rPr>
                        <a:t>67</a:t>
                      </a:r>
                    </a:p>
                  </a:txBody>
                  <a:tcPr marL="0" marR="0" marT="0" marB="0" anchor="b"/>
                </a:tc>
                <a:extLst>
                  <a:ext uri="{0D108BD9-81ED-4DB2-BD59-A6C34878D82A}">
                    <a16:rowId xmlns:a16="http://schemas.microsoft.com/office/drawing/2014/main" val="2662764725"/>
                  </a:ext>
                </a:extLst>
              </a:tr>
            </a:tbl>
          </a:graphicData>
        </a:graphic>
      </p:graphicFrame>
    </p:spTree>
    <p:extLst>
      <p:ext uri="{BB962C8B-B14F-4D97-AF65-F5344CB8AC3E}">
        <p14:creationId xmlns:p14="http://schemas.microsoft.com/office/powerpoint/2010/main" val="1007805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EAFA4-193B-0DBF-91E9-DAD43F34A42C}"/>
            </a:ext>
          </a:extLst>
        </p:cNvPr>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635809D2-AFE7-9420-584C-DCC5291AF167}"/>
              </a:ext>
            </a:extLst>
          </p:cNvPr>
          <p:cNvSpPr>
            <a:spLocks noGrp="1"/>
          </p:cNvSpPr>
          <p:nvPr>
            <p:ph idx="1"/>
          </p:nvPr>
        </p:nvSpPr>
        <p:spPr>
          <a:xfrm>
            <a:off x="243840" y="792480"/>
            <a:ext cx="11704320" cy="6047265"/>
          </a:xfrm>
        </p:spPr>
        <p:txBody>
          <a:bodyPr>
            <a:noAutofit/>
          </a:bodyPr>
          <a:lstStyle/>
          <a:p>
            <a:pPr marL="0" indent="0">
              <a:buNone/>
            </a:pPr>
            <a:endParaRPr lang="tr-TR" dirty="0"/>
          </a:p>
          <a:p>
            <a:endParaRPr lang="tr-TR" sz="1900" dirty="0"/>
          </a:p>
        </p:txBody>
      </p:sp>
      <p:sp>
        <p:nvSpPr>
          <p:cNvPr id="7" name="Başlık 8">
            <a:extLst>
              <a:ext uri="{FF2B5EF4-FFF2-40B4-BE49-F238E27FC236}">
                <a16:creationId xmlns:a16="http://schemas.microsoft.com/office/drawing/2014/main" id="{DA3B0371-0BB7-90BB-6175-4FFDBA3E3F68}"/>
              </a:ext>
            </a:extLst>
          </p:cNvPr>
          <p:cNvSpPr>
            <a:spLocks noGrp="1"/>
          </p:cNvSpPr>
          <p:nvPr>
            <p:ph type="title"/>
          </p:nvPr>
        </p:nvSpPr>
        <p:spPr>
          <a:xfrm>
            <a:off x="335280" y="18255"/>
            <a:ext cx="9001760" cy="774225"/>
          </a:xfrm>
        </p:spPr>
        <p:txBody>
          <a:bodyPr>
            <a:normAutofit/>
          </a:bodyPr>
          <a:lstStyle/>
          <a:p>
            <a:r>
              <a:rPr lang="tr-TR" sz="2800" b="1" dirty="0">
                <a:solidFill>
                  <a:schemeClr val="bg1"/>
                </a:solidFill>
                <a:latin typeface="Calibri" panose="020F0502020204030204" pitchFamily="34" charset="0"/>
                <a:cs typeface="Calibri" panose="020F0502020204030204" pitchFamily="34" charset="0"/>
              </a:rPr>
              <a:t>MEDİKAL İNGİLİZCE PROGRAMI ÖĞRENCİ SAYILARI</a:t>
            </a:r>
            <a:endParaRPr lang="tr-TR" sz="2800" b="1" dirty="0">
              <a:solidFill>
                <a:schemeClr val="bg1"/>
              </a:solidFill>
              <a:latin typeface="+mn-lt"/>
            </a:endParaRPr>
          </a:p>
        </p:txBody>
      </p:sp>
      <p:sp>
        <p:nvSpPr>
          <p:cNvPr id="3" name="Metin kutusu 2">
            <a:extLst>
              <a:ext uri="{FF2B5EF4-FFF2-40B4-BE49-F238E27FC236}">
                <a16:creationId xmlns:a16="http://schemas.microsoft.com/office/drawing/2014/main" id="{D70F74C8-24C8-849B-D1D6-2FB7BDD72B3A}"/>
              </a:ext>
            </a:extLst>
          </p:cNvPr>
          <p:cNvSpPr txBox="1"/>
          <p:nvPr/>
        </p:nvSpPr>
        <p:spPr>
          <a:xfrm flipH="1" flipV="1">
            <a:off x="11582400" y="3422133"/>
            <a:ext cx="304800" cy="7571303"/>
          </a:xfrm>
          <a:prstGeom prst="rect">
            <a:avLst/>
          </a:prstGeom>
          <a:noFill/>
        </p:spPr>
        <p:txBody>
          <a:bodyPr wrap="square">
            <a:spAutoFit/>
          </a:bodyPr>
          <a:lstStyle/>
          <a:p>
            <a:r>
              <a:rPr lang="tr-TR" sz="1800" b="1" dirty="0">
                <a:solidFill>
                  <a:schemeClr val="bg1"/>
                </a:solidFill>
                <a:latin typeface="+mn-lt"/>
              </a:rPr>
              <a:t>3.ARAŞTIRMA, YAYIN VE PROJELER </a:t>
            </a:r>
            <a:endParaRPr lang="tr-TR" dirty="0"/>
          </a:p>
        </p:txBody>
      </p:sp>
      <p:graphicFrame>
        <p:nvGraphicFramePr>
          <p:cNvPr id="9" name="Tablo 8">
            <a:extLst>
              <a:ext uri="{FF2B5EF4-FFF2-40B4-BE49-F238E27FC236}">
                <a16:creationId xmlns:a16="http://schemas.microsoft.com/office/drawing/2014/main" id="{E6D1CA22-B621-CD83-778F-884F8C1F9D45}"/>
              </a:ext>
            </a:extLst>
          </p:cNvPr>
          <p:cNvGraphicFramePr>
            <a:graphicFrameLocks noGrp="1"/>
          </p:cNvGraphicFramePr>
          <p:nvPr>
            <p:extLst>
              <p:ext uri="{D42A27DB-BD31-4B8C-83A1-F6EECF244321}">
                <p14:modId xmlns:p14="http://schemas.microsoft.com/office/powerpoint/2010/main" val="914828642"/>
              </p:ext>
            </p:extLst>
          </p:nvPr>
        </p:nvGraphicFramePr>
        <p:xfrm>
          <a:off x="594739" y="1073787"/>
          <a:ext cx="8128000" cy="133096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4252558885"/>
                    </a:ext>
                  </a:extLst>
                </a:gridCol>
                <a:gridCol w="2032000">
                  <a:extLst>
                    <a:ext uri="{9D8B030D-6E8A-4147-A177-3AD203B41FA5}">
                      <a16:colId xmlns:a16="http://schemas.microsoft.com/office/drawing/2014/main" val="265112970"/>
                    </a:ext>
                  </a:extLst>
                </a:gridCol>
                <a:gridCol w="2032000">
                  <a:extLst>
                    <a:ext uri="{9D8B030D-6E8A-4147-A177-3AD203B41FA5}">
                      <a16:colId xmlns:a16="http://schemas.microsoft.com/office/drawing/2014/main" val="3905160607"/>
                    </a:ext>
                  </a:extLst>
                </a:gridCol>
                <a:gridCol w="2032000">
                  <a:extLst>
                    <a:ext uri="{9D8B030D-6E8A-4147-A177-3AD203B41FA5}">
                      <a16:colId xmlns:a16="http://schemas.microsoft.com/office/drawing/2014/main" val="4270021622"/>
                    </a:ext>
                  </a:extLst>
                </a:gridCol>
              </a:tblGrid>
              <a:tr h="370840">
                <a:tc gridSpan="4">
                  <a:txBody>
                    <a:bodyPr/>
                    <a:lstStyle/>
                    <a:p>
                      <a:pPr algn="ctr"/>
                      <a:r>
                        <a:rPr lang="tr-TR" sz="1900" b="1" dirty="0"/>
                        <a:t>2025-2026</a:t>
                      </a:r>
                      <a:endParaRPr lang="en-US" sz="1900" b="1"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389299096"/>
                  </a:ext>
                </a:extLst>
              </a:tr>
              <a:tr h="370840">
                <a:tc>
                  <a:txBody>
                    <a:bodyPr/>
                    <a:lstStyle/>
                    <a:p>
                      <a:pPr algn="ctr" fontAlgn="b">
                        <a:buNone/>
                      </a:pPr>
                      <a:r>
                        <a:rPr lang="tr-TR" sz="1900" b="1" i="0" u="none" strike="noStrike" dirty="0">
                          <a:solidFill>
                            <a:srgbClr val="000000"/>
                          </a:solidFill>
                          <a:effectLst/>
                          <a:latin typeface="Calibri" panose="020F0502020204030204" pitchFamily="34" charset="0"/>
                        </a:rPr>
                        <a:t>Tıp Fakültesi 1. Sınıf Güz</a:t>
                      </a:r>
                    </a:p>
                  </a:txBody>
                  <a:tcPr marL="0" marR="0" marT="0" marB="0" anchor="b"/>
                </a:tc>
                <a:tc>
                  <a:txBody>
                    <a:bodyPr/>
                    <a:lstStyle/>
                    <a:p>
                      <a:pPr algn="ctr" fontAlgn="b">
                        <a:buNone/>
                      </a:pPr>
                      <a:r>
                        <a:rPr lang="tr-TR" sz="1900" b="1" i="0" u="none" strike="noStrike" dirty="0">
                          <a:solidFill>
                            <a:srgbClr val="000000"/>
                          </a:solidFill>
                          <a:effectLst/>
                          <a:latin typeface="Calibri" panose="020F0502020204030204" pitchFamily="34" charset="0"/>
                        </a:rPr>
                        <a:t>Tıp Fakültesi 1. Sınıf Bahar</a:t>
                      </a:r>
                    </a:p>
                  </a:txBody>
                  <a:tcPr marL="0" marR="0" marT="0" marB="0" anchor="b"/>
                </a:tc>
                <a:tc>
                  <a:txBody>
                    <a:bodyPr/>
                    <a:lstStyle/>
                    <a:p>
                      <a:pPr algn="ctr" fontAlgn="b">
                        <a:buNone/>
                      </a:pPr>
                      <a:r>
                        <a:rPr lang="tr-TR" sz="1900" b="1" i="0" u="none" strike="noStrike" dirty="0">
                          <a:solidFill>
                            <a:srgbClr val="000000"/>
                          </a:solidFill>
                          <a:effectLst/>
                          <a:latin typeface="Calibri" panose="020F0502020204030204" pitchFamily="34" charset="0"/>
                        </a:rPr>
                        <a:t>Tıp Fakültesi 2. Sınıf Güz</a:t>
                      </a:r>
                    </a:p>
                  </a:txBody>
                  <a:tcPr marL="0" marR="0" marT="0" marB="0" anchor="b"/>
                </a:tc>
                <a:tc>
                  <a:txBody>
                    <a:bodyPr/>
                    <a:lstStyle/>
                    <a:p>
                      <a:pPr algn="ctr" fontAlgn="b">
                        <a:buNone/>
                      </a:pPr>
                      <a:r>
                        <a:rPr lang="tr-TR" sz="1900" b="1" i="0" u="none" strike="noStrike" dirty="0">
                          <a:solidFill>
                            <a:srgbClr val="000000"/>
                          </a:solidFill>
                          <a:effectLst/>
                          <a:latin typeface="Calibri" panose="020F0502020204030204" pitchFamily="34" charset="0"/>
                        </a:rPr>
                        <a:t>Tıp Fakültesi 2. Sınıf Bahar</a:t>
                      </a:r>
                    </a:p>
                  </a:txBody>
                  <a:tcPr marL="0" marR="0" marT="0" marB="0" anchor="b"/>
                </a:tc>
                <a:extLst>
                  <a:ext uri="{0D108BD9-81ED-4DB2-BD59-A6C34878D82A}">
                    <a16:rowId xmlns:a16="http://schemas.microsoft.com/office/drawing/2014/main" val="4180568571"/>
                  </a:ext>
                </a:extLst>
              </a:tr>
              <a:tr h="370840">
                <a:tc>
                  <a:txBody>
                    <a:bodyPr/>
                    <a:lstStyle/>
                    <a:p>
                      <a:pPr algn="ctr" fontAlgn="b">
                        <a:buNone/>
                      </a:pPr>
                      <a:r>
                        <a:rPr lang="tr-TR" sz="1900" b="0" i="0" u="none" strike="noStrike" dirty="0">
                          <a:solidFill>
                            <a:srgbClr val="000000"/>
                          </a:solidFill>
                          <a:effectLst/>
                          <a:latin typeface="Calibri" panose="020F0502020204030204" pitchFamily="34" charset="0"/>
                        </a:rPr>
                        <a:t>175</a:t>
                      </a:r>
                    </a:p>
                  </a:txBody>
                  <a:tcPr marL="0" marR="0" marT="0" marB="0" anchor="b"/>
                </a:tc>
                <a:tc>
                  <a:txBody>
                    <a:bodyPr/>
                    <a:lstStyle/>
                    <a:p>
                      <a:pPr algn="ctr" fontAlgn="b">
                        <a:buNone/>
                      </a:pPr>
                      <a:r>
                        <a:rPr lang="tr-TR" sz="1900" b="0" i="0" u="none" strike="noStrike" dirty="0">
                          <a:solidFill>
                            <a:srgbClr val="000000"/>
                          </a:solidFill>
                          <a:effectLst/>
                          <a:latin typeface="Calibri" panose="020F0502020204030204" pitchFamily="34" charset="0"/>
                        </a:rPr>
                        <a:t>-</a:t>
                      </a:r>
                    </a:p>
                  </a:txBody>
                  <a:tcPr marL="0" marR="0" marT="0" marB="0" anchor="b"/>
                </a:tc>
                <a:tc>
                  <a:txBody>
                    <a:bodyPr/>
                    <a:lstStyle/>
                    <a:p>
                      <a:pPr algn="ctr" fontAlgn="b">
                        <a:buNone/>
                      </a:pPr>
                      <a:r>
                        <a:rPr lang="tr-TR" sz="1900" b="0" i="0" u="none" strike="noStrike" dirty="0">
                          <a:solidFill>
                            <a:srgbClr val="000000"/>
                          </a:solidFill>
                          <a:effectLst/>
                          <a:latin typeface="Calibri" panose="020F0502020204030204" pitchFamily="34" charset="0"/>
                        </a:rPr>
                        <a:t>138</a:t>
                      </a:r>
                    </a:p>
                  </a:txBody>
                  <a:tcPr marL="0" marR="0" marT="0" marB="0" anchor="b"/>
                </a:tc>
                <a:tc>
                  <a:txBody>
                    <a:bodyPr/>
                    <a:lstStyle/>
                    <a:p>
                      <a:pPr algn="ctr" fontAlgn="b">
                        <a:buNone/>
                      </a:pPr>
                      <a:r>
                        <a:rPr lang="tr-TR" sz="1900" b="0" i="0" u="none" strike="noStrike" dirty="0">
                          <a:solidFill>
                            <a:srgbClr val="000000"/>
                          </a:solidFill>
                          <a:effectLst/>
                          <a:latin typeface="Calibri" panose="020F0502020204030204" pitchFamily="34" charset="0"/>
                        </a:rPr>
                        <a:t>-</a:t>
                      </a:r>
                    </a:p>
                  </a:txBody>
                  <a:tcPr marL="0" marR="0" marT="0" marB="0" anchor="b"/>
                </a:tc>
                <a:extLst>
                  <a:ext uri="{0D108BD9-81ED-4DB2-BD59-A6C34878D82A}">
                    <a16:rowId xmlns:a16="http://schemas.microsoft.com/office/drawing/2014/main" val="2346676155"/>
                  </a:ext>
                </a:extLst>
              </a:tr>
            </a:tbl>
          </a:graphicData>
        </a:graphic>
      </p:graphicFrame>
      <p:graphicFrame>
        <p:nvGraphicFramePr>
          <p:cNvPr id="10" name="Tablo 9">
            <a:extLst>
              <a:ext uri="{FF2B5EF4-FFF2-40B4-BE49-F238E27FC236}">
                <a16:creationId xmlns:a16="http://schemas.microsoft.com/office/drawing/2014/main" id="{34C6075A-AA0A-50E9-4B3D-3AD732FFEB9F}"/>
              </a:ext>
            </a:extLst>
          </p:cNvPr>
          <p:cNvGraphicFramePr>
            <a:graphicFrameLocks noGrp="1"/>
          </p:cNvGraphicFramePr>
          <p:nvPr>
            <p:extLst>
              <p:ext uri="{D42A27DB-BD31-4B8C-83A1-F6EECF244321}">
                <p14:modId xmlns:p14="http://schemas.microsoft.com/office/powerpoint/2010/main" val="1584276808"/>
              </p:ext>
            </p:extLst>
          </p:nvPr>
        </p:nvGraphicFramePr>
        <p:xfrm>
          <a:off x="594739" y="2404747"/>
          <a:ext cx="8128000" cy="94996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3776985793"/>
                    </a:ext>
                  </a:extLst>
                </a:gridCol>
                <a:gridCol w="2032000">
                  <a:extLst>
                    <a:ext uri="{9D8B030D-6E8A-4147-A177-3AD203B41FA5}">
                      <a16:colId xmlns:a16="http://schemas.microsoft.com/office/drawing/2014/main" val="1672288039"/>
                    </a:ext>
                  </a:extLst>
                </a:gridCol>
                <a:gridCol w="2032000">
                  <a:extLst>
                    <a:ext uri="{9D8B030D-6E8A-4147-A177-3AD203B41FA5}">
                      <a16:colId xmlns:a16="http://schemas.microsoft.com/office/drawing/2014/main" val="2624151705"/>
                    </a:ext>
                  </a:extLst>
                </a:gridCol>
                <a:gridCol w="2032000">
                  <a:extLst>
                    <a:ext uri="{9D8B030D-6E8A-4147-A177-3AD203B41FA5}">
                      <a16:colId xmlns:a16="http://schemas.microsoft.com/office/drawing/2014/main" val="47959952"/>
                    </a:ext>
                  </a:extLst>
                </a:gridCol>
              </a:tblGrid>
              <a:tr h="370840">
                <a:tc>
                  <a:txBody>
                    <a:bodyPr/>
                    <a:lstStyle/>
                    <a:p>
                      <a:pPr algn="ctr" fontAlgn="b">
                        <a:buNone/>
                      </a:pPr>
                      <a:r>
                        <a:rPr lang="tr-TR" sz="1900" b="1" i="0" u="none" strike="noStrike" dirty="0">
                          <a:solidFill>
                            <a:srgbClr val="000000"/>
                          </a:solidFill>
                          <a:effectLst/>
                          <a:latin typeface="Calibri" panose="020F0502020204030204" pitchFamily="34" charset="0"/>
                        </a:rPr>
                        <a:t>Diş H. Fakültesi 1. Sınıf Güz</a:t>
                      </a:r>
                    </a:p>
                  </a:txBody>
                  <a:tcPr marL="0" marR="0" marT="0" marB="0" anchor="b"/>
                </a:tc>
                <a:tc>
                  <a:txBody>
                    <a:bodyPr/>
                    <a:lstStyle/>
                    <a:p>
                      <a:pPr algn="ctr" fontAlgn="b">
                        <a:buNone/>
                      </a:pPr>
                      <a:r>
                        <a:rPr lang="tr-TR" sz="1900" b="1" i="0" u="none" strike="noStrike" dirty="0">
                          <a:solidFill>
                            <a:srgbClr val="000000"/>
                          </a:solidFill>
                          <a:effectLst/>
                          <a:latin typeface="Calibri" panose="020F0502020204030204" pitchFamily="34" charset="0"/>
                        </a:rPr>
                        <a:t>Diş H. Fakültesi 1. Sınıf Bahar</a:t>
                      </a:r>
                    </a:p>
                  </a:txBody>
                  <a:tcPr marL="0" marR="0" marT="0" marB="0" anchor="b"/>
                </a:tc>
                <a:tc>
                  <a:txBody>
                    <a:bodyPr/>
                    <a:lstStyle/>
                    <a:p>
                      <a:pPr algn="ctr" fontAlgn="b">
                        <a:buNone/>
                      </a:pPr>
                      <a:r>
                        <a:rPr lang="tr-TR" sz="1900" b="1" i="0" u="none" strike="noStrike" dirty="0">
                          <a:solidFill>
                            <a:srgbClr val="000000"/>
                          </a:solidFill>
                          <a:effectLst/>
                          <a:latin typeface="Calibri" panose="020F0502020204030204" pitchFamily="34" charset="0"/>
                        </a:rPr>
                        <a:t>Diş H. Fakültesi 2. Sınıf Güz</a:t>
                      </a:r>
                    </a:p>
                  </a:txBody>
                  <a:tcPr marL="0" marR="0" marT="0" marB="0" anchor="b"/>
                </a:tc>
                <a:tc>
                  <a:txBody>
                    <a:bodyPr/>
                    <a:lstStyle/>
                    <a:p>
                      <a:pPr algn="ctr" fontAlgn="b">
                        <a:buNone/>
                      </a:pPr>
                      <a:r>
                        <a:rPr lang="tr-TR" sz="1900" b="1" i="0" u="none" strike="noStrike" dirty="0">
                          <a:solidFill>
                            <a:srgbClr val="000000"/>
                          </a:solidFill>
                          <a:effectLst/>
                          <a:latin typeface="Calibri" panose="020F0502020204030204" pitchFamily="34" charset="0"/>
                        </a:rPr>
                        <a:t>Diş H. Fakültesi 2. Sınıf Bahar</a:t>
                      </a:r>
                    </a:p>
                  </a:txBody>
                  <a:tcPr marL="0" marR="0" marT="0" marB="0" anchor="b"/>
                </a:tc>
                <a:extLst>
                  <a:ext uri="{0D108BD9-81ED-4DB2-BD59-A6C34878D82A}">
                    <a16:rowId xmlns:a16="http://schemas.microsoft.com/office/drawing/2014/main" val="1643861755"/>
                  </a:ext>
                </a:extLst>
              </a:tr>
              <a:tr h="370840">
                <a:tc>
                  <a:txBody>
                    <a:bodyPr/>
                    <a:lstStyle/>
                    <a:p>
                      <a:pPr algn="ctr" fontAlgn="b">
                        <a:buNone/>
                      </a:pPr>
                      <a:r>
                        <a:rPr lang="tr-TR" sz="1900" b="0" i="0" u="none" strike="noStrike" dirty="0">
                          <a:solidFill>
                            <a:srgbClr val="000000"/>
                          </a:solidFill>
                          <a:effectLst/>
                          <a:latin typeface="Calibri" panose="020F0502020204030204" pitchFamily="34" charset="0"/>
                        </a:rPr>
                        <a:t>106</a:t>
                      </a:r>
                    </a:p>
                  </a:txBody>
                  <a:tcPr marL="0" marR="0" marT="0" marB="0" anchor="b"/>
                </a:tc>
                <a:tc>
                  <a:txBody>
                    <a:bodyPr/>
                    <a:lstStyle/>
                    <a:p>
                      <a:pPr algn="ctr" fontAlgn="b">
                        <a:buNone/>
                      </a:pPr>
                      <a:r>
                        <a:rPr lang="tr-TR" sz="1900" b="0" i="0" u="none" strike="noStrike" dirty="0">
                          <a:solidFill>
                            <a:srgbClr val="000000"/>
                          </a:solidFill>
                          <a:effectLst/>
                          <a:latin typeface="Calibri" panose="020F0502020204030204" pitchFamily="34" charset="0"/>
                        </a:rPr>
                        <a:t>-</a:t>
                      </a:r>
                    </a:p>
                  </a:txBody>
                  <a:tcPr marL="0" marR="0" marT="0" marB="0" anchor="b"/>
                </a:tc>
                <a:tc>
                  <a:txBody>
                    <a:bodyPr/>
                    <a:lstStyle/>
                    <a:p>
                      <a:pPr algn="ctr" fontAlgn="b">
                        <a:buNone/>
                      </a:pPr>
                      <a:r>
                        <a:rPr lang="tr-TR" sz="1900" b="0" i="0" u="none" strike="noStrike" dirty="0">
                          <a:solidFill>
                            <a:srgbClr val="000000"/>
                          </a:solidFill>
                          <a:effectLst/>
                          <a:latin typeface="Calibri" panose="020F0502020204030204" pitchFamily="34" charset="0"/>
                        </a:rPr>
                        <a:t>103</a:t>
                      </a:r>
                    </a:p>
                  </a:txBody>
                  <a:tcPr marL="0" marR="0" marT="0" marB="0" anchor="b"/>
                </a:tc>
                <a:tc>
                  <a:txBody>
                    <a:bodyPr/>
                    <a:lstStyle/>
                    <a:p>
                      <a:pPr algn="ctr" fontAlgn="b">
                        <a:buNone/>
                      </a:pPr>
                      <a:r>
                        <a:rPr lang="tr-TR" sz="1900" b="0" i="0" u="none" strike="noStrike" dirty="0">
                          <a:solidFill>
                            <a:srgbClr val="000000"/>
                          </a:solidFill>
                          <a:effectLst/>
                          <a:latin typeface="Calibri" panose="020F0502020204030204" pitchFamily="34" charset="0"/>
                        </a:rPr>
                        <a:t>-</a:t>
                      </a:r>
                    </a:p>
                  </a:txBody>
                  <a:tcPr marL="0" marR="0" marT="0" marB="0" anchor="b"/>
                </a:tc>
                <a:extLst>
                  <a:ext uri="{0D108BD9-81ED-4DB2-BD59-A6C34878D82A}">
                    <a16:rowId xmlns:a16="http://schemas.microsoft.com/office/drawing/2014/main" val="2169186688"/>
                  </a:ext>
                </a:extLst>
              </a:tr>
            </a:tbl>
          </a:graphicData>
        </a:graphic>
      </p:graphicFrame>
      <p:graphicFrame>
        <p:nvGraphicFramePr>
          <p:cNvPr id="11" name="Tablo 10">
            <a:extLst>
              <a:ext uri="{FF2B5EF4-FFF2-40B4-BE49-F238E27FC236}">
                <a16:creationId xmlns:a16="http://schemas.microsoft.com/office/drawing/2014/main" id="{8054F1A9-3A60-6007-A4BD-2364535A980D}"/>
              </a:ext>
            </a:extLst>
          </p:cNvPr>
          <p:cNvGraphicFramePr>
            <a:graphicFrameLocks noGrp="1"/>
          </p:cNvGraphicFramePr>
          <p:nvPr>
            <p:extLst>
              <p:ext uri="{D42A27DB-BD31-4B8C-83A1-F6EECF244321}">
                <p14:modId xmlns:p14="http://schemas.microsoft.com/office/powerpoint/2010/main" val="1620107934"/>
              </p:ext>
            </p:extLst>
          </p:nvPr>
        </p:nvGraphicFramePr>
        <p:xfrm>
          <a:off x="594739" y="3354707"/>
          <a:ext cx="8128000" cy="94996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2806724734"/>
                    </a:ext>
                  </a:extLst>
                </a:gridCol>
                <a:gridCol w="2032000">
                  <a:extLst>
                    <a:ext uri="{9D8B030D-6E8A-4147-A177-3AD203B41FA5}">
                      <a16:colId xmlns:a16="http://schemas.microsoft.com/office/drawing/2014/main" val="4155247705"/>
                    </a:ext>
                  </a:extLst>
                </a:gridCol>
                <a:gridCol w="2032000">
                  <a:extLst>
                    <a:ext uri="{9D8B030D-6E8A-4147-A177-3AD203B41FA5}">
                      <a16:colId xmlns:a16="http://schemas.microsoft.com/office/drawing/2014/main" val="4093626855"/>
                    </a:ext>
                  </a:extLst>
                </a:gridCol>
                <a:gridCol w="2032000">
                  <a:extLst>
                    <a:ext uri="{9D8B030D-6E8A-4147-A177-3AD203B41FA5}">
                      <a16:colId xmlns:a16="http://schemas.microsoft.com/office/drawing/2014/main" val="4184184573"/>
                    </a:ext>
                  </a:extLst>
                </a:gridCol>
              </a:tblGrid>
              <a:tr h="370840">
                <a:tc>
                  <a:txBody>
                    <a:bodyPr/>
                    <a:lstStyle/>
                    <a:p>
                      <a:pPr algn="ctr" fontAlgn="b">
                        <a:buNone/>
                      </a:pPr>
                      <a:r>
                        <a:rPr lang="tr-TR" sz="1900" b="1" i="0" u="none" strike="noStrike" dirty="0">
                          <a:solidFill>
                            <a:srgbClr val="000000"/>
                          </a:solidFill>
                          <a:effectLst/>
                          <a:latin typeface="Calibri" panose="020F0502020204030204" pitchFamily="34" charset="0"/>
                        </a:rPr>
                        <a:t>Eczacılık Fakültesi 1. Sınıf Güz</a:t>
                      </a:r>
                    </a:p>
                  </a:txBody>
                  <a:tcPr marL="0" marR="0" marT="0" marB="0" anchor="b"/>
                </a:tc>
                <a:tc>
                  <a:txBody>
                    <a:bodyPr/>
                    <a:lstStyle/>
                    <a:p>
                      <a:pPr algn="ctr" fontAlgn="b">
                        <a:buNone/>
                      </a:pPr>
                      <a:r>
                        <a:rPr lang="tr-TR" sz="1900" b="1" i="0" u="none" strike="noStrike" dirty="0">
                          <a:solidFill>
                            <a:srgbClr val="000000"/>
                          </a:solidFill>
                          <a:effectLst/>
                          <a:latin typeface="Calibri" panose="020F0502020204030204" pitchFamily="34" charset="0"/>
                        </a:rPr>
                        <a:t>Eczacılık Fakültesi 1. Sınıf Bahar</a:t>
                      </a:r>
                    </a:p>
                  </a:txBody>
                  <a:tcPr marL="0" marR="0" marT="0" marB="0" anchor="b"/>
                </a:tc>
                <a:tc>
                  <a:txBody>
                    <a:bodyPr/>
                    <a:lstStyle/>
                    <a:p>
                      <a:pPr algn="ctr" fontAlgn="b">
                        <a:buNone/>
                      </a:pPr>
                      <a:r>
                        <a:rPr lang="tr-TR" sz="1900" b="1" i="0" u="none" strike="noStrike" dirty="0">
                          <a:solidFill>
                            <a:srgbClr val="000000"/>
                          </a:solidFill>
                          <a:effectLst/>
                          <a:latin typeface="Calibri" panose="020F0502020204030204" pitchFamily="34" charset="0"/>
                        </a:rPr>
                        <a:t>Eczacılık Fakültesi 2. Sınıf Güz</a:t>
                      </a:r>
                    </a:p>
                  </a:txBody>
                  <a:tcPr marL="0" marR="0" marT="0" marB="0" anchor="b"/>
                </a:tc>
                <a:tc>
                  <a:txBody>
                    <a:bodyPr/>
                    <a:lstStyle/>
                    <a:p>
                      <a:pPr algn="ctr" fontAlgn="b">
                        <a:buNone/>
                      </a:pPr>
                      <a:r>
                        <a:rPr lang="tr-TR" sz="1900" b="1" i="0" u="none" strike="noStrike" dirty="0">
                          <a:solidFill>
                            <a:srgbClr val="000000"/>
                          </a:solidFill>
                          <a:effectLst/>
                          <a:latin typeface="Calibri" panose="020F0502020204030204" pitchFamily="34" charset="0"/>
                        </a:rPr>
                        <a:t>Eczacılık Fakültesi 2. Sınıf Bahar</a:t>
                      </a:r>
                    </a:p>
                  </a:txBody>
                  <a:tcPr marL="0" marR="0" marT="0" marB="0" anchor="b"/>
                </a:tc>
                <a:extLst>
                  <a:ext uri="{0D108BD9-81ED-4DB2-BD59-A6C34878D82A}">
                    <a16:rowId xmlns:a16="http://schemas.microsoft.com/office/drawing/2014/main" val="2802608286"/>
                  </a:ext>
                </a:extLst>
              </a:tr>
              <a:tr h="370840">
                <a:tc>
                  <a:txBody>
                    <a:bodyPr/>
                    <a:lstStyle/>
                    <a:p>
                      <a:pPr algn="ctr" fontAlgn="b">
                        <a:buNone/>
                      </a:pPr>
                      <a:r>
                        <a:rPr lang="tr-TR" sz="1900" b="0" i="0" u="none" strike="noStrike" dirty="0">
                          <a:solidFill>
                            <a:srgbClr val="000000"/>
                          </a:solidFill>
                          <a:effectLst/>
                          <a:latin typeface="Calibri" panose="020F0502020204030204" pitchFamily="34" charset="0"/>
                        </a:rPr>
                        <a:t>74</a:t>
                      </a:r>
                    </a:p>
                  </a:txBody>
                  <a:tcPr marL="0" marR="0" marT="0" marB="0" anchor="b"/>
                </a:tc>
                <a:tc>
                  <a:txBody>
                    <a:bodyPr/>
                    <a:lstStyle/>
                    <a:p>
                      <a:pPr algn="ctr" fontAlgn="b">
                        <a:buNone/>
                      </a:pPr>
                      <a:r>
                        <a:rPr lang="tr-TR" sz="1900" b="0" i="0" u="none" strike="noStrike" dirty="0">
                          <a:solidFill>
                            <a:srgbClr val="000000"/>
                          </a:solidFill>
                          <a:effectLst/>
                          <a:latin typeface="Calibri" panose="020F0502020204030204" pitchFamily="34" charset="0"/>
                        </a:rPr>
                        <a:t>-</a:t>
                      </a:r>
                    </a:p>
                  </a:txBody>
                  <a:tcPr marL="0" marR="0" marT="0" marB="0" anchor="b"/>
                </a:tc>
                <a:tc>
                  <a:txBody>
                    <a:bodyPr/>
                    <a:lstStyle/>
                    <a:p>
                      <a:pPr algn="ctr" fontAlgn="b">
                        <a:buNone/>
                      </a:pPr>
                      <a:r>
                        <a:rPr lang="tr-TR" sz="1900" b="0" i="0" u="none" strike="noStrike" dirty="0">
                          <a:solidFill>
                            <a:srgbClr val="000000"/>
                          </a:solidFill>
                          <a:effectLst/>
                          <a:latin typeface="Calibri" panose="020F0502020204030204" pitchFamily="34" charset="0"/>
                        </a:rPr>
                        <a:t>86</a:t>
                      </a:r>
                    </a:p>
                  </a:txBody>
                  <a:tcPr marL="0" marR="0" marT="0" marB="0" anchor="b"/>
                </a:tc>
                <a:tc>
                  <a:txBody>
                    <a:bodyPr/>
                    <a:lstStyle/>
                    <a:p>
                      <a:pPr algn="ctr" fontAlgn="b">
                        <a:buNone/>
                      </a:pPr>
                      <a:r>
                        <a:rPr lang="tr-TR" sz="1900" b="0" i="0" u="none" strike="noStrike" dirty="0">
                          <a:solidFill>
                            <a:srgbClr val="000000"/>
                          </a:solidFill>
                          <a:effectLst/>
                          <a:latin typeface="Calibri" panose="020F0502020204030204" pitchFamily="34" charset="0"/>
                        </a:rPr>
                        <a:t>-</a:t>
                      </a:r>
                    </a:p>
                  </a:txBody>
                  <a:tcPr marL="0" marR="0" marT="0" marB="0" anchor="b"/>
                </a:tc>
                <a:extLst>
                  <a:ext uri="{0D108BD9-81ED-4DB2-BD59-A6C34878D82A}">
                    <a16:rowId xmlns:a16="http://schemas.microsoft.com/office/drawing/2014/main" val="894834778"/>
                  </a:ext>
                </a:extLst>
              </a:tr>
            </a:tbl>
          </a:graphicData>
        </a:graphic>
      </p:graphicFrame>
      <p:graphicFrame>
        <p:nvGraphicFramePr>
          <p:cNvPr id="12" name="Tablo 11">
            <a:extLst>
              <a:ext uri="{FF2B5EF4-FFF2-40B4-BE49-F238E27FC236}">
                <a16:creationId xmlns:a16="http://schemas.microsoft.com/office/drawing/2014/main" id="{FF5EB0E1-3B14-EDFF-453F-AAA9F1E5D85B}"/>
              </a:ext>
            </a:extLst>
          </p:cNvPr>
          <p:cNvGraphicFramePr>
            <a:graphicFrameLocks noGrp="1"/>
          </p:cNvGraphicFramePr>
          <p:nvPr>
            <p:extLst>
              <p:ext uri="{D42A27DB-BD31-4B8C-83A1-F6EECF244321}">
                <p14:modId xmlns:p14="http://schemas.microsoft.com/office/powerpoint/2010/main" val="4146149808"/>
              </p:ext>
            </p:extLst>
          </p:nvPr>
        </p:nvGraphicFramePr>
        <p:xfrm>
          <a:off x="8722739" y="3065147"/>
          <a:ext cx="2859661" cy="1239520"/>
        </p:xfrm>
        <a:graphic>
          <a:graphicData uri="http://schemas.openxmlformats.org/drawingml/2006/table">
            <a:tbl>
              <a:tblPr firstRow="1" bandRow="1">
                <a:tableStyleId>{5940675A-B579-460E-94D1-54222C63F5DA}</a:tableStyleId>
              </a:tblPr>
              <a:tblGrid>
                <a:gridCol w="1267422">
                  <a:extLst>
                    <a:ext uri="{9D8B030D-6E8A-4147-A177-3AD203B41FA5}">
                      <a16:colId xmlns:a16="http://schemas.microsoft.com/office/drawing/2014/main" val="1571659473"/>
                    </a:ext>
                  </a:extLst>
                </a:gridCol>
                <a:gridCol w="1592239">
                  <a:extLst>
                    <a:ext uri="{9D8B030D-6E8A-4147-A177-3AD203B41FA5}">
                      <a16:colId xmlns:a16="http://schemas.microsoft.com/office/drawing/2014/main" val="4022497607"/>
                    </a:ext>
                  </a:extLst>
                </a:gridCol>
              </a:tblGrid>
              <a:tr h="370840">
                <a:tc>
                  <a:txBody>
                    <a:bodyPr/>
                    <a:lstStyle/>
                    <a:p>
                      <a:pPr algn="ctr" fontAlgn="b">
                        <a:buNone/>
                      </a:pPr>
                      <a:r>
                        <a:rPr lang="tr-TR" sz="1900" b="1" i="0" u="none" strike="noStrike" dirty="0">
                          <a:solidFill>
                            <a:srgbClr val="000000"/>
                          </a:solidFill>
                          <a:effectLst/>
                          <a:latin typeface="Calibri" panose="020F0502020204030204" pitchFamily="34" charset="0"/>
                        </a:rPr>
                        <a:t>Eczacılık Fakültesi 3. Sınıf Güz</a:t>
                      </a:r>
                    </a:p>
                  </a:txBody>
                  <a:tcPr marL="0" marR="0" marT="0" marB="0" anchor="b"/>
                </a:tc>
                <a:tc>
                  <a:txBody>
                    <a:bodyPr/>
                    <a:lstStyle/>
                    <a:p>
                      <a:pPr algn="ctr" fontAlgn="b">
                        <a:buNone/>
                      </a:pPr>
                      <a:r>
                        <a:rPr lang="tr-TR" sz="1900" b="1" i="0" u="none" strike="noStrike" dirty="0">
                          <a:solidFill>
                            <a:srgbClr val="000000"/>
                          </a:solidFill>
                          <a:effectLst/>
                          <a:latin typeface="Calibri" panose="020F0502020204030204" pitchFamily="34" charset="0"/>
                        </a:rPr>
                        <a:t>Eczacılık Fakültesi 3. Sınıf Bahar</a:t>
                      </a:r>
                    </a:p>
                  </a:txBody>
                  <a:tcPr marL="0" marR="0" marT="0" marB="0" anchor="b"/>
                </a:tc>
                <a:extLst>
                  <a:ext uri="{0D108BD9-81ED-4DB2-BD59-A6C34878D82A}">
                    <a16:rowId xmlns:a16="http://schemas.microsoft.com/office/drawing/2014/main" val="3877751641"/>
                  </a:ext>
                </a:extLst>
              </a:tr>
              <a:tr h="370840">
                <a:tc>
                  <a:txBody>
                    <a:bodyPr/>
                    <a:lstStyle/>
                    <a:p>
                      <a:pPr algn="ctr" fontAlgn="b">
                        <a:buNone/>
                      </a:pPr>
                      <a:r>
                        <a:rPr lang="tr-TR" sz="1900" b="0" i="0" u="none" strike="noStrike" dirty="0">
                          <a:solidFill>
                            <a:srgbClr val="000000"/>
                          </a:solidFill>
                          <a:effectLst/>
                          <a:latin typeface="Calibri" panose="020F0502020204030204" pitchFamily="34" charset="0"/>
                        </a:rPr>
                        <a:t>6</a:t>
                      </a:r>
                    </a:p>
                  </a:txBody>
                  <a:tcPr marL="0" marR="0" marT="0" marB="0" anchor="b"/>
                </a:tc>
                <a:tc>
                  <a:txBody>
                    <a:bodyPr/>
                    <a:lstStyle/>
                    <a:p>
                      <a:pPr algn="ctr" fontAlgn="b">
                        <a:buNone/>
                      </a:pPr>
                      <a:r>
                        <a:rPr lang="tr-TR" sz="1900" b="0" i="0" u="none" strike="noStrike" dirty="0">
                          <a:solidFill>
                            <a:srgbClr val="000000"/>
                          </a:solidFill>
                          <a:effectLst/>
                          <a:latin typeface="Calibri" panose="020F0502020204030204" pitchFamily="34" charset="0"/>
                        </a:rPr>
                        <a:t>-</a:t>
                      </a:r>
                    </a:p>
                  </a:txBody>
                  <a:tcPr marL="0" marR="0" marT="0" marB="0" anchor="b"/>
                </a:tc>
                <a:extLst>
                  <a:ext uri="{0D108BD9-81ED-4DB2-BD59-A6C34878D82A}">
                    <a16:rowId xmlns:a16="http://schemas.microsoft.com/office/drawing/2014/main" val="2662764725"/>
                  </a:ext>
                </a:extLst>
              </a:tr>
            </a:tbl>
          </a:graphicData>
        </a:graphic>
      </p:graphicFrame>
    </p:spTree>
    <p:extLst>
      <p:ext uri="{BB962C8B-B14F-4D97-AF65-F5344CB8AC3E}">
        <p14:creationId xmlns:p14="http://schemas.microsoft.com/office/powerpoint/2010/main" val="207047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87731-CD8E-7231-4C2D-D8770878D0CD}"/>
            </a:ext>
          </a:extLst>
        </p:cNvPr>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D5A2B521-25CA-3834-93F7-E3BB005C387E}"/>
              </a:ext>
            </a:extLst>
          </p:cNvPr>
          <p:cNvSpPr>
            <a:spLocks noGrp="1"/>
          </p:cNvSpPr>
          <p:nvPr>
            <p:ph idx="1"/>
          </p:nvPr>
        </p:nvSpPr>
        <p:spPr>
          <a:xfrm>
            <a:off x="243840" y="792480"/>
            <a:ext cx="11704320" cy="6047265"/>
          </a:xfrm>
        </p:spPr>
        <p:txBody>
          <a:bodyPr>
            <a:noAutofit/>
          </a:bodyPr>
          <a:lstStyle/>
          <a:p>
            <a:pPr marL="0" indent="0">
              <a:buNone/>
            </a:pPr>
            <a:endParaRPr lang="tr-TR" dirty="0"/>
          </a:p>
          <a:p>
            <a:endParaRPr lang="tr-TR" sz="1900" dirty="0"/>
          </a:p>
        </p:txBody>
      </p:sp>
      <p:sp>
        <p:nvSpPr>
          <p:cNvPr id="7" name="Başlık 8">
            <a:extLst>
              <a:ext uri="{FF2B5EF4-FFF2-40B4-BE49-F238E27FC236}">
                <a16:creationId xmlns:a16="http://schemas.microsoft.com/office/drawing/2014/main" id="{6B44851A-7CAF-9492-D668-F1140B84F6EE}"/>
              </a:ext>
            </a:extLst>
          </p:cNvPr>
          <p:cNvSpPr>
            <a:spLocks noGrp="1"/>
          </p:cNvSpPr>
          <p:nvPr>
            <p:ph type="title"/>
          </p:nvPr>
        </p:nvSpPr>
        <p:spPr>
          <a:xfrm>
            <a:off x="335280" y="18255"/>
            <a:ext cx="9001760" cy="774225"/>
          </a:xfrm>
        </p:spPr>
        <p:txBody>
          <a:bodyPr>
            <a:normAutofit/>
          </a:bodyPr>
          <a:lstStyle/>
          <a:p>
            <a:r>
              <a:rPr lang="tr-TR" sz="2800" b="1" dirty="0">
                <a:solidFill>
                  <a:schemeClr val="bg1"/>
                </a:solidFill>
                <a:latin typeface="Calibri" panose="020F0502020204030204" pitchFamily="34" charset="0"/>
                <a:cs typeface="Calibri" panose="020F0502020204030204" pitchFamily="34" charset="0"/>
              </a:rPr>
              <a:t>SHMYO İNGİLİZCE DERSLERİ ÖĞRENCİ SAYILARI</a:t>
            </a:r>
            <a:endParaRPr lang="tr-TR" sz="2800" b="1" dirty="0">
              <a:solidFill>
                <a:schemeClr val="bg1"/>
              </a:solidFill>
              <a:latin typeface="+mn-lt"/>
            </a:endParaRPr>
          </a:p>
        </p:txBody>
      </p:sp>
      <p:sp>
        <p:nvSpPr>
          <p:cNvPr id="3" name="Metin kutusu 2">
            <a:extLst>
              <a:ext uri="{FF2B5EF4-FFF2-40B4-BE49-F238E27FC236}">
                <a16:creationId xmlns:a16="http://schemas.microsoft.com/office/drawing/2014/main" id="{8AC991E7-D06F-188D-1CBC-C60919383193}"/>
              </a:ext>
            </a:extLst>
          </p:cNvPr>
          <p:cNvSpPr txBox="1"/>
          <p:nvPr/>
        </p:nvSpPr>
        <p:spPr>
          <a:xfrm flipH="1" flipV="1">
            <a:off x="11582400" y="3422133"/>
            <a:ext cx="304800" cy="7571303"/>
          </a:xfrm>
          <a:prstGeom prst="rect">
            <a:avLst/>
          </a:prstGeom>
          <a:noFill/>
        </p:spPr>
        <p:txBody>
          <a:bodyPr wrap="square">
            <a:spAutoFit/>
          </a:bodyPr>
          <a:lstStyle/>
          <a:p>
            <a:r>
              <a:rPr lang="tr-TR" sz="1800" b="1" dirty="0">
                <a:solidFill>
                  <a:schemeClr val="bg1"/>
                </a:solidFill>
                <a:latin typeface="+mn-lt"/>
              </a:rPr>
              <a:t>3.ARAŞTIRMA, YAYIN VE PROJELER </a:t>
            </a:r>
            <a:endParaRPr lang="tr-TR" dirty="0"/>
          </a:p>
        </p:txBody>
      </p:sp>
      <p:graphicFrame>
        <p:nvGraphicFramePr>
          <p:cNvPr id="9" name="Tablo 8">
            <a:extLst>
              <a:ext uri="{FF2B5EF4-FFF2-40B4-BE49-F238E27FC236}">
                <a16:creationId xmlns:a16="http://schemas.microsoft.com/office/drawing/2014/main" id="{AD21E2DD-4906-537B-31E7-6F41A2DF7165}"/>
              </a:ext>
            </a:extLst>
          </p:cNvPr>
          <p:cNvGraphicFramePr>
            <a:graphicFrameLocks noGrp="1"/>
          </p:cNvGraphicFramePr>
          <p:nvPr>
            <p:extLst>
              <p:ext uri="{D42A27DB-BD31-4B8C-83A1-F6EECF244321}">
                <p14:modId xmlns:p14="http://schemas.microsoft.com/office/powerpoint/2010/main" val="3666301828"/>
              </p:ext>
            </p:extLst>
          </p:nvPr>
        </p:nvGraphicFramePr>
        <p:xfrm>
          <a:off x="2553495" y="1566705"/>
          <a:ext cx="6242790" cy="3520440"/>
        </p:xfrm>
        <a:graphic>
          <a:graphicData uri="http://schemas.openxmlformats.org/drawingml/2006/table">
            <a:tbl>
              <a:tblPr firstRow="1" bandRow="1">
                <a:tableStyleId>{5940675A-B579-460E-94D1-54222C63F5DA}</a:tableStyleId>
              </a:tblPr>
              <a:tblGrid>
                <a:gridCol w="2080930">
                  <a:extLst>
                    <a:ext uri="{9D8B030D-6E8A-4147-A177-3AD203B41FA5}">
                      <a16:colId xmlns:a16="http://schemas.microsoft.com/office/drawing/2014/main" val="4252558885"/>
                    </a:ext>
                  </a:extLst>
                </a:gridCol>
                <a:gridCol w="2080930">
                  <a:extLst>
                    <a:ext uri="{9D8B030D-6E8A-4147-A177-3AD203B41FA5}">
                      <a16:colId xmlns:a16="http://schemas.microsoft.com/office/drawing/2014/main" val="265112970"/>
                    </a:ext>
                  </a:extLst>
                </a:gridCol>
                <a:gridCol w="2080930">
                  <a:extLst>
                    <a:ext uri="{9D8B030D-6E8A-4147-A177-3AD203B41FA5}">
                      <a16:colId xmlns:a16="http://schemas.microsoft.com/office/drawing/2014/main" val="3905160607"/>
                    </a:ext>
                  </a:extLst>
                </a:gridCol>
              </a:tblGrid>
              <a:tr h="370840">
                <a:tc gridSpan="3">
                  <a:txBody>
                    <a:bodyPr/>
                    <a:lstStyle/>
                    <a:p>
                      <a:pPr algn="ctr"/>
                      <a:r>
                        <a:rPr lang="tr-TR" sz="1900" b="1" dirty="0"/>
                        <a:t>2024-2025</a:t>
                      </a:r>
                      <a:endParaRPr lang="en-US" sz="1900" b="1"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89299096"/>
                  </a:ext>
                </a:extLst>
              </a:tr>
              <a:tr h="667743">
                <a:tc>
                  <a:txBody>
                    <a:bodyPr/>
                    <a:lstStyle/>
                    <a:p>
                      <a:pPr algn="ctr" fontAlgn="b">
                        <a:buNone/>
                      </a:pPr>
                      <a:r>
                        <a:rPr lang="tr-TR" sz="1900" b="1" i="0" u="none" strike="noStrike" dirty="0">
                          <a:solidFill>
                            <a:srgbClr val="000000"/>
                          </a:solidFill>
                          <a:effectLst/>
                          <a:latin typeface="Calibri" panose="020F0502020204030204" pitchFamily="34" charset="0"/>
                        </a:rPr>
                        <a:t>İngilizce I </a:t>
                      </a:r>
                    </a:p>
                    <a:p>
                      <a:pPr algn="ctr" fontAlgn="b">
                        <a:buNone/>
                      </a:pPr>
                      <a:r>
                        <a:rPr lang="tr-TR" sz="1900" b="1" i="0" u="none" strike="noStrike" dirty="0">
                          <a:solidFill>
                            <a:srgbClr val="000000"/>
                          </a:solidFill>
                          <a:effectLst/>
                          <a:latin typeface="Calibri" panose="020F0502020204030204" pitchFamily="34" charset="0"/>
                        </a:rPr>
                        <a:t>1. Sınıf Güz</a:t>
                      </a:r>
                    </a:p>
                  </a:txBody>
                  <a:tcPr marL="0" marR="0" marT="0" marB="0" anchor="b"/>
                </a:tc>
                <a:tc>
                  <a:txBody>
                    <a:bodyPr/>
                    <a:lstStyle/>
                    <a:p>
                      <a:pPr algn="ctr" fontAlgn="b">
                        <a:buNone/>
                      </a:pPr>
                      <a:r>
                        <a:rPr lang="tr-TR" sz="1900" b="1" i="0" u="none" strike="noStrike" dirty="0">
                          <a:solidFill>
                            <a:srgbClr val="000000"/>
                          </a:solidFill>
                          <a:effectLst/>
                          <a:latin typeface="Calibri" panose="020F0502020204030204" pitchFamily="34" charset="0"/>
                        </a:rPr>
                        <a:t>İngilizce I </a:t>
                      </a:r>
                    </a:p>
                    <a:p>
                      <a:pPr algn="ctr" fontAlgn="b">
                        <a:buNone/>
                      </a:pPr>
                      <a:r>
                        <a:rPr lang="tr-TR" sz="1900" b="1" i="0" u="none" strike="noStrike" dirty="0">
                          <a:solidFill>
                            <a:srgbClr val="000000"/>
                          </a:solidFill>
                          <a:effectLst/>
                          <a:latin typeface="Calibri" panose="020F0502020204030204" pitchFamily="34" charset="0"/>
                        </a:rPr>
                        <a:t>1. Sınıf Bahar</a:t>
                      </a:r>
                    </a:p>
                  </a:txBody>
                  <a:tcPr marL="0" marR="0" marT="0" marB="0" anchor="b"/>
                </a:tc>
                <a:tc>
                  <a:txBody>
                    <a:bodyPr/>
                    <a:lstStyle/>
                    <a:p>
                      <a:pPr algn="ctr" fontAlgn="b">
                        <a:buNone/>
                      </a:pPr>
                      <a:r>
                        <a:rPr lang="tr-TR" sz="1900" b="1" i="0" u="none" strike="noStrike" dirty="0">
                          <a:solidFill>
                            <a:srgbClr val="000000"/>
                          </a:solidFill>
                          <a:effectLst/>
                          <a:latin typeface="Calibri" panose="020F0502020204030204" pitchFamily="34" charset="0"/>
                        </a:rPr>
                        <a:t>Medikal Kelime Bilgisi ve Konuşma 1 (Seçmeli) Güz</a:t>
                      </a:r>
                    </a:p>
                  </a:txBody>
                  <a:tcPr marL="0" marR="0" marT="0" marB="0" anchor="b"/>
                </a:tc>
                <a:extLst>
                  <a:ext uri="{0D108BD9-81ED-4DB2-BD59-A6C34878D82A}">
                    <a16:rowId xmlns:a16="http://schemas.microsoft.com/office/drawing/2014/main" val="4180568571"/>
                  </a:ext>
                </a:extLst>
              </a:tr>
              <a:tr h="370840">
                <a:tc>
                  <a:txBody>
                    <a:bodyPr/>
                    <a:lstStyle/>
                    <a:p>
                      <a:pPr algn="ctr" fontAlgn="b">
                        <a:buNone/>
                      </a:pPr>
                      <a:r>
                        <a:rPr lang="tr-TR" sz="1900" b="0" i="0" u="none" strike="noStrike" dirty="0">
                          <a:solidFill>
                            <a:srgbClr val="000000"/>
                          </a:solidFill>
                          <a:effectLst/>
                          <a:latin typeface="Calibri" panose="020F0502020204030204" pitchFamily="34" charset="0"/>
                        </a:rPr>
                        <a:t>442</a:t>
                      </a:r>
                    </a:p>
                  </a:txBody>
                  <a:tcPr marL="0" marR="0" marT="0" marB="0" anchor="b"/>
                </a:tc>
                <a:tc>
                  <a:txBody>
                    <a:bodyPr/>
                    <a:lstStyle/>
                    <a:p>
                      <a:pPr algn="ctr" fontAlgn="b">
                        <a:buNone/>
                      </a:pPr>
                      <a:r>
                        <a:rPr lang="tr-TR" sz="1900" b="0" i="0" u="none" strike="noStrike" dirty="0">
                          <a:solidFill>
                            <a:srgbClr val="000000"/>
                          </a:solidFill>
                          <a:effectLst/>
                          <a:latin typeface="Calibri" panose="020F0502020204030204" pitchFamily="34" charset="0"/>
                        </a:rPr>
                        <a:t>453</a:t>
                      </a:r>
                    </a:p>
                  </a:txBody>
                  <a:tcPr marL="0" marR="0" marT="0" marB="0" anchor="b"/>
                </a:tc>
                <a:tc>
                  <a:txBody>
                    <a:bodyPr/>
                    <a:lstStyle/>
                    <a:p>
                      <a:pPr algn="ctr" fontAlgn="b">
                        <a:buNone/>
                      </a:pPr>
                      <a:r>
                        <a:rPr lang="tr-TR" sz="1900" b="0" i="0" u="none" strike="noStrike" dirty="0">
                          <a:solidFill>
                            <a:srgbClr val="000000"/>
                          </a:solidFill>
                          <a:effectLst/>
                          <a:latin typeface="Calibri" panose="020F0502020204030204" pitchFamily="34" charset="0"/>
                        </a:rPr>
                        <a:t>144</a:t>
                      </a:r>
                    </a:p>
                  </a:txBody>
                  <a:tcPr marL="0" marR="0" marT="0" marB="0" anchor="b"/>
                </a:tc>
                <a:extLst>
                  <a:ext uri="{0D108BD9-81ED-4DB2-BD59-A6C34878D82A}">
                    <a16:rowId xmlns:a16="http://schemas.microsoft.com/office/drawing/2014/main" val="2346676155"/>
                  </a:ext>
                </a:extLst>
              </a:tr>
              <a:tr h="370840">
                <a:tc gridSpan="3">
                  <a:txBody>
                    <a:bodyPr/>
                    <a:lstStyle/>
                    <a:p>
                      <a:pPr algn="ctr" fontAlgn="b">
                        <a:buNone/>
                      </a:pPr>
                      <a:r>
                        <a:rPr lang="tr-TR" sz="1900" b="1" i="0" u="none" strike="noStrike" dirty="0">
                          <a:solidFill>
                            <a:srgbClr val="000000"/>
                          </a:solidFill>
                          <a:effectLst/>
                          <a:latin typeface="Calibri" panose="020F0502020204030204" pitchFamily="34" charset="0"/>
                        </a:rPr>
                        <a:t>2025-2026</a:t>
                      </a:r>
                    </a:p>
                  </a:txBody>
                  <a:tcPr marL="0" marR="0" marT="0" marB="0" anchor="b"/>
                </a:tc>
                <a:tc hMerge="1">
                  <a:txBody>
                    <a:bodyPr/>
                    <a:lstStyle/>
                    <a:p>
                      <a:pPr algn="ctr" fontAlgn="b">
                        <a:buNone/>
                      </a:pPr>
                      <a:endParaRPr lang="tr-TR" sz="1900" b="1" i="0" u="none" strike="noStrike" dirty="0">
                        <a:solidFill>
                          <a:srgbClr val="000000"/>
                        </a:solidFill>
                        <a:effectLst/>
                        <a:latin typeface="Calibri" panose="020F0502020204030204" pitchFamily="34" charset="0"/>
                      </a:endParaRPr>
                    </a:p>
                  </a:txBody>
                  <a:tcPr marL="0" marR="0" marT="0" marB="0" anchor="b"/>
                </a:tc>
                <a:tc hMerge="1">
                  <a:txBody>
                    <a:bodyPr/>
                    <a:lstStyle/>
                    <a:p>
                      <a:pPr algn="ctr" fontAlgn="b">
                        <a:buNone/>
                      </a:pPr>
                      <a:endParaRPr lang="tr-TR" sz="19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66759090"/>
                  </a:ext>
                </a:extLst>
              </a:tr>
              <a:tr h="370840">
                <a:tc>
                  <a:txBody>
                    <a:bodyPr/>
                    <a:lstStyle/>
                    <a:p>
                      <a:pPr algn="ctr" fontAlgn="b">
                        <a:buNone/>
                      </a:pPr>
                      <a:r>
                        <a:rPr lang="tr-TR" sz="1900" b="1" i="0" u="none" strike="noStrike" dirty="0">
                          <a:solidFill>
                            <a:srgbClr val="000000"/>
                          </a:solidFill>
                          <a:effectLst/>
                          <a:latin typeface="Calibri" panose="020F0502020204030204" pitchFamily="34" charset="0"/>
                        </a:rPr>
                        <a:t>İngilizce I </a:t>
                      </a:r>
                    </a:p>
                    <a:p>
                      <a:pPr algn="ctr" fontAlgn="b">
                        <a:buNone/>
                      </a:pPr>
                      <a:r>
                        <a:rPr lang="tr-TR" sz="1900" b="1" i="0" u="none" strike="noStrike" dirty="0">
                          <a:solidFill>
                            <a:srgbClr val="000000"/>
                          </a:solidFill>
                          <a:effectLst/>
                          <a:latin typeface="Calibri" panose="020F0502020204030204" pitchFamily="34" charset="0"/>
                        </a:rPr>
                        <a:t>1. Sınıf Güz</a:t>
                      </a:r>
                    </a:p>
                    <a:p>
                      <a:pPr algn="ctr" fontAlgn="b">
                        <a:buNone/>
                      </a:pPr>
                      <a:endParaRPr lang="tr-TR" sz="19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buNone/>
                      </a:pPr>
                      <a:r>
                        <a:rPr lang="tr-TR" sz="1900" b="1" i="0" u="none" strike="noStrike" dirty="0">
                          <a:solidFill>
                            <a:srgbClr val="000000"/>
                          </a:solidFill>
                          <a:effectLst/>
                          <a:latin typeface="Calibri" panose="020F0502020204030204" pitchFamily="34" charset="0"/>
                        </a:rPr>
                        <a:t>İngilizce I </a:t>
                      </a:r>
                    </a:p>
                    <a:p>
                      <a:pPr algn="ctr" fontAlgn="b">
                        <a:buNone/>
                      </a:pPr>
                      <a:r>
                        <a:rPr lang="tr-TR" sz="1900" b="1" i="0" u="none" strike="noStrike" dirty="0">
                          <a:solidFill>
                            <a:srgbClr val="000000"/>
                          </a:solidFill>
                          <a:effectLst/>
                          <a:latin typeface="Calibri" panose="020F0502020204030204" pitchFamily="34" charset="0"/>
                        </a:rPr>
                        <a:t>1. Sınıf Bahar</a:t>
                      </a:r>
                    </a:p>
                    <a:p>
                      <a:pPr algn="ctr" fontAlgn="b">
                        <a:buNone/>
                      </a:pPr>
                      <a:endParaRPr lang="tr-TR" sz="1900" b="1" i="0" u="none" strike="noStrike" dirty="0">
                        <a:solidFill>
                          <a:srgbClr val="000000"/>
                        </a:solidFill>
                        <a:effectLst/>
                        <a:latin typeface="Calibri" panose="020F0502020204030204" pitchFamily="34" charset="0"/>
                      </a:endParaRP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900" b="1" i="0" u="none" strike="noStrike" dirty="0">
                          <a:solidFill>
                            <a:srgbClr val="000000"/>
                          </a:solidFill>
                          <a:effectLst/>
                          <a:latin typeface="Calibri" panose="020F0502020204030204" pitchFamily="34" charset="0"/>
                        </a:rPr>
                        <a:t>Medikal Kelime Bilgisi ve Konuşma 1 (Seçmeli) Güz</a:t>
                      </a:r>
                    </a:p>
                    <a:p>
                      <a:pPr algn="ctr" fontAlgn="b">
                        <a:buNone/>
                      </a:pPr>
                      <a:endParaRPr lang="tr-TR" sz="19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3676911"/>
                  </a:ext>
                </a:extLst>
              </a:tr>
              <a:tr h="370840">
                <a:tc>
                  <a:txBody>
                    <a:bodyPr/>
                    <a:lstStyle/>
                    <a:p>
                      <a:pPr algn="ctr" fontAlgn="b">
                        <a:buNone/>
                      </a:pPr>
                      <a:r>
                        <a:rPr lang="tr-TR" sz="1900" b="0" i="0" u="none" strike="noStrike" dirty="0">
                          <a:solidFill>
                            <a:srgbClr val="000000"/>
                          </a:solidFill>
                          <a:effectLst/>
                          <a:latin typeface="Calibri" panose="020F0502020204030204" pitchFamily="34" charset="0"/>
                        </a:rPr>
                        <a:t>495</a:t>
                      </a:r>
                    </a:p>
                  </a:txBody>
                  <a:tcPr marL="0" marR="0" marT="0" marB="0" anchor="b"/>
                </a:tc>
                <a:tc>
                  <a:txBody>
                    <a:bodyPr/>
                    <a:lstStyle/>
                    <a:p>
                      <a:pPr algn="ctr" fontAlgn="b">
                        <a:buNone/>
                      </a:pPr>
                      <a:r>
                        <a:rPr lang="tr-TR" sz="1900" b="0" i="0" u="none" strike="noStrike" dirty="0">
                          <a:solidFill>
                            <a:srgbClr val="000000"/>
                          </a:solidFill>
                          <a:effectLst/>
                          <a:latin typeface="Calibri" panose="020F0502020204030204" pitchFamily="34" charset="0"/>
                        </a:rPr>
                        <a:t>-</a:t>
                      </a:r>
                    </a:p>
                  </a:txBody>
                  <a:tcPr marL="0" marR="0" marT="0" marB="0" anchor="b"/>
                </a:tc>
                <a:tc>
                  <a:txBody>
                    <a:bodyPr/>
                    <a:lstStyle/>
                    <a:p>
                      <a:pPr algn="ctr" fontAlgn="b">
                        <a:buNone/>
                      </a:pPr>
                      <a:r>
                        <a:rPr lang="tr-TR" sz="1900" b="0" i="0" u="none" strike="noStrike" dirty="0">
                          <a:solidFill>
                            <a:srgbClr val="000000"/>
                          </a:solidFill>
                          <a:effectLst/>
                          <a:latin typeface="Calibri" panose="020F0502020204030204" pitchFamily="34" charset="0"/>
                        </a:rPr>
                        <a:t>104</a:t>
                      </a:r>
                    </a:p>
                  </a:txBody>
                  <a:tcPr marL="0" marR="0" marT="0" marB="0" anchor="b"/>
                </a:tc>
                <a:extLst>
                  <a:ext uri="{0D108BD9-81ED-4DB2-BD59-A6C34878D82A}">
                    <a16:rowId xmlns:a16="http://schemas.microsoft.com/office/drawing/2014/main" val="1730778320"/>
                  </a:ext>
                </a:extLst>
              </a:tr>
            </a:tbl>
          </a:graphicData>
        </a:graphic>
      </p:graphicFrame>
    </p:spTree>
    <p:extLst>
      <p:ext uri="{BB962C8B-B14F-4D97-AF65-F5344CB8AC3E}">
        <p14:creationId xmlns:p14="http://schemas.microsoft.com/office/powerpoint/2010/main" val="2304461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5768F-9AE6-9327-9E3E-05D12DFF95A5}"/>
            </a:ext>
          </a:extLst>
        </p:cNvPr>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9FAD2C29-4F22-B2F2-A1FF-5C29CDAF2DF9}"/>
              </a:ext>
            </a:extLst>
          </p:cNvPr>
          <p:cNvSpPr>
            <a:spLocks noGrp="1"/>
          </p:cNvSpPr>
          <p:nvPr>
            <p:ph idx="1"/>
          </p:nvPr>
        </p:nvSpPr>
        <p:spPr>
          <a:xfrm>
            <a:off x="243840" y="792480"/>
            <a:ext cx="11704320" cy="6047265"/>
          </a:xfrm>
        </p:spPr>
        <p:txBody>
          <a:bodyPr>
            <a:noAutofit/>
          </a:bodyPr>
          <a:lstStyle/>
          <a:p>
            <a:pPr marL="0" indent="0">
              <a:buNone/>
            </a:pPr>
            <a:endParaRPr lang="tr-TR" dirty="0"/>
          </a:p>
          <a:p>
            <a:pPr marL="0" indent="0">
              <a:buNone/>
            </a:pPr>
            <a:endParaRPr lang="tr-TR" sz="1900" dirty="0"/>
          </a:p>
        </p:txBody>
      </p:sp>
      <p:sp>
        <p:nvSpPr>
          <p:cNvPr id="7" name="Başlık 8">
            <a:extLst>
              <a:ext uri="{FF2B5EF4-FFF2-40B4-BE49-F238E27FC236}">
                <a16:creationId xmlns:a16="http://schemas.microsoft.com/office/drawing/2014/main" id="{8AFDBE0C-2FF0-51DE-3699-8A48E9978760}"/>
              </a:ext>
            </a:extLst>
          </p:cNvPr>
          <p:cNvSpPr>
            <a:spLocks noGrp="1"/>
          </p:cNvSpPr>
          <p:nvPr>
            <p:ph type="title"/>
          </p:nvPr>
        </p:nvSpPr>
        <p:spPr>
          <a:xfrm>
            <a:off x="335280" y="18255"/>
            <a:ext cx="9001760" cy="774225"/>
          </a:xfrm>
        </p:spPr>
        <p:txBody>
          <a:bodyPr>
            <a:normAutofit/>
          </a:bodyPr>
          <a:lstStyle/>
          <a:p>
            <a:r>
              <a:rPr lang="tr-TR" sz="2800" b="1" dirty="0">
                <a:solidFill>
                  <a:schemeClr val="bg1"/>
                </a:solidFill>
                <a:latin typeface="Calibri" panose="020F0502020204030204" pitchFamily="34" charset="0"/>
                <a:cs typeface="Calibri" panose="020F0502020204030204" pitchFamily="34" charset="0"/>
              </a:rPr>
              <a:t>SBF İNGİLİZCE DERSLERİ ÖĞRENCİ SAYILARI</a:t>
            </a:r>
            <a:endParaRPr lang="tr-TR" sz="2800" b="1" dirty="0">
              <a:solidFill>
                <a:schemeClr val="bg1"/>
              </a:solidFill>
              <a:latin typeface="+mn-lt"/>
            </a:endParaRPr>
          </a:p>
        </p:txBody>
      </p:sp>
      <p:sp>
        <p:nvSpPr>
          <p:cNvPr id="3" name="Metin kutusu 2">
            <a:extLst>
              <a:ext uri="{FF2B5EF4-FFF2-40B4-BE49-F238E27FC236}">
                <a16:creationId xmlns:a16="http://schemas.microsoft.com/office/drawing/2014/main" id="{26BA4F02-016E-2495-E16A-AD29AA92AD1B}"/>
              </a:ext>
            </a:extLst>
          </p:cNvPr>
          <p:cNvSpPr txBox="1"/>
          <p:nvPr/>
        </p:nvSpPr>
        <p:spPr>
          <a:xfrm flipH="1" flipV="1">
            <a:off x="11582400" y="3422133"/>
            <a:ext cx="304800" cy="7571303"/>
          </a:xfrm>
          <a:prstGeom prst="rect">
            <a:avLst/>
          </a:prstGeom>
          <a:noFill/>
        </p:spPr>
        <p:txBody>
          <a:bodyPr wrap="square">
            <a:spAutoFit/>
          </a:bodyPr>
          <a:lstStyle/>
          <a:p>
            <a:r>
              <a:rPr lang="tr-TR" sz="1800" b="1" dirty="0">
                <a:solidFill>
                  <a:schemeClr val="bg1"/>
                </a:solidFill>
                <a:latin typeface="+mn-lt"/>
              </a:rPr>
              <a:t>3.ARAŞTIRMA, YAYIN VE PROJELER </a:t>
            </a:r>
            <a:endParaRPr lang="tr-TR" dirty="0"/>
          </a:p>
        </p:txBody>
      </p:sp>
      <p:graphicFrame>
        <p:nvGraphicFramePr>
          <p:cNvPr id="9" name="Tablo 8">
            <a:extLst>
              <a:ext uri="{FF2B5EF4-FFF2-40B4-BE49-F238E27FC236}">
                <a16:creationId xmlns:a16="http://schemas.microsoft.com/office/drawing/2014/main" id="{219FE350-194D-7193-2753-5853ED25291B}"/>
              </a:ext>
            </a:extLst>
          </p:cNvPr>
          <p:cNvGraphicFramePr>
            <a:graphicFrameLocks noGrp="1"/>
          </p:cNvGraphicFramePr>
          <p:nvPr>
            <p:extLst>
              <p:ext uri="{D42A27DB-BD31-4B8C-83A1-F6EECF244321}">
                <p14:modId xmlns:p14="http://schemas.microsoft.com/office/powerpoint/2010/main" val="4228239246"/>
              </p:ext>
            </p:extLst>
          </p:nvPr>
        </p:nvGraphicFramePr>
        <p:xfrm>
          <a:off x="1052241" y="1109105"/>
          <a:ext cx="9524776" cy="5303520"/>
        </p:xfrm>
        <a:graphic>
          <a:graphicData uri="http://schemas.openxmlformats.org/drawingml/2006/table">
            <a:tbl>
              <a:tblPr firstRow="1" bandRow="1">
                <a:tableStyleId>{5940675A-B579-460E-94D1-54222C63F5DA}</a:tableStyleId>
              </a:tblPr>
              <a:tblGrid>
                <a:gridCol w="1190597">
                  <a:extLst>
                    <a:ext uri="{9D8B030D-6E8A-4147-A177-3AD203B41FA5}">
                      <a16:colId xmlns:a16="http://schemas.microsoft.com/office/drawing/2014/main" val="4252558885"/>
                    </a:ext>
                  </a:extLst>
                </a:gridCol>
                <a:gridCol w="1305581">
                  <a:extLst>
                    <a:ext uri="{9D8B030D-6E8A-4147-A177-3AD203B41FA5}">
                      <a16:colId xmlns:a16="http://schemas.microsoft.com/office/drawing/2014/main" val="265112970"/>
                    </a:ext>
                  </a:extLst>
                </a:gridCol>
                <a:gridCol w="1075613">
                  <a:extLst>
                    <a:ext uri="{9D8B030D-6E8A-4147-A177-3AD203B41FA5}">
                      <a16:colId xmlns:a16="http://schemas.microsoft.com/office/drawing/2014/main" val="1626783876"/>
                    </a:ext>
                  </a:extLst>
                </a:gridCol>
                <a:gridCol w="1190597">
                  <a:extLst>
                    <a:ext uri="{9D8B030D-6E8A-4147-A177-3AD203B41FA5}">
                      <a16:colId xmlns:a16="http://schemas.microsoft.com/office/drawing/2014/main" val="3468734843"/>
                    </a:ext>
                  </a:extLst>
                </a:gridCol>
                <a:gridCol w="1190597">
                  <a:extLst>
                    <a:ext uri="{9D8B030D-6E8A-4147-A177-3AD203B41FA5}">
                      <a16:colId xmlns:a16="http://schemas.microsoft.com/office/drawing/2014/main" val="3128281909"/>
                    </a:ext>
                  </a:extLst>
                </a:gridCol>
                <a:gridCol w="1190597">
                  <a:extLst>
                    <a:ext uri="{9D8B030D-6E8A-4147-A177-3AD203B41FA5}">
                      <a16:colId xmlns:a16="http://schemas.microsoft.com/office/drawing/2014/main" val="1972741634"/>
                    </a:ext>
                  </a:extLst>
                </a:gridCol>
                <a:gridCol w="1190597">
                  <a:extLst>
                    <a:ext uri="{9D8B030D-6E8A-4147-A177-3AD203B41FA5}">
                      <a16:colId xmlns:a16="http://schemas.microsoft.com/office/drawing/2014/main" val="3349925967"/>
                    </a:ext>
                  </a:extLst>
                </a:gridCol>
                <a:gridCol w="1190597">
                  <a:extLst>
                    <a:ext uri="{9D8B030D-6E8A-4147-A177-3AD203B41FA5}">
                      <a16:colId xmlns:a16="http://schemas.microsoft.com/office/drawing/2014/main" val="1467474159"/>
                    </a:ext>
                  </a:extLst>
                </a:gridCol>
              </a:tblGrid>
              <a:tr h="380172">
                <a:tc gridSpan="8">
                  <a:txBody>
                    <a:bodyPr/>
                    <a:lstStyle/>
                    <a:p>
                      <a:pPr algn="ctr"/>
                      <a:r>
                        <a:rPr lang="tr-TR" sz="1900" b="1" dirty="0"/>
                        <a:t>2024-2025</a:t>
                      </a:r>
                      <a:endParaRPr lang="en-US" sz="1900" b="1" dirty="0"/>
                    </a:p>
                  </a:txBody>
                  <a:tcPr/>
                </a:tc>
                <a:tc hMerge="1">
                  <a:txBody>
                    <a:bodyPr/>
                    <a:lstStyle/>
                    <a:p>
                      <a:endParaRPr lang="en-US"/>
                    </a:p>
                  </a:txBody>
                  <a:tcPr/>
                </a:tc>
                <a:tc hMerge="1">
                  <a:txBody>
                    <a:bodyPr/>
                    <a:lstStyle/>
                    <a:p>
                      <a:endParaRPr lang="en-US"/>
                    </a:p>
                  </a:txBody>
                  <a:tcPr/>
                </a:tc>
                <a:tc hMerge="1">
                  <a:txBody>
                    <a:bodyPr/>
                    <a:lstStyle/>
                    <a:p>
                      <a:pPr algn="ctr"/>
                      <a:endParaRPr lang="en-US" sz="1900" b="1" dirty="0"/>
                    </a:p>
                  </a:txBody>
                  <a:tcPr/>
                </a:tc>
                <a:tc hMerge="1">
                  <a:txBody>
                    <a:bodyPr/>
                    <a:lstStyle/>
                    <a:p>
                      <a:pPr algn="ctr"/>
                      <a:endParaRPr lang="en-US" sz="1900" b="1" dirty="0"/>
                    </a:p>
                  </a:txBody>
                  <a:tcPr/>
                </a:tc>
                <a:tc hMerge="1">
                  <a:txBody>
                    <a:bodyPr/>
                    <a:lstStyle/>
                    <a:p>
                      <a:pPr algn="ctr"/>
                      <a:endParaRPr lang="en-US" sz="1900" b="1" dirty="0"/>
                    </a:p>
                  </a:txBody>
                  <a:tcPr/>
                </a:tc>
                <a:tc hMerge="1">
                  <a:txBody>
                    <a:bodyPr/>
                    <a:lstStyle/>
                    <a:p>
                      <a:pPr algn="ctr"/>
                      <a:endParaRPr lang="en-US" sz="1900" b="1" dirty="0"/>
                    </a:p>
                  </a:txBody>
                  <a:tcPr/>
                </a:tc>
                <a:tc hMerge="1">
                  <a:txBody>
                    <a:bodyPr/>
                    <a:lstStyle/>
                    <a:p>
                      <a:pPr algn="ctr"/>
                      <a:endParaRPr lang="en-US" sz="1900" b="1" dirty="0"/>
                    </a:p>
                  </a:txBody>
                  <a:tcPr/>
                </a:tc>
                <a:extLst>
                  <a:ext uri="{0D108BD9-81ED-4DB2-BD59-A6C34878D82A}">
                    <a16:rowId xmlns:a16="http://schemas.microsoft.com/office/drawing/2014/main" val="1389299096"/>
                  </a:ext>
                </a:extLst>
              </a:tr>
              <a:tr h="2022517">
                <a:tc>
                  <a:txBody>
                    <a:bodyPr/>
                    <a:lstStyle/>
                    <a:p>
                      <a:pPr algn="ctr" fontAlgn="b">
                        <a:buNone/>
                      </a:pPr>
                      <a:r>
                        <a:rPr lang="tr-TR" sz="1900" b="1" i="0" u="none" strike="noStrike" dirty="0">
                          <a:solidFill>
                            <a:srgbClr val="000000"/>
                          </a:solidFill>
                          <a:effectLst/>
                          <a:latin typeface="Calibri" panose="020F0502020204030204" pitchFamily="34" charset="0"/>
                        </a:rPr>
                        <a:t>Mesleki İngilizce I </a:t>
                      </a:r>
                    </a:p>
                    <a:p>
                      <a:pPr algn="ctr" fontAlgn="b">
                        <a:buNone/>
                      </a:pPr>
                      <a:r>
                        <a:rPr lang="tr-TR" sz="1900" b="1" i="0" u="none" strike="noStrike" dirty="0">
                          <a:solidFill>
                            <a:srgbClr val="000000"/>
                          </a:solidFill>
                          <a:effectLst/>
                          <a:latin typeface="Calibri" panose="020F0502020204030204" pitchFamily="34" charset="0"/>
                        </a:rPr>
                        <a:t>1. Sınıf Güz</a:t>
                      </a:r>
                    </a:p>
                  </a:txBody>
                  <a:tcPr marL="0" marR="0" marT="0" marB="0" anchor="b"/>
                </a:tc>
                <a:tc>
                  <a:txBody>
                    <a:bodyPr/>
                    <a:lstStyle/>
                    <a:p>
                      <a:pPr algn="ctr" fontAlgn="b">
                        <a:buNone/>
                      </a:pPr>
                      <a:r>
                        <a:rPr lang="tr-TR" sz="1900" b="1" i="0" u="none" strike="noStrike" dirty="0">
                          <a:solidFill>
                            <a:srgbClr val="000000"/>
                          </a:solidFill>
                          <a:effectLst/>
                          <a:latin typeface="Calibri" panose="020F0502020204030204" pitchFamily="34" charset="0"/>
                        </a:rPr>
                        <a:t> Mesleki İngilizce II </a:t>
                      </a:r>
                    </a:p>
                    <a:p>
                      <a:pPr algn="ctr" fontAlgn="b">
                        <a:buNone/>
                      </a:pPr>
                      <a:r>
                        <a:rPr lang="tr-TR" sz="1900" b="1" i="0" u="none" strike="noStrike" dirty="0">
                          <a:solidFill>
                            <a:srgbClr val="000000"/>
                          </a:solidFill>
                          <a:effectLst/>
                          <a:latin typeface="Calibri" panose="020F0502020204030204" pitchFamily="34" charset="0"/>
                        </a:rPr>
                        <a:t>1. Sınıf Bahar</a:t>
                      </a:r>
                    </a:p>
                  </a:txBody>
                  <a:tcPr marL="0" marR="0" marT="0" marB="0" anchor="b"/>
                </a:tc>
                <a:tc>
                  <a:txBody>
                    <a:bodyPr/>
                    <a:lstStyle/>
                    <a:p>
                      <a:pPr algn="ctr" fontAlgn="b">
                        <a:buNone/>
                      </a:pPr>
                      <a:r>
                        <a:rPr lang="tr-TR" sz="1900" b="1" i="0" u="none" strike="noStrike" dirty="0">
                          <a:solidFill>
                            <a:srgbClr val="000000"/>
                          </a:solidFill>
                          <a:effectLst/>
                          <a:latin typeface="Calibri" panose="020F0502020204030204" pitchFamily="34" charset="0"/>
                        </a:rPr>
                        <a:t>Mesleki İngilizce III </a:t>
                      </a:r>
                    </a:p>
                    <a:p>
                      <a:pPr algn="ctr" fontAlgn="b">
                        <a:buNone/>
                      </a:pPr>
                      <a:r>
                        <a:rPr lang="tr-TR" sz="1900" b="1" i="0" u="none" strike="noStrike" dirty="0">
                          <a:solidFill>
                            <a:srgbClr val="000000"/>
                          </a:solidFill>
                          <a:effectLst/>
                          <a:latin typeface="Calibri" panose="020F0502020204030204" pitchFamily="34" charset="0"/>
                        </a:rPr>
                        <a:t>2. Sınıf Güz</a:t>
                      </a:r>
                    </a:p>
                  </a:txBody>
                  <a:tcPr marL="0" marR="0" marT="0" marB="0" anchor="b"/>
                </a:tc>
                <a:tc>
                  <a:txBody>
                    <a:bodyPr/>
                    <a:lstStyle/>
                    <a:p>
                      <a:pPr algn="ctr" fontAlgn="b">
                        <a:buNone/>
                      </a:pPr>
                      <a:r>
                        <a:rPr lang="tr-TR" sz="1900" b="1" i="0" u="none" strike="noStrike" dirty="0">
                          <a:solidFill>
                            <a:srgbClr val="000000"/>
                          </a:solidFill>
                          <a:effectLst/>
                          <a:latin typeface="Calibri" panose="020F0502020204030204" pitchFamily="34" charset="0"/>
                        </a:rPr>
                        <a:t> Mesleki İngilizce IV </a:t>
                      </a:r>
                    </a:p>
                    <a:p>
                      <a:pPr algn="ctr" fontAlgn="b">
                        <a:buNone/>
                      </a:pPr>
                      <a:r>
                        <a:rPr lang="tr-TR" sz="1900" b="1" i="0" u="none" strike="noStrike" dirty="0">
                          <a:solidFill>
                            <a:srgbClr val="000000"/>
                          </a:solidFill>
                          <a:effectLst/>
                          <a:latin typeface="Calibri" panose="020F0502020204030204" pitchFamily="34" charset="0"/>
                        </a:rPr>
                        <a:t>2. Sınıf Bahar</a:t>
                      </a:r>
                    </a:p>
                  </a:txBody>
                  <a:tcPr marL="0" marR="0" marT="0" marB="0" anchor="b"/>
                </a:tc>
                <a:tc>
                  <a:txBody>
                    <a:bodyPr/>
                    <a:lstStyle/>
                    <a:p>
                      <a:pPr algn="ctr" fontAlgn="b">
                        <a:buNone/>
                      </a:pPr>
                      <a:r>
                        <a:rPr lang="tr-TR" sz="1900" b="1" i="0" u="none" strike="noStrike" dirty="0">
                          <a:solidFill>
                            <a:srgbClr val="000000"/>
                          </a:solidFill>
                          <a:effectLst/>
                          <a:latin typeface="Calibri" panose="020F0502020204030204" pitchFamily="34" charset="0"/>
                        </a:rPr>
                        <a:t>Mesleki İngilizce V </a:t>
                      </a:r>
                    </a:p>
                    <a:p>
                      <a:pPr algn="ctr" fontAlgn="b">
                        <a:buNone/>
                      </a:pPr>
                      <a:r>
                        <a:rPr lang="tr-TR" sz="1900" b="1" i="0" u="none" strike="noStrike" dirty="0">
                          <a:solidFill>
                            <a:srgbClr val="000000"/>
                          </a:solidFill>
                          <a:effectLst/>
                          <a:latin typeface="Calibri" panose="020F0502020204030204" pitchFamily="34" charset="0"/>
                        </a:rPr>
                        <a:t>3. Sınıf Güz (Sağlık Yönetimi &amp; Odyoloji)</a:t>
                      </a:r>
                    </a:p>
                  </a:txBody>
                  <a:tcPr marL="0" marR="0" marT="0" marB="0" anchor="b"/>
                </a:tc>
                <a:tc>
                  <a:txBody>
                    <a:bodyPr/>
                    <a:lstStyle/>
                    <a:p>
                      <a:pPr algn="ctr" fontAlgn="b">
                        <a:buNone/>
                      </a:pPr>
                      <a:r>
                        <a:rPr lang="tr-TR" sz="1900" b="1" i="0" u="none" strike="noStrike" dirty="0">
                          <a:solidFill>
                            <a:srgbClr val="000000"/>
                          </a:solidFill>
                          <a:effectLst/>
                          <a:latin typeface="Calibri" panose="020F0502020204030204" pitchFamily="34" charset="0"/>
                        </a:rPr>
                        <a:t> Mesleki İngilizce VI </a:t>
                      </a:r>
                    </a:p>
                    <a:p>
                      <a:pPr algn="ctr" fontAlgn="b">
                        <a:buNone/>
                      </a:pPr>
                      <a:r>
                        <a:rPr lang="tr-TR" sz="1900" b="1" i="0" u="none" strike="noStrike" dirty="0">
                          <a:solidFill>
                            <a:srgbClr val="000000"/>
                          </a:solidFill>
                          <a:effectLst/>
                          <a:latin typeface="Calibri" panose="020F0502020204030204" pitchFamily="34" charset="0"/>
                        </a:rPr>
                        <a:t>3. Sınıf Bahar Sağlık Yönetimi &amp; Odyoloji)</a:t>
                      </a:r>
                    </a:p>
                  </a:txBody>
                  <a:tcPr marL="0" marR="0" marT="0" marB="0" anchor="b"/>
                </a:tc>
                <a:tc>
                  <a:txBody>
                    <a:bodyPr/>
                    <a:lstStyle/>
                    <a:p>
                      <a:pPr algn="ctr" fontAlgn="b">
                        <a:buNone/>
                      </a:pPr>
                      <a:r>
                        <a:rPr lang="tr-TR" sz="1900" b="1" i="0" u="none" strike="noStrike" dirty="0">
                          <a:solidFill>
                            <a:srgbClr val="000000"/>
                          </a:solidFill>
                          <a:effectLst/>
                          <a:latin typeface="Calibri" panose="020F0502020204030204" pitchFamily="34" charset="0"/>
                        </a:rPr>
                        <a:t>Mesleki İngilizce VII </a:t>
                      </a:r>
                    </a:p>
                    <a:p>
                      <a:pPr algn="ctr" fontAlgn="b">
                        <a:buNone/>
                      </a:pPr>
                      <a:r>
                        <a:rPr lang="tr-TR" sz="1900" b="1" i="0" u="none" strike="noStrike" dirty="0">
                          <a:solidFill>
                            <a:srgbClr val="000000"/>
                          </a:solidFill>
                          <a:effectLst/>
                          <a:latin typeface="Calibri" panose="020F0502020204030204" pitchFamily="34" charset="0"/>
                        </a:rPr>
                        <a:t>4. Sınıf Güz (Odyoloji)</a:t>
                      </a:r>
                    </a:p>
                  </a:txBody>
                  <a:tcPr marL="0" marR="0" marT="0" marB="0" anchor="b"/>
                </a:tc>
                <a:tc>
                  <a:txBody>
                    <a:bodyPr/>
                    <a:lstStyle/>
                    <a:p>
                      <a:pPr algn="ctr" fontAlgn="b">
                        <a:buNone/>
                      </a:pPr>
                      <a:r>
                        <a:rPr lang="tr-TR" sz="1900" b="1" i="0" u="none" strike="noStrike" dirty="0">
                          <a:solidFill>
                            <a:srgbClr val="000000"/>
                          </a:solidFill>
                          <a:effectLst/>
                          <a:latin typeface="Calibri" panose="020F0502020204030204" pitchFamily="34" charset="0"/>
                        </a:rPr>
                        <a:t> Mesleki İngilizce VIII </a:t>
                      </a:r>
                    </a:p>
                    <a:p>
                      <a:pPr algn="ctr" fontAlgn="b">
                        <a:buNone/>
                      </a:pPr>
                      <a:r>
                        <a:rPr lang="tr-TR" sz="1900" b="1" i="0" u="none" strike="noStrike" dirty="0">
                          <a:solidFill>
                            <a:srgbClr val="000000"/>
                          </a:solidFill>
                          <a:effectLst/>
                          <a:latin typeface="Calibri" panose="020F0502020204030204" pitchFamily="34" charset="0"/>
                        </a:rPr>
                        <a:t>4. Sınıf Bahar (Odyoloji)</a:t>
                      </a:r>
                    </a:p>
                  </a:txBody>
                  <a:tcPr marL="0" marR="0" marT="0" marB="0" anchor="b"/>
                </a:tc>
                <a:extLst>
                  <a:ext uri="{0D108BD9-81ED-4DB2-BD59-A6C34878D82A}">
                    <a16:rowId xmlns:a16="http://schemas.microsoft.com/office/drawing/2014/main" val="4180568571"/>
                  </a:ext>
                </a:extLst>
              </a:tr>
              <a:tr h="288931">
                <a:tc>
                  <a:txBody>
                    <a:bodyPr/>
                    <a:lstStyle/>
                    <a:p>
                      <a:pPr algn="ctr" fontAlgn="b">
                        <a:buNone/>
                      </a:pPr>
                      <a:r>
                        <a:rPr lang="tr-TR" sz="1900" b="0" i="0" u="none" strike="noStrike" dirty="0">
                          <a:solidFill>
                            <a:srgbClr val="000000"/>
                          </a:solidFill>
                          <a:effectLst/>
                          <a:latin typeface="Calibri" panose="020F0502020204030204" pitchFamily="34" charset="0"/>
                        </a:rPr>
                        <a:t>206</a:t>
                      </a:r>
                    </a:p>
                  </a:txBody>
                  <a:tcPr marL="0" marR="0" marT="0" marB="0" anchor="b"/>
                </a:tc>
                <a:tc>
                  <a:txBody>
                    <a:bodyPr/>
                    <a:lstStyle/>
                    <a:p>
                      <a:pPr algn="ctr" fontAlgn="b">
                        <a:buNone/>
                      </a:pPr>
                      <a:r>
                        <a:rPr lang="tr-TR" sz="1900" b="0" i="0" u="none" strike="noStrike" dirty="0">
                          <a:solidFill>
                            <a:srgbClr val="000000"/>
                          </a:solidFill>
                          <a:effectLst/>
                          <a:latin typeface="Calibri" panose="020F0502020204030204" pitchFamily="34" charset="0"/>
                        </a:rPr>
                        <a:t>206</a:t>
                      </a:r>
                    </a:p>
                  </a:txBody>
                  <a:tcPr marL="0" marR="0" marT="0" marB="0" anchor="b"/>
                </a:tc>
                <a:tc>
                  <a:txBody>
                    <a:bodyPr/>
                    <a:lstStyle/>
                    <a:p>
                      <a:pPr algn="ctr" fontAlgn="b">
                        <a:buNone/>
                      </a:pPr>
                      <a:r>
                        <a:rPr lang="tr-TR" sz="1900" b="0" i="0" u="none" strike="noStrike" dirty="0">
                          <a:solidFill>
                            <a:srgbClr val="000000"/>
                          </a:solidFill>
                          <a:effectLst/>
                          <a:latin typeface="Calibri" panose="020F0502020204030204" pitchFamily="34" charset="0"/>
                        </a:rPr>
                        <a:t>226</a:t>
                      </a:r>
                    </a:p>
                  </a:txBody>
                  <a:tcPr marL="0" marR="0" marT="0" marB="0" anchor="b"/>
                </a:tc>
                <a:tc>
                  <a:txBody>
                    <a:bodyPr/>
                    <a:lstStyle/>
                    <a:p>
                      <a:pPr algn="ctr" fontAlgn="b">
                        <a:buNone/>
                      </a:pPr>
                      <a:r>
                        <a:rPr lang="tr-TR" sz="1900" b="0" i="0" u="none" strike="noStrike" dirty="0">
                          <a:solidFill>
                            <a:srgbClr val="000000"/>
                          </a:solidFill>
                          <a:effectLst/>
                          <a:latin typeface="Calibri" panose="020F0502020204030204" pitchFamily="34" charset="0"/>
                        </a:rPr>
                        <a:t>226</a:t>
                      </a:r>
                    </a:p>
                  </a:txBody>
                  <a:tcPr marL="0" marR="0" marT="0" marB="0" anchor="b"/>
                </a:tc>
                <a:tc>
                  <a:txBody>
                    <a:bodyPr/>
                    <a:lstStyle/>
                    <a:p>
                      <a:pPr algn="ctr" fontAlgn="b">
                        <a:buNone/>
                      </a:pPr>
                      <a:r>
                        <a:rPr lang="tr-TR" sz="1900" b="0" i="0" u="none" strike="noStrike" dirty="0">
                          <a:solidFill>
                            <a:srgbClr val="000000"/>
                          </a:solidFill>
                          <a:effectLst/>
                          <a:latin typeface="Calibri" panose="020F0502020204030204" pitchFamily="34" charset="0"/>
                        </a:rPr>
                        <a:t>36</a:t>
                      </a:r>
                    </a:p>
                  </a:txBody>
                  <a:tcPr marL="0" marR="0" marT="0" marB="0" anchor="b"/>
                </a:tc>
                <a:tc>
                  <a:txBody>
                    <a:bodyPr/>
                    <a:lstStyle/>
                    <a:p>
                      <a:pPr algn="ctr" fontAlgn="b">
                        <a:buNone/>
                      </a:pPr>
                      <a:r>
                        <a:rPr lang="tr-TR" sz="1900" b="0" i="0" u="none" strike="noStrike" dirty="0">
                          <a:solidFill>
                            <a:srgbClr val="000000"/>
                          </a:solidFill>
                          <a:effectLst/>
                          <a:latin typeface="Calibri" panose="020F0502020204030204" pitchFamily="34" charset="0"/>
                        </a:rPr>
                        <a:t>36</a:t>
                      </a:r>
                    </a:p>
                  </a:txBody>
                  <a:tcPr marL="0" marR="0" marT="0" marB="0" anchor="b"/>
                </a:tc>
                <a:tc>
                  <a:txBody>
                    <a:bodyPr/>
                    <a:lstStyle/>
                    <a:p>
                      <a:pPr algn="ctr" fontAlgn="b">
                        <a:buNone/>
                      </a:pPr>
                      <a:r>
                        <a:rPr lang="tr-TR" sz="1900" b="0" i="0" u="none" strike="noStrike" dirty="0">
                          <a:solidFill>
                            <a:srgbClr val="000000"/>
                          </a:solidFill>
                          <a:effectLst/>
                          <a:latin typeface="Calibri" panose="020F0502020204030204" pitchFamily="34" charset="0"/>
                        </a:rPr>
                        <a:t>6</a:t>
                      </a:r>
                    </a:p>
                  </a:txBody>
                  <a:tcPr marL="0" marR="0" marT="0" marB="0" anchor="b"/>
                </a:tc>
                <a:tc>
                  <a:txBody>
                    <a:bodyPr/>
                    <a:lstStyle/>
                    <a:p>
                      <a:pPr algn="ctr" fontAlgn="b">
                        <a:buNone/>
                      </a:pPr>
                      <a:r>
                        <a:rPr lang="tr-TR" sz="1900" b="0" i="0" u="none" strike="noStrike" dirty="0">
                          <a:solidFill>
                            <a:srgbClr val="000000"/>
                          </a:solidFill>
                          <a:effectLst/>
                          <a:latin typeface="Calibri" panose="020F0502020204030204" pitchFamily="34" charset="0"/>
                        </a:rPr>
                        <a:t>6</a:t>
                      </a:r>
                    </a:p>
                  </a:txBody>
                  <a:tcPr marL="0" marR="0" marT="0" marB="0" anchor="b"/>
                </a:tc>
                <a:extLst>
                  <a:ext uri="{0D108BD9-81ED-4DB2-BD59-A6C34878D82A}">
                    <a16:rowId xmlns:a16="http://schemas.microsoft.com/office/drawing/2014/main" val="2346676155"/>
                  </a:ext>
                </a:extLst>
              </a:tr>
              <a:tr h="288931">
                <a:tc gridSpan="8">
                  <a:txBody>
                    <a:bodyPr/>
                    <a:lstStyle/>
                    <a:p>
                      <a:pPr algn="ctr" fontAlgn="b">
                        <a:buNone/>
                      </a:pPr>
                      <a:r>
                        <a:rPr lang="tr-TR" sz="1900" b="1" i="0" u="none" strike="noStrike" dirty="0">
                          <a:solidFill>
                            <a:srgbClr val="000000"/>
                          </a:solidFill>
                          <a:effectLst/>
                          <a:latin typeface="Calibri" panose="020F0502020204030204" pitchFamily="34" charset="0"/>
                        </a:rPr>
                        <a:t>2025-2026</a:t>
                      </a:r>
                    </a:p>
                  </a:txBody>
                  <a:tcPr marL="0" marR="0" marT="0" marB="0" anchor="b"/>
                </a:tc>
                <a:tc hMerge="1">
                  <a:txBody>
                    <a:bodyPr/>
                    <a:lstStyle/>
                    <a:p>
                      <a:pPr algn="ctr" fontAlgn="b">
                        <a:buNone/>
                      </a:pPr>
                      <a:endParaRPr lang="tr-TR" sz="1900" b="1"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pPr algn="ctr" fontAlgn="b">
                        <a:buNone/>
                      </a:pPr>
                      <a:endParaRPr lang="tr-TR" sz="1900" b="1" i="0" u="none" strike="noStrike" dirty="0">
                        <a:solidFill>
                          <a:srgbClr val="000000"/>
                        </a:solidFill>
                        <a:effectLst/>
                        <a:latin typeface="Calibri" panose="020F0502020204030204" pitchFamily="34" charset="0"/>
                      </a:endParaRPr>
                    </a:p>
                  </a:txBody>
                  <a:tcPr marL="0" marR="0" marT="0" marB="0" anchor="b"/>
                </a:tc>
                <a:tc hMerge="1">
                  <a:txBody>
                    <a:bodyPr/>
                    <a:lstStyle/>
                    <a:p>
                      <a:pPr algn="ctr" fontAlgn="b">
                        <a:buNone/>
                      </a:pPr>
                      <a:endParaRPr lang="tr-TR" sz="1900" b="1" i="0" u="none" strike="noStrike" dirty="0">
                        <a:solidFill>
                          <a:srgbClr val="000000"/>
                        </a:solidFill>
                        <a:effectLst/>
                        <a:latin typeface="Calibri" panose="020F0502020204030204" pitchFamily="34" charset="0"/>
                      </a:endParaRPr>
                    </a:p>
                  </a:txBody>
                  <a:tcPr marL="0" marR="0" marT="0" marB="0" anchor="b"/>
                </a:tc>
                <a:tc hMerge="1">
                  <a:txBody>
                    <a:bodyPr/>
                    <a:lstStyle/>
                    <a:p>
                      <a:pPr algn="ctr" fontAlgn="b">
                        <a:buNone/>
                      </a:pPr>
                      <a:endParaRPr lang="tr-TR" sz="1900" b="1" i="0" u="none" strike="noStrike" dirty="0">
                        <a:solidFill>
                          <a:srgbClr val="000000"/>
                        </a:solidFill>
                        <a:effectLst/>
                        <a:latin typeface="Calibri" panose="020F0502020204030204" pitchFamily="34" charset="0"/>
                      </a:endParaRPr>
                    </a:p>
                  </a:txBody>
                  <a:tcPr marL="0" marR="0" marT="0" marB="0" anchor="b"/>
                </a:tc>
                <a:tc hMerge="1">
                  <a:txBody>
                    <a:bodyPr/>
                    <a:lstStyle/>
                    <a:p>
                      <a:pPr algn="ctr" fontAlgn="b">
                        <a:buNone/>
                      </a:pPr>
                      <a:endParaRPr lang="tr-TR" sz="1900" b="1" i="0" u="none" strike="noStrike" dirty="0">
                        <a:solidFill>
                          <a:srgbClr val="000000"/>
                        </a:solidFill>
                        <a:effectLst/>
                        <a:latin typeface="Calibri" panose="020F0502020204030204" pitchFamily="34" charset="0"/>
                      </a:endParaRPr>
                    </a:p>
                  </a:txBody>
                  <a:tcPr marL="0" marR="0" marT="0" marB="0" anchor="b"/>
                </a:tc>
                <a:tc hMerge="1">
                  <a:txBody>
                    <a:bodyPr/>
                    <a:lstStyle/>
                    <a:p>
                      <a:pPr algn="ctr" fontAlgn="b">
                        <a:buNone/>
                      </a:pPr>
                      <a:endParaRPr lang="tr-TR" sz="19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66759090"/>
                  </a:ext>
                </a:extLst>
              </a:tr>
              <a:tr h="2022517">
                <a:tc>
                  <a:txBody>
                    <a:bodyPr/>
                    <a:lstStyle/>
                    <a:p>
                      <a:pPr algn="ctr" fontAlgn="b">
                        <a:buNone/>
                      </a:pPr>
                      <a:r>
                        <a:rPr lang="tr-TR" sz="1900" b="1" i="0" u="none" strike="noStrike" dirty="0">
                          <a:solidFill>
                            <a:srgbClr val="000000"/>
                          </a:solidFill>
                          <a:effectLst/>
                          <a:latin typeface="Calibri" panose="020F0502020204030204" pitchFamily="34" charset="0"/>
                        </a:rPr>
                        <a:t>Mesleki İngilizce I </a:t>
                      </a:r>
                    </a:p>
                    <a:p>
                      <a:pPr algn="ctr" fontAlgn="b">
                        <a:buNone/>
                      </a:pPr>
                      <a:r>
                        <a:rPr lang="tr-TR" sz="1900" b="1" i="0" u="none" strike="noStrike" dirty="0">
                          <a:solidFill>
                            <a:srgbClr val="000000"/>
                          </a:solidFill>
                          <a:effectLst/>
                          <a:latin typeface="Calibri" panose="020F0502020204030204" pitchFamily="34" charset="0"/>
                        </a:rPr>
                        <a:t>1. Sınıf Güz</a:t>
                      </a:r>
                    </a:p>
                    <a:p>
                      <a:pPr algn="ctr" fontAlgn="b">
                        <a:buNone/>
                      </a:pPr>
                      <a:endParaRPr lang="tr-TR" sz="19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buNone/>
                      </a:pPr>
                      <a:r>
                        <a:rPr lang="tr-TR" sz="1900" b="1" i="0" u="none" strike="noStrike" dirty="0">
                          <a:solidFill>
                            <a:srgbClr val="000000"/>
                          </a:solidFill>
                          <a:effectLst/>
                          <a:latin typeface="Calibri" panose="020F0502020204030204" pitchFamily="34" charset="0"/>
                        </a:rPr>
                        <a:t> Mesleki İngilizce II </a:t>
                      </a:r>
                    </a:p>
                    <a:p>
                      <a:pPr algn="ctr" fontAlgn="b">
                        <a:buNone/>
                      </a:pPr>
                      <a:r>
                        <a:rPr lang="tr-TR" sz="1900" b="1" i="0" u="none" strike="noStrike" dirty="0">
                          <a:solidFill>
                            <a:srgbClr val="000000"/>
                          </a:solidFill>
                          <a:effectLst/>
                          <a:latin typeface="Calibri" panose="020F0502020204030204" pitchFamily="34" charset="0"/>
                        </a:rPr>
                        <a:t>1. Sınıf Bahar</a:t>
                      </a:r>
                    </a:p>
                  </a:txBody>
                  <a:tcPr marL="0" marR="0" marT="0" marB="0" anchor="b"/>
                </a:tc>
                <a:tc>
                  <a:txBody>
                    <a:bodyPr/>
                    <a:lstStyle/>
                    <a:p>
                      <a:pPr algn="ctr" fontAlgn="b">
                        <a:buNone/>
                      </a:pPr>
                      <a:r>
                        <a:rPr lang="tr-TR" sz="1900" b="1" i="0" u="none" strike="noStrike" dirty="0">
                          <a:solidFill>
                            <a:srgbClr val="000000"/>
                          </a:solidFill>
                          <a:effectLst/>
                          <a:latin typeface="Calibri" panose="020F0502020204030204" pitchFamily="34" charset="0"/>
                        </a:rPr>
                        <a:t>Mesleki İngilizce III </a:t>
                      </a:r>
                    </a:p>
                    <a:p>
                      <a:pPr algn="ctr" fontAlgn="b">
                        <a:buNone/>
                      </a:pPr>
                      <a:r>
                        <a:rPr lang="tr-TR" sz="1900" b="1" i="0" u="none" strike="noStrike" dirty="0">
                          <a:solidFill>
                            <a:srgbClr val="000000"/>
                          </a:solidFill>
                          <a:effectLst/>
                          <a:latin typeface="Calibri" panose="020F0502020204030204" pitchFamily="34" charset="0"/>
                        </a:rPr>
                        <a:t>2. Sınıf Güz</a:t>
                      </a:r>
                    </a:p>
                  </a:txBody>
                  <a:tcPr marL="0" marR="0" marT="0" marB="0" anchor="b"/>
                </a:tc>
                <a:tc>
                  <a:txBody>
                    <a:bodyPr/>
                    <a:lstStyle/>
                    <a:p>
                      <a:pPr algn="ctr" fontAlgn="b">
                        <a:buNone/>
                      </a:pPr>
                      <a:r>
                        <a:rPr lang="tr-TR" sz="1900" b="1" i="0" u="none" strike="noStrike" dirty="0">
                          <a:solidFill>
                            <a:srgbClr val="000000"/>
                          </a:solidFill>
                          <a:effectLst/>
                          <a:latin typeface="Calibri" panose="020F0502020204030204" pitchFamily="34" charset="0"/>
                        </a:rPr>
                        <a:t> Mesleki İngilizce IV </a:t>
                      </a:r>
                    </a:p>
                    <a:p>
                      <a:pPr algn="ctr" fontAlgn="b">
                        <a:buNone/>
                      </a:pPr>
                      <a:r>
                        <a:rPr lang="tr-TR" sz="1900" b="1" i="0" u="none" strike="noStrike" dirty="0">
                          <a:solidFill>
                            <a:srgbClr val="000000"/>
                          </a:solidFill>
                          <a:effectLst/>
                          <a:latin typeface="Calibri" panose="020F0502020204030204" pitchFamily="34" charset="0"/>
                        </a:rPr>
                        <a:t>2. Sınıf Bahar</a:t>
                      </a:r>
                    </a:p>
                  </a:txBody>
                  <a:tcPr marL="0" marR="0" marT="0" marB="0" anchor="b"/>
                </a:tc>
                <a:tc>
                  <a:txBody>
                    <a:bodyPr/>
                    <a:lstStyle/>
                    <a:p>
                      <a:pPr algn="ctr" fontAlgn="b">
                        <a:buNone/>
                      </a:pPr>
                      <a:r>
                        <a:rPr lang="tr-TR" sz="1900" b="1" i="0" u="none" strike="noStrike" dirty="0">
                          <a:solidFill>
                            <a:srgbClr val="000000"/>
                          </a:solidFill>
                          <a:effectLst/>
                          <a:latin typeface="Calibri" panose="020F0502020204030204" pitchFamily="34" charset="0"/>
                        </a:rPr>
                        <a:t>Mesleki İngilizce V </a:t>
                      </a:r>
                    </a:p>
                    <a:p>
                      <a:pPr algn="ctr" fontAlgn="b">
                        <a:buNone/>
                      </a:pPr>
                      <a:r>
                        <a:rPr lang="tr-TR" sz="1900" b="1" i="0" u="none" strike="noStrike" dirty="0">
                          <a:solidFill>
                            <a:srgbClr val="000000"/>
                          </a:solidFill>
                          <a:effectLst/>
                          <a:latin typeface="Calibri" panose="020F0502020204030204" pitchFamily="34" charset="0"/>
                        </a:rPr>
                        <a:t>3. Sınıf Güz (Sağlık Yönetimi &amp; Odyoloji)</a:t>
                      </a:r>
                    </a:p>
                  </a:txBody>
                  <a:tcPr marL="0" marR="0" marT="0" marB="0" anchor="b"/>
                </a:tc>
                <a:tc>
                  <a:txBody>
                    <a:bodyPr/>
                    <a:lstStyle/>
                    <a:p>
                      <a:pPr algn="ctr" fontAlgn="b">
                        <a:buNone/>
                      </a:pPr>
                      <a:r>
                        <a:rPr lang="tr-TR" sz="1900" b="1" i="0" u="none" strike="noStrike" dirty="0">
                          <a:solidFill>
                            <a:srgbClr val="000000"/>
                          </a:solidFill>
                          <a:effectLst/>
                          <a:latin typeface="Calibri" panose="020F0502020204030204" pitchFamily="34" charset="0"/>
                        </a:rPr>
                        <a:t> Mesleki İngilizce VI </a:t>
                      </a:r>
                    </a:p>
                    <a:p>
                      <a:pPr algn="ctr" fontAlgn="b">
                        <a:buNone/>
                      </a:pPr>
                      <a:r>
                        <a:rPr lang="tr-TR" sz="1900" b="1" i="0" u="none" strike="noStrike" dirty="0">
                          <a:solidFill>
                            <a:srgbClr val="000000"/>
                          </a:solidFill>
                          <a:effectLst/>
                          <a:latin typeface="Calibri" panose="020F0502020204030204" pitchFamily="34" charset="0"/>
                        </a:rPr>
                        <a:t>3. Sınıf Bahar Sağlık Yönetimi &amp; Odyoloji)</a:t>
                      </a:r>
                    </a:p>
                  </a:txBody>
                  <a:tcPr marL="0" marR="0" marT="0" marB="0" anchor="b"/>
                </a:tc>
                <a:tc>
                  <a:txBody>
                    <a:bodyPr/>
                    <a:lstStyle/>
                    <a:p>
                      <a:pPr algn="ctr" fontAlgn="b">
                        <a:buNone/>
                      </a:pPr>
                      <a:r>
                        <a:rPr lang="tr-TR" sz="1900" b="1" i="0" u="none" strike="noStrike" dirty="0">
                          <a:solidFill>
                            <a:srgbClr val="000000"/>
                          </a:solidFill>
                          <a:effectLst/>
                          <a:latin typeface="Calibri" panose="020F0502020204030204" pitchFamily="34" charset="0"/>
                        </a:rPr>
                        <a:t>Mesleki İngilizce VII </a:t>
                      </a:r>
                    </a:p>
                    <a:p>
                      <a:pPr algn="ctr" fontAlgn="b">
                        <a:buNone/>
                      </a:pPr>
                      <a:r>
                        <a:rPr lang="tr-TR" sz="1900" b="1" i="0" u="none" strike="noStrike" dirty="0">
                          <a:solidFill>
                            <a:srgbClr val="000000"/>
                          </a:solidFill>
                          <a:effectLst/>
                          <a:latin typeface="Calibri" panose="020F0502020204030204" pitchFamily="34" charset="0"/>
                        </a:rPr>
                        <a:t>4. Sınıf Güz (Odyoloji)</a:t>
                      </a:r>
                    </a:p>
                  </a:txBody>
                  <a:tcPr marL="0" marR="0" marT="0" marB="0" anchor="b"/>
                </a:tc>
                <a:tc>
                  <a:txBody>
                    <a:bodyPr/>
                    <a:lstStyle/>
                    <a:p>
                      <a:pPr algn="ctr" fontAlgn="b">
                        <a:buNone/>
                      </a:pPr>
                      <a:r>
                        <a:rPr lang="tr-TR" sz="1900" b="1" i="0" u="none" strike="noStrike" dirty="0">
                          <a:solidFill>
                            <a:srgbClr val="000000"/>
                          </a:solidFill>
                          <a:effectLst/>
                          <a:latin typeface="Calibri" panose="020F0502020204030204" pitchFamily="34" charset="0"/>
                        </a:rPr>
                        <a:t> Mesleki İngilizce VIII </a:t>
                      </a:r>
                    </a:p>
                    <a:p>
                      <a:pPr algn="ctr" fontAlgn="b">
                        <a:buNone/>
                      </a:pPr>
                      <a:r>
                        <a:rPr lang="tr-TR" sz="1900" b="1" i="0" u="none" strike="noStrike" dirty="0">
                          <a:solidFill>
                            <a:srgbClr val="000000"/>
                          </a:solidFill>
                          <a:effectLst/>
                          <a:latin typeface="Calibri" panose="020F0502020204030204" pitchFamily="34" charset="0"/>
                        </a:rPr>
                        <a:t>4. Sınıf Bahar (Odyoloji)</a:t>
                      </a:r>
                    </a:p>
                  </a:txBody>
                  <a:tcPr marL="0" marR="0" marT="0" marB="0" anchor="b"/>
                </a:tc>
                <a:extLst>
                  <a:ext uri="{0D108BD9-81ED-4DB2-BD59-A6C34878D82A}">
                    <a16:rowId xmlns:a16="http://schemas.microsoft.com/office/drawing/2014/main" val="403676911"/>
                  </a:ext>
                </a:extLst>
              </a:tr>
              <a:tr h="288931">
                <a:tc>
                  <a:txBody>
                    <a:bodyPr/>
                    <a:lstStyle/>
                    <a:p>
                      <a:pPr algn="ctr" fontAlgn="b">
                        <a:buNone/>
                      </a:pPr>
                      <a:r>
                        <a:rPr lang="tr-TR" sz="1900" b="0" i="0" u="none" strike="noStrike" dirty="0">
                          <a:solidFill>
                            <a:srgbClr val="000000"/>
                          </a:solidFill>
                          <a:effectLst/>
                          <a:latin typeface="Calibri" panose="020F0502020204030204" pitchFamily="34" charset="0"/>
                        </a:rPr>
                        <a:t>237</a:t>
                      </a:r>
                    </a:p>
                  </a:txBody>
                  <a:tcPr marL="0" marR="0" marT="0" marB="0" anchor="b"/>
                </a:tc>
                <a:tc>
                  <a:txBody>
                    <a:bodyPr/>
                    <a:lstStyle/>
                    <a:p>
                      <a:pPr algn="ctr" fontAlgn="b">
                        <a:buNone/>
                      </a:pPr>
                      <a:r>
                        <a:rPr lang="tr-TR" sz="1900" b="0" i="0" u="none" strike="noStrike" dirty="0">
                          <a:solidFill>
                            <a:srgbClr val="000000"/>
                          </a:solidFill>
                          <a:effectLst/>
                          <a:latin typeface="Calibri" panose="020F0502020204030204" pitchFamily="34" charset="0"/>
                        </a:rPr>
                        <a:t>-</a:t>
                      </a:r>
                    </a:p>
                  </a:txBody>
                  <a:tcPr marL="0" marR="0" marT="0" marB="0" anchor="b"/>
                </a:tc>
                <a:tc>
                  <a:txBody>
                    <a:bodyPr/>
                    <a:lstStyle/>
                    <a:p>
                      <a:pPr algn="ctr" fontAlgn="b">
                        <a:buNone/>
                      </a:pPr>
                      <a:r>
                        <a:rPr lang="tr-TR" sz="1900" b="0" i="0" u="none" strike="noStrike" dirty="0">
                          <a:solidFill>
                            <a:srgbClr val="000000"/>
                          </a:solidFill>
                          <a:effectLst/>
                          <a:latin typeface="Calibri" panose="020F0502020204030204" pitchFamily="34" charset="0"/>
                        </a:rPr>
                        <a:t>206</a:t>
                      </a:r>
                    </a:p>
                  </a:txBody>
                  <a:tcPr marL="0" marR="0" marT="0" marB="0" anchor="b"/>
                </a:tc>
                <a:tc>
                  <a:txBody>
                    <a:bodyPr/>
                    <a:lstStyle/>
                    <a:p>
                      <a:pPr algn="ctr" fontAlgn="b">
                        <a:buNone/>
                      </a:pPr>
                      <a:r>
                        <a:rPr lang="tr-TR" sz="1900" b="0" i="0" u="none" strike="noStrike" dirty="0">
                          <a:solidFill>
                            <a:srgbClr val="000000"/>
                          </a:solidFill>
                          <a:effectLst/>
                          <a:latin typeface="Calibri" panose="020F0502020204030204" pitchFamily="34" charset="0"/>
                        </a:rPr>
                        <a:t>-</a:t>
                      </a:r>
                    </a:p>
                  </a:txBody>
                  <a:tcPr marL="0" marR="0" marT="0" marB="0" anchor="b"/>
                </a:tc>
                <a:tc>
                  <a:txBody>
                    <a:bodyPr/>
                    <a:lstStyle/>
                    <a:p>
                      <a:pPr algn="ctr" fontAlgn="b">
                        <a:buNone/>
                      </a:pPr>
                      <a:r>
                        <a:rPr lang="tr-TR" sz="1900" b="0" i="0" u="none" strike="noStrike" dirty="0">
                          <a:solidFill>
                            <a:srgbClr val="000000"/>
                          </a:solidFill>
                          <a:effectLst/>
                          <a:latin typeface="Calibri" panose="020F0502020204030204" pitchFamily="34" charset="0"/>
                        </a:rPr>
                        <a:t>44</a:t>
                      </a:r>
                    </a:p>
                  </a:txBody>
                  <a:tcPr marL="0" marR="0" marT="0" marB="0" anchor="b"/>
                </a:tc>
                <a:tc>
                  <a:txBody>
                    <a:bodyPr/>
                    <a:lstStyle/>
                    <a:p>
                      <a:pPr algn="ctr" fontAlgn="b">
                        <a:buNone/>
                      </a:pPr>
                      <a:r>
                        <a:rPr lang="tr-TR" sz="1900" b="0" i="0" u="none" strike="noStrike" dirty="0">
                          <a:solidFill>
                            <a:srgbClr val="000000"/>
                          </a:solidFill>
                          <a:effectLst/>
                          <a:latin typeface="Calibri" panose="020F0502020204030204" pitchFamily="34" charset="0"/>
                        </a:rPr>
                        <a:t>-</a:t>
                      </a:r>
                    </a:p>
                  </a:txBody>
                  <a:tcPr marL="0" marR="0" marT="0" marB="0" anchor="b"/>
                </a:tc>
                <a:tc>
                  <a:txBody>
                    <a:bodyPr/>
                    <a:lstStyle/>
                    <a:p>
                      <a:pPr algn="ctr" fontAlgn="b">
                        <a:buNone/>
                      </a:pPr>
                      <a:r>
                        <a:rPr lang="tr-TR" sz="1900" b="0" i="0" u="none" strike="noStrike" dirty="0">
                          <a:solidFill>
                            <a:srgbClr val="000000"/>
                          </a:solidFill>
                          <a:effectLst/>
                          <a:latin typeface="Calibri" panose="020F0502020204030204" pitchFamily="34" charset="0"/>
                        </a:rPr>
                        <a:t>17</a:t>
                      </a:r>
                    </a:p>
                  </a:txBody>
                  <a:tcPr marL="0" marR="0" marT="0" marB="0" anchor="b"/>
                </a:tc>
                <a:tc>
                  <a:txBody>
                    <a:bodyPr/>
                    <a:lstStyle/>
                    <a:p>
                      <a:pPr algn="ctr" fontAlgn="b">
                        <a:buNone/>
                      </a:pPr>
                      <a:r>
                        <a:rPr lang="tr-TR" sz="1900" b="0" i="0" u="none" strike="noStrike" dirty="0">
                          <a:solidFill>
                            <a:srgbClr val="000000"/>
                          </a:solidFill>
                          <a:effectLst/>
                          <a:latin typeface="Calibri" panose="020F0502020204030204" pitchFamily="34" charset="0"/>
                        </a:rPr>
                        <a:t>-</a:t>
                      </a:r>
                    </a:p>
                  </a:txBody>
                  <a:tcPr marL="0" marR="0" marT="0" marB="0" anchor="b"/>
                </a:tc>
                <a:extLst>
                  <a:ext uri="{0D108BD9-81ED-4DB2-BD59-A6C34878D82A}">
                    <a16:rowId xmlns:a16="http://schemas.microsoft.com/office/drawing/2014/main" val="1730778320"/>
                  </a:ext>
                </a:extLst>
              </a:tr>
            </a:tbl>
          </a:graphicData>
        </a:graphic>
      </p:graphicFrame>
    </p:spTree>
    <p:extLst>
      <p:ext uri="{BB962C8B-B14F-4D97-AF65-F5344CB8AC3E}">
        <p14:creationId xmlns:p14="http://schemas.microsoft.com/office/powerpoint/2010/main" val="1004372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1AE02-2E6C-1EB5-B5EC-532C87D23359}"/>
            </a:ext>
          </a:extLst>
        </p:cNvPr>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8E14F9E4-79A4-D14A-ED2D-29F396A60635}"/>
              </a:ext>
            </a:extLst>
          </p:cNvPr>
          <p:cNvSpPr>
            <a:spLocks noGrp="1"/>
          </p:cNvSpPr>
          <p:nvPr>
            <p:ph idx="1"/>
          </p:nvPr>
        </p:nvSpPr>
        <p:spPr>
          <a:xfrm>
            <a:off x="243840" y="792480"/>
            <a:ext cx="11704320" cy="6047265"/>
          </a:xfrm>
        </p:spPr>
        <p:txBody>
          <a:bodyPr>
            <a:noAutofit/>
          </a:bodyPr>
          <a:lstStyle/>
          <a:p>
            <a:pPr marL="0" indent="0">
              <a:buNone/>
            </a:pPr>
            <a:endParaRPr lang="tr-TR" dirty="0"/>
          </a:p>
          <a:p>
            <a:pPr marL="0" indent="0">
              <a:buNone/>
            </a:pPr>
            <a:endParaRPr lang="tr-TR" sz="1900" dirty="0"/>
          </a:p>
        </p:txBody>
      </p:sp>
      <p:sp>
        <p:nvSpPr>
          <p:cNvPr id="7" name="Başlık 8">
            <a:extLst>
              <a:ext uri="{FF2B5EF4-FFF2-40B4-BE49-F238E27FC236}">
                <a16:creationId xmlns:a16="http://schemas.microsoft.com/office/drawing/2014/main" id="{019019D2-594E-4CDF-05A6-52986111D025}"/>
              </a:ext>
            </a:extLst>
          </p:cNvPr>
          <p:cNvSpPr>
            <a:spLocks noGrp="1"/>
          </p:cNvSpPr>
          <p:nvPr>
            <p:ph type="title"/>
          </p:nvPr>
        </p:nvSpPr>
        <p:spPr>
          <a:xfrm>
            <a:off x="335280" y="18255"/>
            <a:ext cx="9001760" cy="774225"/>
          </a:xfrm>
        </p:spPr>
        <p:txBody>
          <a:bodyPr>
            <a:normAutofit/>
          </a:bodyPr>
          <a:lstStyle/>
          <a:p>
            <a:r>
              <a:rPr lang="tr-TR" sz="2800" b="1" dirty="0">
                <a:solidFill>
                  <a:schemeClr val="bg1"/>
                </a:solidFill>
                <a:latin typeface="Calibri" panose="020F0502020204030204" pitchFamily="34" charset="0"/>
                <a:cs typeface="Calibri" panose="020F0502020204030204" pitchFamily="34" charset="0"/>
              </a:rPr>
              <a:t>SBF &amp; SBE SEÇMELİ İNGİLİZCE DERSİ ÖĞRENCİ SAYILARI</a:t>
            </a:r>
            <a:endParaRPr lang="tr-TR" sz="2800" b="1" dirty="0">
              <a:solidFill>
                <a:schemeClr val="bg1"/>
              </a:solidFill>
              <a:latin typeface="+mn-lt"/>
            </a:endParaRPr>
          </a:p>
        </p:txBody>
      </p:sp>
      <p:sp>
        <p:nvSpPr>
          <p:cNvPr id="3" name="Metin kutusu 2">
            <a:extLst>
              <a:ext uri="{FF2B5EF4-FFF2-40B4-BE49-F238E27FC236}">
                <a16:creationId xmlns:a16="http://schemas.microsoft.com/office/drawing/2014/main" id="{FCB89616-67D4-BCB9-6439-6CA8CF138DC8}"/>
              </a:ext>
            </a:extLst>
          </p:cNvPr>
          <p:cNvSpPr txBox="1"/>
          <p:nvPr/>
        </p:nvSpPr>
        <p:spPr>
          <a:xfrm flipH="1" flipV="1">
            <a:off x="11582400" y="3422133"/>
            <a:ext cx="304800" cy="7571303"/>
          </a:xfrm>
          <a:prstGeom prst="rect">
            <a:avLst/>
          </a:prstGeom>
          <a:noFill/>
        </p:spPr>
        <p:txBody>
          <a:bodyPr wrap="square">
            <a:spAutoFit/>
          </a:bodyPr>
          <a:lstStyle/>
          <a:p>
            <a:r>
              <a:rPr lang="tr-TR" sz="1800" b="1" dirty="0">
                <a:solidFill>
                  <a:schemeClr val="bg1"/>
                </a:solidFill>
                <a:latin typeface="+mn-lt"/>
              </a:rPr>
              <a:t>3.ARAŞTIRMA, YAYIN VE PROJELER </a:t>
            </a:r>
            <a:endParaRPr lang="tr-TR" dirty="0"/>
          </a:p>
        </p:txBody>
      </p:sp>
      <p:graphicFrame>
        <p:nvGraphicFramePr>
          <p:cNvPr id="4" name="Tablo 3">
            <a:extLst>
              <a:ext uri="{FF2B5EF4-FFF2-40B4-BE49-F238E27FC236}">
                <a16:creationId xmlns:a16="http://schemas.microsoft.com/office/drawing/2014/main" id="{C1068ED7-ECCB-6CE0-019D-45BEDA83DE05}"/>
              </a:ext>
            </a:extLst>
          </p:cNvPr>
          <p:cNvGraphicFramePr>
            <a:graphicFrameLocks noGrp="1"/>
          </p:cNvGraphicFramePr>
          <p:nvPr>
            <p:extLst>
              <p:ext uri="{D42A27DB-BD31-4B8C-83A1-F6EECF244321}">
                <p14:modId xmlns:p14="http://schemas.microsoft.com/office/powerpoint/2010/main" val="2168500454"/>
              </p:ext>
            </p:extLst>
          </p:nvPr>
        </p:nvGraphicFramePr>
        <p:xfrm>
          <a:off x="1575178" y="1566705"/>
          <a:ext cx="3883925" cy="3520440"/>
        </p:xfrm>
        <a:graphic>
          <a:graphicData uri="http://schemas.openxmlformats.org/drawingml/2006/table">
            <a:tbl>
              <a:tblPr firstRow="1" bandRow="1">
                <a:tableStyleId>{5940675A-B579-460E-94D1-54222C63F5DA}</a:tableStyleId>
              </a:tblPr>
              <a:tblGrid>
                <a:gridCol w="3883925">
                  <a:extLst>
                    <a:ext uri="{9D8B030D-6E8A-4147-A177-3AD203B41FA5}">
                      <a16:colId xmlns:a16="http://schemas.microsoft.com/office/drawing/2014/main" val="1350812563"/>
                    </a:ext>
                  </a:extLst>
                </a:gridCol>
              </a:tblGrid>
              <a:tr h="370840">
                <a:tc>
                  <a:txBody>
                    <a:bodyPr/>
                    <a:lstStyle/>
                    <a:p>
                      <a:pPr algn="ctr"/>
                      <a:r>
                        <a:rPr lang="tr-TR" sz="1900" b="1" dirty="0"/>
                        <a:t>2024-2025</a:t>
                      </a:r>
                      <a:endParaRPr lang="en-US" sz="1900" b="1" dirty="0"/>
                    </a:p>
                  </a:txBody>
                  <a:tcPr/>
                </a:tc>
                <a:extLst>
                  <a:ext uri="{0D108BD9-81ED-4DB2-BD59-A6C34878D82A}">
                    <a16:rowId xmlns:a16="http://schemas.microsoft.com/office/drawing/2014/main" val="628669285"/>
                  </a:ext>
                </a:extLst>
              </a:tr>
              <a:tr h="667743">
                <a:tc>
                  <a:txBody>
                    <a:bodyPr/>
                    <a:lstStyle/>
                    <a:p>
                      <a:pPr algn="ctr" fontAlgn="b">
                        <a:buNone/>
                      </a:pPr>
                      <a:r>
                        <a:rPr lang="tr-TR" sz="1900" b="1" i="0" u="none" strike="noStrike" dirty="0">
                          <a:solidFill>
                            <a:srgbClr val="000000"/>
                          </a:solidFill>
                          <a:effectLst/>
                          <a:latin typeface="Calibri" panose="020F0502020204030204" pitchFamily="34" charset="0"/>
                        </a:rPr>
                        <a:t>Hemşirelikte Vaka Temelli İngilizce İletişim Becerileri (SBF)</a:t>
                      </a:r>
                    </a:p>
                    <a:p>
                      <a:pPr algn="ctr" fontAlgn="b">
                        <a:buNone/>
                      </a:pPr>
                      <a:r>
                        <a:rPr lang="tr-TR" sz="1900" b="1" i="0" u="none" strike="noStrike" dirty="0">
                          <a:solidFill>
                            <a:srgbClr val="000000"/>
                          </a:solidFill>
                          <a:effectLst/>
                          <a:latin typeface="Calibri" panose="020F0502020204030204" pitchFamily="34" charset="0"/>
                        </a:rPr>
                        <a:t>Güz</a:t>
                      </a:r>
                    </a:p>
                  </a:txBody>
                  <a:tcPr marL="0" marR="0" marT="0" marB="0" anchor="b"/>
                </a:tc>
                <a:extLst>
                  <a:ext uri="{0D108BD9-81ED-4DB2-BD59-A6C34878D82A}">
                    <a16:rowId xmlns:a16="http://schemas.microsoft.com/office/drawing/2014/main" val="2565988205"/>
                  </a:ext>
                </a:extLst>
              </a:tr>
              <a:tr h="370840">
                <a:tc>
                  <a:txBody>
                    <a:bodyPr/>
                    <a:lstStyle/>
                    <a:p>
                      <a:pPr algn="ctr" fontAlgn="b">
                        <a:buNone/>
                      </a:pPr>
                      <a:r>
                        <a:rPr lang="tr-TR" sz="1900" b="0" i="0" u="none" strike="noStrike" dirty="0">
                          <a:solidFill>
                            <a:srgbClr val="000000"/>
                          </a:solidFill>
                          <a:effectLst/>
                          <a:latin typeface="Calibri" panose="020F0502020204030204" pitchFamily="34" charset="0"/>
                        </a:rPr>
                        <a:t>25</a:t>
                      </a:r>
                    </a:p>
                  </a:txBody>
                  <a:tcPr marL="0" marR="0" marT="0" marB="0" anchor="b"/>
                </a:tc>
                <a:extLst>
                  <a:ext uri="{0D108BD9-81ED-4DB2-BD59-A6C34878D82A}">
                    <a16:rowId xmlns:a16="http://schemas.microsoft.com/office/drawing/2014/main" val="2197887347"/>
                  </a:ext>
                </a:extLst>
              </a:tr>
              <a:tr h="370840">
                <a:tc>
                  <a:txBody>
                    <a:bodyPr/>
                    <a:lstStyle/>
                    <a:p>
                      <a:pPr algn="ctr" fontAlgn="b">
                        <a:buNone/>
                      </a:pPr>
                      <a:r>
                        <a:rPr lang="tr-TR" sz="1900" b="1" i="0" u="none" strike="noStrike" dirty="0">
                          <a:solidFill>
                            <a:srgbClr val="000000"/>
                          </a:solidFill>
                          <a:effectLst/>
                          <a:latin typeface="Calibri" panose="020F0502020204030204" pitchFamily="34" charset="0"/>
                        </a:rPr>
                        <a:t>2025-2026</a:t>
                      </a:r>
                    </a:p>
                  </a:txBody>
                  <a:tcPr marL="0" marR="0" marT="0" marB="0" anchor="b"/>
                </a:tc>
                <a:extLst>
                  <a:ext uri="{0D108BD9-81ED-4DB2-BD59-A6C34878D82A}">
                    <a16:rowId xmlns:a16="http://schemas.microsoft.com/office/drawing/2014/main" val="3653396446"/>
                  </a:ext>
                </a:extLst>
              </a:tr>
              <a:tr h="370840">
                <a:tc>
                  <a:txBody>
                    <a:bodyPr/>
                    <a:lstStyle/>
                    <a:p>
                      <a:pPr algn="ctr" fontAlgn="b">
                        <a:buNone/>
                      </a:pPr>
                      <a:r>
                        <a:rPr lang="tr-TR" sz="1900" b="1" i="0" u="none" strike="noStrike" dirty="0">
                          <a:solidFill>
                            <a:srgbClr val="000000"/>
                          </a:solidFill>
                          <a:effectLst/>
                          <a:latin typeface="Calibri" panose="020F0502020204030204" pitchFamily="34" charset="0"/>
                        </a:rPr>
                        <a:t>Hemşirelikte Vaka Temelli İngilizce İletişim Becerileri (SBF)</a:t>
                      </a:r>
                    </a:p>
                    <a:p>
                      <a:pPr algn="ctr" fontAlgn="b">
                        <a:buNone/>
                      </a:pPr>
                      <a:r>
                        <a:rPr lang="tr-TR" sz="1900" b="1" i="0" u="none" strike="noStrike" dirty="0">
                          <a:solidFill>
                            <a:srgbClr val="000000"/>
                          </a:solidFill>
                          <a:effectLst/>
                          <a:latin typeface="Calibri" panose="020F0502020204030204" pitchFamily="34" charset="0"/>
                        </a:rPr>
                        <a:t>Güz</a:t>
                      </a:r>
                    </a:p>
                    <a:p>
                      <a:pPr algn="ctr" fontAlgn="b">
                        <a:buNone/>
                      </a:pPr>
                      <a:endParaRPr lang="tr-TR" sz="19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19899269"/>
                  </a:ext>
                </a:extLst>
              </a:tr>
              <a:tr h="370840">
                <a:tc>
                  <a:txBody>
                    <a:bodyPr/>
                    <a:lstStyle/>
                    <a:p>
                      <a:pPr algn="ctr" fontAlgn="b">
                        <a:buNone/>
                      </a:pPr>
                      <a:r>
                        <a:rPr lang="tr-TR" sz="1900" b="0" i="0" u="none" strike="noStrike" dirty="0">
                          <a:solidFill>
                            <a:srgbClr val="000000"/>
                          </a:solidFill>
                          <a:effectLst/>
                          <a:latin typeface="Calibri" panose="020F0502020204030204" pitchFamily="34" charset="0"/>
                        </a:rPr>
                        <a:t>12</a:t>
                      </a:r>
                    </a:p>
                  </a:txBody>
                  <a:tcPr marL="0" marR="0" marT="0" marB="0" anchor="b"/>
                </a:tc>
                <a:extLst>
                  <a:ext uri="{0D108BD9-81ED-4DB2-BD59-A6C34878D82A}">
                    <a16:rowId xmlns:a16="http://schemas.microsoft.com/office/drawing/2014/main" val="3221015878"/>
                  </a:ext>
                </a:extLst>
              </a:tr>
            </a:tbl>
          </a:graphicData>
        </a:graphic>
      </p:graphicFrame>
      <p:graphicFrame>
        <p:nvGraphicFramePr>
          <p:cNvPr id="2" name="Tablo 1">
            <a:extLst>
              <a:ext uri="{FF2B5EF4-FFF2-40B4-BE49-F238E27FC236}">
                <a16:creationId xmlns:a16="http://schemas.microsoft.com/office/drawing/2014/main" id="{24CCC74E-2EE9-0C0C-3523-F21034A27FF1}"/>
              </a:ext>
            </a:extLst>
          </p:cNvPr>
          <p:cNvGraphicFramePr>
            <a:graphicFrameLocks noGrp="1"/>
          </p:cNvGraphicFramePr>
          <p:nvPr>
            <p:extLst>
              <p:ext uri="{D42A27DB-BD31-4B8C-83A1-F6EECF244321}">
                <p14:modId xmlns:p14="http://schemas.microsoft.com/office/powerpoint/2010/main" val="3275029095"/>
              </p:ext>
            </p:extLst>
          </p:nvPr>
        </p:nvGraphicFramePr>
        <p:xfrm>
          <a:off x="5915167" y="1566705"/>
          <a:ext cx="3883925" cy="3520440"/>
        </p:xfrm>
        <a:graphic>
          <a:graphicData uri="http://schemas.openxmlformats.org/drawingml/2006/table">
            <a:tbl>
              <a:tblPr firstRow="1" bandRow="1">
                <a:tableStyleId>{5940675A-B579-460E-94D1-54222C63F5DA}</a:tableStyleId>
              </a:tblPr>
              <a:tblGrid>
                <a:gridCol w="3883925">
                  <a:extLst>
                    <a:ext uri="{9D8B030D-6E8A-4147-A177-3AD203B41FA5}">
                      <a16:colId xmlns:a16="http://schemas.microsoft.com/office/drawing/2014/main" val="3210676694"/>
                    </a:ext>
                  </a:extLst>
                </a:gridCol>
              </a:tblGrid>
              <a:tr h="370840">
                <a:tc>
                  <a:txBody>
                    <a:bodyPr/>
                    <a:lstStyle/>
                    <a:p>
                      <a:pPr algn="ctr"/>
                      <a:r>
                        <a:rPr lang="tr-TR" sz="1900" b="1" dirty="0"/>
                        <a:t>2024-2025</a:t>
                      </a:r>
                      <a:endParaRPr lang="en-US" sz="1900" b="1" dirty="0"/>
                    </a:p>
                  </a:txBody>
                  <a:tcPr/>
                </a:tc>
                <a:extLst>
                  <a:ext uri="{0D108BD9-81ED-4DB2-BD59-A6C34878D82A}">
                    <a16:rowId xmlns:a16="http://schemas.microsoft.com/office/drawing/2014/main" val="775981136"/>
                  </a:ext>
                </a:extLst>
              </a:tr>
              <a:tr h="667743">
                <a:tc>
                  <a:txBody>
                    <a:bodyPr/>
                    <a:lstStyle/>
                    <a:p>
                      <a:pPr algn="ctr" fontAlgn="b">
                        <a:buNone/>
                      </a:pPr>
                      <a:r>
                        <a:rPr lang="tr-TR" sz="1900" b="1" i="0" u="none" strike="noStrike" dirty="0">
                          <a:solidFill>
                            <a:srgbClr val="000000"/>
                          </a:solidFill>
                          <a:effectLst/>
                          <a:latin typeface="Calibri" panose="020F0502020204030204" pitchFamily="34" charset="0"/>
                        </a:rPr>
                        <a:t>Medikal İngilizce 1 (Enstitü)</a:t>
                      </a:r>
                    </a:p>
                    <a:p>
                      <a:pPr algn="ctr" fontAlgn="b">
                        <a:buNone/>
                      </a:pPr>
                      <a:r>
                        <a:rPr lang="tr-TR" sz="1900" b="1" i="0" u="none" strike="noStrike" dirty="0">
                          <a:solidFill>
                            <a:srgbClr val="000000"/>
                          </a:solidFill>
                          <a:effectLst/>
                          <a:latin typeface="Calibri" panose="020F0502020204030204" pitchFamily="34" charset="0"/>
                        </a:rPr>
                        <a:t>Bahar</a:t>
                      </a:r>
                    </a:p>
                    <a:p>
                      <a:pPr algn="ctr" fontAlgn="b">
                        <a:buNone/>
                      </a:pPr>
                      <a:endParaRPr lang="tr-TR" sz="19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65664300"/>
                  </a:ext>
                </a:extLst>
              </a:tr>
              <a:tr h="370840">
                <a:tc>
                  <a:txBody>
                    <a:bodyPr/>
                    <a:lstStyle/>
                    <a:p>
                      <a:pPr algn="ctr" fontAlgn="b">
                        <a:buNone/>
                      </a:pPr>
                      <a:r>
                        <a:rPr lang="tr-TR" sz="1900" b="0" i="0" u="none" strike="noStrike" dirty="0">
                          <a:solidFill>
                            <a:srgbClr val="000000"/>
                          </a:solidFill>
                          <a:effectLst/>
                          <a:latin typeface="Calibri" panose="020F0502020204030204" pitchFamily="34" charset="0"/>
                        </a:rPr>
                        <a:t>22</a:t>
                      </a:r>
                    </a:p>
                  </a:txBody>
                  <a:tcPr marL="0" marR="0" marT="0" marB="0" anchor="b"/>
                </a:tc>
                <a:extLst>
                  <a:ext uri="{0D108BD9-81ED-4DB2-BD59-A6C34878D82A}">
                    <a16:rowId xmlns:a16="http://schemas.microsoft.com/office/drawing/2014/main" val="2906591539"/>
                  </a:ext>
                </a:extLst>
              </a:tr>
              <a:tr h="370840">
                <a:tc>
                  <a:txBody>
                    <a:bodyPr/>
                    <a:lstStyle/>
                    <a:p>
                      <a:pPr algn="ctr" fontAlgn="b">
                        <a:buNone/>
                      </a:pPr>
                      <a:r>
                        <a:rPr lang="tr-TR" sz="1900" b="1" i="0" u="none" strike="noStrike" dirty="0">
                          <a:solidFill>
                            <a:srgbClr val="000000"/>
                          </a:solidFill>
                          <a:effectLst/>
                          <a:latin typeface="Calibri" panose="020F0502020204030204" pitchFamily="34" charset="0"/>
                        </a:rPr>
                        <a:t>2025-2026 </a:t>
                      </a:r>
                    </a:p>
                  </a:txBody>
                  <a:tcPr marL="0" marR="0" marT="0" marB="0" anchor="b"/>
                </a:tc>
                <a:extLst>
                  <a:ext uri="{0D108BD9-81ED-4DB2-BD59-A6C34878D82A}">
                    <a16:rowId xmlns:a16="http://schemas.microsoft.com/office/drawing/2014/main" val="1283146993"/>
                  </a:ext>
                </a:extLst>
              </a:tr>
              <a:tr h="370840">
                <a:tc>
                  <a:txBody>
                    <a:bodyPr/>
                    <a:lstStyle/>
                    <a:p>
                      <a:pPr algn="ctr" fontAlgn="b">
                        <a:buNone/>
                      </a:pPr>
                      <a:r>
                        <a:rPr lang="tr-TR" sz="1900" b="1" i="0" u="none" strike="noStrike" dirty="0">
                          <a:solidFill>
                            <a:srgbClr val="000000"/>
                          </a:solidFill>
                          <a:effectLst/>
                          <a:latin typeface="Calibri" panose="020F0502020204030204" pitchFamily="34" charset="0"/>
                        </a:rPr>
                        <a:t>Medikal İngilizce 1 (Enstitü)</a:t>
                      </a:r>
                    </a:p>
                    <a:p>
                      <a:pPr algn="ctr" fontAlgn="b">
                        <a:buNone/>
                      </a:pPr>
                      <a:r>
                        <a:rPr lang="tr-TR" sz="1900" b="1" i="0" u="none" strike="noStrike" dirty="0">
                          <a:solidFill>
                            <a:srgbClr val="000000"/>
                          </a:solidFill>
                          <a:effectLst/>
                          <a:latin typeface="Calibri" panose="020F0502020204030204" pitchFamily="34" charset="0"/>
                        </a:rPr>
                        <a:t>Bahar</a:t>
                      </a:r>
                    </a:p>
                    <a:p>
                      <a:pPr algn="ctr" fontAlgn="b">
                        <a:buNone/>
                      </a:pPr>
                      <a:endParaRPr lang="tr-TR" sz="1900" b="1" i="0" u="none" strike="noStrike" dirty="0">
                        <a:solidFill>
                          <a:srgbClr val="000000"/>
                        </a:solidFill>
                        <a:effectLst/>
                        <a:latin typeface="Calibri" panose="020F0502020204030204" pitchFamily="34" charset="0"/>
                      </a:endParaRPr>
                    </a:p>
                    <a:p>
                      <a:pPr algn="ctr" fontAlgn="b">
                        <a:buNone/>
                      </a:pPr>
                      <a:endParaRPr lang="tr-TR" sz="19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4081165"/>
                  </a:ext>
                </a:extLst>
              </a:tr>
              <a:tr h="370840">
                <a:tc>
                  <a:txBody>
                    <a:bodyPr/>
                    <a:lstStyle/>
                    <a:p>
                      <a:pPr algn="ctr" fontAlgn="b">
                        <a:buNone/>
                      </a:pPr>
                      <a:r>
                        <a:rPr lang="tr-TR" sz="1900" b="0" i="0" u="none" strike="noStrike" dirty="0">
                          <a:solidFill>
                            <a:srgbClr val="000000"/>
                          </a:solidFill>
                          <a:effectLst/>
                          <a:latin typeface="Calibri" panose="020F0502020204030204" pitchFamily="34" charset="0"/>
                        </a:rPr>
                        <a:t>-</a:t>
                      </a:r>
                    </a:p>
                  </a:txBody>
                  <a:tcPr marL="0" marR="0" marT="0" marB="0" anchor="b"/>
                </a:tc>
                <a:extLst>
                  <a:ext uri="{0D108BD9-81ED-4DB2-BD59-A6C34878D82A}">
                    <a16:rowId xmlns:a16="http://schemas.microsoft.com/office/drawing/2014/main" val="1348349664"/>
                  </a:ext>
                </a:extLst>
              </a:tr>
            </a:tbl>
          </a:graphicData>
        </a:graphic>
      </p:graphicFrame>
    </p:spTree>
    <p:extLst>
      <p:ext uri="{BB962C8B-B14F-4D97-AF65-F5344CB8AC3E}">
        <p14:creationId xmlns:p14="http://schemas.microsoft.com/office/powerpoint/2010/main" val="1728861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83691-1EDF-4597-85E7-4FF751CB1694}"/>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BF1249B3-62AA-EB18-9E8A-1842B3C70F1C}"/>
              </a:ext>
            </a:extLst>
          </p:cNvPr>
          <p:cNvSpPr txBox="1"/>
          <p:nvPr/>
        </p:nvSpPr>
        <p:spPr>
          <a:xfrm>
            <a:off x="0" y="3059668"/>
            <a:ext cx="12191999" cy="646331"/>
          </a:xfrm>
          <a:prstGeom prst="rect">
            <a:avLst/>
          </a:prstGeom>
          <a:noFill/>
        </p:spPr>
        <p:txBody>
          <a:bodyPr wrap="square" rtlCol="0">
            <a:spAutoFit/>
          </a:bodyPr>
          <a:lstStyle/>
          <a:p>
            <a:pPr algn="ctr"/>
            <a:r>
              <a:rPr lang="tr-TR" sz="3600" b="1" dirty="0">
                <a:solidFill>
                  <a:schemeClr val="bg1"/>
                </a:solidFill>
              </a:rPr>
              <a:t>AKREDİTASYON VE KALİTE FAALİYETLERİ </a:t>
            </a:r>
          </a:p>
        </p:txBody>
      </p:sp>
    </p:spTree>
    <p:extLst>
      <p:ext uri="{BB962C8B-B14F-4D97-AF65-F5344CB8AC3E}">
        <p14:creationId xmlns:p14="http://schemas.microsoft.com/office/powerpoint/2010/main" val="4240374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9D965-2AF4-9949-D9F3-E73EB05DB5A1}"/>
            </a:ext>
          </a:extLst>
        </p:cNvPr>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20E16008-9955-368A-36E2-C3D81A1C4683}"/>
              </a:ext>
            </a:extLst>
          </p:cNvPr>
          <p:cNvSpPr>
            <a:spLocks noGrp="1"/>
          </p:cNvSpPr>
          <p:nvPr>
            <p:ph idx="1"/>
          </p:nvPr>
        </p:nvSpPr>
        <p:spPr>
          <a:xfrm>
            <a:off x="838200" y="1119116"/>
            <a:ext cx="10515600" cy="5057847"/>
          </a:xfrm>
        </p:spPr>
        <p:txBody>
          <a:bodyPr>
            <a:normAutofit/>
          </a:bodyPr>
          <a:lstStyle/>
          <a:p>
            <a:pPr lvl="0"/>
            <a:r>
              <a:rPr lang="tr-TR" dirty="0"/>
              <a:t>Program akreditasyon çalışmaları:</a:t>
            </a:r>
          </a:p>
          <a:p>
            <a:pPr lvl="0"/>
            <a:endParaRPr lang="tr-TR" sz="2100" dirty="0"/>
          </a:p>
          <a:p>
            <a:pPr lvl="0" algn="just"/>
            <a:r>
              <a:rPr lang="tr-TR" sz="2100" noProof="0" dirty="0"/>
              <a:t>İç değerlendirme raporu hazırlıkları:16.12.2025 Tarihinde İç Denetim gerçekleştirilmiş olup, raporda belirtilen süreç kartları vb. tamamlanmak üzere çalışmalar başlamıştır.</a:t>
            </a:r>
          </a:p>
          <a:p>
            <a:pPr lvl="0" algn="just"/>
            <a:r>
              <a:rPr lang="tr-TR" sz="2100" noProof="0" dirty="0"/>
              <a:t>İç denetim bulguları doğrultusunda süreç iyileştirme faaliyetleri başlatılmıştır.</a:t>
            </a:r>
          </a:p>
          <a:p>
            <a:pPr lvl="0" algn="just"/>
            <a:r>
              <a:rPr lang="tr-TR" sz="2100" noProof="0" dirty="0"/>
              <a:t>Yabancı Diller Bölümünde uzman olarak görev yapmakta olan Serpil </a:t>
            </a:r>
            <a:r>
              <a:rPr lang="tr-TR" sz="2100" noProof="0" dirty="0" err="1"/>
              <a:t>Koçaslan</a:t>
            </a:r>
            <a:r>
              <a:rPr lang="tr-TR" sz="2100" noProof="0" dirty="0"/>
              <a:t> TS EN ISO 9001:2015 KALİTE YÖNETİM SİSTEMİ BİLGİLENDİRME </a:t>
            </a:r>
            <a:r>
              <a:rPr lang="tr-TR" sz="2100" noProof="0" dirty="0" err="1"/>
              <a:t>EĞİTİMİ’ne</a:t>
            </a:r>
            <a:r>
              <a:rPr lang="tr-TR" sz="2100" noProof="0" dirty="0"/>
              <a:t> katılmıştır. </a:t>
            </a:r>
          </a:p>
          <a:p>
            <a:pPr lvl="0" algn="just"/>
            <a:endParaRPr lang="tr-TR" sz="2100" noProof="0" dirty="0"/>
          </a:p>
          <a:p>
            <a:pPr lvl="0" algn="just"/>
            <a:r>
              <a:rPr lang="tr-TR" sz="2100" noProof="0" dirty="0"/>
              <a:t>YÖKAK kalite döngüsü faaliyetleri: Yabancı Diller Bölümü olarak YÖKAK kapsamında bölüm bazlı KİDR tablosu, risk analizleri hazırlanmıştır.</a:t>
            </a:r>
          </a:p>
        </p:txBody>
      </p:sp>
      <p:sp>
        <p:nvSpPr>
          <p:cNvPr id="7" name="Başlık 8">
            <a:extLst>
              <a:ext uri="{FF2B5EF4-FFF2-40B4-BE49-F238E27FC236}">
                <a16:creationId xmlns:a16="http://schemas.microsoft.com/office/drawing/2014/main" id="{D338D55D-7333-C11A-734F-451FB0F95EEA}"/>
              </a:ext>
            </a:extLst>
          </p:cNvPr>
          <p:cNvSpPr>
            <a:spLocks noGrp="1"/>
          </p:cNvSpPr>
          <p:nvPr>
            <p:ph type="title"/>
          </p:nvPr>
        </p:nvSpPr>
        <p:spPr>
          <a:xfrm>
            <a:off x="335280" y="18255"/>
            <a:ext cx="9001760" cy="774225"/>
          </a:xfrm>
        </p:spPr>
        <p:txBody>
          <a:bodyPr>
            <a:normAutofit/>
          </a:bodyPr>
          <a:lstStyle/>
          <a:p>
            <a:r>
              <a:rPr lang="tr-TR" sz="2700" b="1" dirty="0">
                <a:solidFill>
                  <a:schemeClr val="bg1"/>
                </a:solidFill>
                <a:latin typeface="+mn-lt"/>
              </a:rPr>
              <a:t>4.AKREDİTASYON VE KALİTE FAALİYETLERİ </a:t>
            </a:r>
          </a:p>
        </p:txBody>
      </p:sp>
    </p:spTree>
    <p:extLst>
      <p:ext uri="{BB962C8B-B14F-4D97-AF65-F5344CB8AC3E}">
        <p14:creationId xmlns:p14="http://schemas.microsoft.com/office/powerpoint/2010/main" val="657342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679A4-DCF7-5DE3-F920-799DDFFCC9B7}"/>
            </a:ext>
          </a:extLst>
        </p:cNvPr>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E26D8184-52CD-6193-2A81-993D551F165D}"/>
              </a:ext>
            </a:extLst>
          </p:cNvPr>
          <p:cNvSpPr>
            <a:spLocks noGrp="1"/>
          </p:cNvSpPr>
          <p:nvPr>
            <p:ph idx="1"/>
          </p:nvPr>
        </p:nvSpPr>
        <p:spPr>
          <a:xfrm>
            <a:off x="838200" y="1108364"/>
            <a:ext cx="10515600" cy="5361709"/>
          </a:xfrm>
        </p:spPr>
        <p:txBody>
          <a:bodyPr>
            <a:normAutofit fontScale="92500" lnSpcReduction="20000"/>
          </a:bodyPr>
          <a:lstStyle/>
          <a:p>
            <a:pPr>
              <a:buNone/>
            </a:pPr>
            <a:r>
              <a:rPr lang="tr-TR" b="1" dirty="0">
                <a:latin typeface="Calibri" panose="020F0502020204030204" pitchFamily="34" charset="0"/>
                <a:cs typeface="Calibri" panose="020F0502020204030204" pitchFamily="34" charset="0"/>
              </a:rPr>
              <a:t>                                                      </a:t>
            </a:r>
            <a:r>
              <a:rPr lang="tr-TR" dirty="0">
                <a:latin typeface="Calibri" panose="020F0502020204030204" pitchFamily="34" charset="0"/>
                <a:cs typeface="Calibri" panose="020F0502020204030204" pitchFamily="34" charset="0"/>
              </a:rPr>
              <a:t>Bölüm Başkanı</a:t>
            </a:r>
          </a:p>
          <a:p>
            <a:pPr marL="0" indent="0">
              <a:buNone/>
            </a:pPr>
            <a:r>
              <a:rPr lang="tr-TR" dirty="0">
                <a:latin typeface="Calibri" panose="020F0502020204030204" pitchFamily="34" charset="0"/>
                <a:cs typeface="Calibri" panose="020F0502020204030204" pitchFamily="34" charset="0"/>
              </a:rPr>
              <a:t>                                              İngilizce Hazırlık Programı</a:t>
            </a:r>
          </a:p>
          <a:p>
            <a:pPr marL="0" indent="0">
              <a:buNone/>
            </a:pPr>
            <a:r>
              <a:rPr lang="tr-TR" b="1" dirty="0">
                <a:latin typeface="Calibri" panose="020F0502020204030204" pitchFamily="34" charset="0"/>
                <a:cs typeface="Calibri" panose="020F0502020204030204" pitchFamily="34" charset="0"/>
              </a:rPr>
              <a:t>				  Öğr. Gör. Saadet DENİZ </a:t>
            </a:r>
            <a:endParaRPr lang="tr-TR" dirty="0">
              <a:latin typeface="Calibri" panose="020F0502020204030204" pitchFamily="34" charset="0"/>
              <a:cs typeface="Calibri" panose="020F0502020204030204" pitchFamily="34" charset="0"/>
            </a:endParaRPr>
          </a:p>
          <a:p>
            <a:pPr marL="0" indent="0">
              <a:buNone/>
            </a:pPr>
            <a:endParaRPr lang="tr-TR" b="1" dirty="0">
              <a:latin typeface="Calibri" panose="020F0502020204030204" pitchFamily="34" charset="0"/>
              <a:cs typeface="Calibri" panose="020F0502020204030204" pitchFamily="34" charset="0"/>
            </a:endParaRPr>
          </a:p>
          <a:p>
            <a:pPr>
              <a:buNone/>
            </a:pPr>
            <a:r>
              <a:rPr lang="tr-TR" dirty="0">
                <a:latin typeface="Calibri" panose="020F0502020204030204" pitchFamily="34" charset="0"/>
                <a:cs typeface="Calibri" panose="020F0502020204030204" pitchFamily="34" charset="0"/>
              </a:rPr>
              <a:t>                                             Sağlık Bilimleri Fakültesi </a:t>
            </a:r>
          </a:p>
          <a:p>
            <a:pPr algn="ctr">
              <a:buNone/>
            </a:pPr>
            <a:r>
              <a:rPr lang="tr-TR" dirty="0">
                <a:latin typeface="Calibri" panose="020F0502020204030204" pitchFamily="34" charset="0"/>
                <a:cs typeface="Calibri" panose="020F0502020204030204" pitchFamily="34" charset="0"/>
              </a:rPr>
              <a:t>Genel ve Mesleki İngilizce Derslerinden Sorumlu Akademik Koordinatör</a:t>
            </a:r>
          </a:p>
          <a:p>
            <a:pPr algn="ctr">
              <a:buNone/>
            </a:pPr>
            <a:r>
              <a:rPr lang="tr-TR" b="1" dirty="0">
                <a:latin typeface="Calibri" panose="020F0502020204030204" pitchFamily="34" charset="0"/>
                <a:cs typeface="Calibri" panose="020F0502020204030204" pitchFamily="34" charset="0"/>
              </a:rPr>
              <a:t>Öğr. Gör. Akın SARI</a:t>
            </a:r>
          </a:p>
          <a:p>
            <a:pPr algn="ctr">
              <a:buNone/>
            </a:pPr>
            <a:endParaRPr lang="tr-TR" b="1" dirty="0">
              <a:latin typeface="Calibri" panose="020F0502020204030204" pitchFamily="34" charset="0"/>
              <a:cs typeface="Calibri" panose="020F0502020204030204" pitchFamily="34" charset="0"/>
            </a:endParaRPr>
          </a:p>
          <a:p>
            <a:pPr algn="ctr"/>
            <a:r>
              <a:rPr lang="tr-TR" b="1" dirty="0">
                <a:latin typeface="Calibri" panose="020F0502020204030204" pitchFamily="34" charset="0"/>
                <a:cs typeface="Calibri" panose="020F0502020204030204" pitchFamily="34" charset="0"/>
              </a:rPr>
              <a:t>Öğr. Gör. Akın Sarı 28.04.2021 tarihinden itibaren Akademik Koordinatörlük görevine başlamıştır.</a:t>
            </a:r>
          </a:p>
          <a:p>
            <a:pPr algn="ctr"/>
            <a:endParaRPr lang="tr-TR" b="1" dirty="0">
              <a:latin typeface="Calibri" panose="020F0502020204030204" pitchFamily="34" charset="0"/>
              <a:cs typeface="Calibri" panose="020F0502020204030204" pitchFamily="34" charset="0"/>
            </a:endParaRPr>
          </a:p>
          <a:p>
            <a:pPr marL="0" indent="0">
              <a:buNone/>
            </a:pPr>
            <a:r>
              <a:rPr lang="tr-TR" dirty="0">
                <a:cs typeface="Times New Roman"/>
              </a:rPr>
              <a:t>                                    Uzman /Sultangazi İlhan </a:t>
            </a:r>
            <a:r>
              <a:rPr lang="tr-TR" dirty="0" err="1">
                <a:cs typeface="Times New Roman"/>
              </a:rPr>
              <a:t>Varank</a:t>
            </a:r>
            <a:r>
              <a:rPr lang="tr-TR" dirty="0">
                <a:cs typeface="Times New Roman"/>
              </a:rPr>
              <a:t> Yerleşkesi</a:t>
            </a:r>
          </a:p>
          <a:p>
            <a:pPr marL="0" indent="0">
              <a:buNone/>
            </a:pPr>
            <a:r>
              <a:rPr lang="tr-TR" dirty="0">
                <a:cs typeface="Times New Roman"/>
              </a:rPr>
              <a:t>	                                        </a:t>
            </a:r>
            <a:r>
              <a:rPr lang="tr-TR" b="1" dirty="0">
                <a:cs typeface="Times New Roman"/>
              </a:rPr>
              <a:t>Serpil KOÇASLAN</a:t>
            </a:r>
          </a:p>
          <a:p>
            <a:pPr algn="ctr"/>
            <a:endParaRPr lang="tr-TR" dirty="0"/>
          </a:p>
        </p:txBody>
      </p:sp>
      <p:sp>
        <p:nvSpPr>
          <p:cNvPr id="7" name="Başlık 8">
            <a:extLst>
              <a:ext uri="{FF2B5EF4-FFF2-40B4-BE49-F238E27FC236}">
                <a16:creationId xmlns:a16="http://schemas.microsoft.com/office/drawing/2014/main" id="{63A515BD-2785-BFC8-BC71-91975BDF6B82}"/>
              </a:ext>
            </a:extLst>
          </p:cNvPr>
          <p:cNvSpPr>
            <a:spLocks noGrp="1"/>
          </p:cNvSpPr>
          <p:nvPr>
            <p:ph type="title"/>
          </p:nvPr>
        </p:nvSpPr>
        <p:spPr>
          <a:xfrm>
            <a:off x="335280" y="18255"/>
            <a:ext cx="9001760" cy="774225"/>
          </a:xfrm>
        </p:spPr>
        <p:txBody>
          <a:bodyPr>
            <a:normAutofit/>
          </a:bodyPr>
          <a:lstStyle/>
          <a:p>
            <a:r>
              <a:rPr lang="tr-TR" sz="2800" b="1" dirty="0">
                <a:solidFill>
                  <a:schemeClr val="bg1"/>
                </a:solidFill>
                <a:latin typeface="+mn-lt"/>
              </a:rPr>
              <a:t>YABANCI DİLLER BÖLÜMÜ AKADEMİK VE İDARİ KADRO</a:t>
            </a:r>
          </a:p>
        </p:txBody>
      </p:sp>
    </p:spTree>
    <p:extLst>
      <p:ext uri="{BB962C8B-B14F-4D97-AF65-F5344CB8AC3E}">
        <p14:creationId xmlns:p14="http://schemas.microsoft.com/office/powerpoint/2010/main" val="2267982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BD1A3-C671-40E3-D47B-1E6BBC8596D6}"/>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BD7BA284-07F1-FE37-FE1D-35C929DE526F}"/>
              </a:ext>
            </a:extLst>
          </p:cNvPr>
          <p:cNvSpPr txBox="1"/>
          <p:nvPr/>
        </p:nvSpPr>
        <p:spPr>
          <a:xfrm>
            <a:off x="0" y="3059668"/>
            <a:ext cx="12191999" cy="646331"/>
          </a:xfrm>
          <a:prstGeom prst="rect">
            <a:avLst/>
          </a:prstGeom>
          <a:noFill/>
        </p:spPr>
        <p:txBody>
          <a:bodyPr wrap="square" rtlCol="0">
            <a:spAutoFit/>
          </a:bodyPr>
          <a:lstStyle/>
          <a:p>
            <a:pPr algn="ctr"/>
            <a:r>
              <a:rPr lang="tr-TR" sz="3600" b="1" dirty="0">
                <a:solidFill>
                  <a:schemeClr val="bg1"/>
                </a:solidFill>
              </a:rPr>
              <a:t>TOPLUMSAL KATKI FAALİYETLERİ </a:t>
            </a:r>
          </a:p>
        </p:txBody>
      </p:sp>
    </p:spTree>
    <p:extLst>
      <p:ext uri="{BB962C8B-B14F-4D97-AF65-F5344CB8AC3E}">
        <p14:creationId xmlns:p14="http://schemas.microsoft.com/office/powerpoint/2010/main" val="714718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69B24-ADE8-B026-DAC0-6D8506FA97D1}"/>
            </a:ext>
          </a:extLst>
        </p:cNvPr>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A1B08E5B-1E56-620C-60B7-B51E2ACB1DB6}"/>
              </a:ext>
            </a:extLst>
          </p:cNvPr>
          <p:cNvSpPr>
            <a:spLocks noGrp="1"/>
          </p:cNvSpPr>
          <p:nvPr>
            <p:ph idx="1"/>
          </p:nvPr>
        </p:nvSpPr>
        <p:spPr/>
        <p:txBody>
          <a:bodyPr>
            <a:normAutofit/>
          </a:bodyPr>
          <a:lstStyle/>
          <a:p>
            <a:pPr lvl="0" algn="just"/>
            <a:r>
              <a:rPr lang="tr-TR" sz="1900" dirty="0"/>
              <a:t>9-11 Aralık 2025 tarihli, Öğr. Gör. Ayşe Karaçam’ın eğitimci olarak katıldığı, Başakşehir İlçesi Borsa İstanbul Başakşehir Mesleki ve Teknik Anadolu Lisesinin bünyesinde bulunan ve Mesleki ve Teknik Eğitim Genel Müdürlüğüne bağlı faaliyet yürüten Sektörel Mükemmeliyet Merkezi "Mesleki ve Teknik Eğitim Politika Belgesi" stratejileri kapsamında bana iletilen talep doğrultusunda 9-10-11 Aralık tarihlerinde, ve 09.00-16.00 saat aralıklarında Mesleki İngilizce öğretmenlerine yönelik olarak, "İngilizce Eğitimi Uygulamaları Kursu"</a:t>
            </a:r>
          </a:p>
          <a:p>
            <a:pPr lvl="0"/>
            <a:r>
              <a:rPr lang="tr-TR" sz="1900" dirty="0"/>
              <a:t>Sürekli Eğitim Merkezi ile İngilizce kurs planlamaları yapılmaktadır.</a:t>
            </a:r>
          </a:p>
          <a:p>
            <a:pPr lvl="0"/>
            <a:r>
              <a:rPr lang="tr-TR" sz="1900" dirty="0"/>
              <a:t>Uluslararası İlişkiler Ofisi’nin yürüttüğü Erasmus+ Personel ve Öğrenci Hareketliliği kapsamında İngilizce Yeterlik Sınavı uygulamaları (Güz &amp; Bahar Dönemi)</a:t>
            </a:r>
          </a:p>
          <a:p>
            <a:pPr marL="0" lvl="0" indent="0">
              <a:buNone/>
            </a:pPr>
            <a:endParaRPr lang="tr-TR" dirty="0"/>
          </a:p>
        </p:txBody>
      </p:sp>
      <p:sp>
        <p:nvSpPr>
          <p:cNvPr id="7" name="Başlık 8">
            <a:extLst>
              <a:ext uri="{FF2B5EF4-FFF2-40B4-BE49-F238E27FC236}">
                <a16:creationId xmlns:a16="http://schemas.microsoft.com/office/drawing/2014/main" id="{4F70D9DA-47DE-0AF0-252B-959F0BFAEF5D}"/>
              </a:ext>
            </a:extLst>
          </p:cNvPr>
          <p:cNvSpPr>
            <a:spLocks noGrp="1"/>
          </p:cNvSpPr>
          <p:nvPr>
            <p:ph type="title"/>
          </p:nvPr>
        </p:nvSpPr>
        <p:spPr>
          <a:xfrm>
            <a:off x="335280" y="18255"/>
            <a:ext cx="9001760" cy="774225"/>
          </a:xfrm>
        </p:spPr>
        <p:txBody>
          <a:bodyPr>
            <a:normAutofit/>
          </a:bodyPr>
          <a:lstStyle/>
          <a:p>
            <a:r>
              <a:rPr lang="tr-TR" sz="2700" b="1" dirty="0">
                <a:solidFill>
                  <a:schemeClr val="bg1"/>
                </a:solidFill>
                <a:latin typeface="+mn-lt"/>
              </a:rPr>
              <a:t>5.TOPLUMSAL KATKI FAALİYETLERİ </a:t>
            </a:r>
          </a:p>
        </p:txBody>
      </p:sp>
    </p:spTree>
    <p:extLst>
      <p:ext uri="{BB962C8B-B14F-4D97-AF65-F5344CB8AC3E}">
        <p14:creationId xmlns:p14="http://schemas.microsoft.com/office/powerpoint/2010/main" val="2432358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A3DAC-5753-511C-5B2E-9405D305B893}"/>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C30821D7-E3D4-BCBD-5BA0-64C504BC6B09}"/>
              </a:ext>
            </a:extLst>
          </p:cNvPr>
          <p:cNvSpPr txBox="1"/>
          <p:nvPr/>
        </p:nvSpPr>
        <p:spPr>
          <a:xfrm>
            <a:off x="0" y="3059668"/>
            <a:ext cx="12191999" cy="646331"/>
          </a:xfrm>
          <a:prstGeom prst="rect">
            <a:avLst/>
          </a:prstGeom>
          <a:noFill/>
        </p:spPr>
        <p:txBody>
          <a:bodyPr wrap="square" rtlCol="0">
            <a:spAutoFit/>
          </a:bodyPr>
          <a:lstStyle/>
          <a:p>
            <a:pPr algn="ctr"/>
            <a:r>
              <a:rPr lang="tr-TR" sz="3600" b="1" dirty="0">
                <a:solidFill>
                  <a:schemeClr val="bg1"/>
                </a:solidFill>
                <a:ea typeface="Aptos" panose="020B0004020202020204" pitchFamily="34" charset="0"/>
              </a:rPr>
              <a:t>ÖĞRENCİ ÇALIŞMALARI</a:t>
            </a:r>
            <a:endParaRPr lang="tr-TR" sz="3600" b="1" dirty="0">
              <a:solidFill>
                <a:schemeClr val="bg1"/>
              </a:solidFill>
            </a:endParaRPr>
          </a:p>
        </p:txBody>
      </p:sp>
    </p:spTree>
    <p:extLst>
      <p:ext uri="{BB962C8B-B14F-4D97-AF65-F5344CB8AC3E}">
        <p14:creationId xmlns:p14="http://schemas.microsoft.com/office/powerpoint/2010/main" val="2531873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E479C-A99A-6CBE-9E2D-AF09759C09C1}"/>
            </a:ext>
          </a:extLst>
        </p:cNvPr>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8F8525F6-B2C4-F284-F952-AD4268807BD4}"/>
              </a:ext>
            </a:extLst>
          </p:cNvPr>
          <p:cNvSpPr>
            <a:spLocks noGrp="1"/>
          </p:cNvSpPr>
          <p:nvPr>
            <p:ph idx="1"/>
          </p:nvPr>
        </p:nvSpPr>
        <p:spPr/>
        <p:txBody>
          <a:bodyPr/>
          <a:lstStyle/>
          <a:p>
            <a:pPr marL="0" lvl="0" indent="0">
              <a:buNone/>
            </a:pPr>
            <a:r>
              <a:rPr lang="tr-TR" sz="1900" dirty="0"/>
              <a:t>Her akademik yılda;</a:t>
            </a:r>
          </a:p>
          <a:p>
            <a:pPr lvl="0"/>
            <a:r>
              <a:rPr lang="tr-TR" sz="1900" dirty="0"/>
              <a:t>İngilizce  Hazırlık Programı İngilizce Genel Kültür &amp; Bilgi Yarışması</a:t>
            </a:r>
          </a:p>
          <a:p>
            <a:pPr lvl="0"/>
            <a:r>
              <a:rPr lang="tr-TR" sz="1900" dirty="0"/>
              <a:t>Sağlık Bilimleri Fakültesi İngilizce Yazma Yarışması düzenlenmektedir.</a:t>
            </a:r>
          </a:p>
          <a:p>
            <a:pPr lvl="0"/>
            <a:endParaRPr lang="tr-TR" sz="1900" dirty="0"/>
          </a:p>
          <a:p>
            <a:r>
              <a:rPr lang="tr-TR" sz="1900" dirty="0"/>
              <a:t>23-24 Aralık 2025 Sağlık Bilimleri Fakültesi Mesleki İngilizce Simülasyon Yarışması</a:t>
            </a:r>
          </a:p>
          <a:p>
            <a:endParaRPr lang="tr-TR" sz="1900" dirty="0"/>
          </a:p>
          <a:p>
            <a:r>
              <a:rPr lang="tr-TR" sz="1900" dirty="0"/>
              <a:t>2024-2025 Bahar Dönemi Eczacılık Fakültesi İngilizce Poster Sunumu Yarışması</a:t>
            </a:r>
          </a:p>
          <a:p>
            <a:pPr marL="0" lvl="0" indent="0">
              <a:buNone/>
            </a:pPr>
            <a:r>
              <a:rPr lang="tr-TR" sz="1900" dirty="0"/>
              <a:t>   </a:t>
            </a:r>
            <a:endParaRPr lang="tr-TR" dirty="0"/>
          </a:p>
        </p:txBody>
      </p:sp>
      <p:sp>
        <p:nvSpPr>
          <p:cNvPr id="7" name="Başlık 8">
            <a:extLst>
              <a:ext uri="{FF2B5EF4-FFF2-40B4-BE49-F238E27FC236}">
                <a16:creationId xmlns:a16="http://schemas.microsoft.com/office/drawing/2014/main" id="{EFE4F694-8BB7-3D7B-124C-BE379C4B7950}"/>
              </a:ext>
            </a:extLst>
          </p:cNvPr>
          <p:cNvSpPr>
            <a:spLocks noGrp="1"/>
          </p:cNvSpPr>
          <p:nvPr>
            <p:ph type="title"/>
          </p:nvPr>
        </p:nvSpPr>
        <p:spPr>
          <a:xfrm>
            <a:off x="335280" y="18255"/>
            <a:ext cx="9001760" cy="774225"/>
          </a:xfrm>
        </p:spPr>
        <p:txBody>
          <a:bodyPr>
            <a:normAutofit/>
          </a:bodyPr>
          <a:lstStyle/>
          <a:p>
            <a:r>
              <a:rPr lang="tr-TR" sz="2700" b="1" dirty="0">
                <a:solidFill>
                  <a:schemeClr val="bg1"/>
                </a:solidFill>
                <a:latin typeface="+mn-lt"/>
                <a:ea typeface="Aptos" panose="020B0004020202020204" pitchFamily="34" charset="0"/>
              </a:rPr>
              <a:t>6.ÖĞRENCİ ÇALIŞMALARI</a:t>
            </a:r>
            <a:endParaRPr lang="tr-TR" sz="2700" dirty="0">
              <a:solidFill>
                <a:schemeClr val="bg1"/>
              </a:solidFill>
              <a:latin typeface="+mn-lt"/>
            </a:endParaRPr>
          </a:p>
        </p:txBody>
      </p:sp>
    </p:spTree>
    <p:extLst>
      <p:ext uri="{BB962C8B-B14F-4D97-AF65-F5344CB8AC3E}">
        <p14:creationId xmlns:p14="http://schemas.microsoft.com/office/powerpoint/2010/main" val="3333509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E41C2-F0F9-A54B-8FC1-13CBBF6E6960}"/>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DE43B5FF-0028-0660-AB1E-17B4FC95394E}"/>
              </a:ext>
            </a:extLst>
          </p:cNvPr>
          <p:cNvSpPr txBox="1"/>
          <p:nvPr/>
        </p:nvSpPr>
        <p:spPr>
          <a:xfrm>
            <a:off x="0" y="3059668"/>
            <a:ext cx="12191999" cy="646331"/>
          </a:xfrm>
          <a:prstGeom prst="rect">
            <a:avLst/>
          </a:prstGeom>
          <a:noFill/>
        </p:spPr>
        <p:txBody>
          <a:bodyPr wrap="square" rtlCol="0">
            <a:spAutoFit/>
          </a:bodyPr>
          <a:lstStyle/>
          <a:p>
            <a:pPr algn="ctr"/>
            <a:r>
              <a:rPr lang="tr-TR" sz="3600" b="1" dirty="0">
                <a:solidFill>
                  <a:schemeClr val="bg1"/>
                </a:solidFill>
                <a:ea typeface="Aptos" panose="020B0004020202020204" pitchFamily="34" charset="0"/>
              </a:rPr>
              <a:t>İNSAN KAYNAKLARI VE AKADEMİK GELİŞİM </a:t>
            </a:r>
            <a:endParaRPr lang="tr-TR" sz="3600" b="1" dirty="0">
              <a:solidFill>
                <a:schemeClr val="bg1"/>
              </a:solidFill>
            </a:endParaRPr>
          </a:p>
        </p:txBody>
      </p:sp>
    </p:spTree>
    <p:extLst>
      <p:ext uri="{BB962C8B-B14F-4D97-AF65-F5344CB8AC3E}">
        <p14:creationId xmlns:p14="http://schemas.microsoft.com/office/powerpoint/2010/main" val="1180925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D2657-E5B2-4846-C8BA-4C3C27F5EB0E}"/>
            </a:ext>
          </a:extLst>
        </p:cNvPr>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214F0F88-6AFF-794C-234B-C20B1212D2CB}"/>
              </a:ext>
            </a:extLst>
          </p:cNvPr>
          <p:cNvSpPr>
            <a:spLocks noGrp="1"/>
          </p:cNvSpPr>
          <p:nvPr>
            <p:ph idx="1"/>
          </p:nvPr>
        </p:nvSpPr>
        <p:spPr/>
        <p:txBody>
          <a:bodyPr>
            <a:normAutofit/>
          </a:bodyPr>
          <a:lstStyle/>
          <a:p>
            <a:pPr lvl="0"/>
            <a:r>
              <a:rPr lang="tr-TR" sz="1900" dirty="0"/>
              <a:t>Akademik personelin mesleki gelişimi desteklenmektedir.</a:t>
            </a:r>
          </a:p>
          <a:p>
            <a:pPr lvl="0"/>
            <a:r>
              <a:rPr lang="tr-TR" sz="1900" dirty="0"/>
              <a:t>Eğitim ve hizmet içi faaliyetlere katılım teşvik edilmektedir.</a:t>
            </a:r>
          </a:p>
          <a:p>
            <a:pPr lvl="0"/>
            <a:r>
              <a:rPr lang="tr-TR" sz="1900" dirty="0"/>
              <a:t>Bölüm mail grupları ile eğitim, konferans, webinar, vb. gelişim etkinlikleri akademik personellere duyurulmaktadır.</a:t>
            </a:r>
          </a:p>
        </p:txBody>
      </p:sp>
      <p:sp>
        <p:nvSpPr>
          <p:cNvPr id="7" name="Başlık 8">
            <a:extLst>
              <a:ext uri="{FF2B5EF4-FFF2-40B4-BE49-F238E27FC236}">
                <a16:creationId xmlns:a16="http://schemas.microsoft.com/office/drawing/2014/main" id="{7547B533-4BBF-1EE3-B942-D5ED0D214EEB}"/>
              </a:ext>
            </a:extLst>
          </p:cNvPr>
          <p:cNvSpPr>
            <a:spLocks noGrp="1"/>
          </p:cNvSpPr>
          <p:nvPr>
            <p:ph type="title"/>
          </p:nvPr>
        </p:nvSpPr>
        <p:spPr>
          <a:xfrm>
            <a:off x="335280" y="18255"/>
            <a:ext cx="9001760" cy="774225"/>
          </a:xfrm>
        </p:spPr>
        <p:txBody>
          <a:bodyPr>
            <a:normAutofit/>
          </a:bodyPr>
          <a:lstStyle/>
          <a:p>
            <a:r>
              <a:rPr lang="tr-TR" sz="2700" b="1" dirty="0">
                <a:solidFill>
                  <a:schemeClr val="bg1"/>
                </a:solidFill>
                <a:latin typeface="+mn-lt"/>
                <a:ea typeface="Aptos" panose="020B0004020202020204" pitchFamily="34" charset="0"/>
              </a:rPr>
              <a:t>7.İNSAN KAYNAKLARI VE AKADEMİK GELİŞİM </a:t>
            </a:r>
            <a:endParaRPr lang="tr-TR" sz="2700" dirty="0">
              <a:solidFill>
                <a:schemeClr val="bg1"/>
              </a:solidFill>
              <a:latin typeface="+mn-lt"/>
            </a:endParaRPr>
          </a:p>
        </p:txBody>
      </p:sp>
    </p:spTree>
    <p:extLst>
      <p:ext uri="{BB962C8B-B14F-4D97-AF65-F5344CB8AC3E}">
        <p14:creationId xmlns:p14="http://schemas.microsoft.com/office/powerpoint/2010/main" val="1760548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C5919-8BCE-8662-F2FA-728549498BE6}"/>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98D574EB-DC04-65D0-CEB8-A0289B8CD780}"/>
              </a:ext>
            </a:extLst>
          </p:cNvPr>
          <p:cNvSpPr txBox="1"/>
          <p:nvPr/>
        </p:nvSpPr>
        <p:spPr>
          <a:xfrm>
            <a:off x="0" y="3059668"/>
            <a:ext cx="12191999" cy="646331"/>
          </a:xfrm>
          <a:prstGeom prst="rect">
            <a:avLst/>
          </a:prstGeom>
          <a:noFill/>
        </p:spPr>
        <p:txBody>
          <a:bodyPr wrap="square" rtlCol="0">
            <a:spAutoFit/>
          </a:bodyPr>
          <a:lstStyle/>
          <a:p>
            <a:pPr algn="ctr"/>
            <a:r>
              <a:rPr lang="tr-TR" sz="3600" b="1" dirty="0">
                <a:solidFill>
                  <a:schemeClr val="bg1"/>
                </a:solidFill>
                <a:ea typeface="Aptos" panose="020B0004020202020204" pitchFamily="34" charset="0"/>
              </a:rPr>
              <a:t>BÜTÇE VE KAYNAK KULLANIMI</a:t>
            </a:r>
            <a:endParaRPr lang="tr-TR" sz="3600" b="1" dirty="0">
              <a:solidFill>
                <a:schemeClr val="bg1"/>
              </a:solidFill>
            </a:endParaRPr>
          </a:p>
        </p:txBody>
      </p:sp>
    </p:spTree>
    <p:extLst>
      <p:ext uri="{BB962C8B-B14F-4D97-AF65-F5344CB8AC3E}">
        <p14:creationId xmlns:p14="http://schemas.microsoft.com/office/powerpoint/2010/main" val="271056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EF900-D81A-F04F-34D4-1E0375AF1E51}"/>
            </a:ext>
          </a:extLst>
        </p:cNvPr>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8BEA4E99-0681-6977-2F76-4B5204533783}"/>
              </a:ext>
            </a:extLst>
          </p:cNvPr>
          <p:cNvSpPr>
            <a:spLocks noGrp="1"/>
          </p:cNvSpPr>
          <p:nvPr>
            <p:ph idx="1"/>
          </p:nvPr>
        </p:nvSpPr>
        <p:spPr/>
        <p:txBody>
          <a:bodyPr>
            <a:normAutofit/>
          </a:bodyPr>
          <a:lstStyle/>
          <a:p>
            <a:pPr lvl="0" algn="just"/>
            <a:r>
              <a:rPr lang="tr-TR" sz="1900" dirty="0"/>
              <a:t>Laboratuvar/altyapı ihtiyaçları: Sultangazi İlhan </a:t>
            </a:r>
            <a:r>
              <a:rPr lang="tr-TR" sz="1900" dirty="0" err="1"/>
              <a:t>Varank</a:t>
            </a:r>
            <a:r>
              <a:rPr lang="tr-TR" sz="1900" dirty="0"/>
              <a:t> Yerleşkesi 3. katta bulunan Bilgisayar laboratuvarı bakım çalışmaları yapılması konusunda Bilgi İşlem Direktörlüğümüze e-mail yolu ile bilgi verilmiştir.</a:t>
            </a:r>
          </a:p>
          <a:p>
            <a:pPr marL="0" lvl="0" indent="0" algn="just">
              <a:buNone/>
            </a:pPr>
            <a:endParaRPr lang="tr-TR" sz="1900" dirty="0"/>
          </a:p>
          <a:p>
            <a:pPr lvl="0" algn="just"/>
            <a:r>
              <a:rPr lang="tr-TR" sz="1900" dirty="0"/>
              <a:t>İngilizce Hazırlık Programında öğrenim görecek öğrencilerimiz için İngilizce ders kitapları satın alımı bütçeye eklenerek kurumumuz tarafından satın alımı yapılmaktadır.</a:t>
            </a:r>
          </a:p>
          <a:p>
            <a:pPr lvl="0" algn="just"/>
            <a:endParaRPr lang="tr-TR" sz="1900" dirty="0"/>
          </a:p>
          <a:p>
            <a:pPr lvl="0" algn="just"/>
            <a:r>
              <a:rPr lang="tr-TR" sz="1900" dirty="0"/>
              <a:t>Fiziksel ve dijital altyapı ihtiyaçları düzenli olarak izlenmektedir.</a:t>
            </a:r>
          </a:p>
        </p:txBody>
      </p:sp>
      <p:sp>
        <p:nvSpPr>
          <p:cNvPr id="7" name="Başlık 8">
            <a:extLst>
              <a:ext uri="{FF2B5EF4-FFF2-40B4-BE49-F238E27FC236}">
                <a16:creationId xmlns:a16="http://schemas.microsoft.com/office/drawing/2014/main" id="{635AAE74-9C15-DA17-31B5-21BB4A379AC4}"/>
              </a:ext>
            </a:extLst>
          </p:cNvPr>
          <p:cNvSpPr>
            <a:spLocks noGrp="1"/>
          </p:cNvSpPr>
          <p:nvPr>
            <p:ph type="title"/>
          </p:nvPr>
        </p:nvSpPr>
        <p:spPr>
          <a:xfrm>
            <a:off x="335280" y="18255"/>
            <a:ext cx="9001760" cy="774225"/>
          </a:xfrm>
        </p:spPr>
        <p:txBody>
          <a:bodyPr>
            <a:normAutofit/>
          </a:bodyPr>
          <a:lstStyle/>
          <a:p>
            <a:r>
              <a:rPr lang="tr-TR" sz="2700" b="1" dirty="0">
                <a:solidFill>
                  <a:schemeClr val="bg1"/>
                </a:solidFill>
                <a:latin typeface="+mn-lt"/>
                <a:ea typeface="Aptos" panose="020B0004020202020204" pitchFamily="34" charset="0"/>
              </a:rPr>
              <a:t>8. BÜTÇE VE KAYNAK KULLANIMI</a:t>
            </a:r>
            <a:endParaRPr lang="tr-TR" sz="2700" dirty="0">
              <a:solidFill>
                <a:schemeClr val="bg1"/>
              </a:solidFill>
              <a:latin typeface="+mn-lt"/>
            </a:endParaRPr>
          </a:p>
        </p:txBody>
      </p:sp>
    </p:spTree>
    <p:extLst>
      <p:ext uri="{BB962C8B-B14F-4D97-AF65-F5344CB8AC3E}">
        <p14:creationId xmlns:p14="http://schemas.microsoft.com/office/powerpoint/2010/main" val="300142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9DCC8-C124-33E2-B4CF-582318359D91}"/>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27F4AD37-DF96-5A53-F3F5-AA2BAF99A0AC}"/>
              </a:ext>
            </a:extLst>
          </p:cNvPr>
          <p:cNvSpPr txBox="1"/>
          <p:nvPr/>
        </p:nvSpPr>
        <p:spPr>
          <a:xfrm>
            <a:off x="0" y="3059668"/>
            <a:ext cx="12191999" cy="646331"/>
          </a:xfrm>
          <a:prstGeom prst="rect">
            <a:avLst/>
          </a:prstGeom>
          <a:noFill/>
        </p:spPr>
        <p:txBody>
          <a:bodyPr wrap="square" rtlCol="0">
            <a:spAutoFit/>
          </a:bodyPr>
          <a:lstStyle/>
          <a:p>
            <a:pPr algn="ctr"/>
            <a:r>
              <a:rPr lang="tr-TR" sz="3600" b="1" dirty="0">
                <a:solidFill>
                  <a:schemeClr val="bg1"/>
                </a:solidFill>
                <a:ea typeface="Aptos" panose="020B0004020202020204" pitchFamily="34" charset="0"/>
              </a:rPr>
              <a:t>KARŞILAŞILAN SORUNLAR VE ÇÖZÜM ÖNERİLERİ</a:t>
            </a:r>
            <a:endParaRPr lang="tr-TR" sz="3600" b="1" dirty="0">
              <a:solidFill>
                <a:schemeClr val="bg1"/>
              </a:solidFill>
            </a:endParaRPr>
          </a:p>
        </p:txBody>
      </p:sp>
    </p:spTree>
    <p:extLst>
      <p:ext uri="{BB962C8B-B14F-4D97-AF65-F5344CB8AC3E}">
        <p14:creationId xmlns:p14="http://schemas.microsoft.com/office/powerpoint/2010/main" val="217773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CBC35-3990-B8BF-D403-8B76749BB9E9}"/>
            </a:ext>
          </a:extLst>
        </p:cNvPr>
        <p:cNvGrpSpPr/>
        <p:nvPr/>
      </p:nvGrpSpPr>
      <p:grpSpPr>
        <a:xfrm>
          <a:off x="0" y="0"/>
          <a:ext cx="0" cy="0"/>
          <a:chOff x="0" y="0"/>
          <a:chExt cx="0" cy="0"/>
        </a:xfrm>
      </p:grpSpPr>
      <p:sp>
        <p:nvSpPr>
          <p:cNvPr id="7" name="Başlık 8">
            <a:extLst>
              <a:ext uri="{FF2B5EF4-FFF2-40B4-BE49-F238E27FC236}">
                <a16:creationId xmlns:a16="http://schemas.microsoft.com/office/drawing/2014/main" id="{FDC4808A-AA78-5E6A-F2A1-1E463D6E116C}"/>
              </a:ext>
            </a:extLst>
          </p:cNvPr>
          <p:cNvSpPr>
            <a:spLocks noGrp="1"/>
          </p:cNvSpPr>
          <p:nvPr>
            <p:ph type="title"/>
          </p:nvPr>
        </p:nvSpPr>
        <p:spPr>
          <a:xfrm>
            <a:off x="249382" y="110835"/>
            <a:ext cx="11104418" cy="540329"/>
          </a:xfrm>
        </p:spPr>
        <p:txBody>
          <a:bodyPr>
            <a:normAutofit/>
          </a:bodyPr>
          <a:lstStyle/>
          <a:p>
            <a:r>
              <a:rPr lang="tr-TR" sz="2700" b="1" dirty="0">
                <a:solidFill>
                  <a:schemeClr val="bg1"/>
                </a:solidFill>
                <a:latin typeface="+mn-lt"/>
                <a:ea typeface="Aptos" panose="020B0004020202020204" pitchFamily="34" charset="0"/>
              </a:rPr>
              <a:t>10.KARŞILAŞILAN SORUNLAR VE ÇÖZÜM ÖNERİLERİ</a:t>
            </a:r>
            <a:endParaRPr lang="tr-TR" sz="2700" dirty="0">
              <a:solidFill>
                <a:schemeClr val="bg1"/>
              </a:solidFill>
              <a:latin typeface="+mn-lt"/>
            </a:endParaRPr>
          </a:p>
        </p:txBody>
      </p:sp>
      <p:sp>
        <p:nvSpPr>
          <p:cNvPr id="2" name="İçerik Yer Tutucusu 1">
            <a:extLst>
              <a:ext uri="{FF2B5EF4-FFF2-40B4-BE49-F238E27FC236}">
                <a16:creationId xmlns:a16="http://schemas.microsoft.com/office/drawing/2014/main" id="{7802FBAA-F76B-A573-9A79-C83184950683}"/>
              </a:ext>
            </a:extLst>
          </p:cNvPr>
          <p:cNvSpPr>
            <a:spLocks noGrp="1"/>
          </p:cNvSpPr>
          <p:nvPr>
            <p:ph idx="1"/>
          </p:nvPr>
        </p:nvSpPr>
        <p:spPr>
          <a:xfrm>
            <a:off x="457200" y="1108364"/>
            <a:ext cx="10896600" cy="5384511"/>
          </a:xfrm>
        </p:spPr>
        <p:txBody>
          <a:bodyPr/>
          <a:lstStyle/>
          <a:p>
            <a:pPr algn="just"/>
            <a:r>
              <a:rPr lang="tr-TR" sz="1900" dirty="0"/>
              <a:t>Sultangazi İlhan </a:t>
            </a:r>
            <a:r>
              <a:rPr lang="tr-TR" sz="1900" dirty="0" err="1"/>
              <a:t>Varank</a:t>
            </a:r>
            <a:r>
              <a:rPr lang="tr-TR" sz="1900" dirty="0"/>
              <a:t> Yerleşkemizin ana kampüse uzaklığı sebebiyle bilgisayar, donanım , Bilgi İşlem destek gerektiren konularda yerleşkemizde Bilgi işlem personeli bulunmaması sebebiyle karşılaşılan problemlerin çözümünün uzun süreli olmaktadır. Uzakta bağlantı yolu ile problemler çözüme kavuşturulmaya çalışılıp, çoğunlukla Yabancı Diller Bölümü sekreterliği konu ile çözüm sağlanmaya çalışılmaktadır.</a:t>
            </a:r>
          </a:p>
          <a:p>
            <a:pPr marL="0" indent="0">
              <a:buNone/>
            </a:pPr>
            <a:r>
              <a:rPr lang="tr-TR" sz="1900" dirty="0"/>
              <a:t>Öneri: Sultangazi İlhan </a:t>
            </a:r>
            <a:r>
              <a:rPr lang="tr-TR" sz="1900" dirty="0" err="1"/>
              <a:t>Varank</a:t>
            </a:r>
            <a:r>
              <a:rPr lang="tr-TR" sz="1900" dirty="0"/>
              <a:t> Yerleşkemize Haftanın 2 veya 3 günü Bilgi İşlem Direktörlüğümüz tarafından bir personel görevlendirilmesi.</a:t>
            </a:r>
          </a:p>
          <a:p>
            <a:r>
              <a:rPr lang="tr-TR" sz="1900" dirty="0"/>
              <a:t>Yerleşkemizde bulunan bilgisayarların periodik bakımlarının yapılması.</a:t>
            </a:r>
          </a:p>
          <a:p>
            <a:r>
              <a:rPr lang="tr-TR" sz="1900" dirty="0"/>
              <a:t>Eğitim-öğretim faaliyetler için gerekli satın alma süreçlerinin tamamlanma sürelerinin uzaması</a:t>
            </a:r>
          </a:p>
          <a:p>
            <a:pPr marL="0" indent="0">
              <a:buNone/>
            </a:pPr>
            <a:endParaRPr lang="tr-TR" sz="1900" dirty="0"/>
          </a:p>
          <a:p>
            <a:pPr marL="0" indent="0">
              <a:buNone/>
            </a:pPr>
            <a:r>
              <a:rPr lang="tr-TR" sz="1900" dirty="0"/>
              <a:t> </a:t>
            </a:r>
          </a:p>
          <a:p>
            <a:endParaRPr lang="tr-TR" sz="1900" dirty="0"/>
          </a:p>
          <a:p>
            <a:endParaRPr lang="tr-TR" dirty="0"/>
          </a:p>
        </p:txBody>
      </p:sp>
    </p:spTree>
    <p:extLst>
      <p:ext uri="{BB962C8B-B14F-4D97-AF65-F5344CB8AC3E}">
        <p14:creationId xmlns:p14="http://schemas.microsoft.com/office/powerpoint/2010/main" val="2917738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A979C-9C4F-13A3-D987-29192B9249EA}"/>
            </a:ext>
          </a:extLst>
        </p:cNvPr>
        <p:cNvGrpSpPr/>
        <p:nvPr/>
      </p:nvGrpSpPr>
      <p:grpSpPr>
        <a:xfrm>
          <a:off x="0" y="0"/>
          <a:ext cx="0" cy="0"/>
          <a:chOff x="0" y="0"/>
          <a:chExt cx="0" cy="0"/>
        </a:xfrm>
      </p:grpSpPr>
      <p:sp>
        <p:nvSpPr>
          <p:cNvPr id="7" name="Başlık 8">
            <a:extLst>
              <a:ext uri="{FF2B5EF4-FFF2-40B4-BE49-F238E27FC236}">
                <a16:creationId xmlns:a16="http://schemas.microsoft.com/office/drawing/2014/main" id="{460C46DF-1594-2E66-9464-94361F41C751}"/>
              </a:ext>
            </a:extLst>
          </p:cNvPr>
          <p:cNvSpPr>
            <a:spLocks noGrp="1"/>
          </p:cNvSpPr>
          <p:nvPr>
            <p:ph type="title"/>
          </p:nvPr>
        </p:nvSpPr>
        <p:spPr>
          <a:xfrm>
            <a:off x="335280" y="18255"/>
            <a:ext cx="9001760" cy="774225"/>
          </a:xfrm>
        </p:spPr>
        <p:txBody>
          <a:bodyPr>
            <a:normAutofit/>
          </a:bodyPr>
          <a:lstStyle/>
          <a:p>
            <a:r>
              <a:rPr lang="tr-TR" sz="2700" b="1" dirty="0">
                <a:solidFill>
                  <a:schemeClr val="bg1"/>
                </a:solidFill>
                <a:latin typeface="+mn-lt"/>
              </a:rPr>
              <a:t>YABANCI DİLLER BÖLÜMÜ AKADEMİK KADRO</a:t>
            </a:r>
          </a:p>
        </p:txBody>
      </p:sp>
      <p:sp>
        <p:nvSpPr>
          <p:cNvPr id="4" name="İçerik Yer Tutucusu 3">
            <a:extLst>
              <a:ext uri="{FF2B5EF4-FFF2-40B4-BE49-F238E27FC236}">
                <a16:creationId xmlns:a16="http://schemas.microsoft.com/office/drawing/2014/main" id="{B8C1077B-B573-AD34-2013-EC1C58321CF1}"/>
              </a:ext>
            </a:extLst>
          </p:cNvPr>
          <p:cNvSpPr>
            <a:spLocks noGrp="1"/>
          </p:cNvSpPr>
          <p:nvPr>
            <p:ph idx="1"/>
          </p:nvPr>
        </p:nvSpPr>
        <p:spPr/>
        <p:txBody>
          <a:bodyPr/>
          <a:lstStyle/>
          <a:p>
            <a:endParaRPr lang="tr-TR" dirty="0"/>
          </a:p>
        </p:txBody>
      </p:sp>
      <p:graphicFrame>
        <p:nvGraphicFramePr>
          <p:cNvPr id="5" name="Tablo 4">
            <a:extLst>
              <a:ext uri="{FF2B5EF4-FFF2-40B4-BE49-F238E27FC236}">
                <a16:creationId xmlns:a16="http://schemas.microsoft.com/office/drawing/2014/main" id="{616EDEC0-7940-85B9-6911-4F8D0DE83F67}"/>
              </a:ext>
            </a:extLst>
          </p:cNvPr>
          <p:cNvGraphicFramePr>
            <a:graphicFrameLocks noGrp="1"/>
          </p:cNvGraphicFramePr>
          <p:nvPr>
            <p:extLst>
              <p:ext uri="{D42A27DB-BD31-4B8C-83A1-F6EECF244321}">
                <p14:modId xmlns:p14="http://schemas.microsoft.com/office/powerpoint/2010/main" val="699795199"/>
              </p:ext>
            </p:extLst>
          </p:nvPr>
        </p:nvGraphicFramePr>
        <p:xfrm>
          <a:off x="838200" y="1713145"/>
          <a:ext cx="10661073" cy="2325934"/>
        </p:xfrm>
        <a:graphic>
          <a:graphicData uri="http://schemas.openxmlformats.org/drawingml/2006/table">
            <a:tbl>
              <a:tblPr firstRow="1" bandRow="1">
                <a:tableStyleId>{0660B408-B3CF-4A94-85FC-2B1E0A45F4A2}</a:tableStyleId>
              </a:tblPr>
              <a:tblGrid>
                <a:gridCol w="1584287">
                  <a:extLst>
                    <a:ext uri="{9D8B030D-6E8A-4147-A177-3AD203B41FA5}">
                      <a16:colId xmlns:a16="http://schemas.microsoft.com/office/drawing/2014/main" val="3726751743"/>
                    </a:ext>
                  </a:extLst>
                </a:gridCol>
                <a:gridCol w="2647598">
                  <a:extLst>
                    <a:ext uri="{9D8B030D-6E8A-4147-A177-3AD203B41FA5}">
                      <a16:colId xmlns:a16="http://schemas.microsoft.com/office/drawing/2014/main" val="2674718095"/>
                    </a:ext>
                  </a:extLst>
                </a:gridCol>
                <a:gridCol w="2941556">
                  <a:extLst>
                    <a:ext uri="{9D8B030D-6E8A-4147-A177-3AD203B41FA5}">
                      <a16:colId xmlns:a16="http://schemas.microsoft.com/office/drawing/2014/main" val="1805776506"/>
                    </a:ext>
                  </a:extLst>
                </a:gridCol>
                <a:gridCol w="3487632">
                  <a:extLst>
                    <a:ext uri="{9D8B030D-6E8A-4147-A177-3AD203B41FA5}">
                      <a16:colId xmlns:a16="http://schemas.microsoft.com/office/drawing/2014/main" val="3226076267"/>
                    </a:ext>
                  </a:extLst>
                </a:gridCol>
              </a:tblGrid>
              <a:tr h="1334326">
                <a:tc>
                  <a:txBody>
                    <a:bodyPr/>
                    <a:lstStyle/>
                    <a:p>
                      <a:pPr algn="ctr"/>
                      <a:r>
                        <a:rPr lang="tr-TR" sz="1900" dirty="0">
                          <a:latin typeface="+mn-lt"/>
                          <a:cs typeface="Times New Roman" panose="02020603050405020304" pitchFamily="18" charset="0"/>
                        </a:rPr>
                        <a:t>2024-2025 Akademik Yılı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tr-TR" sz="1900" dirty="0">
                          <a:latin typeface="+mn-lt"/>
                          <a:cs typeface="Times New Roman" panose="02020603050405020304" pitchFamily="18" charset="0"/>
                        </a:rPr>
                        <a:t>Tam Zamanlı Öğretim Elemanı</a:t>
                      </a:r>
                      <a:r>
                        <a:rPr lang="tr-TR" sz="1900" baseline="0" dirty="0">
                          <a:latin typeface="+mn-lt"/>
                          <a:cs typeface="Times New Roman" panose="02020603050405020304" pitchFamily="18" charset="0"/>
                        </a:rPr>
                        <a:t> Sayısı</a:t>
                      </a:r>
                      <a:endParaRPr lang="tr-TR" sz="19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900" dirty="0">
                          <a:latin typeface="+mn-lt"/>
                          <a:cs typeface="Times New Roman" panose="02020603050405020304" pitchFamily="18" charset="0"/>
                        </a:rPr>
                        <a:t>Ders Saat Ücretli Öğretim Elemanı Sayısı</a:t>
                      </a:r>
                    </a:p>
                    <a:p>
                      <a:pPr algn="ctr"/>
                      <a:endParaRPr lang="tr-TR" sz="19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tr-TR" sz="1900" dirty="0">
                          <a:latin typeface="+mn-lt"/>
                          <a:cs typeface="Times New Roman" panose="02020603050405020304" pitchFamily="18" charset="0"/>
                        </a:rPr>
                        <a:t>Toplam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15420616"/>
                  </a:ext>
                </a:extLst>
              </a:tr>
              <a:tr h="991608">
                <a:tc>
                  <a:txBody>
                    <a:bodyPr/>
                    <a:lstStyle/>
                    <a:p>
                      <a:endParaRPr lang="tr-TR" sz="1900" dirty="0">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900" b="1" dirty="0">
                          <a:latin typeface="+mn-lt"/>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900" b="1" dirty="0">
                          <a:latin typeface="+mn-lt"/>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900" b="1" dirty="0">
                          <a:latin typeface="+mn-lt"/>
                          <a:cs typeface="Times New Roman" panose="02020603050405020304" pitchFamily="18" charset="0"/>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628951"/>
                  </a:ext>
                </a:extLst>
              </a:tr>
            </a:tbl>
          </a:graphicData>
        </a:graphic>
      </p:graphicFrame>
      <p:graphicFrame>
        <p:nvGraphicFramePr>
          <p:cNvPr id="6" name="Tablo 5">
            <a:extLst>
              <a:ext uri="{FF2B5EF4-FFF2-40B4-BE49-F238E27FC236}">
                <a16:creationId xmlns:a16="http://schemas.microsoft.com/office/drawing/2014/main" id="{713B89A3-BCA4-EED3-C34B-A38F4D741D4F}"/>
              </a:ext>
            </a:extLst>
          </p:cNvPr>
          <p:cNvGraphicFramePr>
            <a:graphicFrameLocks noGrp="1"/>
          </p:cNvGraphicFramePr>
          <p:nvPr>
            <p:extLst>
              <p:ext uri="{D42A27DB-BD31-4B8C-83A1-F6EECF244321}">
                <p14:modId xmlns:p14="http://schemas.microsoft.com/office/powerpoint/2010/main" val="1040420229"/>
              </p:ext>
            </p:extLst>
          </p:nvPr>
        </p:nvGraphicFramePr>
        <p:xfrm>
          <a:off x="838200" y="4063117"/>
          <a:ext cx="10661072" cy="1406091"/>
        </p:xfrm>
        <a:graphic>
          <a:graphicData uri="http://schemas.openxmlformats.org/drawingml/2006/table">
            <a:tbl>
              <a:tblPr firstRow="1" bandRow="1">
                <a:tableStyleId>{0660B408-B3CF-4A94-85FC-2B1E0A45F4A2}</a:tableStyleId>
              </a:tblPr>
              <a:tblGrid>
                <a:gridCol w="1577454">
                  <a:extLst>
                    <a:ext uri="{9D8B030D-6E8A-4147-A177-3AD203B41FA5}">
                      <a16:colId xmlns:a16="http://schemas.microsoft.com/office/drawing/2014/main" val="489769466"/>
                    </a:ext>
                  </a:extLst>
                </a:gridCol>
                <a:gridCol w="2634018">
                  <a:extLst>
                    <a:ext uri="{9D8B030D-6E8A-4147-A177-3AD203B41FA5}">
                      <a16:colId xmlns:a16="http://schemas.microsoft.com/office/drawing/2014/main" val="1816673405"/>
                    </a:ext>
                  </a:extLst>
                </a:gridCol>
                <a:gridCol w="2934268">
                  <a:extLst>
                    <a:ext uri="{9D8B030D-6E8A-4147-A177-3AD203B41FA5}">
                      <a16:colId xmlns:a16="http://schemas.microsoft.com/office/drawing/2014/main" val="825659009"/>
                    </a:ext>
                  </a:extLst>
                </a:gridCol>
                <a:gridCol w="3515332">
                  <a:extLst>
                    <a:ext uri="{9D8B030D-6E8A-4147-A177-3AD203B41FA5}">
                      <a16:colId xmlns:a16="http://schemas.microsoft.com/office/drawing/2014/main" val="1480143269"/>
                    </a:ext>
                  </a:extLst>
                </a:gridCol>
              </a:tblGrid>
              <a:tr h="1406091">
                <a:tc>
                  <a:txBody>
                    <a:bodyPr/>
                    <a:lstStyle/>
                    <a:p>
                      <a:pPr algn="ctr"/>
                      <a:r>
                        <a:rPr lang="tr-TR" sz="1900" dirty="0">
                          <a:latin typeface="+mn-lt"/>
                          <a:cs typeface="Times New Roman" panose="02020603050405020304" pitchFamily="18" charset="0"/>
                        </a:rPr>
                        <a:t>2025-2026 Akademik Yılı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tr-TR" sz="1900" dirty="0">
                          <a:latin typeface="+mn-lt"/>
                          <a:cs typeface="Times New Roman" panose="02020603050405020304" pitchFamily="18" charset="0"/>
                        </a:rPr>
                        <a:t>Tam Zamanlı Öğretim Elemanı</a:t>
                      </a:r>
                      <a:r>
                        <a:rPr lang="tr-TR" sz="1900" baseline="0" dirty="0">
                          <a:latin typeface="+mn-lt"/>
                          <a:cs typeface="Times New Roman" panose="02020603050405020304" pitchFamily="18" charset="0"/>
                        </a:rPr>
                        <a:t> Sayısı</a:t>
                      </a:r>
                      <a:endParaRPr lang="tr-TR" sz="19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900" dirty="0">
                          <a:latin typeface="+mn-lt"/>
                          <a:cs typeface="Times New Roman" panose="02020603050405020304" pitchFamily="18" charset="0"/>
                        </a:rPr>
                        <a:t>Ders Saat Ücretli Öğretim Elemanı Sayısı</a:t>
                      </a:r>
                    </a:p>
                    <a:p>
                      <a:pPr algn="ctr"/>
                      <a:endParaRPr lang="tr-TR" sz="1900" dirty="0">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tr-TR" sz="1900" dirty="0">
                          <a:latin typeface="+mn-lt"/>
                          <a:cs typeface="Times New Roman" panose="02020603050405020304" pitchFamily="18" charset="0"/>
                        </a:rPr>
                        <a:t>Toplam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4213147514"/>
                  </a:ext>
                </a:extLst>
              </a:tr>
            </a:tbl>
          </a:graphicData>
        </a:graphic>
      </p:graphicFrame>
      <p:graphicFrame>
        <p:nvGraphicFramePr>
          <p:cNvPr id="8" name="Tablo 7">
            <a:extLst>
              <a:ext uri="{FF2B5EF4-FFF2-40B4-BE49-F238E27FC236}">
                <a16:creationId xmlns:a16="http://schemas.microsoft.com/office/drawing/2014/main" id="{766ACF3F-C6AF-4BA4-3A62-684E317FB729}"/>
              </a:ext>
            </a:extLst>
          </p:cNvPr>
          <p:cNvGraphicFramePr>
            <a:graphicFrameLocks noGrp="1"/>
          </p:cNvGraphicFramePr>
          <p:nvPr>
            <p:extLst>
              <p:ext uri="{D42A27DB-BD31-4B8C-83A1-F6EECF244321}">
                <p14:modId xmlns:p14="http://schemas.microsoft.com/office/powerpoint/2010/main" val="208060788"/>
              </p:ext>
            </p:extLst>
          </p:nvPr>
        </p:nvGraphicFramePr>
        <p:xfrm>
          <a:off x="838201" y="5312797"/>
          <a:ext cx="10661072" cy="864166"/>
        </p:xfrm>
        <a:graphic>
          <a:graphicData uri="http://schemas.openxmlformats.org/drawingml/2006/table">
            <a:tbl>
              <a:tblPr firstRow="1" bandRow="1">
                <a:tableStyleId>{5C22544A-7EE6-4342-B048-85BDC9FD1C3A}</a:tableStyleId>
              </a:tblPr>
              <a:tblGrid>
                <a:gridCol w="1550157">
                  <a:extLst>
                    <a:ext uri="{9D8B030D-6E8A-4147-A177-3AD203B41FA5}">
                      <a16:colId xmlns:a16="http://schemas.microsoft.com/office/drawing/2014/main" val="761083929"/>
                    </a:ext>
                  </a:extLst>
                </a:gridCol>
                <a:gridCol w="2647666">
                  <a:extLst>
                    <a:ext uri="{9D8B030D-6E8A-4147-A177-3AD203B41FA5}">
                      <a16:colId xmlns:a16="http://schemas.microsoft.com/office/drawing/2014/main" val="2216784736"/>
                    </a:ext>
                  </a:extLst>
                </a:gridCol>
                <a:gridCol w="2947916">
                  <a:extLst>
                    <a:ext uri="{9D8B030D-6E8A-4147-A177-3AD203B41FA5}">
                      <a16:colId xmlns:a16="http://schemas.microsoft.com/office/drawing/2014/main" val="204216242"/>
                    </a:ext>
                  </a:extLst>
                </a:gridCol>
                <a:gridCol w="3515333">
                  <a:extLst>
                    <a:ext uri="{9D8B030D-6E8A-4147-A177-3AD203B41FA5}">
                      <a16:colId xmlns:a16="http://schemas.microsoft.com/office/drawing/2014/main" val="2378686702"/>
                    </a:ext>
                  </a:extLst>
                </a:gridCol>
              </a:tblGrid>
              <a:tr h="864166">
                <a:tc>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tr-TR" dirty="0">
                          <a:solidFill>
                            <a:schemeClr val="tx1"/>
                          </a:solidFill>
                          <a:effectLst>
                            <a:outerShdw blurRad="38100" dist="38100" dir="2700000" algn="tl">
                              <a:srgbClr val="000000">
                                <a:alpha val="43137"/>
                              </a:srgbClr>
                            </a:outerShdw>
                          </a:effectLst>
                        </a:rPr>
                        <a:t>                      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tr-TR" dirty="0">
                          <a:solidFill>
                            <a:schemeClr val="tx1"/>
                          </a:solidFill>
                          <a:effectLst>
                            <a:outerShdw blurRad="38100" dist="38100" dir="2700000" algn="tl">
                              <a:srgbClr val="000000">
                                <a:alpha val="43137"/>
                              </a:srgbClr>
                            </a:outerShdw>
                          </a:effectLst>
                        </a:rPr>
                        <a:t>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tr-TR" dirty="0">
                          <a:solidFill>
                            <a:schemeClr val="tx1"/>
                          </a:solidFill>
                          <a:effectLst>
                            <a:outerShdw blurRad="38100" dist="38100" dir="2700000" algn="tl">
                              <a:srgbClr val="000000">
                                <a:alpha val="43137"/>
                              </a:srgbClr>
                            </a:outerShdw>
                          </a:effectLst>
                        </a:rPr>
                        <a:t>                              18</a:t>
                      </a:r>
                    </a:p>
                    <a:p>
                      <a:endParaRPr lang="tr-TR" dirty="0">
                        <a:solidFill>
                          <a:schemeClr val="tx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300070734"/>
                  </a:ext>
                </a:extLst>
              </a:tr>
            </a:tbl>
          </a:graphicData>
        </a:graphic>
      </p:graphicFrame>
    </p:spTree>
    <p:extLst>
      <p:ext uri="{BB962C8B-B14F-4D97-AF65-F5344CB8AC3E}">
        <p14:creationId xmlns:p14="http://schemas.microsoft.com/office/powerpoint/2010/main" val="570909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49941-F8AD-699A-7EA3-465B39F44493}"/>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F388EEA2-FF4B-211E-B627-E5F31D885A7F}"/>
              </a:ext>
            </a:extLst>
          </p:cNvPr>
          <p:cNvSpPr txBox="1"/>
          <p:nvPr/>
        </p:nvSpPr>
        <p:spPr>
          <a:xfrm>
            <a:off x="0" y="3059668"/>
            <a:ext cx="12191999" cy="646331"/>
          </a:xfrm>
          <a:prstGeom prst="rect">
            <a:avLst/>
          </a:prstGeom>
          <a:noFill/>
        </p:spPr>
        <p:txBody>
          <a:bodyPr wrap="square" rtlCol="0">
            <a:spAutoFit/>
          </a:bodyPr>
          <a:lstStyle/>
          <a:p>
            <a:pPr algn="ctr"/>
            <a:r>
              <a:rPr lang="tr-TR" sz="3600" b="1" dirty="0">
                <a:solidFill>
                  <a:schemeClr val="bg1"/>
                </a:solidFill>
                <a:ea typeface="Aptos" panose="020B0004020202020204" pitchFamily="34" charset="0"/>
              </a:rPr>
              <a:t>2026 YILI HEDEFLERİ VE PLANLANAN FAALİYETLER </a:t>
            </a:r>
            <a:endParaRPr lang="tr-TR" sz="3600" b="1" dirty="0">
              <a:solidFill>
                <a:schemeClr val="bg1"/>
              </a:solidFill>
            </a:endParaRPr>
          </a:p>
        </p:txBody>
      </p:sp>
    </p:spTree>
    <p:extLst>
      <p:ext uri="{BB962C8B-B14F-4D97-AF65-F5344CB8AC3E}">
        <p14:creationId xmlns:p14="http://schemas.microsoft.com/office/powerpoint/2010/main" val="1627958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62820-1255-6F3A-AE31-0519BE85F276}"/>
            </a:ext>
          </a:extLst>
        </p:cNvPr>
        <p:cNvGrpSpPr/>
        <p:nvPr/>
      </p:nvGrpSpPr>
      <p:grpSpPr>
        <a:xfrm>
          <a:off x="0" y="0"/>
          <a:ext cx="0" cy="0"/>
          <a:chOff x="0" y="0"/>
          <a:chExt cx="0" cy="0"/>
        </a:xfrm>
      </p:grpSpPr>
      <p:sp>
        <p:nvSpPr>
          <p:cNvPr id="7" name="Başlık 8">
            <a:extLst>
              <a:ext uri="{FF2B5EF4-FFF2-40B4-BE49-F238E27FC236}">
                <a16:creationId xmlns:a16="http://schemas.microsoft.com/office/drawing/2014/main" id="{956DDCB7-2357-8297-FE8D-ED7360F6AA6A}"/>
              </a:ext>
            </a:extLst>
          </p:cNvPr>
          <p:cNvSpPr>
            <a:spLocks noGrp="1"/>
          </p:cNvSpPr>
          <p:nvPr>
            <p:ph type="title"/>
          </p:nvPr>
        </p:nvSpPr>
        <p:spPr/>
        <p:txBody>
          <a:bodyPr>
            <a:normAutofit/>
          </a:bodyPr>
          <a:lstStyle/>
          <a:p>
            <a:r>
              <a:rPr lang="tr-TR" sz="2700" b="1" dirty="0">
                <a:solidFill>
                  <a:schemeClr val="bg1"/>
                </a:solidFill>
                <a:latin typeface="+mn-lt"/>
                <a:ea typeface="Aptos" panose="020B0004020202020204" pitchFamily="34" charset="0"/>
              </a:rPr>
              <a:t>11. 2026 YILI HEDEFLERİ VE PLANLANAN FAALİYETLER </a:t>
            </a:r>
            <a:endParaRPr lang="tr-TR" sz="2700" dirty="0">
              <a:solidFill>
                <a:schemeClr val="bg1"/>
              </a:solidFill>
              <a:latin typeface="+mn-lt"/>
            </a:endParaRPr>
          </a:p>
        </p:txBody>
      </p:sp>
      <p:sp>
        <p:nvSpPr>
          <p:cNvPr id="4" name="Rectangle 2">
            <a:extLst>
              <a:ext uri="{FF2B5EF4-FFF2-40B4-BE49-F238E27FC236}">
                <a16:creationId xmlns:a16="http://schemas.microsoft.com/office/drawing/2014/main" id="{B57C7821-92D7-98E9-67C9-4E5D9D136B8C}"/>
              </a:ext>
            </a:extLst>
          </p:cNvPr>
          <p:cNvSpPr>
            <a:spLocks noGrp="1" noChangeArrowheads="1"/>
          </p:cNvSpPr>
          <p:nvPr>
            <p:ph idx="1"/>
          </p:nvPr>
        </p:nvSpPr>
        <p:spPr bwMode="auto">
          <a:xfrm>
            <a:off x="354843" y="1774701"/>
            <a:ext cx="10515601" cy="330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900" b="0" i="0" u="none" strike="noStrike" cap="none" normalizeH="0" baseline="0" dirty="0">
                <a:ln>
                  <a:noFill/>
                </a:ln>
                <a:solidFill>
                  <a:schemeClr val="tx1"/>
                </a:solidFill>
                <a:effectLst/>
              </a:rPr>
              <a:t> Eğitim kalitesinin artırılması</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900" b="0" i="0" u="none" strike="noStrike" cap="none" normalizeH="0" baseline="0" dirty="0">
                <a:ln>
                  <a:noFill/>
                </a:ln>
                <a:solidFill>
                  <a:schemeClr val="tx1"/>
                </a:solidFill>
                <a:effectLst/>
              </a:rPr>
              <a:t> Dijitalleşme ve ölçme-değerlendirme süreçlerinin güçlendirilmesi</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900" b="0" i="0" u="none" strike="noStrike" cap="none" normalizeH="0" baseline="0" dirty="0">
                <a:ln>
                  <a:noFill/>
                </a:ln>
                <a:solidFill>
                  <a:schemeClr val="tx1"/>
                </a:solidFill>
                <a:effectLst/>
              </a:rPr>
              <a:t> Akreditasyon ve kalite çalışmalarının sistematik hale getirilmesi</a:t>
            </a:r>
          </a:p>
          <a:p>
            <a:pPr marL="0" lvl="0" indent="0" eaLnBrk="0" fontAlgn="base" hangingPunct="0">
              <a:lnSpc>
                <a:spcPct val="100000"/>
              </a:lnSpc>
              <a:spcBef>
                <a:spcPct val="0"/>
              </a:spcBef>
              <a:spcAft>
                <a:spcPct val="0"/>
              </a:spcAft>
              <a:buFontTx/>
              <a:buChar char="•"/>
            </a:pPr>
            <a:r>
              <a:rPr kumimoji="0" lang="tr-TR" altLang="tr-TR" sz="1900" b="0" i="0" u="none" strike="noStrike" cap="none" normalizeH="0" baseline="0" dirty="0">
                <a:ln>
                  <a:noFill/>
                </a:ln>
                <a:solidFill>
                  <a:schemeClr val="tx1"/>
                </a:solidFill>
                <a:effectLst/>
              </a:rPr>
              <a:t> </a:t>
            </a:r>
            <a:r>
              <a:rPr lang="tr-TR" sz="1900" dirty="0"/>
              <a:t>Akademik personelin mesleki ve pedagojik gelişimini destekleyici hizmet içi eğitimlerin planlanması</a:t>
            </a:r>
          </a:p>
          <a:p>
            <a:pPr marL="0" lvl="0" indent="0" eaLnBrk="0" fontAlgn="base" hangingPunct="0">
              <a:lnSpc>
                <a:spcPct val="100000"/>
              </a:lnSpc>
              <a:spcBef>
                <a:spcPct val="0"/>
              </a:spcBef>
              <a:spcAft>
                <a:spcPct val="0"/>
              </a:spcAft>
              <a:buFontTx/>
              <a:buChar char="•"/>
            </a:pPr>
            <a:r>
              <a:rPr kumimoji="0" lang="tr-TR" altLang="tr-TR" sz="1900" b="0" i="0" u="none" strike="noStrike" cap="none" normalizeH="0" baseline="0" dirty="0">
                <a:ln>
                  <a:noFill/>
                </a:ln>
                <a:solidFill>
                  <a:schemeClr val="tx1"/>
                </a:solidFill>
                <a:effectLst/>
              </a:rPr>
              <a:t> Akademik personelin kalite, akreditasyon ve süreç yönetimi çalışmalarına aktif katılımının artırılması</a:t>
            </a:r>
          </a:p>
          <a:p>
            <a:pPr marL="0" lvl="0" indent="0" eaLnBrk="0" fontAlgn="base" hangingPunct="0">
              <a:lnSpc>
                <a:spcPct val="100000"/>
              </a:lnSpc>
              <a:spcBef>
                <a:spcPct val="0"/>
              </a:spcBef>
              <a:spcAft>
                <a:spcPct val="0"/>
              </a:spcAft>
              <a:buFontTx/>
              <a:buChar char="•"/>
            </a:pPr>
            <a:r>
              <a:rPr lang="tr-TR" altLang="tr-TR" sz="1900" dirty="0"/>
              <a:t> Sürekli Eğitim Merkezi iş birliğiyle akademik ve idari personele, ve kurum dışı katılımcılara yönelik    yabancı dil ve Mesleki İngilizce kurslarının planlanması</a:t>
            </a:r>
          </a:p>
          <a:p>
            <a:pPr marL="0" lvl="0" indent="0" eaLnBrk="0" fontAlgn="base" hangingPunct="0">
              <a:lnSpc>
                <a:spcPct val="100000"/>
              </a:lnSpc>
              <a:spcBef>
                <a:spcPct val="0"/>
              </a:spcBef>
              <a:spcAft>
                <a:spcPct val="0"/>
              </a:spcAft>
              <a:buFontTx/>
              <a:buChar char="•"/>
            </a:pPr>
            <a:r>
              <a:rPr kumimoji="0" lang="tr-TR" altLang="tr-TR" sz="1900" b="0" i="0" u="none" strike="noStrike" cap="none" normalizeH="0" baseline="0" dirty="0">
                <a:ln>
                  <a:noFill/>
                </a:ln>
                <a:solidFill>
                  <a:schemeClr val="tx1"/>
                </a:solidFill>
                <a:effectLst/>
              </a:rPr>
              <a:t> Yabancı dil seçmeli ders sayısının arttırılması</a:t>
            </a:r>
          </a:p>
          <a:p>
            <a:pPr marL="0" lvl="0" indent="0" eaLnBrk="0" fontAlgn="base" hangingPunct="0">
              <a:lnSpc>
                <a:spcPct val="100000"/>
              </a:lnSpc>
              <a:spcBef>
                <a:spcPct val="0"/>
              </a:spcBef>
              <a:spcAft>
                <a:spcPct val="0"/>
              </a:spcAft>
              <a:buFontTx/>
              <a:buChar char="•"/>
            </a:pPr>
            <a:r>
              <a:rPr lang="tr-TR" altLang="tr-TR" sz="1900" dirty="0"/>
              <a:t> Diğer üniversitelerle ortak eğitim faaliyetleri ve proje temelli iş birlikleri için zemin oluşturulması</a:t>
            </a:r>
          </a:p>
          <a:p>
            <a:pPr marL="0" lvl="0" indent="0" eaLnBrk="0" fontAlgn="base" hangingPunct="0">
              <a:lnSpc>
                <a:spcPct val="100000"/>
              </a:lnSpc>
              <a:spcBef>
                <a:spcPct val="0"/>
              </a:spcBef>
              <a:spcAft>
                <a:spcPct val="0"/>
              </a:spcAft>
              <a:buFontTx/>
              <a:buChar char="•"/>
            </a:pPr>
            <a:r>
              <a:rPr kumimoji="0" lang="tr-TR" altLang="tr-TR" sz="1900" b="0" i="0" u="none" strike="noStrike" cap="none" normalizeH="0" baseline="0" dirty="0">
                <a:ln>
                  <a:noFill/>
                </a:ln>
                <a:solidFill>
                  <a:schemeClr val="tx1"/>
                </a:solidFill>
                <a:effectLst/>
              </a:rPr>
              <a:t> Sağlık bilimleri alanlarına yönelik Mesleki İngilizce workshoplarının düzenlenmesi</a:t>
            </a:r>
          </a:p>
          <a:p>
            <a:pPr marL="0" lvl="0" indent="0" eaLnBrk="0" fontAlgn="base" hangingPunct="0">
              <a:lnSpc>
                <a:spcPct val="100000"/>
              </a:lnSpc>
              <a:spcBef>
                <a:spcPct val="0"/>
              </a:spcBef>
              <a:spcAft>
                <a:spcPct val="0"/>
              </a:spcAft>
              <a:buFontTx/>
              <a:buChar char="•"/>
            </a:pPr>
            <a:r>
              <a:rPr lang="tr-TR" altLang="tr-TR" sz="1900" dirty="0"/>
              <a:t> Müfredat dışı İngilizce etkinliklerin çeşitlendirilmesi ve arttırılması</a:t>
            </a:r>
            <a:endParaRPr kumimoji="0" lang="tr-TR" altLang="tr-TR" sz="19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427611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18A987E3-B55A-4D53-88E1-6EDFCDBE7E4E}"/>
              </a:ext>
            </a:extLst>
          </p:cNvPr>
          <p:cNvSpPr txBox="1">
            <a:spLocks/>
          </p:cNvSpPr>
          <p:nvPr/>
        </p:nvSpPr>
        <p:spPr>
          <a:xfrm>
            <a:off x="0" y="3429000"/>
            <a:ext cx="12192000" cy="113211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200" b="1" dirty="0">
                <a:solidFill>
                  <a:schemeClr val="bg1"/>
                </a:solidFill>
                <a:latin typeface="+mn-lt"/>
              </a:rPr>
              <a:t>Teşekkürler</a:t>
            </a:r>
          </a:p>
        </p:txBody>
      </p:sp>
    </p:spTree>
    <p:extLst>
      <p:ext uri="{BB962C8B-B14F-4D97-AF65-F5344CB8AC3E}">
        <p14:creationId xmlns:p14="http://schemas.microsoft.com/office/powerpoint/2010/main" val="3619954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C0BF0-9AB3-C77D-9C97-046562E2822D}"/>
            </a:ext>
          </a:extLst>
        </p:cNvPr>
        <p:cNvGrpSpPr/>
        <p:nvPr/>
      </p:nvGrpSpPr>
      <p:grpSpPr>
        <a:xfrm>
          <a:off x="0" y="0"/>
          <a:ext cx="0" cy="0"/>
          <a:chOff x="0" y="0"/>
          <a:chExt cx="0" cy="0"/>
        </a:xfrm>
      </p:grpSpPr>
      <p:sp>
        <p:nvSpPr>
          <p:cNvPr id="7" name="Başlık 8">
            <a:extLst>
              <a:ext uri="{FF2B5EF4-FFF2-40B4-BE49-F238E27FC236}">
                <a16:creationId xmlns:a16="http://schemas.microsoft.com/office/drawing/2014/main" id="{B121FE06-C8A7-C5A2-3B86-0F8CA98A2EA4}"/>
              </a:ext>
            </a:extLst>
          </p:cNvPr>
          <p:cNvSpPr>
            <a:spLocks noGrp="1"/>
          </p:cNvSpPr>
          <p:nvPr>
            <p:ph type="title"/>
          </p:nvPr>
        </p:nvSpPr>
        <p:spPr>
          <a:xfrm>
            <a:off x="335280" y="18255"/>
            <a:ext cx="9001760" cy="774225"/>
          </a:xfrm>
        </p:spPr>
        <p:txBody>
          <a:bodyPr>
            <a:normAutofit fontScale="90000"/>
          </a:bodyPr>
          <a:lstStyle/>
          <a:p>
            <a:pPr algn="ctr"/>
            <a:r>
              <a:rPr lang="tr-TR" sz="2800" b="1" dirty="0">
                <a:solidFill>
                  <a:schemeClr val="bg1"/>
                </a:solidFill>
                <a:latin typeface="+mn-lt"/>
              </a:rPr>
              <a:t>2024-2025 &amp; 2025-2026 YABANCI DİLLER BÖLÜMÜ AKADEMİK KADRO</a:t>
            </a:r>
          </a:p>
        </p:txBody>
      </p:sp>
      <p:graphicFrame>
        <p:nvGraphicFramePr>
          <p:cNvPr id="12" name="İçerik Yer Tutucusu 11">
            <a:extLst>
              <a:ext uri="{FF2B5EF4-FFF2-40B4-BE49-F238E27FC236}">
                <a16:creationId xmlns:a16="http://schemas.microsoft.com/office/drawing/2014/main" id="{948CE93D-7096-E857-30B6-CCA45AB0FDD3}"/>
              </a:ext>
            </a:extLst>
          </p:cNvPr>
          <p:cNvGraphicFramePr>
            <a:graphicFrameLocks noGrp="1"/>
          </p:cNvGraphicFramePr>
          <p:nvPr>
            <p:ph idx="1"/>
            <p:extLst>
              <p:ext uri="{D42A27DB-BD31-4B8C-83A1-F6EECF244321}">
                <p14:modId xmlns:p14="http://schemas.microsoft.com/office/powerpoint/2010/main" val="4024961990"/>
              </p:ext>
            </p:extLst>
          </p:nvPr>
        </p:nvGraphicFramePr>
        <p:xfrm>
          <a:off x="180108" y="931172"/>
          <a:ext cx="11859491" cy="5943600"/>
        </p:xfrm>
        <a:graphic>
          <a:graphicData uri="http://schemas.openxmlformats.org/drawingml/2006/table">
            <a:tbl>
              <a:tblPr firstRow="1" bandRow="1">
                <a:tableStyleId>{5C22544A-7EE6-4342-B048-85BDC9FD1C3A}</a:tableStyleId>
              </a:tblPr>
              <a:tblGrid>
                <a:gridCol w="890756">
                  <a:extLst>
                    <a:ext uri="{9D8B030D-6E8A-4147-A177-3AD203B41FA5}">
                      <a16:colId xmlns:a16="http://schemas.microsoft.com/office/drawing/2014/main" val="3918752158"/>
                    </a:ext>
                  </a:extLst>
                </a:gridCol>
                <a:gridCol w="2505689">
                  <a:extLst>
                    <a:ext uri="{9D8B030D-6E8A-4147-A177-3AD203B41FA5}">
                      <a16:colId xmlns:a16="http://schemas.microsoft.com/office/drawing/2014/main" val="696434779"/>
                    </a:ext>
                  </a:extLst>
                </a:gridCol>
                <a:gridCol w="1936816">
                  <a:extLst>
                    <a:ext uri="{9D8B030D-6E8A-4147-A177-3AD203B41FA5}">
                      <a16:colId xmlns:a16="http://schemas.microsoft.com/office/drawing/2014/main" val="214837176"/>
                    </a:ext>
                  </a:extLst>
                </a:gridCol>
                <a:gridCol w="3396446">
                  <a:extLst>
                    <a:ext uri="{9D8B030D-6E8A-4147-A177-3AD203B41FA5}">
                      <a16:colId xmlns:a16="http://schemas.microsoft.com/office/drawing/2014/main" val="938392983"/>
                    </a:ext>
                  </a:extLst>
                </a:gridCol>
                <a:gridCol w="3129784">
                  <a:extLst>
                    <a:ext uri="{9D8B030D-6E8A-4147-A177-3AD203B41FA5}">
                      <a16:colId xmlns:a16="http://schemas.microsoft.com/office/drawing/2014/main" val="1612669378"/>
                    </a:ext>
                  </a:extLst>
                </a:gridCol>
              </a:tblGrid>
              <a:tr h="609294">
                <a:tc>
                  <a:txBody>
                    <a:bodyPr/>
                    <a:lstStyle/>
                    <a:p>
                      <a:endParaRPr lang="tr-TR"/>
                    </a:p>
                  </a:txBody>
                  <a:tcPr/>
                </a:tc>
                <a:tc>
                  <a:txBody>
                    <a:bodyPr/>
                    <a:lstStyle/>
                    <a:p>
                      <a:r>
                        <a:rPr lang="tr-TR" sz="1900" dirty="0">
                          <a:latin typeface="+mn-lt"/>
                          <a:cs typeface="Calibri" panose="020F0502020204030204" pitchFamily="34" charset="0"/>
                        </a:rPr>
                        <a:t>Öğretim</a:t>
                      </a:r>
                      <a:r>
                        <a:rPr lang="tr-TR" sz="1900" baseline="0" dirty="0">
                          <a:latin typeface="+mn-lt"/>
                          <a:cs typeface="Calibri" panose="020F0502020204030204" pitchFamily="34" charset="0"/>
                        </a:rPr>
                        <a:t> Görevlisi</a:t>
                      </a:r>
                      <a:endParaRPr lang="tr-TR" sz="1900" dirty="0">
                        <a:latin typeface="+mn-lt"/>
                        <a:cs typeface="Calibri" panose="020F0502020204030204" pitchFamily="34" charset="0"/>
                      </a:endParaRPr>
                    </a:p>
                  </a:txBody>
                  <a:tcPr/>
                </a:tc>
                <a:tc>
                  <a:txBody>
                    <a:bodyPr/>
                    <a:lstStyle/>
                    <a:p>
                      <a:r>
                        <a:rPr lang="tr-TR" sz="1900" dirty="0">
                          <a:latin typeface="+mn-lt"/>
                          <a:cs typeface="Calibri" panose="020F0502020204030204" pitchFamily="34" charset="0"/>
                        </a:rPr>
                        <a:t>Yürüttüğü Dersler</a:t>
                      </a:r>
                    </a:p>
                  </a:txBody>
                  <a:tcPr/>
                </a:tc>
                <a:tc>
                  <a:txBody>
                    <a:bodyPr/>
                    <a:lstStyle/>
                    <a:p>
                      <a:r>
                        <a:rPr lang="tr-TR" sz="1900" dirty="0">
                          <a:latin typeface="+mn-lt"/>
                          <a:cs typeface="Calibri" panose="020F0502020204030204" pitchFamily="34" charset="0"/>
                        </a:rPr>
                        <a:t>Mezun Olduğu Lisans</a:t>
                      </a:r>
                      <a:r>
                        <a:rPr lang="tr-TR" sz="1900" baseline="0" dirty="0">
                          <a:latin typeface="+mn-lt"/>
                          <a:cs typeface="Calibri" panose="020F0502020204030204" pitchFamily="34" charset="0"/>
                        </a:rPr>
                        <a:t> Programı</a:t>
                      </a:r>
                      <a:endParaRPr lang="tr-TR" sz="1900" dirty="0">
                        <a:latin typeface="+mn-lt"/>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dirty="0">
                          <a:latin typeface="+mn-lt"/>
                          <a:cs typeface="Calibri" panose="020F0502020204030204" pitchFamily="34" charset="0"/>
                        </a:rPr>
                        <a:t>Mezun Olduğu Yüksek Lisans</a:t>
                      </a:r>
                      <a:r>
                        <a:rPr lang="tr-TR" sz="1900" baseline="0" dirty="0">
                          <a:latin typeface="+mn-lt"/>
                          <a:cs typeface="Calibri" panose="020F0502020204030204" pitchFamily="34" charset="0"/>
                        </a:rPr>
                        <a:t> Programı</a:t>
                      </a:r>
                      <a:endParaRPr lang="tr-TR" sz="1900" dirty="0">
                        <a:latin typeface="+mn-lt"/>
                        <a:cs typeface="Calibri" panose="020F0502020204030204" pitchFamily="34" charset="0"/>
                      </a:endParaRPr>
                    </a:p>
                  </a:txBody>
                  <a:tcPr/>
                </a:tc>
                <a:extLst>
                  <a:ext uri="{0D108BD9-81ED-4DB2-BD59-A6C34878D82A}">
                    <a16:rowId xmlns:a16="http://schemas.microsoft.com/office/drawing/2014/main" val="398466425"/>
                  </a:ext>
                </a:extLst>
              </a:tr>
              <a:tr h="609294">
                <a:tc>
                  <a:txBody>
                    <a:bodyPr/>
                    <a:lstStyle/>
                    <a:p>
                      <a:r>
                        <a:rPr lang="tr-TR" sz="1900" dirty="0">
                          <a:latin typeface="+mn-lt"/>
                        </a:rPr>
                        <a:t>1</a:t>
                      </a:r>
                    </a:p>
                    <a:p>
                      <a:endParaRPr lang="tr-TR" sz="1900" dirty="0">
                        <a:latin typeface="+mn-lt"/>
                      </a:endParaRPr>
                    </a:p>
                  </a:txBody>
                  <a:tcPr/>
                </a:tc>
                <a:tc>
                  <a:txBody>
                    <a:bodyPr/>
                    <a:lstStyle/>
                    <a:p>
                      <a:r>
                        <a:rPr lang="tr-TR" sz="1900" dirty="0">
                          <a:latin typeface="+mn-lt"/>
                          <a:cs typeface="Calibri" panose="020F0502020204030204" pitchFamily="34" charset="0"/>
                        </a:rPr>
                        <a:t>Begüm</a:t>
                      </a:r>
                      <a:r>
                        <a:rPr lang="tr-TR" sz="1900" baseline="0" dirty="0">
                          <a:latin typeface="+mn-lt"/>
                          <a:cs typeface="Calibri" panose="020F0502020204030204" pitchFamily="34" charset="0"/>
                        </a:rPr>
                        <a:t> TUFAN</a:t>
                      </a:r>
                      <a:endParaRPr lang="tr-TR" sz="1900" dirty="0">
                        <a:latin typeface="+mn-lt"/>
                        <a:cs typeface="Calibri" panose="020F0502020204030204" pitchFamily="34" charset="0"/>
                      </a:endParaRPr>
                    </a:p>
                  </a:txBody>
                  <a:tcPr/>
                </a:tc>
                <a:tc>
                  <a:txBody>
                    <a:bodyPr/>
                    <a:lstStyle/>
                    <a:p>
                      <a:r>
                        <a:rPr lang="tr-TR" sz="1900" dirty="0">
                          <a:latin typeface="+mn-lt"/>
                          <a:cs typeface="Calibri" panose="020F0502020204030204" pitchFamily="34" charset="0"/>
                        </a:rPr>
                        <a:t>İngilizce Hazırlık</a:t>
                      </a:r>
                    </a:p>
                  </a:txBody>
                  <a:tcPr/>
                </a:tc>
                <a:tc>
                  <a:txBody>
                    <a:bodyPr/>
                    <a:lstStyle/>
                    <a:p>
                      <a:r>
                        <a:rPr lang="tr-TR" sz="1900" dirty="0">
                          <a:latin typeface="+mn-lt"/>
                          <a:cs typeface="Calibri" panose="020F0502020204030204" pitchFamily="34" charset="0"/>
                        </a:rPr>
                        <a:t>İngilizce Öğretmenliği,</a:t>
                      </a:r>
                      <a:r>
                        <a:rPr lang="tr-TR" sz="1900" baseline="0" dirty="0">
                          <a:latin typeface="+mn-lt"/>
                          <a:cs typeface="Calibri" panose="020F0502020204030204" pitchFamily="34" charset="0"/>
                        </a:rPr>
                        <a:t> Yıldız Teknik Üniversitesi</a:t>
                      </a:r>
                      <a:endParaRPr lang="tr-TR" sz="1900" dirty="0">
                        <a:latin typeface="+mn-lt"/>
                        <a:cs typeface="Calibri" panose="020F0502020204030204" pitchFamily="34" charset="0"/>
                      </a:endParaRPr>
                    </a:p>
                  </a:txBody>
                  <a:tcPr/>
                </a:tc>
                <a:tc>
                  <a:txBody>
                    <a:bodyPr/>
                    <a:lstStyle/>
                    <a:p>
                      <a:pPr algn="l" fontAlgn="ctr"/>
                      <a:r>
                        <a:rPr lang="tr-TR" sz="1900" b="0" i="0" u="none" strike="noStrike" dirty="0">
                          <a:solidFill>
                            <a:srgbClr val="000000"/>
                          </a:solidFill>
                          <a:latin typeface="+mn-lt"/>
                          <a:cs typeface="Calibri" panose="020F0502020204030204" pitchFamily="34" charset="0"/>
                        </a:rPr>
                        <a:t>Eğitim Yönetimi, Yıldız Teknik Üniversitesi</a:t>
                      </a:r>
                      <a:r>
                        <a:rPr lang="tr-TR" sz="1900" b="0" i="0" u="none" strike="noStrike" baseline="0" dirty="0">
                          <a:solidFill>
                            <a:srgbClr val="000000"/>
                          </a:solidFill>
                          <a:latin typeface="+mn-lt"/>
                          <a:cs typeface="Calibri" panose="020F0502020204030204" pitchFamily="34" charset="0"/>
                        </a:rPr>
                        <a:t> ,</a:t>
                      </a:r>
                      <a:r>
                        <a:rPr lang="tr-TR" sz="1900" b="0" i="0" u="none" strike="noStrike" dirty="0">
                          <a:solidFill>
                            <a:srgbClr val="000000"/>
                          </a:solidFill>
                          <a:latin typeface="+mn-lt"/>
                          <a:cs typeface="Calibri" panose="020F0502020204030204" pitchFamily="34" charset="0"/>
                        </a:rPr>
                        <a:t>İstanbul Aydın Ü. </a:t>
                      </a:r>
                    </a:p>
                  </a:txBody>
                  <a:tcPr marL="9525" marR="9525" marT="9525" marB="0" anchor="ctr"/>
                </a:tc>
                <a:extLst>
                  <a:ext uri="{0D108BD9-81ED-4DB2-BD59-A6C34878D82A}">
                    <a16:rowId xmlns:a16="http://schemas.microsoft.com/office/drawing/2014/main" val="4093391948"/>
                  </a:ext>
                </a:extLst>
              </a:tr>
              <a:tr h="609294">
                <a:tc>
                  <a:txBody>
                    <a:bodyPr/>
                    <a:lstStyle/>
                    <a:p>
                      <a:r>
                        <a:rPr lang="tr-TR" sz="1900" dirty="0">
                          <a:latin typeface="+mn-lt"/>
                        </a:rPr>
                        <a:t>2</a:t>
                      </a:r>
                    </a:p>
                  </a:txBody>
                  <a:tcPr/>
                </a:tc>
                <a:tc>
                  <a:txBody>
                    <a:bodyPr/>
                    <a:lstStyle/>
                    <a:p>
                      <a:r>
                        <a:rPr lang="tr-TR" sz="1900" dirty="0">
                          <a:latin typeface="+mn-lt"/>
                          <a:cs typeface="Calibri" panose="020F0502020204030204" pitchFamily="34" charset="0"/>
                        </a:rPr>
                        <a:t>Enes TOPLANIR</a:t>
                      </a:r>
                    </a:p>
                  </a:txBody>
                  <a:tcPr/>
                </a:tc>
                <a:tc>
                  <a:txBody>
                    <a:bodyPr/>
                    <a:lstStyle/>
                    <a:p>
                      <a:r>
                        <a:rPr lang="tr-TR" sz="1900" dirty="0">
                          <a:latin typeface="+mn-lt"/>
                          <a:cs typeface="Calibri" panose="020F0502020204030204" pitchFamily="34" charset="0"/>
                        </a:rPr>
                        <a:t>İngilizce</a:t>
                      </a:r>
                      <a:r>
                        <a:rPr lang="tr-TR" sz="1900" baseline="0" dirty="0">
                          <a:latin typeface="+mn-lt"/>
                          <a:cs typeface="Calibri" panose="020F0502020204030204" pitchFamily="34" charset="0"/>
                        </a:rPr>
                        <a:t> Hazırlık </a:t>
                      </a:r>
                    </a:p>
                  </a:txBody>
                  <a:tcPr/>
                </a:tc>
                <a:tc>
                  <a:txBody>
                    <a:bodyPr/>
                    <a:lstStyle/>
                    <a:p>
                      <a:r>
                        <a:rPr lang="tr-TR" sz="1900" dirty="0">
                          <a:latin typeface="+mn-lt"/>
                          <a:cs typeface="Calibri" panose="020F0502020204030204" pitchFamily="34" charset="0"/>
                        </a:rPr>
                        <a:t>İngilizce</a:t>
                      </a:r>
                      <a:r>
                        <a:rPr lang="tr-TR" sz="1900" baseline="0" dirty="0">
                          <a:latin typeface="+mn-lt"/>
                          <a:cs typeface="Calibri" panose="020F0502020204030204" pitchFamily="34" charset="0"/>
                        </a:rPr>
                        <a:t> Öğretmenliği, İstanbul Üniversitesi</a:t>
                      </a:r>
                      <a:endParaRPr lang="tr-TR" sz="1900" dirty="0">
                        <a:latin typeface="+mn-lt"/>
                        <a:cs typeface="Calibri" panose="020F0502020204030204" pitchFamily="34" charset="0"/>
                      </a:endParaRPr>
                    </a:p>
                  </a:txBody>
                  <a:tcPr/>
                </a:tc>
                <a:tc>
                  <a:txBody>
                    <a:bodyPr/>
                    <a:lstStyle/>
                    <a:p>
                      <a:r>
                        <a:rPr lang="tr-TR" sz="1900" dirty="0">
                          <a:latin typeface="+mn-lt"/>
                          <a:cs typeface="Calibri" panose="020F0502020204030204" pitchFamily="34" charset="0"/>
                        </a:rPr>
                        <a:t>Uygulamalı</a:t>
                      </a:r>
                      <a:r>
                        <a:rPr lang="tr-TR" sz="1900" baseline="0" dirty="0">
                          <a:latin typeface="+mn-lt"/>
                          <a:cs typeface="Calibri" panose="020F0502020204030204" pitchFamily="34" charset="0"/>
                        </a:rPr>
                        <a:t> Psikoloji, Haliç Üniversitesi</a:t>
                      </a:r>
                      <a:endParaRPr lang="tr-TR" sz="1900" dirty="0">
                        <a:latin typeface="+mn-lt"/>
                        <a:cs typeface="Calibri" panose="020F0502020204030204" pitchFamily="34" charset="0"/>
                      </a:endParaRPr>
                    </a:p>
                  </a:txBody>
                  <a:tcPr/>
                </a:tc>
                <a:extLst>
                  <a:ext uri="{0D108BD9-81ED-4DB2-BD59-A6C34878D82A}">
                    <a16:rowId xmlns:a16="http://schemas.microsoft.com/office/drawing/2014/main" val="1930298173"/>
                  </a:ext>
                </a:extLst>
              </a:tr>
              <a:tr h="609294">
                <a:tc>
                  <a:txBody>
                    <a:bodyPr/>
                    <a:lstStyle/>
                    <a:p>
                      <a:r>
                        <a:rPr lang="tr-TR" sz="1900" dirty="0">
                          <a:latin typeface="+mn-lt"/>
                        </a:rPr>
                        <a:t>3</a:t>
                      </a:r>
                    </a:p>
                  </a:txBody>
                  <a:tcPr/>
                </a:tc>
                <a:tc>
                  <a:txBody>
                    <a:bodyPr/>
                    <a:lstStyle/>
                    <a:p>
                      <a:r>
                        <a:rPr lang="tr-TR" sz="1900" dirty="0">
                          <a:latin typeface="+mn-lt"/>
                          <a:cs typeface="Times New Roman" panose="02020603050405020304" pitchFamily="18" charset="0"/>
                        </a:rPr>
                        <a:t>Betül Oydem </a:t>
                      </a:r>
                    </a:p>
                  </a:txBody>
                  <a:tcPr/>
                </a:tc>
                <a:tc>
                  <a:txBody>
                    <a:bodyPr/>
                    <a:lstStyle/>
                    <a:p>
                      <a:r>
                        <a:rPr lang="tr-TR" sz="1900" dirty="0">
                          <a:latin typeface="+mn-lt"/>
                          <a:cs typeface="Times New Roman" panose="02020603050405020304" pitchFamily="18" charset="0"/>
                        </a:rPr>
                        <a:t>İngilizce Hazırlık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kern="1200" dirty="0">
                          <a:solidFill>
                            <a:schemeClr val="dk1"/>
                          </a:solidFill>
                          <a:effectLst/>
                          <a:latin typeface="+mn-lt"/>
                          <a:ea typeface="+mn-ea"/>
                          <a:cs typeface="Times New Roman" panose="02020603050405020304" pitchFamily="18" charset="0"/>
                        </a:rPr>
                        <a:t>İstanbul Üniversitesi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900" kern="1200" dirty="0">
                          <a:solidFill>
                            <a:schemeClr val="dk1"/>
                          </a:solidFill>
                          <a:effectLst/>
                          <a:latin typeface="+mn-lt"/>
                          <a:ea typeface="+mn-ea"/>
                          <a:cs typeface="Times New Roman" panose="02020603050405020304" pitchFamily="18" charset="0"/>
                        </a:rPr>
                        <a:t>Amerikan Kültürü ve Edebiyatı</a:t>
                      </a:r>
                    </a:p>
                  </a:txBody>
                  <a:tcPr/>
                </a:tc>
                <a:tc>
                  <a:txBody>
                    <a:bodyPr/>
                    <a:lstStyle/>
                    <a:p>
                      <a:pPr algn="l" fontAlgn="ctr"/>
                      <a:r>
                        <a:rPr lang="tr-TR" sz="1900" b="0" i="0" u="none" strike="noStrike" dirty="0">
                          <a:solidFill>
                            <a:srgbClr val="000000"/>
                          </a:solidFill>
                          <a:effectLst/>
                          <a:latin typeface="+mn-lt"/>
                          <a:cs typeface="Times New Roman" panose="02020603050405020304" pitchFamily="18" charset="0"/>
                        </a:rPr>
                        <a:t>İstanbul Yeni Yüzyıl Üniversitesi İngiliz</a:t>
                      </a:r>
                      <a:r>
                        <a:rPr lang="tr-TR" sz="1900" b="0" i="0" u="none" strike="noStrike" baseline="0" dirty="0">
                          <a:solidFill>
                            <a:srgbClr val="000000"/>
                          </a:solidFill>
                          <a:effectLst/>
                          <a:latin typeface="+mn-lt"/>
                          <a:cs typeface="Times New Roman" panose="02020603050405020304" pitchFamily="18" charset="0"/>
                        </a:rPr>
                        <a:t> Dili ve Edebiyatı</a:t>
                      </a:r>
                      <a:endParaRPr lang="it-IT" sz="1900" b="0"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1162896583"/>
                  </a:ext>
                </a:extLst>
              </a:tr>
              <a:tr h="609294">
                <a:tc>
                  <a:txBody>
                    <a:bodyPr/>
                    <a:lstStyle/>
                    <a:p>
                      <a:r>
                        <a:rPr lang="tr-TR" sz="1900" dirty="0">
                          <a:latin typeface="+mn-lt"/>
                        </a:rPr>
                        <a:t>4</a:t>
                      </a:r>
                    </a:p>
                  </a:txBody>
                  <a:tcPr/>
                </a:tc>
                <a:tc>
                  <a:txBody>
                    <a:bodyPr/>
                    <a:lstStyle/>
                    <a:p>
                      <a:r>
                        <a:rPr lang="tr-TR" sz="1900" dirty="0">
                          <a:latin typeface="+mn-lt"/>
                          <a:cs typeface="Times New Roman" panose="02020603050405020304" pitchFamily="18" charset="0"/>
                        </a:rPr>
                        <a:t>Ayşe KARAÇAM</a:t>
                      </a:r>
                    </a:p>
                  </a:txBody>
                  <a:tcPr/>
                </a:tc>
                <a:tc>
                  <a:txBody>
                    <a:bodyPr/>
                    <a:lstStyle/>
                    <a:p>
                      <a:r>
                        <a:rPr lang="tr-TR" sz="1900" dirty="0">
                          <a:latin typeface="+mn-lt"/>
                          <a:cs typeface="Times New Roman" panose="02020603050405020304" pitchFamily="18" charset="0"/>
                        </a:rPr>
                        <a:t>Medikal ve Genel İngilizce</a:t>
                      </a:r>
                    </a:p>
                  </a:txBody>
                  <a:tcPr/>
                </a:tc>
                <a:tc>
                  <a:txBody>
                    <a:bodyPr/>
                    <a:lstStyle/>
                    <a:p>
                      <a:r>
                        <a:rPr lang="tr-TR" sz="1900" dirty="0">
                          <a:latin typeface="+mn-lt"/>
                          <a:cs typeface="Times New Roman" panose="02020603050405020304" pitchFamily="18" charset="0"/>
                        </a:rPr>
                        <a:t>Marmara</a:t>
                      </a:r>
                      <a:r>
                        <a:rPr lang="tr-TR" sz="1900" baseline="0" dirty="0">
                          <a:latin typeface="+mn-lt"/>
                          <a:cs typeface="Times New Roman" panose="02020603050405020304" pitchFamily="18" charset="0"/>
                        </a:rPr>
                        <a:t> Üniversitesi, İngilizce Öğretmenliği</a:t>
                      </a:r>
                      <a:endParaRPr lang="tr-TR" sz="1900" dirty="0">
                        <a:latin typeface="+mn-lt"/>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dirty="0">
                          <a:solidFill>
                            <a:srgbClr val="000000"/>
                          </a:solidFill>
                          <a:latin typeface="+mn-lt"/>
                          <a:cs typeface="Times New Roman"/>
                        </a:rPr>
                        <a:t>İstanbul Sabahattin Zaim Üniversitesi-İngiliz Dili Eğitimi</a:t>
                      </a:r>
                    </a:p>
                    <a:p>
                      <a:endParaRPr lang="tr-TR" sz="1900" dirty="0">
                        <a:latin typeface="+mn-lt"/>
                      </a:endParaRPr>
                    </a:p>
                  </a:txBody>
                  <a:tcPr/>
                </a:tc>
                <a:extLst>
                  <a:ext uri="{0D108BD9-81ED-4DB2-BD59-A6C34878D82A}">
                    <a16:rowId xmlns:a16="http://schemas.microsoft.com/office/drawing/2014/main" val="326862931"/>
                  </a:ext>
                </a:extLst>
              </a:tr>
              <a:tr h="609294">
                <a:tc>
                  <a:txBody>
                    <a:bodyPr/>
                    <a:lstStyle/>
                    <a:p>
                      <a:r>
                        <a:rPr lang="tr-TR" sz="1900" dirty="0">
                          <a:latin typeface="+mn-lt"/>
                        </a:rPr>
                        <a:t>5</a:t>
                      </a:r>
                    </a:p>
                  </a:txBody>
                  <a:tcPr/>
                </a:tc>
                <a:tc>
                  <a:txBody>
                    <a:bodyPr/>
                    <a:lstStyle/>
                    <a:p>
                      <a:r>
                        <a:rPr lang="tr-TR" sz="1900" dirty="0">
                          <a:latin typeface="+mn-lt"/>
                          <a:cs typeface="Calibri" panose="020F0502020204030204" pitchFamily="34" charset="0"/>
                        </a:rPr>
                        <a:t>Mehmet YILDIZ</a:t>
                      </a:r>
                    </a:p>
                  </a:txBody>
                  <a:tcPr/>
                </a:tc>
                <a:tc>
                  <a:txBody>
                    <a:bodyPr/>
                    <a:lstStyle/>
                    <a:p>
                      <a:r>
                        <a:rPr lang="tr-TR" sz="1900" dirty="0">
                          <a:latin typeface="+mn-lt"/>
                          <a:cs typeface="Calibri" panose="020F0502020204030204" pitchFamily="34" charset="0"/>
                        </a:rPr>
                        <a:t>İngilizce Hazırlık</a:t>
                      </a:r>
                    </a:p>
                  </a:txBody>
                  <a:tcPr/>
                </a:tc>
                <a:tc>
                  <a:txBody>
                    <a:bodyPr/>
                    <a:lstStyle/>
                    <a:p>
                      <a:r>
                        <a:rPr lang="tr-TR" sz="1900" dirty="0">
                          <a:latin typeface="+mn-lt"/>
                          <a:cs typeface="Calibri" panose="020F0502020204030204" pitchFamily="34" charset="0"/>
                        </a:rPr>
                        <a:t>Amerikan</a:t>
                      </a:r>
                      <a:r>
                        <a:rPr lang="tr-TR" sz="1900" baseline="0" dirty="0">
                          <a:latin typeface="+mn-lt"/>
                          <a:cs typeface="Calibri" panose="020F0502020204030204" pitchFamily="34" charset="0"/>
                        </a:rPr>
                        <a:t> Kültürü ve Edebiyatı, Hacettepe Üniversitesi</a:t>
                      </a:r>
                    </a:p>
                  </a:txBody>
                  <a:tcPr/>
                </a:tc>
                <a:tc>
                  <a:txBody>
                    <a:bodyPr/>
                    <a:lstStyle/>
                    <a:p>
                      <a:endParaRPr lang="tr-TR" sz="1900" dirty="0">
                        <a:latin typeface="+mn-lt"/>
                      </a:endParaRPr>
                    </a:p>
                  </a:txBody>
                  <a:tcPr/>
                </a:tc>
                <a:extLst>
                  <a:ext uri="{0D108BD9-81ED-4DB2-BD59-A6C34878D82A}">
                    <a16:rowId xmlns:a16="http://schemas.microsoft.com/office/drawing/2014/main" val="194278954"/>
                  </a:ext>
                </a:extLst>
              </a:tr>
              <a:tr h="609294">
                <a:tc>
                  <a:txBody>
                    <a:bodyPr/>
                    <a:lstStyle/>
                    <a:p>
                      <a:r>
                        <a:rPr lang="tr-TR" sz="1900" dirty="0">
                          <a:latin typeface="+mn-lt"/>
                        </a:rPr>
                        <a:t>6</a:t>
                      </a:r>
                    </a:p>
                  </a:txBody>
                  <a:tcPr/>
                </a:tc>
                <a:tc>
                  <a:txBody>
                    <a:bodyPr/>
                    <a:lstStyle/>
                    <a:p>
                      <a:r>
                        <a:rPr lang="tr-TR" sz="1900" dirty="0">
                          <a:latin typeface="+mn-lt"/>
                          <a:cs typeface="Times New Roman"/>
                        </a:rPr>
                        <a:t>Süleyman ÇAKIR</a:t>
                      </a:r>
                    </a:p>
                  </a:txBody>
                  <a:tcPr/>
                </a:tc>
                <a:tc>
                  <a:txBody>
                    <a:bodyPr/>
                    <a:lstStyle/>
                    <a:p>
                      <a:r>
                        <a:rPr lang="tr-TR" sz="1900" dirty="0">
                          <a:latin typeface="+mn-lt"/>
                          <a:cs typeface="Times New Roman"/>
                        </a:rPr>
                        <a:t>İngilizce Hazırlık</a:t>
                      </a:r>
                    </a:p>
                  </a:txBody>
                  <a:tcPr/>
                </a:tc>
                <a:tc>
                  <a:txBody>
                    <a:bodyPr/>
                    <a:lstStyle/>
                    <a:p>
                      <a:r>
                        <a:rPr lang="tr-TR" sz="1900" dirty="0">
                          <a:latin typeface="+mn-lt"/>
                          <a:cs typeface="Times New Roman"/>
                        </a:rPr>
                        <a:t>İngilizce Dilbilim, Hacettepe Üniversitesi</a:t>
                      </a:r>
                    </a:p>
                  </a:txBody>
                  <a:tcPr/>
                </a:tc>
                <a:tc>
                  <a:txBody>
                    <a:bodyPr/>
                    <a:lstStyle/>
                    <a:p>
                      <a:pPr algn="l"/>
                      <a:r>
                        <a:rPr lang="tr-TR" sz="1900" b="0" i="0" u="none" strike="noStrike" dirty="0">
                          <a:solidFill>
                            <a:srgbClr val="000000"/>
                          </a:solidFill>
                          <a:latin typeface="+mn-lt"/>
                          <a:cs typeface="Times New Roman"/>
                        </a:rPr>
                        <a:t> Eğitim Teknolojileri</a:t>
                      </a:r>
                      <a:r>
                        <a:rPr lang="tr-TR" sz="1900" b="0" i="0" u="none" strike="noStrike" baseline="0" dirty="0">
                          <a:solidFill>
                            <a:srgbClr val="000000"/>
                          </a:solidFill>
                          <a:latin typeface="+mn-lt"/>
                          <a:cs typeface="Times New Roman"/>
                        </a:rPr>
                        <a:t>, </a:t>
                      </a:r>
                      <a:r>
                        <a:rPr lang="tr-TR" sz="1900" b="0" i="0" u="none" strike="noStrike" dirty="0">
                          <a:solidFill>
                            <a:srgbClr val="000000"/>
                          </a:solidFill>
                          <a:latin typeface="+mn-lt"/>
                          <a:cs typeface="Times New Roman"/>
                        </a:rPr>
                        <a:t>Bahçeşehir Üniversitesi</a:t>
                      </a:r>
                    </a:p>
                  </a:txBody>
                  <a:tcPr marL="9525" marR="9525" marT="9525" marB="0" anchor="ctr"/>
                </a:tc>
                <a:extLst>
                  <a:ext uri="{0D108BD9-81ED-4DB2-BD59-A6C34878D82A}">
                    <a16:rowId xmlns:a16="http://schemas.microsoft.com/office/drawing/2014/main" val="668623063"/>
                  </a:ext>
                </a:extLst>
              </a:tr>
              <a:tr h="872398">
                <a:tc>
                  <a:txBody>
                    <a:bodyPr/>
                    <a:lstStyle/>
                    <a:p>
                      <a:r>
                        <a:rPr lang="tr-TR" sz="1900" dirty="0">
                          <a:latin typeface="+mn-lt"/>
                        </a:rPr>
                        <a:t>7</a:t>
                      </a:r>
                    </a:p>
                  </a:txBody>
                  <a:tcPr/>
                </a:tc>
                <a:tc>
                  <a:txBody>
                    <a:bodyPr/>
                    <a:lstStyle/>
                    <a:p>
                      <a:r>
                        <a:rPr lang="tr-TR" sz="1900" dirty="0">
                          <a:latin typeface="+mn-lt"/>
                          <a:cs typeface="Times New Roman"/>
                        </a:rPr>
                        <a:t>Maria </a:t>
                      </a:r>
                      <a:r>
                        <a:rPr lang="tr-TR" sz="1900" dirty="0" err="1">
                          <a:latin typeface="+mn-lt"/>
                          <a:cs typeface="Times New Roman"/>
                        </a:rPr>
                        <a:t>Angelica</a:t>
                      </a:r>
                      <a:r>
                        <a:rPr lang="tr-TR" sz="1900" dirty="0">
                          <a:latin typeface="+mn-lt"/>
                          <a:cs typeface="Times New Roman"/>
                        </a:rPr>
                        <a:t> CHAUSH</a:t>
                      </a:r>
                    </a:p>
                  </a:txBody>
                  <a:tcPr/>
                </a:tc>
                <a:tc>
                  <a:txBody>
                    <a:bodyPr/>
                    <a:lstStyle/>
                    <a:p>
                      <a:r>
                        <a:rPr lang="tr-TR" sz="1900" dirty="0">
                          <a:latin typeface="+mn-lt"/>
                          <a:cs typeface="Times New Roman"/>
                        </a:rPr>
                        <a:t>İngilizce Hazırlık (DSÜ)</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900" b="0" i="0" u="none" strike="noStrike" kern="1200" baseline="0" dirty="0">
                          <a:solidFill>
                            <a:srgbClr val="000000"/>
                          </a:solidFill>
                          <a:latin typeface="+mn-lt"/>
                          <a:ea typeface="+mn-ea"/>
                          <a:cs typeface="Times New Roman"/>
                        </a:rPr>
                        <a:t>Gazetecilik, De la </a:t>
                      </a:r>
                      <a:r>
                        <a:rPr lang="tr-TR" sz="1900" b="0" i="0" u="none" strike="noStrike" kern="1200" baseline="0" dirty="0" err="1">
                          <a:solidFill>
                            <a:srgbClr val="000000"/>
                          </a:solidFill>
                          <a:latin typeface="+mn-lt"/>
                          <a:ea typeface="+mn-ea"/>
                          <a:cs typeface="Times New Roman"/>
                        </a:rPr>
                        <a:t>Salle</a:t>
                      </a:r>
                      <a:r>
                        <a:rPr lang="tr-TR" sz="1900" b="0" i="0" u="none" strike="noStrike" kern="1200" baseline="0" dirty="0">
                          <a:solidFill>
                            <a:srgbClr val="000000"/>
                          </a:solidFill>
                          <a:latin typeface="+mn-lt"/>
                          <a:ea typeface="+mn-ea"/>
                          <a:cs typeface="Times New Roman"/>
                        </a:rPr>
                        <a:t> Üniversitesi</a:t>
                      </a:r>
                    </a:p>
                    <a:p>
                      <a:r>
                        <a:rPr lang="tr-TR" sz="1900" b="0" i="0" u="none" strike="noStrike" kern="1200" baseline="0" dirty="0" err="1">
                          <a:solidFill>
                            <a:schemeClr val="dk1"/>
                          </a:solidFill>
                          <a:latin typeface="+mn-lt"/>
                          <a:ea typeface="+mn-ea"/>
                          <a:cs typeface="Times New Roman" panose="02020603050405020304" pitchFamily="18" charset="0"/>
                        </a:rPr>
                        <a:t>Dasmarinas</a:t>
                      </a:r>
                      <a:endParaRPr lang="tr-TR" sz="1900" b="0" i="0" u="none" strike="noStrike" kern="1200" baseline="0" dirty="0">
                        <a:solidFill>
                          <a:schemeClr val="dk1"/>
                        </a:solidFill>
                        <a:latin typeface="+mn-lt"/>
                        <a:ea typeface="+mn-ea"/>
                        <a:cs typeface="Times New Roman" panose="02020603050405020304" pitchFamily="18" charset="0"/>
                      </a:endParaRPr>
                    </a:p>
                  </a:txBody>
                  <a:tcPr/>
                </a:tc>
                <a:tc>
                  <a:txBody>
                    <a:bodyPr/>
                    <a:lstStyle/>
                    <a:p>
                      <a:r>
                        <a:rPr lang="tr-TR" sz="1900" dirty="0">
                          <a:latin typeface="+mn-lt"/>
                          <a:cs typeface="Times New Roman"/>
                        </a:rPr>
                        <a:t>İş Yönetimi,</a:t>
                      </a:r>
                      <a:r>
                        <a:rPr lang="tr-TR" sz="1900" baseline="0" dirty="0">
                          <a:latin typeface="+mn-lt"/>
                          <a:cs typeface="Times New Roman"/>
                        </a:rPr>
                        <a:t> Cardiff </a:t>
                      </a:r>
                      <a:r>
                        <a:rPr lang="tr-TR" sz="1900" baseline="0" dirty="0" err="1">
                          <a:latin typeface="+mn-lt"/>
                          <a:cs typeface="Times New Roman"/>
                        </a:rPr>
                        <a:t>Metropolitan</a:t>
                      </a:r>
                      <a:r>
                        <a:rPr lang="tr-TR" sz="1900" baseline="0" dirty="0">
                          <a:latin typeface="+mn-lt"/>
                          <a:cs typeface="Times New Roman"/>
                        </a:rPr>
                        <a:t> Üniversitesi</a:t>
                      </a:r>
                      <a:endParaRPr lang="tr-TR" sz="1900" dirty="0">
                        <a:latin typeface="+mn-lt"/>
                        <a:cs typeface="Times New Roman"/>
                      </a:endParaRPr>
                    </a:p>
                  </a:txBody>
                  <a:tcPr/>
                </a:tc>
                <a:extLst>
                  <a:ext uri="{0D108BD9-81ED-4DB2-BD59-A6C34878D82A}">
                    <a16:rowId xmlns:a16="http://schemas.microsoft.com/office/drawing/2014/main" val="3729144375"/>
                  </a:ext>
                </a:extLst>
              </a:tr>
            </a:tbl>
          </a:graphicData>
        </a:graphic>
      </p:graphicFrame>
    </p:spTree>
    <p:extLst>
      <p:ext uri="{BB962C8B-B14F-4D97-AF65-F5344CB8AC3E}">
        <p14:creationId xmlns:p14="http://schemas.microsoft.com/office/powerpoint/2010/main" val="2801699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F25BA-61BE-5A5F-0386-4E4FF98316B4}"/>
            </a:ext>
          </a:extLst>
        </p:cNvPr>
        <p:cNvGrpSpPr/>
        <p:nvPr/>
      </p:nvGrpSpPr>
      <p:grpSpPr>
        <a:xfrm>
          <a:off x="0" y="0"/>
          <a:ext cx="0" cy="0"/>
          <a:chOff x="0" y="0"/>
          <a:chExt cx="0" cy="0"/>
        </a:xfrm>
      </p:grpSpPr>
      <p:sp>
        <p:nvSpPr>
          <p:cNvPr id="7" name="Başlık 8">
            <a:extLst>
              <a:ext uri="{FF2B5EF4-FFF2-40B4-BE49-F238E27FC236}">
                <a16:creationId xmlns:a16="http://schemas.microsoft.com/office/drawing/2014/main" id="{C9AD79DE-B8EE-77BC-E7A5-D458D49BE028}"/>
              </a:ext>
            </a:extLst>
          </p:cNvPr>
          <p:cNvSpPr>
            <a:spLocks noGrp="1"/>
          </p:cNvSpPr>
          <p:nvPr>
            <p:ph type="title"/>
          </p:nvPr>
        </p:nvSpPr>
        <p:spPr>
          <a:xfrm>
            <a:off x="335280" y="18255"/>
            <a:ext cx="9001760" cy="774225"/>
          </a:xfrm>
        </p:spPr>
        <p:txBody>
          <a:bodyPr>
            <a:normAutofit fontScale="90000"/>
          </a:bodyPr>
          <a:lstStyle/>
          <a:p>
            <a:r>
              <a:rPr lang="tr-TR" sz="2800" b="1" dirty="0">
                <a:solidFill>
                  <a:schemeClr val="bg1"/>
                </a:solidFill>
              </a:rPr>
              <a:t>2024-2025 &amp; 2025-2026 YABANCI DİLLER BÖLÜMÜ AKADEMİK KADRO</a:t>
            </a:r>
            <a:endParaRPr lang="tr-TR" sz="2800" b="1" dirty="0">
              <a:solidFill>
                <a:schemeClr val="bg1"/>
              </a:solidFill>
              <a:latin typeface="+mn-lt"/>
            </a:endParaRPr>
          </a:p>
        </p:txBody>
      </p:sp>
      <p:graphicFrame>
        <p:nvGraphicFramePr>
          <p:cNvPr id="12" name="İçerik Yer Tutucusu 11">
            <a:extLst>
              <a:ext uri="{FF2B5EF4-FFF2-40B4-BE49-F238E27FC236}">
                <a16:creationId xmlns:a16="http://schemas.microsoft.com/office/drawing/2014/main" id="{3FBED19F-959D-EA99-7CC2-58E9773373E5}"/>
              </a:ext>
            </a:extLst>
          </p:cNvPr>
          <p:cNvGraphicFramePr>
            <a:graphicFrameLocks noGrp="1"/>
          </p:cNvGraphicFramePr>
          <p:nvPr>
            <p:ph idx="1"/>
            <p:extLst>
              <p:ext uri="{D42A27DB-BD31-4B8C-83A1-F6EECF244321}">
                <p14:modId xmlns:p14="http://schemas.microsoft.com/office/powerpoint/2010/main" val="846687018"/>
              </p:ext>
            </p:extLst>
          </p:nvPr>
        </p:nvGraphicFramePr>
        <p:xfrm>
          <a:off x="180108" y="931172"/>
          <a:ext cx="11859491" cy="6029007"/>
        </p:xfrm>
        <a:graphic>
          <a:graphicData uri="http://schemas.openxmlformats.org/drawingml/2006/table">
            <a:tbl>
              <a:tblPr firstRow="1" bandRow="1">
                <a:tableStyleId>{5C22544A-7EE6-4342-B048-85BDC9FD1C3A}</a:tableStyleId>
              </a:tblPr>
              <a:tblGrid>
                <a:gridCol w="890756">
                  <a:extLst>
                    <a:ext uri="{9D8B030D-6E8A-4147-A177-3AD203B41FA5}">
                      <a16:colId xmlns:a16="http://schemas.microsoft.com/office/drawing/2014/main" val="3918752158"/>
                    </a:ext>
                  </a:extLst>
                </a:gridCol>
                <a:gridCol w="2406627">
                  <a:extLst>
                    <a:ext uri="{9D8B030D-6E8A-4147-A177-3AD203B41FA5}">
                      <a16:colId xmlns:a16="http://schemas.microsoft.com/office/drawing/2014/main" val="696434779"/>
                    </a:ext>
                  </a:extLst>
                </a:gridCol>
                <a:gridCol w="2216727">
                  <a:extLst>
                    <a:ext uri="{9D8B030D-6E8A-4147-A177-3AD203B41FA5}">
                      <a16:colId xmlns:a16="http://schemas.microsoft.com/office/drawing/2014/main" val="214837176"/>
                    </a:ext>
                  </a:extLst>
                </a:gridCol>
                <a:gridCol w="2826327">
                  <a:extLst>
                    <a:ext uri="{9D8B030D-6E8A-4147-A177-3AD203B41FA5}">
                      <a16:colId xmlns:a16="http://schemas.microsoft.com/office/drawing/2014/main" val="938392983"/>
                    </a:ext>
                  </a:extLst>
                </a:gridCol>
                <a:gridCol w="3519054">
                  <a:extLst>
                    <a:ext uri="{9D8B030D-6E8A-4147-A177-3AD203B41FA5}">
                      <a16:colId xmlns:a16="http://schemas.microsoft.com/office/drawing/2014/main" val="1612669378"/>
                    </a:ext>
                  </a:extLst>
                </a:gridCol>
              </a:tblGrid>
              <a:tr h="664355">
                <a:tc>
                  <a:txBody>
                    <a:bodyPr/>
                    <a:lstStyle/>
                    <a:p>
                      <a:endParaRPr lang="tr-TR"/>
                    </a:p>
                  </a:txBody>
                  <a:tcPr/>
                </a:tc>
                <a:tc>
                  <a:txBody>
                    <a:bodyPr/>
                    <a:lstStyle/>
                    <a:p>
                      <a:r>
                        <a:rPr lang="tr-TR" sz="1900" dirty="0">
                          <a:latin typeface="Calibri" panose="020F0502020204030204" pitchFamily="34" charset="0"/>
                          <a:cs typeface="Calibri" panose="020F0502020204030204" pitchFamily="34" charset="0"/>
                        </a:rPr>
                        <a:t>Öğretim</a:t>
                      </a:r>
                      <a:r>
                        <a:rPr lang="tr-TR" sz="1900" baseline="0" dirty="0">
                          <a:latin typeface="Calibri" panose="020F0502020204030204" pitchFamily="34" charset="0"/>
                          <a:cs typeface="Calibri" panose="020F0502020204030204" pitchFamily="34" charset="0"/>
                        </a:rPr>
                        <a:t> Görevlisi</a:t>
                      </a:r>
                      <a:endParaRPr lang="tr-TR" sz="1900" dirty="0">
                        <a:latin typeface="Calibri" panose="020F0502020204030204" pitchFamily="34" charset="0"/>
                        <a:cs typeface="Calibri" panose="020F0502020204030204" pitchFamily="34" charset="0"/>
                      </a:endParaRPr>
                    </a:p>
                  </a:txBody>
                  <a:tcPr/>
                </a:tc>
                <a:tc>
                  <a:txBody>
                    <a:bodyPr/>
                    <a:lstStyle/>
                    <a:p>
                      <a:r>
                        <a:rPr lang="tr-TR" sz="1900" dirty="0">
                          <a:latin typeface="Calibri" panose="020F0502020204030204" pitchFamily="34" charset="0"/>
                          <a:cs typeface="Calibri" panose="020F0502020204030204" pitchFamily="34" charset="0"/>
                        </a:rPr>
                        <a:t>Yürüttüğü Dersler</a:t>
                      </a:r>
                    </a:p>
                  </a:txBody>
                  <a:tcPr/>
                </a:tc>
                <a:tc>
                  <a:txBody>
                    <a:bodyPr/>
                    <a:lstStyle/>
                    <a:p>
                      <a:r>
                        <a:rPr lang="tr-TR" sz="1900" dirty="0">
                          <a:latin typeface="Calibri" panose="020F0502020204030204" pitchFamily="34" charset="0"/>
                          <a:cs typeface="Calibri" panose="020F0502020204030204" pitchFamily="34" charset="0"/>
                        </a:rPr>
                        <a:t>Mezun Olduğu Lisans</a:t>
                      </a:r>
                      <a:r>
                        <a:rPr lang="tr-TR" sz="1900" baseline="0" dirty="0">
                          <a:latin typeface="Calibri" panose="020F0502020204030204" pitchFamily="34" charset="0"/>
                          <a:cs typeface="Calibri" panose="020F0502020204030204" pitchFamily="34" charset="0"/>
                        </a:rPr>
                        <a:t> Programı</a:t>
                      </a:r>
                      <a:endParaRPr lang="tr-TR" sz="19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dirty="0">
                          <a:latin typeface="Calibri" panose="020F0502020204030204" pitchFamily="34" charset="0"/>
                          <a:cs typeface="Calibri" panose="020F0502020204030204" pitchFamily="34" charset="0"/>
                        </a:rPr>
                        <a:t>Mezun Olduğu Yüksek Lisans</a:t>
                      </a:r>
                      <a:r>
                        <a:rPr lang="tr-TR" sz="1900" baseline="0" dirty="0">
                          <a:latin typeface="Calibri" panose="020F0502020204030204" pitchFamily="34" charset="0"/>
                          <a:cs typeface="Calibri" panose="020F0502020204030204" pitchFamily="34" charset="0"/>
                        </a:rPr>
                        <a:t> Programı</a:t>
                      </a:r>
                      <a:endParaRPr lang="tr-TR" sz="19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8466425"/>
                  </a:ext>
                </a:extLst>
              </a:tr>
              <a:tr h="951236">
                <a:tc>
                  <a:txBody>
                    <a:bodyPr/>
                    <a:lstStyle/>
                    <a:p>
                      <a:r>
                        <a:rPr lang="tr-TR" dirty="0"/>
                        <a:t>8</a:t>
                      </a:r>
                    </a:p>
                    <a:p>
                      <a:endParaRPr lang="tr-TR" dirty="0"/>
                    </a:p>
                  </a:txBody>
                  <a:tcPr/>
                </a:tc>
                <a:tc>
                  <a:txBody>
                    <a:bodyPr/>
                    <a:lstStyle/>
                    <a:p>
                      <a:r>
                        <a:rPr lang="tr-TR" sz="1900" dirty="0" err="1">
                          <a:solidFill>
                            <a:srgbClr val="000000"/>
                          </a:solidFill>
                          <a:latin typeface="+mn-lt"/>
                          <a:cs typeface="Times New Roman"/>
                        </a:rPr>
                        <a:t>Afrah</a:t>
                      </a:r>
                      <a:r>
                        <a:rPr lang="tr-TR" sz="1900" dirty="0">
                          <a:solidFill>
                            <a:srgbClr val="000000"/>
                          </a:solidFill>
                          <a:latin typeface="+mn-lt"/>
                          <a:cs typeface="Times New Roman"/>
                        </a:rPr>
                        <a:t> ABDULMUGHNI</a:t>
                      </a:r>
                    </a:p>
                  </a:txBody>
                  <a:tcPr/>
                </a:tc>
                <a:tc>
                  <a:txBody>
                    <a:bodyPr/>
                    <a:lstStyle/>
                    <a:p>
                      <a:r>
                        <a:rPr lang="tr-TR" sz="1900" dirty="0">
                          <a:solidFill>
                            <a:srgbClr val="000000"/>
                          </a:solidFill>
                          <a:latin typeface="+mn-lt"/>
                          <a:cs typeface="Times New Roman"/>
                        </a:rPr>
                        <a:t>Medikal İngilizce</a:t>
                      </a:r>
                    </a:p>
                  </a:txBody>
                  <a:tcPr/>
                </a:tc>
                <a:tc>
                  <a:txBody>
                    <a:bodyPr/>
                    <a:lstStyle/>
                    <a:p>
                      <a:r>
                        <a:rPr lang="tr-TR" sz="1900" kern="1200" dirty="0">
                          <a:solidFill>
                            <a:srgbClr val="000000"/>
                          </a:solidFill>
                          <a:effectLst/>
                          <a:latin typeface="+mn-lt"/>
                          <a:ea typeface="+mn-ea"/>
                          <a:cs typeface="Times New Roman"/>
                        </a:rPr>
                        <a:t>İngilizce Dili Eğitimi,</a:t>
                      </a:r>
                      <a:r>
                        <a:rPr lang="tr-TR" sz="1900" kern="1200" baseline="0" dirty="0">
                          <a:solidFill>
                            <a:srgbClr val="000000"/>
                          </a:solidFill>
                          <a:effectLst/>
                          <a:latin typeface="+mn-lt"/>
                          <a:ea typeface="+mn-ea"/>
                          <a:cs typeface="Times New Roman"/>
                        </a:rPr>
                        <a:t> </a:t>
                      </a:r>
                      <a:r>
                        <a:rPr lang="tr-TR" sz="1900" kern="1200" dirty="0" err="1">
                          <a:solidFill>
                            <a:srgbClr val="000000"/>
                          </a:solidFill>
                          <a:effectLst/>
                          <a:latin typeface="+mn-lt"/>
                          <a:ea typeface="+mn-ea"/>
                          <a:cs typeface="Times New Roman"/>
                        </a:rPr>
                        <a:t>Sana’a</a:t>
                      </a:r>
                      <a:r>
                        <a:rPr lang="tr-TR" sz="1900" kern="1200" dirty="0">
                          <a:solidFill>
                            <a:srgbClr val="000000"/>
                          </a:solidFill>
                          <a:effectLst/>
                          <a:latin typeface="+mn-lt"/>
                          <a:ea typeface="+mn-ea"/>
                          <a:cs typeface="Times New Roman"/>
                        </a:rPr>
                        <a:t> Üniversitesi</a:t>
                      </a:r>
                      <a:endParaRPr lang="tr-TR" sz="1900" dirty="0">
                        <a:solidFill>
                          <a:srgbClr val="000000"/>
                        </a:solidFill>
                        <a:latin typeface="+mn-lt"/>
                        <a:cs typeface="Times New Roman"/>
                      </a:endParaRPr>
                    </a:p>
                  </a:txBody>
                  <a:tcPr/>
                </a:tc>
                <a:tc>
                  <a:txBody>
                    <a:bodyPr/>
                    <a:lstStyle/>
                    <a:p>
                      <a:r>
                        <a:rPr lang="tr-TR" sz="1900" kern="1200" dirty="0">
                          <a:solidFill>
                            <a:srgbClr val="000000"/>
                          </a:solidFill>
                          <a:effectLst/>
                          <a:latin typeface="+mn-lt"/>
                          <a:ea typeface="+mn-ea"/>
                          <a:cs typeface="Times New Roman"/>
                        </a:rPr>
                        <a:t>İngiliz Edebiyatı,</a:t>
                      </a:r>
                      <a:r>
                        <a:rPr lang="tr-TR" sz="1900" kern="1200" baseline="0" dirty="0">
                          <a:solidFill>
                            <a:srgbClr val="000000"/>
                          </a:solidFill>
                          <a:effectLst/>
                          <a:latin typeface="+mn-lt"/>
                          <a:ea typeface="+mn-ea"/>
                          <a:cs typeface="Times New Roman"/>
                        </a:rPr>
                        <a:t> </a:t>
                      </a:r>
                      <a:r>
                        <a:rPr lang="tr-TR" sz="1900" kern="1200" dirty="0">
                          <a:solidFill>
                            <a:srgbClr val="000000"/>
                          </a:solidFill>
                          <a:effectLst/>
                          <a:latin typeface="+mn-lt"/>
                          <a:ea typeface="+mn-ea"/>
                          <a:cs typeface="Times New Roman"/>
                        </a:rPr>
                        <a:t>Hindistan English </a:t>
                      </a:r>
                      <a:r>
                        <a:rPr lang="tr-TR" sz="1900" kern="1200" dirty="0" err="1">
                          <a:solidFill>
                            <a:srgbClr val="000000"/>
                          </a:solidFill>
                          <a:effectLst/>
                          <a:latin typeface="+mn-lt"/>
                          <a:ea typeface="+mn-ea"/>
                          <a:cs typeface="Times New Roman"/>
                        </a:rPr>
                        <a:t>and</a:t>
                      </a:r>
                      <a:r>
                        <a:rPr lang="tr-TR" sz="1900" kern="1200" dirty="0">
                          <a:solidFill>
                            <a:srgbClr val="000000"/>
                          </a:solidFill>
                          <a:effectLst/>
                          <a:latin typeface="+mn-lt"/>
                          <a:ea typeface="+mn-ea"/>
                          <a:cs typeface="Times New Roman"/>
                        </a:rPr>
                        <a:t> </a:t>
                      </a:r>
                      <a:r>
                        <a:rPr lang="tr-TR" sz="1900" kern="1200" dirty="0" err="1">
                          <a:solidFill>
                            <a:srgbClr val="000000"/>
                          </a:solidFill>
                          <a:effectLst/>
                          <a:latin typeface="+mn-lt"/>
                          <a:ea typeface="+mn-ea"/>
                          <a:cs typeface="Times New Roman"/>
                        </a:rPr>
                        <a:t>Foreign</a:t>
                      </a:r>
                      <a:r>
                        <a:rPr lang="tr-TR" sz="1900" kern="1200" dirty="0">
                          <a:solidFill>
                            <a:srgbClr val="000000"/>
                          </a:solidFill>
                          <a:effectLst/>
                          <a:latin typeface="+mn-lt"/>
                          <a:ea typeface="+mn-ea"/>
                          <a:cs typeface="Times New Roman"/>
                        </a:rPr>
                        <a:t> </a:t>
                      </a:r>
                      <a:r>
                        <a:rPr lang="tr-TR" sz="1900" kern="1200" dirty="0" err="1">
                          <a:solidFill>
                            <a:srgbClr val="000000"/>
                          </a:solidFill>
                          <a:effectLst/>
                          <a:latin typeface="+mn-lt"/>
                          <a:ea typeface="+mn-ea"/>
                          <a:cs typeface="Times New Roman"/>
                        </a:rPr>
                        <a:t>Languages</a:t>
                      </a:r>
                      <a:r>
                        <a:rPr lang="tr-TR" sz="1900" kern="1200" dirty="0">
                          <a:solidFill>
                            <a:srgbClr val="000000"/>
                          </a:solidFill>
                          <a:effectLst/>
                          <a:latin typeface="+mn-lt"/>
                          <a:ea typeface="+mn-ea"/>
                          <a:cs typeface="Times New Roman"/>
                        </a:rPr>
                        <a:t> Üniversitesi</a:t>
                      </a:r>
                      <a:endParaRPr lang="tr-TR" sz="1900" dirty="0">
                        <a:solidFill>
                          <a:srgbClr val="000000"/>
                        </a:solidFill>
                        <a:latin typeface="+mn-lt"/>
                        <a:cs typeface="Times New Roman"/>
                      </a:endParaRPr>
                    </a:p>
                  </a:txBody>
                  <a:tcPr/>
                </a:tc>
                <a:extLst>
                  <a:ext uri="{0D108BD9-81ED-4DB2-BD59-A6C34878D82A}">
                    <a16:rowId xmlns:a16="http://schemas.microsoft.com/office/drawing/2014/main" val="4093391948"/>
                  </a:ext>
                </a:extLst>
              </a:tr>
              <a:tr h="749384">
                <a:tc>
                  <a:txBody>
                    <a:bodyPr/>
                    <a:lstStyle/>
                    <a:p>
                      <a:r>
                        <a:rPr lang="tr-TR" dirty="0"/>
                        <a:t>9</a:t>
                      </a:r>
                    </a:p>
                  </a:txBody>
                  <a:tcPr/>
                </a:tc>
                <a:tc>
                  <a:txBody>
                    <a:bodyPr/>
                    <a:lstStyle/>
                    <a:p>
                      <a:r>
                        <a:rPr lang="tr-TR" sz="1900" dirty="0">
                          <a:latin typeface="+mn-lt"/>
                          <a:cs typeface="Times New Roman"/>
                        </a:rPr>
                        <a:t>Özge İNCELİ</a:t>
                      </a:r>
                    </a:p>
                  </a:txBody>
                  <a:tcPr/>
                </a:tc>
                <a:tc>
                  <a:txBody>
                    <a:bodyPr/>
                    <a:lstStyle/>
                    <a:p>
                      <a:r>
                        <a:rPr lang="tr-TR" sz="1900" dirty="0">
                          <a:latin typeface="+mn-lt"/>
                          <a:cs typeface="Times New Roman"/>
                        </a:rPr>
                        <a:t>Medikal İngilizce</a:t>
                      </a:r>
                    </a:p>
                  </a:txBody>
                  <a:tcPr/>
                </a:tc>
                <a:tc>
                  <a:txBody>
                    <a:bodyPr/>
                    <a:lstStyle/>
                    <a:p>
                      <a:r>
                        <a:rPr lang="tr-TR" sz="1900" dirty="0">
                          <a:latin typeface="+mn-lt"/>
                          <a:cs typeface="Times New Roman"/>
                        </a:rPr>
                        <a:t>İngilizce Öğretmenliği, Orta Doğu Teknik </a:t>
                      </a:r>
                      <a:r>
                        <a:rPr lang="tr-TR" sz="1900" dirty="0" err="1">
                          <a:latin typeface="+mn-lt"/>
                          <a:cs typeface="Times New Roman"/>
                        </a:rPr>
                        <a:t>Üni</a:t>
                      </a:r>
                      <a:r>
                        <a:rPr lang="tr-TR" sz="1900" dirty="0">
                          <a:latin typeface="+mn-lt"/>
                          <a:cs typeface="Times New Roman"/>
                        </a:rPr>
                        <a:t>. </a:t>
                      </a:r>
                    </a:p>
                  </a:txBody>
                  <a:tcPr/>
                </a:tc>
                <a:tc>
                  <a:txBody>
                    <a:bodyPr/>
                    <a:lstStyle/>
                    <a:p>
                      <a:r>
                        <a:rPr lang="tr-TR" sz="1900" dirty="0">
                          <a:latin typeface="+mn-lt"/>
                          <a:cs typeface="Times New Roman"/>
                        </a:rPr>
                        <a:t>Eğitim Bilimleri, Yıldız Teknik</a:t>
                      </a:r>
                      <a:r>
                        <a:rPr lang="tr-TR" sz="1900" baseline="0" dirty="0">
                          <a:latin typeface="+mn-lt"/>
                          <a:cs typeface="Times New Roman"/>
                        </a:rPr>
                        <a:t> Üniversitesi</a:t>
                      </a:r>
                      <a:endParaRPr lang="tr-TR" sz="1900" dirty="0">
                        <a:latin typeface="+mn-lt"/>
                        <a:cs typeface="Times New Roman"/>
                      </a:endParaRPr>
                    </a:p>
                  </a:txBody>
                  <a:tcPr/>
                </a:tc>
                <a:extLst>
                  <a:ext uri="{0D108BD9-81ED-4DB2-BD59-A6C34878D82A}">
                    <a16:rowId xmlns:a16="http://schemas.microsoft.com/office/drawing/2014/main" val="1930298173"/>
                  </a:ext>
                </a:extLst>
              </a:tr>
              <a:tr h="772937">
                <a:tc>
                  <a:txBody>
                    <a:bodyPr/>
                    <a:lstStyle/>
                    <a:p>
                      <a:r>
                        <a:rPr lang="tr-TR" dirty="0"/>
                        <a:t>10</a:t>
                      </a:r>
                    </a:p>
                  </a:txBody>
                  <a:tcPr/>
                </a:tc>
                <a:tc>
                  <a:txBody>
                    <a:bodyPr/>
                    <a:lstStyle/>
                    <a:p>
                      <a:r>
                        <a:rPr lang="tr-TR" sz="1900" dirty="0">
                          <a:latin typeface="+mn-lt"/>
                          <a:cs typeface="Times New Roman" panose="02020603050405020304" pitchFamily="18" charset="0"/>
                        </a:rPr>
                        <a:t>Akın SARI</a:t>
                      </a:r>
                    </a:p>
                  </a:txBody>
                  <a:tcPr/>
                </a:tc>
                <a:tc>
                  <a:txBody>
                    <a:bodyPr/>
                    <a:lstStyle/>
                    <a:p>
                      <a:r>
                        <a:rPr lang="tr-TR" sz="1900" dirty="0">
                          <a:latin typeface="+mn-lt"/>
                          <a:cs typeface="Times New Roman" panose="02020603050405020304" pitchFamily="18" charset="0"/>
                        </a:rPr>
                        <a:t>Medikal ve Genel İngilizce</a:t>
                      </a:r>
                    </a:p>
                  </a:txBody>
                  <a:tcPr/>
                </a:tc>
                <a:tc>
                  <a:txBody>
                    <a:bodyPr/>
                    <a:lstStyle/>
                    <a:p>
                      <a:r>
                        <a:rPr lang="tr-TR" sz="1900" kern="1200" dirty="0">
                          <a:solidFill>
                            <a:schemeClr val="dk1"/>
                          </a:solidFill>
                          <a:effectLst/>
                          <a:latin typeface="+mn-lt"/>
                          <a:ea typeface="+mn-ea"/>
                          <a:cs typeface="Times New Roman" panose="02020603050405020304" pitchFamily="18" charset="0"/>
                        </a:rPr>
                        <a:t>Amerikan Kültür ve Edebiyatı,</a:t>
                      </a:r>
                      <a:r>
                        <a:rPr lang="tr-TR" sz="1900" kern="1200" baseline="0" dirty="0">
                          <a:solidFill>
                            <a:schemeClr val="dk1"/>
                          </a:solidFill>
                          <a:effectLst/>
                          <a:latin typeface="+mn-lt"/>
                          <a:ea typeface="+mn-ea"/>
                          <a:cs typeface="Times New Roman" panose="02020603050405020304" pitchFamily="18" charset="0"/>
                        </a:rPr>
                        <a:t> </a:t>
                      </a:r>
                      <a:r>
                        <a:rPr lang="tr-TR" sz="1900" kern="1200" dirty="0">
                          <a:solidFill>
                            <a:schemeClr val="dk1"/>
                          </a:solidFill>
                          <a:effectLst/>
                          <a:latin typeface="+mn-lt"/>
                          <a:ea typeface="+mn-ea"/>
                          <a:cs typeface="Times New Roman" panose="02020603050405020304" pitchFamily="18" charset="0"/>
                        </a:rPr>
                        <a:t>İstanbul </a:t>
                      </a:r>
                      <a:r>
                        <a:rPr lang="tr-TR" sz="1900" kern="1200" dirty="0" err="1">
                          <a:solidFill>
                            <a:schemeClr val="dk1"/>
                          </a:solidFill>
                          <a:effectLst/>
                          <a:latin typeface="+mn-lt"/>
                          <a:ea typeface="+mn-ea"/>
                          <a:cs typeface="Times New Roman" panose="02020603050405020304" pitchFamily="18" charset="0"/>
                        </a:rPr>
                        <a:t>Üni</a:t>
                      </a:r>
                      <a:r>
                        <a:rPr lang="tr-TR" sz="1900" kern="1200" dirty="0">
                          <a:solidFill>
                            <a:schemeClr val="dk1"/>
                          </a:solidFill>
                          <a:effectLst/>
                          <a:latin typeface="+mn-lt"/>
                          <a:ea typeface="+mn-ea"/>
                          <a:cs typeface="Times New Roman" panose="02020603050405020304" pitchFamily="18" charset="0"/>
                        </a:rPr>
                        <a:t>. </a:t>
                      </a:r>
                      <a:endParaRPr lang="tr-TR" sz="1900" dirty="0">
                        <a:latin typeface="+mn-lt"/>
                        <a:cs typeface="Times New Roman" panose="02020603050405020304" pitchFamily="18" charset="0"/>
                      </a:endParaRPr>
                    </a:p>
                  </a:txBody>
                  <a:tcPr/>
                </a:tc>
                <a:tc>
                  <a:txBody>
                    <a:bodyPr/>
                    <a:lstStyle/>
                    <a:p>
                      <a:r>
                        <a:rPr lang="tr-TR" sz="1900" kern="1200" dirty="0">
                          <a:solidFill>
                            <a:schemeClr val="dk1"/>
                          </a:solidFill>
                          <a:effectLst/>
                          <a:latin typeface="+mn-lt"/>
                          <a:ea typeface="+mn-ea"/>
                          <a:cs typeface="Times New Roman" panose="02020603050405020304" pitchFamily="18" charset="0"/>
                        </a:rPr>
                        <a:t>Amerikan Kültür ve Edebiyatı, İstanbul Üniversitesi</a:t>
                      </a:r>
                      <a:endParaRPr lang="tr-TR" sz="1900" dirty="0">
                        <a:latin typeface="+mn-lt"/>
                        <a:cs typeface="Times New Roman" panose="02020603050405020304" pitchFamily="18" charset="0"/>
                      </a:endParaRPr>
                    </a:p>
                  </a:txBody>
                  <a:tcPr/>
                </a:tc>
                <a:extLst>
                  <a:ext uri="{0D108BD9-81ED-4DB2-BD59-A6C34878D82A}">
                    <a16:rowId xmlns:a16="http://schemas.microsoft.com/office/drawing/2014/main" val="1162896583"/>
                  </a:ext>
                </a:extLst>
              </a:tr>
              <a:tr h="664355">
                <a:tc>
                  <a:txBody>
                    <a:bodyPr/>
                    <a:lstStyle/>
                    <a:p>
                      <a:r>
                        <a:rPr lang="tr-TR" dirty="0"/>
                        <a:t>11</a:t>
                      </a:r>
                    </a:p>
                  </a:txBody>
                  <a:tcPr/>
                </a:tc>
                <a:tc>
                  <a:txBody>
                    <a:bodyPr/>
                    <a:lstStyle/>
                    <a:p>
                      <a:r>
                        <a:rPr lang="tr-TR" sz="1900" dirty="0">
                          <a:latin typeface="+mn-lt"/>
                          <a:cs typeface="Times New Roman" panose="02020603050405020304" pitchFamily="18" charset="0"/>
                        </a:rPr>
                        <a:t>Özge ÖZCAN (DSÜ)</a:t>
                      </a:r>
                    </a:p>
                  </a:txBody>
                  <a:tcPr/>
                </a:tc>
                <a:tc>
                  <a:txBody>
                    <a:bodyPr/>
                    <a:lstStyle/>
                    <a:p>
                      <a:r>
                        <a:rPr lang="tr-TR" sz="1900" dirty="0">
                          <a:latin typeface="+mn-lt"/>
                          <a:cs typeface="Times New Roman" panose="02020603050405020304" pitchFamily="18" charset="0"/>
                        </a:rPr>
                        <a:t>Medikal İngilizce</a:t>
                      </a:r>
                    </a:p>
                  </a:txBody>
                  <a:tcPr/>
                </a:tc>
                <a:tc>
                  <a:txBody>
                    <a:bodyPr/>
                    <a:lstStyle/>
                    <a:p>
                      <a:r>
                        <a:rPr lang="tr-TR" sz="1900" kern="1200" dirty="0">
                          <a:solidFill>
                            <a:schemeClr val="dk1"/>
                          </a:solidFill>
                          <a:effectLst/>
                          <a:latin typeface="+mn-lt"/>
                          <a:ea typeface="+mn-ea"/>
                          <a:cs typeface="Times New Roman" panose="02020603050405020304" pitchFamily="18" charset="0"/>
                        </a:rPr>
                        <a:t>İngilizce Öğretmenliği,</a:t>
                      </a:r>
                      <a:r>
                        <a:rPr lang="tr-TR" sz="1900" kern="1200" baseline="0" dirty="0">
                          <a:solidFill>
                            <a:schemeClr val="dk1"/>
                          </a:solidFill>
                          <a:effectLst/>
                          <a:latin typeface="+mn-lt"/>
                          <a:ea typeface="+mn-ea"/>
                          <a:cs typeface="Times New Roman" panose="02020603050405020304" pitchFamily="18" charset="0"/>
                        </a:rPr>
                        <a:t> </a:t>
                      </a:r>
                      <a:r>
                        <a:rPr lang="tr-TR" sz="1900" kern="1200" dirty="0">
                          <a:solidFill>
                            <a:schemeClr val="dk1"/>
                          </a:solidFill>
                          <a:effectLst/>
                          <a:latin typeface="+mn-lt"/>
                          <a:ea typeface="+mn-ea"/>
                          <a:cs typeface="Times New Roman" panose="02020603050405020304" pitchFamily="18" charset="0"/>
                        </a:rPr>
                        <a:t>Yıldız Teknik</a:t>
                      </a:r>
                      <a:r>
                        <a:rPr lang="tr-TR" sz="1900" kern="1200" baseline="0" dirty="0">
                          <a:solidFill>
                            <a:schemeClr val="dk1"/>
                          </a:solidFill>
                          <a:effectLst/>
                          <a:latin typeface="+mn-lt"/>
                          <a:ea typeface="+mn-ea"/>
                          <a:cs typeface="Times New Roman" panose="02020603050405020304" pitchFamily="18" charset="0"/>
                        </a:rPr>
                        <a:t> Üniversitesi</a:t>
                      </a:r>
                      <a:endParaRPr lang="tr-TR" sz="1900" dirty="0">
                        <a:latin typeface="+mn-lt"/>
                        <a:cs typeface="Times New Roman" panose="02020603050405020304" pitchFamily="18" charset="0"/>
                      </a:endParaRPr>
                    </a:p>
                  </a:txBody>
                  <a:tcPr/>
                </a:tc>
                <a:tc>
                  <a:txBody>
                    <a:bodyPr/>
                    <a:lstStyle/>
                    <a:p>
                      <a:pPr lvl="0"/>
                      <a:r>
                        <a:rPr lang="tr-TR" sz="1900" kern="1200" dirty="0">
                          <a:solidFill>
                            <a:schemeClr val="dk1"/>
                          </a:solidFill>
                          <a:effectLst/>
                          <a:latin typeface="+mn-lt"/>
                          <a:ea typeface="+mn-ea"/>
                          <a:cs typeface="Times New Roman" panose="02020603050405020304" pitchFamily="18" charset="0"/>
                        </a:rPr>
                        <a:t>Eğitim Bilimleri, Yıldız Teknik Üniversitesi</a:t>
                      </a:r>
                    </a:p>
                  </a:txBody>
                  <a:tcPr/>
                </a:tc>
                <a:extLst>
                  <a:ext uri="{0D108BD9-81ED-4DB2-BD59-A6C34878D82A}">
                    <a16:rowId xmlns:a16="http://schemas.microsoft.com/office/drawing/2014/main" val="326862931"/>
                  </a:ext>
                </a:extLst>
              </a:tr>
              <a:tr h="664355">
                <a:tc>
                  <a:txBody>
                    <a:bodyPr/>
                    <a:lstStyle/>
                    <a:p>
                      <a:r>
                        <a:rPr lang="tr-TR" dirty="0"/>
                        <a:t>12</a:t>
                      </a:r>
                    </a:p>
                  </a:txBody>
                  <a:tcPr/>
                </a:tc>
                <a:tc>
                  <a:txBody>
                    <a:bodyPr/>
                    <a:lstStyle/>
                    <a:p>
                      <a:r>
                        <a:rPr lang="tr-TR" sz="1900" dirty="0">
                          <a:latin typeface="+mn-lt"/>
                          <a:cs typeface="Times New Roman" panose="02020603050405020304" pitchFamily="18" charset="0"/>
                        </a:rPr>
                        <a:t>Can Aras (DSÜ)</a:t>
                      </a:r>
                    </a:p>
                  </a:txBody>
                  <a:tcPr/>
                </a:tc>
                <a:tc>
                  <a:txBody>
                    <a:bodyPr/>
                    <a:lstStyle/>
                    <a:p>
                      <a:r>
                        <a:rPr lang="tr-TR" sz="1900" dirty="0">
                          <a:latin typeface="+mn-lt"/>
                          <a:cs typeface="Times New Roman" panose="02020603050405020304" pitchFamily="18" charset="0"/>
                        </a:rPr>
                        <a:t>Medikal İngilizce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kern="1200" dirty="0">
                          <a:solidFill>
                            <a:schemeClr val="dk1"/>
                          </a:solidFill>
                          <a:effectLst/>
                          <a:latin typeface="+mn-lt"/>
                          <a:ea typeface="+mn-ea"/>
                          <a:cs typeface="Times New Roman" panose="02020603050405020304" pitchFamily="18" charset="0"/>
                        </a:rPr>
                        <a:t>Ankara</a:t>
                      </a:r>
                      <a:r>
                        <a:rPr lang="tr-TR" sz="1900" kern="1200" baseline="0" dirty="0">
                          <a:solidFill>
                            <a:schemeClr val="dk1"/>
                          </a:solidFill>
                          <a:effectLst/>
                          <a:latin typeface="+mn-lt"/>
                          <a:ea typeface="+mn-ea"/>
                          <a:cs typeface="Times New Roman" panose="02020603050405020304" pitchFamily="18" charset="0"/>
                        </a:rPr>
                        <a:t> Üniversitesi İngiliz Dili ve Edebiyatı</a:t>
                      </a:r>
                      <a:endParaRPr lang="tr-TR" sz="1900" kern="1200" dirty="0">
                        <a:solidFill>
                          <a:schemeClr val="dk1"/>
                        </a:solidFill>
                        <a:effectLst/>
                        <a:latin typeface="+mn-lt"/>
                        <a:ea typeface="+mn-ea"/>
                        <a:cs typeface="Times New Roman" panose="02020603050405020304" pitchFamily="18" charset="0"/>
                      </a:endParaRPr>
                    </a:p>
                  </a:txBody>
                  <a:tcPr/>
                </a:tc>
                <a:tc>
                  <a:txBody>
                    <a:bodyPr/>
                    <a:lstStyle/>
                    <a:p>
                      <a:pPr algn="l" fontAlgn="ctr"/>
                      <a:r>
                        <a:rPr lang="tr-TR" sz="1900" b="0" i="0" u="none" strike="noStrike" dirty="0">
                          <a:solidFill>
                            <a:srgbClr val="000000"/>
                          </a:solidFill>
                          <a:effectLst/>
                          <a:latin typeface="+mn-lt"/>
                          <a:cs typeface="Times New Roman" panose="02020603050405020304" pitchFamily="18" charset="0"/>
                        </a:rPr>
                        <a:t>Bilgi Üniversitesi Kültürel İncelemeler</a:t>
                      </a:r>
                    </a:p>
                  </a:txBody>
                  <a:tcPr marL="9525" marR="9525" marT="9525" marB="0" anchor="ctr"/>
                </a:tc>
                <a:extLst>
                  <a:ext uri="{0D108BD9-81ED-4DB2-BD59-A6C34878D82A}">
                    <a16:rowId xmlns:a16="http://schemas.microsoft.com/office/drawing/2014/main" val="194278954"/>
                  </a:ext>
                </a:extLst>
              </a:tr>
              <a:tr h="432262">
                <a:tc>
                  <a:txBody>
                    <a:bodyPr/>
                    <a:lstStyle/>
                    <a:p>
                      <a:r>
                        <a:rPr lang="tr-TR" dirty="0"/>
                        <a:t>13</a:t>
                      </a:r>
                    </a:p>
                  </a:txBody>
                  <a:tcPr/>
                </a:tc>
                <a:tc>
                  <a:txBody>
                    <a:bodyPr/>
                    <a:lstStyle/>
                    <a:p>
                      <a:r>
                        <a:rPr lang="tr-TR" sz="1900" b="0" kern="1200" dirty="0" err="1">
                          <a:solidFill>
                            <a:schemeClr val="dk1"/>
                          </a:solidFill>
                          <a:effectLst/>
                          <a:latin typeface="+mn-lt"/>
                          <a:ea typeface="+mn-ea"/>
                          <a:cs typeface="Times New Roman" panose="02020603050405020304" pitchFamily="18" charset="0"/>
                        </a:rPr>
                        <a:t>Mohamad</a:t>
                      </a:r>
                      <a:r>
                        <a:rPr lang="tr-TR" sz="1900" b="0" kern="1200" dirty="0">
                          <a:solidFill>
                            <a:schemeClr val="dk1"/>
                          </a:solidFill>
                          <a:effectLst/>
                          <a:latin typeface="+mn-lt"/>
                          <a:ea typeface="+mn-ea"/>
                          <a:cs typeface="Times New Roman" panose="02020603050405020304" pitchFamily="18" charset="0"/>
                        </a:rPr>
                        <a:t> Baghdadi</a:t>
                      </a:r>
                    </a:p>
                  </a:txBody>
                  <a:tcPr/>
                </a:tc>
                <a:tc>
                  <a:txBody>
                    <a:bodyPr/>
                    <a:lstStyle/>
                    <a:p>
                      <a:r>
                        <a:rPr lang="tr-TR" sz="1900" dirty="0">
                          <a:latin typeface="+mn-lt"/>
                          <a:cs typeface="Times New Roman" panose="02020603050405020304" pitchFamily="18" charset="0"/>
                        </a:rPr>
                        <a:t>İngilizce Hazırlık</a:t>
                      </a:r>
                    </a:p>
                  </a:txBody>
                  <a:tcPr/>
                </a:tc>
                <a:tc>
                  <a:txBody>
                    <a:bodyPr/>
                    <a:lstStyle/>
                    <a:p>
                      <a:r>
                        <a:rPr lang="tr-TR" sz="1900" dirty="0">
                          <a:latin typeface="+mn-lt"/>
                          <a:cs typeface="Times New Roman" panose="02020603050405020304" pitchFamily="18" charset="0"/>
                        </a:rPr>
                        <a:t>Halep Üniversitesi İngiliz Dili ve Edebiyatı</a:t>
                      </a:r>
                    </a:p>
                  </a:txBody>
                  <a:tcPr/>
                </a:tc>
                <a:tc>
                  <a:txBody>
                    <a:bodyPr/>
                    <a:lstStyle/>
                    <a:p>
                      <a:endParaRPr lang="tr-TR" sz="1900" dirty="0">
                        <a:latin typeface="+mn-lt"/>
                        <a:cs typeface="Times New Roman" panose="02020603050405020304" pitchFamily="18" charset="0"/>
                      </a:endParaRPr>
                    </a:p>
                  </a:txBody>
                  <a:tcPr/>
                </a:tc>
                <a:extLst>
                  <a:ext uri="{0D108BD9-81ED-4DB2-BD59-A6C34878D82A}">
                    <a16:rowId xmlns:a16="http://schemas.microsoft.com/office/drawing/2014/main" val="668623063"/>
                  </a:ext>
                </a:extLst>
              </a:tr>
              <a:tr h="864326">
                <a:tc>
                  <a:txBody>
                    <a:bodyPr/>
                    <a:lstStyle/>
                    <a:p>
                      <a:r>
                        <a:rPr lang="tr-TR" dirty="0"/>
                        <a:t>14</a:t>
                      </a:r>
                    </a:p>
                  </a:txBody>
                  <a:tcPr/>
                </a:tc>
                <a:tc>
                  <a:txBody>
                    <a:bodyPr/>
                    <a:lstStyle/>
                    <a:p>
                      <a:r>
                        <a:rPr lang="tr-TR" sz="1900" dirty="0">
                          <a:latin typeface="+mn-lt"/>
                          <a:cs typeface="Times New Roman" panose="02020603050405020304" pitchFamily="18" charset="0"/>
                        </a:rPr>
                        <a:t>Derman Susam</a:t>
                      </a:r>
                      <a:r>
                        <a:rPr lang="tr-TR" sz="1900" baseline="0" dirty="0">
                          <a:latin typeface="+mn-lt"/>
                          <a:cs typeface="Times New Roman" panose="02020603050405020304" pitchFamily="18" charset="0"/>
                        </a:rPr>
                        <a:t>(DSÜ)</a:t>
                      </a:r>
                    </a:p>
                  </a:txBody>
                  <a:tcPr/>
                </a:tc>
                <a:tc>
                  <a:txBody>
                    <a:bodyPr/>
                    <a:lstStyle/>
                    <a:p>
                      <a:r>
                        <a:rPr lang="tr-TR" sz="1900" dirty="0">
                          <a:latin typeface="+mn-lt"/>
                          <a:cs typeface="Times New Roman" panose="02020603050405020304" pitchFamily="18" charset="0"/>
                        </a:rPr>
                        <a:t>İngilizce Hazırlık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kern="1200" dirty="0">
                          <a:solidFill>
                            <a:schemeClr val="dk1"/>
                          </a:solidFill>
                          <a:effectLst/>
                          <a:latin typeface="+mn-lt"/>
                          <a:ea typeface="+mn-ea"/>
                          <a:cs typeface="Times New Roman" panose="02020603050405020304" pitchFamily="18" charset="0"/>
                        </a:rPr>
                        <a:t>Hacettepe İngilizce Mütercim Tercümanlık</a:t>
                      </a:r>
                    </a:p>
                  </a:txBody>
                  <a:tcPr/>
                </a:tc>
                <a:tc>
                  <a:txBody>
                    <a:bodyPr/>
                    <a:lstStyle/>
                    <a:p>
                      <a:endParaRPr lang="tr-TR" sz="1900" dirty="0">
                        <a:latin typeface="+mn-lt"/>
                        <a:cs typeface="Times New Roman" panose="02020603050405020304" pitchFamily="18" charset="0"/>
                      </a:endParaRPr>
                    </a:p>
                  </a:txBody>
                  <a:tcPr/>
                </a:tc>
                <a:extLst>
                  <a:ext uri="{0D108BD9-81ED-4DB2-BD59-A6C34878D82A}">
                    <a16:rowId xmlns:a16="http://schemas.microsoft.com/office/drawing/2014/main" val="3729144375"/>
                  </a:ext>
                </a:extLst>
              </a:tr>
            </a:tbl>
          </a:graphicData>
        </a:graphic>
      </p:graphicFrame>
    </p:spTree>
    <p:extLst>
      <p:ext uri="{BB962C8B-B14F-4D97-AF65-F5344CB8AC3E}">
        <p14:creationId xmlns:p14="http://schemas.microsoft.com/office/powerpoint/2010/main" val="1175972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88ADD-BBC0-E413-FF61-70A060318CA5}"/>
            </a:ext>
          </a:extLst>
        </p:cNvPr>
        <p:cNvGrpSpPr/>
        <p:nvPr/>
      </p:nvGrpSpPr>
      <p:grpSpPr>
        <a:xfrm>
          <a:off x="0" y="0"/>
          <a:ext cx="0" cy="0"/>
          <a:chOff x="0" y="0"/>
          <a:chExt cx="0" cy="0"/>
        </a:xfrm>
      </p:grpSpPr>
      <p:sp>
        <p:nvSpPr>
          <p:cNvPr id="7" name="Başlık 8">
            <a:extLst>
              <a:ext uri="{FF2B5EF4-FFF2-40B4-BE49-F238E27FC236}">
                <a16:creationId xmlns:a16="http://schemas.microsoft.com/office/drawing/2014/main" id="{6CF594D0-CE69-64E1-B859-C31A9E704C31}"/>
              </a:ext>
            </a:extLst>
          </p:cNvPr>
          <p:cNvSpPr>
            <a:spLocks noGrp="1"/>
          </p:cNvSpPr>
          <p:nvPr>
            <p:ph type="title"/>
          </p:nvPr>
        </p:nvSpPr>
        <p:spPr>
          <a:xfrm>
            <a:off x="335280" y="18255"/>
            <a:ext cx="9001760" cy="774225"/>
          </a:xfrm>
        </p:spPr>
        <p:txBody>
          <a:bodyPr>
            <a:normAutofit/>
          </a:bodyPr>
          <a:lstStyle/>
          <a:p>
            <a:r>
              <a:rPr lang="tr-TR" sz="2800" b="1" dirty="0">
                <a:solidFill>
                  <a:schemeClr val="bg1"/>
                </a:solidFill>
                <a:latin typeface="+mn-lt"/>
              </a:rPr>
              <a:t>YABANCI DİLLER BÖLÜMÜ AKADEMİK KADRO</a:t>
            </a:r>
          </a:p>
        </p:txBody>
      </p:sp>
      <p:graphicFrame>
        <p:nvGraphicFramePr>
          <p:cNvPr id="12" name="İçerik Yer Tutucusu 11">
            <a:extLst>
              <a:ext uri="{FF2B5EF4-FFF2-40B4-BE49-F238E27FC236}">
                <a16:creationId xmlns:a16="http://schemas.microsoft.com/office/drawing/2014/main" id="{9E81063C-A1E3-9EDA-A552-DE3E2DBC3CDB}"/>
              </a:ext>
            </a:extLst>
          </p:cNvPr>
          <p:cNvGraphicFramePr>
            <a:graphicFrameLocks noGrp="1"/>
          </p:cNvGraphicFramePr>
          <p:nvPr>
            <p:ph idx="1"/>
            <p:extLst>
              <p:ext uri="{D42A27DB-BD31-4B8C-83A1-F6EECF244321}">
                <p14:modId xmlns:p14="http://schemas.microsoft.com/office/powerpoint/2010/main" val="3176413543"/>
              </p:ext>
            </p:extLst>
          </p:nvPr>
        </p:nvGraphicFramePr>
        <p:xfrm>
          <a:off x="335281" y="931178"/>
          <a:ext cx="11441085" cy="5535167"/>
        </p:xfrm>
        <a:graphic>
          <a:graphicData uri="http://schemas.openxmlformats.org/drawingml/2006/table">
            <a:tbl>
              <a:tblPr firstRow="1" bandRow="1">
                <a:tableStyleId>{5C22544A-7EE6-4342-B048-85BDC9FD1C3A}</a:tableStyleId>
              </a:tblPr>
              <a:tblGrid>
                <a:gridCol w="859330">
                  <a:extLst>
                    <a:ext uri="{9D8B030D-6E8A-4147-A177-3AD203B41FA5}">
                      <a16:colId xmlns:a16="http://schemas.microsoft.com/office/drawing/2014/main" val="3918752158"/>
                    </a:ext>
                  </a:extLst>
                </a:gridCol>
                <a:gridCol w="2335086">
                  <a:extLst>
                    <a:ext uri="{9D8B030D-6E8A-4147-A177-3AD203B41FA5}">
                      <a16:colId xmlns:a16="http://schemas.microsoft.com/office/drawing/2014/main" val="696434779"/>
                    </a:ext>
                  </a:extLst>
                </a:gridCol>
                <a:gridCol w="2619688">
                  <a:extLst>
                    <a:ext uri="{9D8B030D-6E8A-4147-A177-3AD203B41FA5}">
                      <a16:colId xmlns:a16="http://schemas.microsoft.com/office/drawing/2014/main" val="214837176"/>
                    </a:ext>
                  </a:extLst>
                </a:gridCol>
                <a:gridCol w="3194415">
                  <a:extLst>
                    <a:ext uri="{9D8B030D-6E8A-4147-A177-3AD203B41FA5}">
                      <a16:colId xmlns:a16="http://schemas.microsoft.com/office/drawing/2014/main" val="938392983"/>
                    </a:ext>
                  </a:extLst>
                </a:gridCol>
                <a:gridCol w="2432566">
                  <a:extLst>
                    <a:ext uri="{9D8B030D-6E8A-4147-A177-3AD203B41FA5}">
                      <a16:colId xmlns:a16="http://schemas.microsoft.com/office/drawing/2014/main" val="1612669378"/>
                    </a:ext>
                  </a:extLst>
                </a:gridCol>
              </a:tblGrid>
              <a:tr h="630266">
                <a:tc>
                  <a:txBody>
                    <a:bodyPr/>
                    <a:lstStyle/>
                    <a:p>
                      <a:endParaRPr lang="tr-TR"/>
                    </a:p>
                  </a:txBody>
                  <a:tcPr/>
                </a:tc>
                <a:tc>
                  <a:txBody>
                    <a:bodyPr/>
                    <a:lstStyle/>
                    <a:p>
                      <a:r>
                        <a:rPr lang="tr-TR" sz="1900" dirty="0">
                          <a:latin typeface="Calibri" panose="020F0502020204030204" pitchFamily="34" charset="0"/>
                          <a:cs typeface="Calibri" panose="020F0502020204030204" pitchFamily="34" charset="0"/>
                        </a:rPr>
                        <a:t>Öğretim</a:t>
                      </a:r>
                      <a:r>
                        <a:rPr lang="tr-TR" sz="1900" baseline="0" dirty="0">
                          <a:latin typeface="Calibri" panose="020F0502020204030204" pitchFamily="34" charset="0"/>
                          <a:cs typeface="Calibri" panose="020F0502020204030204" pitchFamily="34" charset="0"/>
                        </a:rPr>
                        <a:t> Görevlisi</a:t>
                      </a:r>
                      <a:endParaRPr lang="tr-TR" sz="1900" dirty="0">
                        <a:latin typeface="Calibri" panose="020F0502020204030204" pitchFamily="34" charset="0"/>
                        <a:cs typeface="Calibri" panose="020F0502020204030204" pitchFamily="34" charset="0"/>
                      </a:endParaRPr>
                    </a:p>
                  </a:txBody>
                  <a:tcPr/>
                </a:tc>
                <a:tc>
                  <a:txBody>
                    <a:bodyPr/>
                    <a:lstStyle/>
                    <a:p>
                      <a:r>
                        <a:rPr lang="tr-TR" sz="1900" dirty="0">
                          <a:latin typeface="Calibri" panose="020F0502020204030204" pitchFamily="34" charset="0"/>
                          <a:cs typeface="Calibri" panose="020F0502020204030204" pitchFamily="34" charset="0"/>
                        </a:rPr>
                        <a:t>Yürüttüğü Dersler</a:t>
                      </a:r>
                    </a:p>
                  </a:txBody>
                  <a:tcPr/>
                </a:tc>
                <a:tc>
                  <a:txBody>
                    <a:bodyPr/>
                    <a:lstStyle/>
                    <a:p>
                      <a:r>
                        <a:rPr lang="tr-TR" sz="1900" dirty="0">
                          <a:latin typeface="Calibri" panose="020F0502020204030204" pitchFamily="34" charset="0"/>
                          <a:cs typeface="Calibri" panose="020F0502020204030204" pitchFamily="34" charset="0"/>
                        </a:rPr>
                        <a:t>Mezun Olduğu Lisans</a:t>
                      </a:r>
                      <a:r>
                        <a:rPr lang="tr-TR" sz="1900" baseline="0" dirty="0">
                          <a:latin typeface="Calibri" panose="020F0502020204030204" pitchFamily="34" charset="0"/>
                          <a:cs typeface="Calibri" panose="020F0502020204030204" pitchFamily="34" charset="0"/>
                        </a:rPr>
                        <a:t> Programı</a:t>
                      </a:r>
                      <a:endParaRPr lang="tr-TR" sz="19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dirty="0">
                          <a:latin typeface="Calibri" panose="020F0502020204030204" pitchFamily="34" charset="0"/>
                          <a:cs typeface="Calibri" panose="020F0502020204030204" pitchFamily="34" charset="0"/>
                        </a:rPr>
                        <a:t>Mezun Olduğu Yüksek Lisans</a:t>
                      </a:r>
                      <a:r>
                        <a:rPr lang="tr-TR" sz="1900" baseline="0" dirty="0">
                          <a:latin typeface="Calibri" panose="020F0502020204030204" pitchFamily="34" charset="0"/>
                          <a:cs typeface="Calibri" panose="020F0502020204030204" pitchFamily="34" charset="0"/>
                        </a:rPr>
                        <a:t> Programı</a:t>
                      </a:r>
                      <a:endParaRPr lang="tr-TR" sz="19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8466425"/>
                  </a:ext>
                </a:extLst>
              </a:tr>
              <a:tr h="816482">
                <a:tc>
                  <a:txBody>
                    <a:bodyPr/>
                    <a:lstStyle/>
                    <a:p>
                      <a:r>
                        <a:rPr lang="tr-TR" dirty="0"/>
                        <a:t>15</a:t>
                      </a:r>
                    </a:p>
                  </a:txBody>
                  <a:tcPr/>
                </a:tc>
                <a:tc>
                  <a:txBody>
                    <a:bodyPr/>
                    <a:lstStyle/>
                    <a:p>
                      <a:r>
                        <a:rPr lang="tr-TR" sz="1900" dirty="0">
                          <a:latin typeface="+mn-lt"/>
                          <a:cs typeface="Times New Roman" panose="02020603050405020304" pitchFamily="18" charset="0"/>
                        </a:rPr>
                        <a:t>Esra Kekeç (DSÜ) (2024-2025)</a:t>
                      </a:r>
                    </a:p>
                  </a:txBody>
                  <a:tcPr/>
                </a:tc>
                <a:tc>
                  <a:txBody>
                    <a:bodyPr/>
                    <a:lstStyle/>
                    <a:p>
                      <a:r>
                        <a:rPr lang="tr-TR" sz="1900" dirty="0">
                          <a:latin typeface="+mn-lt"/>
                          <a:cs typeface="Times New Roman" panose="02020603050405020304" pitchFamily="18" charset="0"/>
                        </a:rPr>
                        <a:t>Medikal ve Genel İngilizce</a:t>
                      </a:r>
                    </a:p>
                  </a:txBody>
                  <a:tcPr/>
                </a:tc>
                <a:tc>
                  <a:txBody>
                    <a:bodyPr/>
                    <a:lstStyle/>
                    <a:p>
                      <a:pPr algn="l" fontAlgn="ctr">
                        <a:buNone/>
                      </a:pPr>
                      <a:r>
                        <a:rPr lang="tr-TR" sz="1900" b="0" i="0" u="none" strike="noStrike" dirty="0">
                          <a:solidFill>
                            <a:srgbClr val="000000"/>
                          </a:solidFill>
                          <a:effectLst/>
                          <a:latin typeface="+mn-lt"/>
                        </a:rPr>
                        <a:t>Selçuk Üniversitesi Yabancı Diller Yüksekokulu Mütercim Tercümanlık (Lisans)</a:t>
                      </a:r>
                    </a:p>
                  </a:txBody>
                  <a:tcPr marL="0" marR="0" marT="0" marB="0" anchor="ctr"/>
                </a:tc>
                <a:tc>
                  <a:txBody>
                    <a:bodyPr/>
                    <a:lstStyle/>
                    <a:p>
                      <a:endParaRPr lang="tr-TR" sz="1900" dirty="0">
                        <a:solidFill>
                          <a:srgbClr val="000000"/>
                        </a:solidFill>
                        <a:latin typeface="+mn-lt"/>
                        <a:cs typeface="Times New Roman"/>
                      </a:endParaRPr>
                    </a:p>
                  </a:txBody>
                  <a:tcPr/>
                </a:tc>
                <a:extLst>
                  <a:ext uri="{0D108BD9-81ED-4DB2-BD59-A6C34878D82A}">
                    <a16:rowId xmlns:a16="http://schemas.microsoft.com/office/drawing/2014/main" val="4093391948"/>
                  </a:ext>
                </a:extLst>
              </a:tr>
              <a:tr h="902427">
                <a:tc>
                  <a:txBody>
                    <a:bodyPr/>
                    <a:lstStyle/>
                    <a:p>
                      <a:r>
                        <a:rPr lang="tr-TR" dirty="0"/>
                        <a:t>16</a:t>
                      </a:r>
                    </a:p>
                  </a:txBody>
                  <a:tcPr/>
                </a:tc>
                <a:tc>
                  <a:txBody>
                    <a:bodyPr/>
                    <a:lstStyle/>
                    <a:p>
                      <a:r>
                        <a:rPr lang="tr-TR" sz="1900" dirty="0">
                          <a:latin typeface="+mn-lt"/>
                          <a:cs typeface="Times New Roman"/>
                        </a:rPr>
                        <a:t>Rabia Tuğlu(DSÜ)(2024-2025)</a:t>
                      </a:r>
                    </a:p>
                  </a:txBody>
                  <a:tcPr/>
                </a:tc>
                <a:tc>
                  <a:txBody>
                    <a:bodyPr/>
                    <a:lstStyle/>
                    <a:p>
                      <a:r>
                        <a:rPr lang="tr-TR" sz="1900" dirty="0">
                          <a:latin typeface="+mn-lt"/>
                          <a:cs typeface="Times New Roman"/>
                        </a:rPr>
                        <a:t>İngilizce Hazırlık</a:t>
                      </a:r>
                    </a:p>
                  </a:txBody>
                  <a:tcPr/>
                </a:tc>
                <a:tc>
                  <a:txBody>
                    <a:bodyPr/>
                    <a:lstStyle/>
                    <a:p>
                      <a:r>
                        <a:rPr lang="tr-TR" sz="1900" dirty="0">
                          <a:latin typeface="+mn-lt"/>
                          <a:cs typeface="Times New Roman"/>
                        </a:rPr>
                        <a:t>Marmara Üniversitesi, İngilizce Öğretmenliği</a:t>
                      </a:r>
                    </a:p>
                  </a:txBody>
                  <a:tcPr/>
                </a:tc>
                <a:tc>
                  <a:txBody>
                    <a:bodyPr/>
                    <a:lstStyle/>
                    <a:p>
                      <a:endParaRPr lang="tr-TR" sz="1900" dirty="0">
                        <a:latin typeface="+mn-lt"/>
                        <a:cs typeface="Times New Roman"/>
                      </a:endParaRPr>
                    </a:p>
                  </a:txBody>
                  <a:tcPr/>
                </a:tc>
                <a:extLst>
                  <a:ext uri="{0D108BD9-81ED-4DB2-BD59-A6C34878D82A}">
                    <a16:rowId xmlns:a16="http://schemas.microsoft.com/office/drawing/2014/main" val="1930298173"/>
                  </a:ext>
                </a:extLst>
              </a:tr>
              <a:tr h="902427">
                <a:tc>
                  <a:txBody>
                    <a:bodyPr/>
                    <a:lstStyle/>
                    <a:p>
                      <a:r>
                        <a:rPr lang="tr-TR" dirty="0"/>
                        <a:t>17</a:t>
                      </a:r>
                    </a:p>
                  </a:txBody>
                  <a:tcPr/>
                </a:tc>
                <a:tc>
                  <a:txBody>
                    <a:bodyPr/>
                    <a:lstStyle/>
                    <a:p>
                      <a:r>
                        <a:rPr lang="tr-TR" sz="1900" dirty="0">
                          <a:latin typeface="+mn-lt"/>
                          <a:cs typeface="Times New Roman" panose="02020603050405020304" pitchFamily="18" charset="0"/>
                        </a:rPr>
                        <a:t>Mustafa Yiğit Yavuz(DSÜ)(2024-2025)</a:t>
                      </a:r>
                    </a:p>
                  </a:txBody>
                  <a:tcPr/>
                </a:tc>
                <a:tc>
                  <a:txBody>
                    <a:bodyPr/>
                    <a:lstStyle/>
                    <a:p>
                      <a:r>
                        <a:rPr lang="tr-TR" sz="1900" dirty="0">
                          <a:latin typeface="+mn-lt"/>
                          <a:cs typeface="Times New Roman" panose="02020603050405020304" pitchFamily="18" charset="0"/>
                        </a:rPr>
                        <a:t>İngilizce Hazırlık</a:t>
                      </a:r>
                    </a:p>
                  </a:txBody>
                  <a:tcPr/>
                </a:tc>
                <a:tc>
                  <a:txBody>
                    <a:bodyPr/>
                    <a:lstStyle/>
                    <a:p>
                      <a:r>
                        <a:rPr lang="tr-TR" sz="1900" dirty="0">
                          <a:latin typeface="+mn-lt"/>
                          <a:cs typeface="Times New Roman" panose="02020603050405020304" pitchFamily="18" charset="0"/>
                        </a:rPr>
                        <a:t>Anadolu Üniversitesi, İngilizce Öğretmenliği</a:t>
                      </a:r>
                    </a:p>
                  </a:txBody>
                  <a:tcPr/>
                </a:tc>
                <a:tc>
                  <a:txBody>
                    <a:bodyPr/>
                    <a:lstStyle/>
                    <a:p>
                      <a:endParaRPr lang="tr-TR" sz="1900" dirty="0">
                        <a:latin typeface="+mn-lt"/>
                        <a:cs typeface="Times New Roman" panose="02020603050405020304" pitchFamily="18" charset="0"/>
                      </a:endParaRPr>
                    </a:p>
                  </a:txBody>
                  <a:tcPr/>
                </a:tc>
                <a:extLst>
                  <a:ext uri="{0D108BD9-81ED-4DB2-BD59-A6C34878D82A}">
                    <a16:rowId xmlns:a16="http://schemas.microsoft.com/office/drawing/2014/main" val="1162896583"/>
                  </a:ext>
                </a:extLst>
              </a:tr>
              <a:tr h="816482">
                <a:tc>
                  <a:txBody>
                    <a:bodyPr/>
                    <a:lstStyle/>
                    <a:p>
                      <a:r>
                        <a:rPr lang="tr-TR" dirty="0"/>
                        <a:t>18</a:t>
                      </a:r>
                    </a:p>
                  </a:txBody>
                  <a:tcPr/>
                </a:tc>
                <a:tc>
                  <a:txBody>
                    <a:bodyPr/>
                    <a:lstStyle/>
                    <a:p>
                      <a:r>
                        <a:rPr lang="tr-TR" sz="1900" dirty="0">
                          <a:latin typeface="+mn-lt"/>
                          <a:cs typeface="Times New Roman" panose="02020603050405020304" pitchFamily="18" charset="0"/>
                        </a:rPr>
                        <a:t>Esra Orcan (DSÜ) (2024-2025)        </a:t>
                      </a:r>
                    </a:p>
                  </a:txBody>
                  <a:tcPr/>
                </a:tc>
                <a:tc>
                  <a:txBody>
                    <a:bodyPr/>
                    <a:lstStyle/>
                    <a:p>
                      <a:pPr algn="l" fontAlgn="b">
                        <a:buNone/>
                      </a:pPr>
                      <a:r>
                        <a:rPr lang="tr-TR" sz="1900" b="0" i="0" u="none" strike="noStrike" dirty="0">
                          <a:solidFill>
                            <a:srgbClr val="000000"/>
                          </a:solidFill>
                          <a:effectLst/>
                          <a:latin typeface="+mn-lt"/>
                        </a:rPr>
                        <a:t>İngilizce Hazırlık</a:t>
                      </a:r>
                    </a:p>
                  </a:txBody>
                  <a:tcPr marL="0" marR="0" marT="0" marB="0"/>
                </a:tc>
                <a:tc>
                  <a:txBody>
                    <a:bodyPr/>
                    <a:lstStyle/>
                    <a:p>
                      <a:pPr algn="l" fontAlgn="b">
                        <a:buNone/>
                      </a:pPr>
                      <a:r>
                        <a:rPr lang="tr-TR" sz="1900" b="0" i="0" u="none" strike="noStrike" dirty="0">
                          <a:solidFill>
                            <a:srgbClr val="000000"/>
                          </a:solidFill>
                          <a:effectLst/>
                          <a:latin typeface="+mn-lt"/>
                        </a:rPr>
                        <a:t>Çanakkale 18 Mart Üniversitesi İngilizce Öğretmenliği</a:t>
                      </a:r>
                    </a:p>
                  </a:txBody>
                  <a:tcPr marL="0" marR="0" marT="0" marB="0" anchor="b"/>
                </a:tc>
                <a:tc>
                  <a:txBody>
                    <a:bodyPr/>
                    <a:lstStyle/>
                    <a:p>
                      <a:pPr lvl="0"/>
                      <a:endParaRPr lang="tr-TR" sz="1900" kern="1200" dirty="0">
                        <a:solidFill>
                          <a:schemeClr val="dk1"/>
                        </a:solidFill>
                        <a:effectLst/>
                        <a:latin typeface="+mn-lt"/>
                        <a:ea typeface="+mn-ea"/>
                        <a:cs typeface="Times New Roman" panose="02020603050405020304" pitchFamily="18" charset="0"/>
                      </a:endParaRPr>
                    </a:p>
                  </a:txBody>
                  <a:tcPr/>
                </a:tc>
                <a:extLst>
                  <a:ext uri="{0D108BD9-81ED-4DB2-BD59-A6C34878D82A}">
                    <a16:rowId xmlns:a16="http://schemas.microsoft.com/office/drawing/2014/main" val="326862931"/>
                  </a:ext>
                </a:extLst>
              </a:tr>
              <a:tr h="825434">
                <a:tc>
                  <a:txBody>
                    <a:bodyPr/>
                    <a:lstStyle/>
                    <a:p>
                      <a:r>
                        <a:rPr lang="tr-TR" dirty="0"/>
                        <a:t>19</a:t>
                      </a:r>
                    </a:p>
                  </a:txBody>
                  <a:tcPr/>
                </a:tc>
                <a:tc>
                  <a:txBody>
                    <a:bodyPr/>
                    <a:lstStyle/>
                    <a:p>
                      <a:r>
                        <a:rPr lang="tr-TR" sz="1900" dirty="0">
                          <a:latin typeface="+mn-lt"/>
                          <a:cs typeface="Times New Roman" panose="02020603050405020304" pitchFamily="18" charset="0"/>
                        </a:rPr>
                        <a:t>Merve Koçak</a:t>
                      </a:r>
                    </a:p>
                  </a:txBody>
                  <a:tcPr/>
                </a:tc>
                <a:tc>
                  <a:txBody>
                    <a:bodyPr/>
                    <a:lstStyle/>
                    <a:p>
                      <a:r>
                        <a:rPr lang="tr-TR" sz="1900" dirty="0">
                          <a:latin typeface="+mn-lt"/>
                          <a:cs typeface="Times New Roman" panose="02020603050405020304" pitchFamily="18" charset="0"/>
                        </a:rPr>
                        <a:t>İngilizce Hazırlık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kern="1200" dirty="0">
                          <a:solidFill>
                            <a:schemeClr val="dk1"/>
                          </a:solidFill>
                          <a:effectLst/>
                          <a:latin typeface="+mn-lt"/>
                          <a:ea typeface="+mn-ea"/>
                          <a:cs typeface="Times New Roman" panose="02020603050405020304" pitchFamily="18" charset="0"/>
                        </a:rPr>
                        <a:t>İstanbul Sabahattin Zaim </a:t>
                      </a:r>
                      <a:r>
                        <a:rPr lang="tr-TR" sz="1900" kern="1200" dirty="0" err="1">
                          <a:solidFill>
                            <a:schemeClr val="dk1"/>
                          </a:solidFill>
                          <a:effectLst/>
                          <a:latin typeface="+mn-lt"/>
                          <a:ea typeface="+mn-ea"/>
                          <a:cs typeface="Times New Roman" panose="02020603050405020304" pitchFamily="18" charset="0"/>
                        </a:rPr>
                        <a:t>Üni</a:t>
                      </a:r>
                      <a:r>
                        <a:rPr lang="tr-TR" sz="1900" kern="1200" dirty="0">
                          <a:solidFill>
                            <a:schemeClr val="dk1"/>
                          </a:solidFill>
                          <a:effectLst/>
                          <a:latin typeface="+mn-lt"/>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900" kern="1200" dirty="0">
                          <a:solidFill>
                            <a:schemeClr val="dk1"/>
                          </a:solidFill>
                          <a:effectLst/>
                          <a:latin typeface="+mn-lt"/>
                          <a:ea typeface="+mn-ea"/>
                          <a:cs typeface="Times New Roman" panose="02020603050405020304" pitchFamily="18" charset="0"/>
                        </a:rPr>
                        <a:t>İngilizce Öğretmenliği</a:t>
                      </a:r>
                    </a:p>
                  </a:txBody>
                  <a:tcPr/>
                </a:tc>
                <a:tc>
                  <a:txBody>
                    <a:bodyPr/>
                    <a:lstStyle/>
                    <a:p>
                      <a:pPr algn="l" fontAlgn="ctr"/>
                      <a:r>
                        <a:rPr lang="tr-TR" sz="1900" b="0" i="0" u="none" strike="noStrike" dirty="0">
                          <a:solidFill>
                            <a:srgbClr val="000000"/>
                          </a:solidFill>
                          <a:effectLst/>
                          <a:latin typeface="+mn-lt"/>
                          <a:cs typeface="Times New Roman" panose="02020603050405020304" pitchFamily="18" charset="0"/>
                        </a:rPr>
                        <a:t>İstanbul Sabahattin Zaim Üniversitesi İngiliz Dili Eğitimi</a:t>
                      </a:r>
                    </a:p>
                  </a:txBody>
                  <a:tcPr marL="9525" marR="9525" marT="9525" marB="0" anchor="ctr"/>
                </a:tc>
                <a:extLst>
                  <a:ext uri="{0D108BD9-81ED-4DB2-BD59-A6C34878D82A}">
                    <a16:rowId xmlns:a16="http://schemas.microsoft.com/office/drawing/2014/main" val="194278954"/>
                  </a:ext>
                </a:extLst>
              </a:tr>
              <a:tr h="358106">
                <a:tc>
                  <a:txBody>
                    <a:bodyPr/>
                    <a:lstStyle/>
                    <a:p>
                      <a:endParaRPr lang="tr-TR" dirty="0"/>
                    </a:p>
                  </a:txBody>
                  <a:tcPr/>
                </a:tc>
                <a:tc>
                  <a:txBody>
                    <a:bodyPr/>
                    <a:lstStyle/>
                    <a:p>
                      <a:endParaRPr lang="tr-TR" sz="1900" b="0" kern="1200" dirty="0">
                        <a:solidFill>
                          <a:schemeClr val="dk1"/>
                        </a:solidFill>
                        <a:effectLst/>
                        <a:latin typeface="+mn-lt"/>
                        <a:ea typeface="+mn-ea"/>
                        <a:cs typeface="Times New Roman" panose="02020603050405020304" pitchFamily="18" charset="0"/>
                      </a:endParaRPr>
                    </a:p>
                  </a:txBody>
                  <a:tcPr/>
                </a:tc>
                <a:tc>
                  <a:txBody>
                    <a:bodyPr/>
                    <a:lstStyle/>
                    <a:p>
                      <a:endParaRPr lang="tr-TR" sz="1900" dirty="0">
                        <a:latin typeface="+mn-lt"/>
                        <a:cs typeface="Times New Roman" panose="02020603050405020304" pitchFamily="18" charset="0"/>
                      </a:endParaRPr>
                    </a:p>
                  </a:txBody>
                  <a:tcPr/>
                </a:tc>
                <a:tc>
                  <a:txBody>
                    <a:bodyPr/>
                    <a:lstStyle/>
                    <a:p>
                      <a:endParaRPr lang="tr-TR" sz="1900" dirty="0">
                        <a:latin typeface="+mn-lt"/>
                        <a:cs typeface="Times New Roman" panose="02020603050405020304" pitchFamily="18" charset="0"/>
                      </a:endParaRPr>
                    </a:p>
                  </a:txBody>
                  <a:tcPr/>
                </a:tc>
                <a:tc>
                  <a:txBody>
                    <a:bodyPr/>
                    <a:lstStyle/>
                    <a:p>
                      <a:endParaRPr lang="tr-TR" sz="1900" dirty="0">
                        <a:latin typeface="+mn-lt"/>
                        <a:cs typeface="Times New Roman" panose="02020603050405020304" pitchFamily="18" charset="0"/>
                      </a:endParaRPr>
                    </a:p>
                  </a:txBody>
                  <a:tcPr/>
                </a:tc>
                <a:extLst>
                  <a:ext uri="{0D108BD9-81ED-4DB2-BD59-A6C34878D82A}">
                    <a16:rowId xmlns:a16="http://schemas.microsoft.com/office/drawing/2014/main" val="668623063"/>
                  </a:ext>
                </a:extLst>
              </a:tr>
            </a:tbl>
          </a:graphicData>
        </a:graphic>
      </p:graphicFrame>
    </p:spTree>
    <p:extLst>
      <p:ext uri="{BB962C8B-B14F-4D97-AF65-F5344CB8AC3E}">
        <p14:creationId xmlns:p14="http://schemas.microsoft.com/office/powerpoint/2010/main" val="1100834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2B397-4D9A-71D8-3474-C706B3828D20}"/>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AEB29D1B-2C07-9E09-668F-634032637B80}"/>
              </a:ext>
            </a:extLst>
          </p:cNvPr>
          <p:cNvSpPr txBox="1"/>
          <p:nvPr/>
        </p:nvSpPr>
        <p:spPr>
          <a:xfrm>
            <a:off x="0" y="3059668"/>
            <a:ext cx="12191999" cy="1446550"/>
          </a:xfrm>
          <a:prstGeom prst="rect">
            <a:avLst/>
          </a:prstGeom>
          <a:noFill/>
        </p:spPr>
        <p:txBody>
          <a:bodyPr wrap="square" rtlCol="0">
            <a:spAutoFit/>
          </a:bodyPr>
          <a:lstStyle/>
          <a:p>
            <a:pPr algn="ctr"/>
            <a:r>
              <a:rPr lang="tr-TR" sz="4400" b="1" dirty="0">
                <a:solidFill>
                  <a:schemeClr val="bg1"/>
                </a:solidFill>
              </a:rPr>
              <a:t>YABANCI DİLLER BÖLÜMÜ EĞİTİM VE ÖĞRETİM FAALİYETLERİ</a:t>
            </a:r>
          </a:p>
        </p:txBody>
      </p:sp>
    </p:spTree>
    <p:extLst>
      <p:ext uri="{BB962C8B-B14F-4D97-AF65-F5344CB8AC3E}">
        <p14:creationId xmlns:p14="http://schemas.microsoft.com/office/powerpoint/2010/main" val="2211496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311E5-7156-E121-BF59-8AB91E23295E}"/>
            </a:ext>
          </a:extLst>
        </p:cNvPr>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DA49CAC2-FB16-5A00-01F6-88380C5482E4}"/>
              </a:ext>
            </a:extLst>
          </p:cNvPr>
          <p:cNvSpPr>
            <a:spLocks noGrp="1"/>
          </p:cNvSpPr>
          <p:nvPr>
            <p:ph idx="1"/>
          </p:nvPr>
        </p:nvSpPr>
        <p:spPr>
          <a:xfrm>
            <a:off x="335280" y="792480"/>
            <a:ext cx="11704320" cy="5885411"/>
          </a:xfrm>
        </p:spPr>
        <p:txBody>
          <a:bodyPr>
            <a:noAutofit/>
          </a:bodyPr>
          <a:lstStyle/>
          <a:p>
            <a:pPr marL="0" indent="0">
              <a:buNone/>
            </a:pPr>
            <a:r>
              <a:rPr lang="tr-TR" sz="1900" b="1" dirty="0"/>
              <a:t>	DÜZEY A                                                                                           DÜZEY B                   </a:t>
            </a:r>
          </a:p>
          <a:p>
            <a:r>
              <a:rPr lang="en-US" sz="1900" noProof="0" dirty="0"/>
              <a:t>Outcomes Elementary SB                                                            Outcomes Pre-Intermediate SB   </a:t>
            </a:r>
          </a:p>
          <a:p>
            <a:r>
              <a:rPr lang="en-US" sz="1900" noProof="0" dirty="0"/>
              <a:t>Outcomes Pre-Int SB                                                                   </a:t>
            </a:r>
            <a:r>
              <a:rPr lang="tr-TR" sz="1900" noProof="0" dirty="0"/>
              <a:t> </a:t>
            </a:r>
            <a:r>
              <a:rPr lang="tr-TR" sz="1900" dirty="0"/>
              <a:t> </a:t>
            </a:r>
            <a:r>
              <a:rPr lang="en-US" sz="1900" noProof="0" dirty="0"/>
              <a:t>Outcomes Intermediate SB</a:t>
            </a:r>
          </a:p>
          <a:p>
            <a:r>
              <a:rPr lang="en-US" sz="1900" noProof="0" dirty="0"/>
              <a:t>Outcomes Intermediate SB                                                        </a:t>
            </a:r>
            <a:r>
              <a:rPr lang="tr-TR" sz="1900" noProof="0" dirty="0"/>
              <a:t>  </a:t>
            </a:r>
            <a:r>
              <a:rPr lang="en-US" sz="1900" noProof="0" dirty="0"/>
              <a:t>Reading Explorer 2</a:t>
            </a:r>
          </a:p>
          <a:p>
            <a:r>
              <a:rPr lang="en-US" sz="1900" noProof="0" dirty="0"/>
              <a:t>Reading Explorer 2 &amp; 3                                                                </a:t>
            </a:r>
            <a:r>
              <a:rPr lang="tr-TR" sz="1900" noProof="0" dirty="0"/>
              <a:t> </a:t>
            </a:r>
            <a:r>
              <a:rPr lang="en-US" sz="1900" noProof="0" dirty="0"/>
              <a:t>Pathways Reading Writing Foundation</a:t>
            </a:r>
          </a:p>
          <a:p>
            <a:r>
              <a:rPr lang="en-US" sz="1900" noProof="0" dirty="0"/>
              <a:t>Pathways Reading Writing Foundations                                   </a:t>
            </a:r>
            <a:r>
              <a:rPr lang="tr-TR" sz="1900" noProof="0" dirty="0"/>
              <a:t> </a:t>
            </a:r>
            <a:r>
              <a:rPr lang="en-US" sz="1900" noProof="0" dirty="0"/>
              <a:t>Reading Explorer 3</a:t>
            </a:r>
          </a:p>
          <a:p>
            <a:r>
              <a:rPr lang="en-US" sz="1900" noProof="0" dirty="0"/>
              <a:t>Great Writing 2                                                                            </a:t>
            </a:r>
            <a:r>
              <a:rPr lang="tr-TR" sz="1900" noProof="0" dirty="0"/>
              <a:t> </a:t>
            </a:r>
            <a:r>
              <a:rPr lang="tr-TR" sz="1900" dirty="0"/>
              <a:t>  </a:t>
            </a:r>
            <a:r>
              <a:rPr lang="en-US" sz="1900" noProof="0" dirty="0"/>
              <a:t>Great Writing 2</a:t>
            </a:r>
          </a:p>
          <a:p>
            <a:r>
              <a:rPr lang="en-US" sz="1900" noProof="0" dirty="0"/>
              <a:t>Great Writing 4                                                                             </a:t>
            </a:r>
            <a:r>
              <a:rPr lang="tr-TR" sz="1900" noProof="0" dirty="0"/>
              <a:t>  </a:t>
            </a:r>
            <a:r>
              <a:rPr lang="en-US" sz="1900" noProof="0" dirty="0"/>
              <a:t>Great Writing 4</a:t>
            </a:r>
          </a:p>
          <a:p>
            <a:r>
              <a:rPr lang="en-US" sz="1900" noProof="0" dirty="0"/>
              <a:t>Northstar L&amp;S 4                                                                            </a:t>
            </a:r>
            <a:r>
              <a:rPr lang="tr-TR" sz="1900" noProof="0" dirty="0"/>
              <a:t>  </a:t>
            </a:r>
            <a:r>
              <a:rPr lang="en-US" sz="1900" noProof="0" dirty="0"/>
              <a:t>Northstar 4 L&amp;S 4</a:t>
            </a:r>
          </a:p>
          <a:p>
            <a:r>
              <a:rPr lang="en-US" sz="1900" noProof="0" dirty="0"/>
              <a:t>Northstar L&amp;S 2                                                                            </a:t>
            </a:r>
            <a:r>
              <a:rPr lang="tr-TR" sz="1900" noProof="0" dirty="0"/>
              <a:t>  </a:t>
            </a:r>
            <a:r>
              <a:rPr lang="en-US" sz="1900" noProof="0" dirty="0"/>
              <a:t>Northstar L&amp;S 2</a:t>
            </a:r>
          </a:p>
          <a:p>
            <a:r>
              <a:rPr lang="en-US" sz="1900" noProof="0" dirty="0"/>
              <a:t>Contemporary Topics 3                                                               </a:t>
            </a:r>
            <a:r>
              <a:rPr lang="tr-TR" sz="1900" noProof="0" dirty="0"/>
              <a:t>  </a:t>
            </a:r>
            <a:r>
              <a:rPr lang="en-US" sz="1900" noProof="0" dirty="0"/>
              <a:t>Contemporary Topics 3</a:t>
            </a:r>
            <a:endParaRPr lang="tr-TR" sz="1900" noProof="0" dirty="0"/>
          </a:p>
          <a:p>
            <a:pPr marL="0" indent="0">
              <a:buNone/>
            </a:pPr>
            <a:endParaRPr lang="tr-TR" sz="1900" dirty="0"/>
          </a:p>
          <a:p>
            <a:r>
              <a:rPr lang="en-US" sz="1900" noProof="0" dirty="0"/>
              <a:t>Career Paths Medical/Dentistry Student’s Book</a:t>
            </a:r>
            <a:endParaRPr lang="tr-TR" sz="1900" noProof="0" dirty="0"/>
          </a:p>
          <a:p>
            <a:r>
              <a:rPr lang="en-US" sz="1900" noProof="0" dirty="0" err="1"/>
              <a:t>Mondly</a:t>
            </a:r>
            <a:r>
              <a:rPr lang="en-US" sz="1900" noProof="0" dirty="0"/>
              <a:t> </a:t>
            </a:r>
            <a:endParaRPr lang="tr-TR" sz="1900" dirty="0"/>
          </a:p>
          <a:p>
            <a:r>
              <a:rPr lang="en-US" sz="1900" noProof="0" dirty="0"/>
              <a:t>Achi</a:t>
            </a:r>
            <a:r>
              <a:rPr lang="tr-TR" sz="1900" noProof="0" dirty="0"/>
              <a:t>e</a:t>
            </a:r>
            <a:r>
              <a:rPr lang="en-US" sz="1900" noProof="0" dirty="0"/>
              <a:t>ve3000</a:t>
            </a:r>
            <a:endParaRPr lang="tr-TR" sz="1900" dirty="0"/>
          </a:p>
          <a:p>
            <a:r>
              <a:rPr lang="en-US" sz="1900" noProof="0" dirty="0" err="1"/>
              <a:t>MyEDUCLASS</a:t>
            </a:r>
            <a:endParaRPr lang="en-US" sz="1900" noProof="0" dirty="0"/>
          </a:p>
          <a:p>
            <a:pPr marL="0" indent="0">
              <a:buNone/>
            </a:pPr>
            <a:r>
              <a:rPr lang="tr-TR" sz="1800" dirty="0"/>
              <a:t> </a:t>
            </a:r>
          </a:p>
          <a:p>
            <a:pPr lvl="0"/>
            <a:endParaRPr lang="tr-TR" sz="1400" dirty="0"/>
          </a:p>
        </p:txBody>
      </p:sp>
      <p:sp>
        <p:nvSpPr>
          <p:cNvPr id="7" name="Başlık 8">
            <a:extLst>
              <a:ext uri="{FF2B5EF4-FFF2-40B4-BE49-F238E27FC236}">
                <a16:creationId xmlns:a16="http://schemas.microsoft.com/office/drawing/2014/main" id="{BB3D424A-EFC4-F953-E6B9-E934381079BB}"/>
              </a:ext>
            </a:extLst>
          </p:cNvPr>
          <p:cNvSpPr>
            <a:spLocks noGrp="1"/>
          </p:cNvSpPr>
          <p:nvPr>
            <p:ph type="title"/>
          </p:nvPr>
        </p:nvSpPr>
        <p:spPr>
          <a:xfrm>
            <a:off x="335280" y="18255"/>
            <a:ext cx="9001760" cy="774225"/>
          </a:xfrm>
        </p:spPr>
        <p:txBody>
          <a:bodyPr>
            <a:normAutofit/>
          </a:bodyPr>
          <a:lstStyle/>
          <a:p>
            <a:r>
              <a:rPr lang="tr-TR" sz="2700" b="1" dirty="0">
                <a:solidFill>
                  <a:schemeClr val="bg1"/>
                </a:solidFill>
                <a:latin typeface="+mn-lt"/>
              </a:rPr>
              <a:t>2024-2025 İNGİLİZCE HAZIRLIK PROGRAMI DERS KİTAPLARI</a:t>
            </a:r>
          </a:p>
        </p:txBody>
      </p:sp>
      <p:sp>
        <p:nvSpPr>
          <p:cNvPr id="3" name="Metin kutusu 2">
            <a:extLst>
              <a:ext uri="{FF2B5EF4-FFF2-40B4-BE49-F238E27FC236}">
                <a16:creationId xmlns:a16="http://schemas.microsoft.com/office/drawing/2014/main" id="{96F68E8C-DBA8-BC2B-C0FC-C071D49666FF}"/>
              </a:ext>
            </a:extLst>
          </p:cNvPr>
          <p:cNvSpPr txBox="1"/>
          <p:nvPr/>
        </p:nvSpPr>
        <p:spPr>
          <a:xfrm>
            <a:off x="3046863" y="3247746"/>
            <a:ext cx="6093724" cy="369332"/>
          </a:xfrm>
          <a:prstGeom prst="rect">
            <a:avLst/>
          </a:prstGeom>
          <a:noFill/>
        </p:spPr>
        <p:txBody>
          <a:bodyPr wrap="square">
            <a:spAutoFit/>
          </a:bodyPr>
          <a:lstStyle/>
          <a:p>
            <a:r>
              <a:rPr lang="tr-TR" sz="1800" b="1" dirty="0">
                <a:solidFill>
                  <a:schemeClr val="bg1"/>
                </a:solidFill>
                <a:latin typeface="+mn-lt"/>
              </a:rPr>
              <a:t>3.ARAŞTIRMA, YAYIN VE PROJELER </a:t>
            </a:r>
            <a:endParaRPr lang="tr-TR" dirty="0"/>
          </a:p>
        </p:txBody>
      </p:sp>
    </p:spTree>
    <p:extLst>
      <p:ext uri="{BB962C8B-B14F-4D97-AF65-F5344CB8AC3E}">
        <p14:creationId xmlns:p14="http://schemas.microsoft.com/office/powerpoint/2010/main" val="3074816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0B9D1-B7ED-E361-6B2A-B9DD7CF2B00C}"/>
            </a:ext>
          </a:extLst>
        </p:cNvPr>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799DC15F-BC8A-6123-AA56-9F211710FF91}"/>
              </a:ext>
            </a:extLst>
          </p:cNvPr>
          <p:cNvSpPr>
            <a:spLocks noGrp="1"/>
          </p:cNvSpPr>
          <p:nvPr>
            <p:ph idx="1"/>
          </p:nvPr>
        </p:nvSpPr>
        <p:spPr>
          <a:xfrm>
            <a:off x="335280" y="792480"/>
            <a:ext cx="11704320" cy="5885411"/>
          </a:xfrm>
        </p:spPr>
        <p:txBody>
          <a:bodyPr>
            <a:noAutofit/>
          </a:bodyPr>
          <a:lstStyle/>
          <a:p>
            <a:pPr marL="0" indent="0">
              <a:buNone/>
            </a:pPr>
            <a:r>
              <a:rPr lang="tr-TR" sz="1900" b="1" dirty="0"/>
              <a:t>                   DÜZEY A                                                                                         DÜZEY B                   </a:t>
            </a:r>
          </a:p>
          <a:p>
            <a:pPr>
              <a:lnSpc>
                <a:spcPct val="100000"/>
              </a:lnSpc>
            </a:pPr>
            <a:r>
              <a:rPr lang="tr-TR" sz="1900" dirty="0" err="1"/>
              <a:t>Ou</a:t>
            </a:r>
            <a:r>
              <a:rPr lang="en-US" sz="1900" noProof="0" dirty="0" err="1"/>
              <a:t>tcomes</a:t>
            </a:r>
            <a:r>
              <a:rPr lang="en-US" sz="1900" noProof="0" dirty="0"/>
              <a:t> Elementary SB                                                           Outcomes Pre-Intermediate SB</a:t>
            </a:r>
            <a:endParaRPr lang="en-US" sz="1900" noProof="0" dirty="0">
              <a:highlight>
                <a:srgbClr val="FFFF00"/>
              </a:highlight>
            </a:endParaRPr>
          </a:p>
          <a:p>
            <a:pPr>
              <a:lnSpc>
                <a:spcPct val="100000"/>
              </a:lnSpc>
            </a:pPr>
            <a:r>
              <a:rPr lang="en-US" sz="1900" noProof="0" dirty="0"/>
              <a:t>Outcomes Pre-Int SB                                                                    Outcomes Intermediate SB</a:t>
            </a:r>
          </a:p>
          <a:p>
            <a:pPr>
              <a:lnSpc>
                <a:spcPct val="100000"/>
              </a:lnSpc>
            </a:pPr>
            <a:r>
              <a:rPr lang="en-US" sz="1900" noProof="0" dirty="0"/>
              <a:t>Outcomes Intermediate SB                                                         Outcomes Upper-Intermediate</a:t>
            </a:r>
          </a:p>
          <a:p>
            <a:pPr>
              <a:lnSpc>
                <a:spcPct val="100000"/>
              </a:lnSpc>
            </a:pPr>
            <a:r>
              <a:rPr lang="en-US" sz="1900" noProof="0" dirty="0"/>
              <a:t>Reading Explorer 2 &amp; 3                                                                Pathways Reading Writing Foundation</a:t>
            </a:r>
          </a:p>
          <a:p>
            <a:pPr>
              <a:lnSpc>
                <a:spcPct val="100000"/>
              </a:lnSpc>
            </a:pPr>
            <a:r>
              <a:rPr lang="en-US" sz="1900" noProof="0" dirty="0"/>
              <a:t>Pathways Reading Writing Foundations                                   Contemporary Topics 3</a:t>
            </a:r>
          </a:p>
          <a:p>
            <a:pPr>
              <a:lnSpc>
                <a:spcPct val="100000"/>
              </a:lnSpc>
            </a:pPr>
            <a:r>
              <a:rPr lang="en-US" sz="1900" noProof="0" dirty="0"/>
              <a:t>Great Writing 2 &amp; 4                                                                       Great Writing 2 &amp; 4</a:t>
            </a:r>
          </a:p>
          <a:p>
            <a:pPr>
              <a:lnSpc>
                <a:spcPct val="100000"/>
              </a:lnSpc>
            </a:pPr>
            <a:r>
              <a:rPr lang="en-US" sz="1900" noProof="0" dirty="0"/>
              <a:t>Reflect 3 &amp; 5                                                                                   Reflect 3 &amp; 5</a:t>
            </a:r>
          </a:p>
          <a:p>
            <a:pPr>
              <a:lnSpc>
                <a:spcPct val="100000"/>
              </a:lnSpc>
            </a:pPr>
            <a:r>
              <a:rPr lang="en-US" sz="1900" noProof="0" dirty="0"/>
              <a:t>Contemporary Topics 3                                                                 Reading Explorer 2 &amp; 3</a:t>
            </a:r>
          </a:p>
          <a:p>
            <a:pPr marL="0" lvl="0" indent="0">
              <a:buNone/>
            </a:pPr>
            <a:r>
              <a:rPr lang="en-US" sz="1900" b="1" noProof="0" dirty="0"/>
              <a:t>             DÜZEY C                                                                                                                </a:t>
            </a:r>
          </a:p>
          <a:p>
            <a:r>
              <a:rPr lang="en-US" sz="1900" noProof="0" dirty="0"/>
              <a:t>Outcomes Intermediate SB                                                           </a:t>
            </a:r>
            <a:r>
              <a:rPr lang="tr-TR" sz="1900" noProof="0" dirty="0"/>
              <a:t>	</a:t>
            </a:r>
            <a:r>
              <a:rPr lang="en-US" sz="1900" b="1" noProof="0" dirty="0"/>
              <a:t>TÜM DÜZEYLER</a:t>
            </a:r>
          </a:p>
          <a:p>
            <a:r>
              <a:rPr lang="en-US" sz="1900" noProof="0" dirty="0"/>
              <a:t>Reading Explorer 2 &amp; 3                                                                   Achieve 3000</a:t>
            </a:r>
          </a:p>
          <a:p>
            <a:r>
              <a:rPr lang="en-US" sz="1900" noProof="0" dirty="0"/>
              <a:t>Reflect 3 &amp; 5                                                                                     </a:t>
            </a:r>
            <a:r>
              <a:rPr lang="en-US" sz="1900" noProof="0" dirty="0" err="1"/>
              <a:t>Rootangle</a:t>
            </a:r>
            <a:endParaRPr lang="en-US" sz="1900" noProof="0" dirty="0"/>
          </a:p>
          <a:p>
            <a:r>
              <a:rPr lang="en-US" sz="1900" noProof="0" dirty="0"/>
              <a:t>Outcomes Upper Intermediate                                                     Career Paths Medical &amp; Dentistry</a:t>
            </a:r>
            <a:endParaRPr lang="tr-TR" sz="1900" noProof="0" dirty="0"/>
          </a:p>
          <a:p>
            <a:r>
              <a:rPr lang="en-US" sz="1900" noProof="0" dirty="0"/>
              <a:t>Great Writing 2 &amp; 4</a:t>
            </a:r>
            <a:endParaRPr lang="tr-TR" sz="1900" dirty="0"/>
          </a:p>
          <a:p>
            <a:r>
              <a:rPr lang="en-US" sz="1900" noProof="0" dirty="0"/>
              <a:t>Contemporary Topics 3</a:t>
            </a:r>
          </a:p>
        </p:txBody>
      </p:sp>
      <p:sp>
        <p:nvSpPr>
          <p:cNvPr id="7" name="Başlık 8">
            <a:extLst>
              <a:ext uri="{FF2B5EF4-FFF2-40B4-BE49-F238E27FC236}">
                <a16:creationId xmlns:a16="http://schemas.microsoft.com/office/drawing/2014/main" id="{4983C3AA-1BE7-10BA-EB16-DCCA6870F334}"/>
              </a:ext>
            </a:extLst>
          </p:cNvPr>
          <p:cNvSpPr>
            <a:spLocks noGrp="1"/>
          </p:cNvSpPr>
          <p:nvPr>
            <p:ph type="title"/>
          </p:nvPr>
        </p:nvSpPr>
        <p:spPr>
          <a:xfrm>
            <a:off x="335280" y="18255"/>
            <a:ext cx="9001760" cy="774225"/>
          </a:xfrm>
        </p:spPr>
        <p:txBody>
          <a:bodyPr>
            <a:normAutofit/>
          </a:bodyPr>
          <a:lstStyle/>
          <a:p>
            <a:r>
              <a:rPr lang="tr-TR" sz="2700" b="1" dirty="0">
                <a:solidFill>
                  <a:schemeClr val="bg1"/>
                </a:solidFill>
                <a:latin typeface="+mn-lt"/>
              </a:rPr>
              <a:t>2025-2026 İNGİLİZCE HAZIRLIK PROGRAMI DERS KİTAPLARI</a:t>
            </a:r>
          </a:p>
        </p:txBody>
      </p:sp>
    </p:spTree>
    <p:extLst>
      <p:ext uri="{BB962C8B-B14F-4D97-AF65-F5344CB8AC3E}">
        <p14:creationId xmlns:p14="http://schemas.microsoft.com/office/powerpoint/2010/main" val="11197634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0520704E15D6104582D02CB3682CC495" ma:contentTypeVersion="1" ma:contentTypeDescription="Yeni belge oluşturun." ma:contentTypeScope="" ma:versionID="d370da8784ac10f583e363e269846875">
  <xsd:schema xmlns:xsd="http://www.w3.org/2001/XMLSchema" xmlns:xs="http://www.w3.org/2001/XMLSchema" xmlns:p="http://schemas.microsoft.com/office/2006/metadata/properties" xmlns:ns1="http://schemas.microsoft.com/sharepoint/v3" targetNamespace="http://schemas.microsoft.com/office/2006/metadata/properties" ma:root="true" ma:fieldsID="325dc6b498a576da2ca002a44efc38c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hidden="true"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6E0698A-7043-45C2-BE2D-631D5E62F2DD}"/>
</file>

<file path=customXml/itemProps2.xml><?xml version="1.0" encoding="utf-8"?>
<ds:datastoreItem xmlns:ds="http://schemas.openxmlformats.org/officeDocument/2006/customXml" ds:itemID="{2336D84E-E73C-439A-9B8D-756F41E75921}"/>
</file>

<file path=customXml/itemProps3.xml><?xml version="1.0" encoding="utf-8"?>
<ds:datastoreItem xmlns:ds="http://schemas.openxmlformats.org/officeDocument/2006/customXml" ds:itemID="{87EF98AA-5F56-44C2-9CB4-4BCDC5551045}"/>
</file>

<file path=docProps/app.xml><?xml version="1.0" encoding="utf-8"?>
<Properties xmlns="http://schemas.openxmlformats.org/officeDocument/2006/extended-properties" xmlns:vt="http://schemas.openxmlformats.org/officeDocument/2006/docPropsVTypes">
  <TotalTime>511</TotalTime>
  <Words>2232</Words>
  <Application>Microsoft Office PowerPoint</Application>
  <PresentationFormat>Geniş ekran</PresentationFormat>
  <Paragraphs>492</Paragraphs>
  <Slides>32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32</vt:i4>
      </vt:variant>
    </vt:vector>
  </HeadingPairs>
  <TitlesOfParts>
    <vt:vector size="38" baseType="lpstr">
      <vt:lpstr>Aptos</vt:lpstr>
      <vt:lpstr>Arial</vt:lpstr>
      <vt:lpstr>Calibri</vt:lpstr>
      <vt:lpstr>Calibri Light</vt:lpstr>
      <vt:lpstr>Times New Roman</vt:lpstr>
      <vt:lpstr>Office Teması</vt:lpstr>
      <vt:lpstr>PowerPoint Sunusu</vt:lpstr>
      <vt:lpstr>YABANCI DİLLER BÖLÜMÜ AKADEMİK VE İDARİ KADRO</vt:lpstr>
      <vt:lpstr>YABANCI DİLLER BÖLÜMÜ AKADEMİK KADRO</vt:lpstr>
      <vt:lpstr>2024-2025 &amp; 2025-2026 YABANCI DİLLER BÖLÜMÜ AKADEMİK KADRO</vt:lpstr>
      <vt:lpstr>2024-2025 &amp; 2025-2026 YABANCI DİLLER BÖLÜMÜ AKADEMİK KADRO</vt:lpstr>
      <vt:lpstr>YABANCI DİLLER BÖLÜMÜ AKADEMİK KADRO</vt:lpstr>
      <vt:lpstr>PowerPoint Sunusu</vt:lpstr>
      <vt:lpstr>2024-2025 İNGİLİZCE HAZIRLIK PROGRAMI DERS KİTAPLARI</vt:lpstr>
      <vt:lpstr>2025-2026 İNGİLİZCE HAZIRLIK PROGRAMI DERS KİTAPLARI</vt:lpstr>
      <vt:lpstr>SINAVLAR VE YILSONU BAŞARI DEĞERLENDİRMESİ</vt:lpstr>
      <vt:lpstr>ÖĞRENCİ SAYILARI</vt:lpstr>
      <vt:lpstr>İNGİLİZCE HAZIRLIK PROGRAMI ÖĞRENCİ SAYILARI</vt:lpstr>
      <vt:lpstr>MEDİKAL İNGİLİZCE PROGRAMI ÖĞRENCİ SAYILARI</vt:lpstr>
      <vt:lpstr>MEDİKAL İNGİLİZCE PROGRAMI ÖĞRENCİ SAYILARI</vt:lpstr>
      <vt:lpstr>SHMYO İNGİLİZCE DERSLERİ ÖĞRENCİ SAYILARI</vt:lpstr>
      <vt:lpstr>SBF İNGİLİZCE DERSLERİ ÖĞRENCİ SAYILARI</vt:lpstr>
      <vt:lpstr>SBF &amp; SBE SEÇMELİ İNGİLİZCE DERSİ ÖĞRENCİ SAYILARI</vt:lpstr>
      <vt:lpstr>PowerPoint Sunusu</vt:lpstr>
      <vt:lpstr>4.AKREDİTASYON VE KALİTE FAALİYETLERİ </vt:lpstr>
      <vt:lpstr>PowerPoint Sunusu</vt:lpstr>
      <vt:lpstr>5.TOPLUMSAL KATKI FAALİYETLERİ </vt:lpstr>
      <vt:lpstr>PowerPoint Sunusu</vt:lpstr>
      <vt:lpstr>6.ÖĞRENCİ ÇALIŞMALARI</vt:lpstr>
      <vt:lpstr>PowerPoint Sunusu</vt:lpstr>
      <vt:lpstr>7.İNSAN KAYNAKLARI VE AKADEMİK GELİŞİM </vt:lpstr>
      <vt:lpstr>PowerPoint Sunusu</vt:lpstr>
      <vt:lpstr>8. BÜTÇE VE KAYNAK KULLANIMI</vt:lpstr>
      <vt:lpstr>PowerPoint Sunusu</vt:lpstr>
      <vt:lpstr>10.KARŞILAŞILAN SORUNLAR VE ÇÖZÜM ÖNERİLERİ</vt:lpstr>
      <vt:lpstr>PowerPoint Sunusu</vt:lpstr>
      <vt:lpstr>11. 2026 YILI HEDEFLERİ VE PLANLANAN FAALİYETLER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Ipek Erda</dc:creator>
  <cp:lastModifiedBy>Saadet Deniz</cp:lastModifiedBy>
  <cp:revision>61</cp:revision>
  <cp:lastPrinted>2026-01-16T10:48:37Z</cp:lastPrinted>
  <dcterms:created xsi:type="dcterms:W3CDTF">2021-06-14T07:04:46Z</dcterms:created>
  <dcterms:modified xsi:type="dcterms:W3CDTF">2026-01-16T14:00:21Z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0x0101000520704E15D6104582D02CB3682CC495</vt:lpwstr>
  </property>
</Properties>
</file>