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001" r:id="rId2"/>
    <p:sldId id="1890" r:id="rId3"/>
    <p:sldId id="1891" r:id="rId4"/>
    <p:sldId id="1892" r:id="rId5"/>
    <p:sldId id="1893" r:id="rId6"/>
    <p:sldId id="1894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537"/>
    <a:srgbClr val="981500"/>
    <a:srgbClr val="8F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B9BFF-D5F3-429F-90F7-A7FE04F1DC63}" v="29" dt="2021-06-14T07:23:01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061" autoAdjust="0"/>
  </p:normalViewPr>
  <p:slideViewPr>
    <p:cSldViewPr snapToGrid="0">
      <p:cViewPr varScale="1">
        <p:scale>
          <a:sx n="112" d="100"/>
          <a:sy n="11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korkmaz\Desktop\Yeni%20Microsoft%20Excel%20&#199;al&#305;&#351;ma%20Sayfas&#305;%20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Dönem-1</a:t>
            </a:r>
          </a:p>
        </c:rich>
      </c:tx>
      <c:layout>
        <c:manualLayout>
          <c:xMode val="edge"/>
          <c:yMode val="edge"/>
          <c:x val="0.41689648402349438"/>
          <c:y val="2.1900131262833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0342442178480189E-2"/>
          <c:w val="0.95955007639736822"/>
          <c:h val="0.7487649979708783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solidFill>
                <a:srgbClr val="8E1537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8E1537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13B-439E-A122-707D5CDE4EB1}"/>
              </c:ext>
            </c:extLst>
          </c:dPt>
          <c:dPt>
            <c:idx val="1"/>
            <c:invertIfNegative val="0"/>
            <c:bubble3D val="0"/>
            <c:spPr>
              <a:solidFill>
                <a:srgbClr val="CF1F51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3B-439E-A122-707D5CDE4EB1}"/>
              </c:ext>
            </c:extLst>
          </c:dPt>
          <c:dPt>
            <c:idx val="2"/>
            <c:invertIfNegative val="0"/>
            <c:bubble3D val="0"/>
            <c:spPr>
              <a:solidFill>
                <a:srgbClr val="E86288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13B-439E-A122-707D5CDE4EB1}"/>
              </c:ext>
            </c:extLst>
          </c:dPt>
          <c:dPt>
            <c:idx val="3"/>
            <c:invertIfNegative val="0"/>
            <c:bubble3D val="0"/>
            <c:spPr>
              <a:solidFill>
                <a:srgbClr val="F098B1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3B-439E-A122-707D5CDE4EB1}"/>
              </c:ext>
            </c:extLst>
          </c:dPt>
          <c:dPt>
            <c:idx val="4"/>
            <c:invertIfNegative val="0"/>
            <c:bubble3D val="0"/>
            <c:spPr>
              <a:solidFill>
                <a:srgbClr val="FBE1E8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13B-439E-A122-707D5CDE4EB1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13B-439E-A122-707D5CDE4EB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13B-439E-A122-707D5CDE4EB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3B-439E-A122-707D5CDE4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Sayfa1!$A$1:$A$5</c:f>
              <c:strCache>
                <c:ptCount val="5"/>
                <c:pt idx="0">
                  <c:v>1A KOMİTESİ </c:v>
                </c:pt>
                <c:pt idx="1">
                  <c:v>1B KOMİTESİ</c:v>
                </c:pt>
                <c:pt idx="2">
                  <c:v>1C KOMİTESİ</c:v>
                </c:pt>
                <c:pt idx="3">
                  <c:v>2A KOMİTESİ</c:v>
                </c:pt>
                <c:pt idx="4">
                  <c:v>2B KOMİTESİ</c:v>
                </c:pt>
              </c:strCache>
            </c:strRef>
          </c:cat>
          <c:val>
            <c:numRef>
              <c:f>Sayfa1!$B$1:$B$5</c:f>
              <c:numCache>
                <c:formatCode>General</c:formatCode>
                <c:ptCount val="5"/>
                <c:pt idx="0">
                  <c:v>4.58</c:v>
                </c:pt>
                <c:pt idx="1">
                  <c:v>4.41</c:v>
                </c:pt>
                <c:pt idx="2">
                  <c:v>4.1900000000000004</c:v>
                </c:pt>
                <c:pt idx="3">
                  <c:v>4.8499999999999996</c:v>
                </c:pt>
                <c:pt idx="4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0-418F-A878-FF7B90C177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549261744"/>
        <c:axId val="-549271536"/>
      </c:barChart>
      <c:catAx>
        <c:axId val="-54926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49271536"/>
        <c:crosses val="autoZero"/>
        <c:auto val="1"/>
        <c:lblAlgn val="ctr"/>
        <c:lblOffset val="100"/>
        <c:noMultiLvlLbl val="0"/>
      </c:catAx>
      <c:valAx>
        <c:axId val="-54927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926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Dönem-1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2614468503937008"/>
          <c:y val="0.21350673928909941"/>
          <c:w val="0.4687729658792652"/>
          <c:h val="0.67511961375836227"/>
        </c:manualLayout>
      </c:layout>
      <c:pieChart>
        <c:varyColors val="1"/>
        <c:ser>
          <c:idx val="0"/>
          <c:order val="0"/>
          <c:spPr>
            <a:ln>
              <a:solidFill>
                <a:srgbClr val="8E1537"/>
              </a:solidFill>
            </a:ln>
          </c:spPr>
          <c:explosion val="3"/>
          <c:dPt>
            <c:idx val="0"/>
            <c:bubble3D val="0"/>
            <c:explosion val="0"/>
            <c:spPr>
              <a:solidFill>
                <a:srgbClr val="8E1537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28-4D9D-BD02-B4CB2A793B6E}"/>
              </c:ext>
            </c:extLst>
          </c:dPt>
          <c:dPt>
            <c:idx val="1"/>
            <c:bubble3D val="0"/>
            <c:explosion val="0"/>
            <c:spPr>
              <a:solidFill>
                <a:srgbClr val="CF1F51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28-4D9D-BD02-B4CB2A793B6E}"/>
              </c:ext>
            </c:extLst>
          </c:dPt>
          <c:dPt>
            <c:idx val="2"/>
            <c:bubble3D val="0"/>
            <c:explosion val="0"/>
            <c:spPr>
              <a:solidFill>
                <a:srgbClr val="E86288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28-4D9D-BD02-B4CB2A793B6E}"/>
              </c:ext>
            </c:extLst>
          </c:dPt>
          <c:dPt>
            <c:idx val="3"/>
            <c:bubble3D val="0"/>
            <c:explosion val="0"/>
            <c:spPr>
              <a:solidFill>
                <a:srgbClr val="F098B1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F28-4D9D-BD02-B4CB2A793B6E}"/>
              </c:ext>
            </c:extLst>
          </c:dPt>
          <c:dPt>
            <c:idx val="4"/>
            <c:bubble3D val="0"/>
            <c:explosion val="0"/>
            <c:spPr>
              <a:solidFill>
                <a:srgbClr val="FBE1E8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F28-4D9D-BD02-B4CB2A793B6E}"/>
              </c:ext>
            </c:extLst>
          </c:dPt>
          <c:dLbls>
            <c:dLbl>
              <c:idx val="0"/>
              <c:layout>
                <c:manualLayout>
                  <c:x val="-1.6666666666666767E-2"/>
                  <c:y val="3.6004615394792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28-4D9D-BD02-B4CB2A793B6E}"/>
                </c:ext>
              </c:extLst>
            </c:dLbl>
            <c:dLbl>
              <c:idx val="1"/>
              <c:layout>
                <c:manualLayout>
                  <c:x val="-1.6666666666666767E-2"/>
                  <c:y val="-1.600205128657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28-4D9D-BD02-B4CB2A793B6E}"/>
                </c:ext>
              </c:extLst>
            </c:dLbl>
            <c:dLbl>
              <c:idx val="2"/>
              <c:layout>
                <c:manualLayout>
                  <c:x val="1.9444444444444445E-2"/>
                  <c:y val="-1.08246897279406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84711286089239"/>
                      <c:h val="0.17512859128713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28-4D9D-BD02-B4CB2A793B6E}"/>
                </c:ext>
              </c:extLst>
            </c:dLbl>
            <c:dLbl>
              <c:idx val="3"/>
              <c:layout>
                <c:manualLayout>
                  <c:x val="1.3888888888888876E-2"/>
                  <c:y val="-4.00051282164359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28-4D9D-BD02-B4CB2A793B6E}"/>
                </c:ext>
              </c:extLst>
            </c:dLbl>
            <c:dLbl>
              <c:idx val="4"/>
              <c:layout>
                <c:manualLayout>
                  <c:x val="-5.5555555555555809E-3"/>
                  <c:y val="6.0007692324653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28-4D9D-BD02-B4CB2A793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Sayfa1!$A$1:$A$5</c:f>
              <c:strCache>
                <c:ptCount val="5"/>
                <c:pt idx="0">
                  <c:v>1A KOMİTESİ </c:v>
                </c:pt>
                <c:pt idx="1">
                  <c:v>1B KOMİTESİ</c:v>
                </c:pt>
                <c:pt idx="2">
                  <c:v>1C KOMİTESİ</c:v>
                </c:pt>
                <c:pt idx="3">
                  <c:v>2A KOMİTESİ</c:v>
                </c:pt>
                <c:pt idx="4">
                  <c:v>2B KOMİTESİ</c:v>
                </c:pt>
              </c:strCache>
            </c:strRef>
          </c:cat>
          <c:val>
            <c:numRef>
              <c:f>Sayfa1!$B$1:$B$5</c:f>
              <c:numCache>
                <c:formatCode>General</c:formatCode>
                <c:ptCount val="5"/>
                <c:pt idx="0">
                  <c:v>4.58</c:v>
                </c:pt>
                <c:pt idx="1">
                  <c:v>4.41</c:v>
                </c:pt>
                <c:pt idx="2">
                  <c:v>4.1900000000000004</c:v>
                </c:pt>
                <c:pt idx="3">
                  <c:v>4.8499999999999996</c:v>
                </c:pt>
                <c:pt idx="4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28-4D9D-BD02-B4CB2A793B6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Dönem-2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1326056349734304"/>
          <c:w val="0.97271949556732762"/>
          <c:h val="0.7920721588729676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solidFill>
                <a:srgbClr val="8E1537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8E1537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C6D-4533-AFD2-E60A8B65DB44}"/>
              </c:ext>
            </c:extLst>
          </c:dPt>
          <c:dPt>
            <c:idx val="1"/>
            <c:invertIfNegative val="0"/>
            <c:bubble3D val="0"/>
            <c:spPr>
              <a:solidFill>
                <a:srgbClr val="CF1F51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6D-4533-AFD2-E60A8B65DB44}"/>
              </c:ext>
            </c:extLst>
          </c:dPt>
          <c:dPt>
            <c:idx val="2"/>
            <c:invertIfNegative val="0"/>
            <c:bubble3D val="0"/>
            <c:spPr>
              <a:solidFill>
                <a:srgbClr val="E86288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C6D-4533-AFD2-E60A8B65DB44}"/>
              </c:ext>
            </c:extLst>
          </c:dPt>
          <c:dPt>
            <c:idx val="3"/>
            <c:invertIfNegative val="0"/>
            <c:bubble3D val="0"/>
            <c:spPr>
              <a:solidFill>
                <a:srgbClr val="F098B1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6D-4533-AFD2-E60A8B65DB44}"/>
              </c:ext>
            </c:extLst>
          </c:dPt>
          <c:dPt>
            <c:idx val="4"/>
            <c:invertIfNegative val="0"/>
            <c:bubble3D val="0"/>
            <c:spPr>
              <a:solidFill>
                <a:srgbClr val="FBE1E8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C6D-4533-AFD2-E60A8B65DB4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C6D-4533-AFD2-E60A8B65DB4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6D-4533-AFD2-E60A8B65DB4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C6D-4533-AFD2-E60A8B65D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Sayfa2!$A$1:$A$5</c:f>
              <c:strCache>
                <c:ptCount val="5"/>
                <c:pt idx="0">
                  <c:v>2D KOMİTESİ </c:v>
                </c:pt>
                <c:pt idx="1">
                  <c:v>2E KOMİTESİ </c:v>
                </c:pt>
                <c:pt idx="2">
                  <c:v>2F KOMİTESİ </c:v>
                </c:pt>
                <c:pt idx="3">
                  <c:v>3A-1 KOMİTESİ </c:v>
                </c:pt>
                <c:pt idx="4">
                  <c:v>3A-2 KOMİTESİ </c:v>
                </c:pt>
              </c:strCache>
            </c:strRef>
          </c:cat>
          <c:val>
            <c:numRef>
              <c:f>Sayfa2!$B$1:$B$5</c:f>
              <c:numCache>
                <c:formatCode>General</c:formatCode>
                <c:ptCount val="5"/>
                <c:pt idx="0">
                  <c:v>4.57</c:v>
                </c:pt>
                <c:pt idx="1">
                  <c:v>3.92</c:v>
                </c:pt>
                <c:pt idx="2">
                  <c:v>4.53</c:v>
                </c:pt>
                <c:pt idx="3">
                  <c:v>3.66</c:v>
                </c:pt>
                <c:pt idx="4">
                  <c:v>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E-48A8-955D-5B6AA907B3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549256304"/>
        <c:axId val="-549261200"/>
      </c:barChart>
      <c:catAx>
        <c:axId val="-5492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49261200"/>
        <c:crosses val="autoZero"/>
        <c:auto val="1"/>
        <c:lblAlgn val="ctr"/>
        <c:lblOffset val="100"/>
        <c:noMultiLvlLbl val="0"/>
      </c:catAx>
      <c:valAx>
        <c:axId val="-54926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925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>
                <a:solidFill>
                  <a:schemeClr val="tx1"/>
                </a:solidFill>
              </a:rPr>
              <a:t>Dönem-2</a:t>
            </a:r>
          </a:p>
        </c:rich>
      </c:tx>
      <c:layout>
        <c:manualLayout>
          <c:xMode val="edge"/>
          <c:yMode val="edge"/>
          <c:x val="0.390308962435585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8E1537"/>
              </a:solidFill>
            </a:ln>
          </c:spPr>
          <c:dPt>
            <c:idx val="0"/>
            <c:bubble3D val="0"/>
            <c:spPr>
              <a:solidFill>
                <a:srgbClr val="8E1537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1-4B60-B4A7-76BDE531D046}"/>
              </c:ext>
            </c:extLst>
          </c:dPt>
          <c:dPt>
            <c:idx val="1"/>
            <c:bubble3D val="0"/>
            <c:spPr>
              <a:solidFill>
                <a:srgbClr val="CF1F51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1-4B60-B4A7-76BDE531D046}"/>
              </c:ext>
            </c:extLst>
          </c:dPt>
          <c:dPt>
            <c:idx val="2"/>
            <c:bubble3D val="0"/>
            <c:spPr>
              <a:solidFill>
                <a:srgbClr val="E86288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1-4B60-B4A7-76BDE531D046}"/>
              </c:ext>
            </c:extLst>
          </c:dPt>
          <c:dPt>
            <c:idx val="3"/>
            <c:bubble3D val="0"/>
            <c:spPr>
              <a:solidFill>
                <a:srgbClr val="F098B1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1-4B60-B4A7-76BDE531D046}"/>
              </c:ext>
            </c:extLst>
          </c:dPt>
          <c:dPt>
            <c:idx val="4"/>
            <c:bubble3D val="0"/>
            <c:spPr>
              <a:solidFill>
                <a:srgbClr val="FBE1E8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1-4B60-B4A7-76BDE531D046}"/>
              </c:ext>
            </c:extLst>
          </c:dPt>
          <c:dLbls>
            <c:dLbl>
              <c:idx val="0"/>
              <c:layout>
                <c:manualLayout>
                  <c:x val="-2.1256470192164229E-2"/>
                  <c:y val="3.7117897548757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E1-4B60-B4A7-76BDE531D046}"/>
                </c:ext>
              </c:extLst>
            </c:dLbl>
            <c:dLbl>
              <c:idx val="1"/>
              <c:layout>
                <c:manualLayout>
                  <c:x val="-3.0366385988806154E-2"/>
                  <c:y val="-4.12421083875082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1-4B60-B4A7-76BDE531D0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5E1-4B60-B4A7-76BDE531D0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5E1-4B60-B4A7-76BDE531D046}"/>
                </c:ext>
              </c:extLst>
            </c:dLbl>
            <c:dLbl>
              <c:idx val="4"/>
              <c:layout>
                <c:manualLayout>
                  <c:x val="9.109915796641813E-3"/>
                  <c:y val="3.2993686710006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E1-4B60-B4A7-76BDE531D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Sayfa2!$A$1:$A$5</c:f>
              <c:strCache>
                <c:ptCount val="5"/>
                <c:pt idx="0">
                  <c:v>2D KOMİTESİ </c:v>
                </c:pt>
                <c:pt idx="1">
                  <c:v>2E KOMİTESİ </c:v>
                </c:pt>
                <c:pt idx="2">
                  <c:v>2F KOMİTESİ </c:v>
                </c:pt>
                <c:pt idx="3">
                  <c:v>3A-1 KOMİTESİ </c:v>
                </c:pt>
                <c:pt idx="4">
                  <c:v>3A-2 KOMİTESİ </c:v>
                </c:pt>
              </c:strCache>
            </c:strRef>
          </c:cat>
          <c:val>
            <c:numRef>
              <c:f>Sayfa2!$B$1:$B$5</c:f>
              <c:numCache>
                <c:formatCode>General</c:formatCode>
                <c:ptCount val="5"/>
                <c:pt idx="0">
                  <c:v>4.57</c:v>
                </c:pt>
                <c:pt idx="1">
                  <c:v>3.92</c:v>
                </c:pt>
                <c:pt idx="2">
                  <c:v>4.53</c:v>
                </c:pt>
                <c:pt idx="3">
                  <c:v>3.66</c:v>
                </c:pt>
                <c:pt idx="4">
                  <c:v>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E1-4B60-B4A7-76BDE531D04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Dönem-3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8969925634295715"/>
          <c:w val="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E1537"/>
            </a:solidFill>
            <a:ln>
              <a:solidFill>
                <a:srgbClr val="8E1537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CF1F51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4A4-47B6-AF2E-57249823BC20}"/>
              </c:ext>
            </c:extLst>
          </c:dPt>
          <c:dPt>
            <c:idx val="2"/>
            <c:invertIfNegative val="0"/>
            <c:bubble3D val="0"/>
            <c:spPr>
              <a:solidFill>
                <a:srgbClr val="E86288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A4-47B6-AF2E-57249823BC20}"/>
              </c:ext>
            </c:extLst>
          </c:dPt>
          <c:dPt>
            <c:idx val="3"/>
            <c:invertIfNegative val="0"/>
            <c:bubble3D val="0"/>
            <c:spPr>
              <a:solidFill>
                <a:srgbClr val="F098B1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4A4-47B6-AF2E-57249823BC20}"/>
              </c:ext>
            </c:extLst>
          </c:dPt>
          <c:dPt>
            <c:idx val="4"/>
            <c:invertIfNegative val="0"/>
            <c:bubble3D val="0"/>
            <c:spPr>
              <a:solidFill>
                <a:srgbClr val="FBE1E8"/>
              </a:solidFill>
              <a:ln>
                <a:solidFill>
                  <a:srgbClr val="8E1537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A4-47B6-AF2E-57249823BC2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C74F7A5D-8FC7-417B-89EF-76E35AE30066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A4-47B6-AF2E-57249823BC2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4A4-47B6-AF2E-57249823BC2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4A4-47B6-AF2E-57249823B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Sayfa3!$A$1:$A$5</c:f>
              <c:strCache>
                <c:ptCount val="5"/>
                <c:pt idx="0">
                  <c:v>3C KOMİTESİ</c:v>
                </c:pt>
                <c:pt idx="1">
                  <c:v>3D KOMİTESİ</c:v>
                </c:pt>
                <c:pt idx="2">
                  <c:v>3E KOMİTESİ</c:v>
                </c:pt>
                <c:pt idx="3">
                  <c:v>3F KOMİTESİ</c:v>
                </c:pt>
                <c:pt idx="4">
                  <c:v>3G KOMİTESİ</c:v>
                </c:pt>
              </c:strCache>
            </c:strRef>
          </c:cat>
          <c:val>
            <c:numRef>
              <c:f>Sayfa3!$B$1:$B$5</c:f>
              <c:numCache>
                <c:formatCode>General</c:formatCode>
                <c:ptCount val="5"/>
                <c:pt idx="0">
                  <c:v>3.85</c:v>
                </c:pt>
                <c:pt idx="1">
                  <c:v>3.78</c:v>
                </c:pt>
                <c:pt idx="2">
                  <c:v>3.76</c:v>
                </c:pt>
                <c:pt idx="3">
                  <c:v>4.05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F-4372-B528-05A26655C2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549266096"/>
        <c:axId val="-549270992"/>
      </c:barChart>
      <c:catAx>
        <c:axId val="-54926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49270992"/>
        <c:crosses val="autoZero"/>
        <c:auto val="1"/>
        <c:lblAlgn val="ctr"/>
        <c:lblOffset val="100"/>
        <c:noMultiLvlLbl val="0"/>
      </c:catAx>
      <c:valAx>
        <c:axId val="-549270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926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chemeClr val="tx1"/>
                </a:solidFill>
              </a:rPr>
              <a:t>Dönem-3</a:t>
            </a:r>
          </a:p>
        </c:rich>
      </c:tx>
      <c:layout>
        <c:manualLayout>
          <c:xMode val="edge"/>
          <c:yMode val="edge"/>
          <c:x val="0.389954568835676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8E1537"/>
              </a:solidFill>
            </a:ln>
          </c:spPr>
          <c:dPt>
            <c:idx val="0"/>
            <c:bubble3D val="0"/>
            <c:spPr>
              <a:solidFill>
                <a:srgbClr val="8E1537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D6-4B5C-B6D6-B9FA67827935}"/>
              </c:ext>
            </c:extLst>
          </c:dPt>
          <c:dPt>
            <c:idx val="1"/>
            <c:bubble3D val="0"/>
            <c:spPr>
              <a:solidFill>
                <a:srgbClr val="CF1F51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D6-4B5C-B6D6-B9FA67827935}"/>
              </c:ext>
            </c:extLst>
          </c:dPt>
          <c:dPt>
            <c:idx val="2"/>
            <c:bubble3D val="0"/>
            <c:spPr>
              <a:solidFill>
                <a:srgbClr val="E86288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D6-4B5C-B6D6-B9FA67827935}"/>
              </c:ext>
            </c:extLst>
          </c:dPt>
          <c:dPt>
            <c:idx val="3"/>
            <c:bubble3D val="0"/>
            <c:spPr>
              <a:solidFill>
                <a:srgbClr val="F098B1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D6-4B5C-B6D6-B9FA67827935}"/>
              </c:ext>
            </c:extLst>
          </c:dPt>
          <c:dPt>
            <c:idx val="4"/>
            <c:bubble3D val="0"/>
            <c:spPr>
              <a:solidFill>
                <a:srgbClr val="FBE1E8"/>
              </a:solidFill>
              <a:ln>
                <a:solidFill>
                  <a:srgbClr val="8E1537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D6-4B5C-B6D6-B9FA678279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2D6-4B5C-B6D6-B9FA678279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2D6-4B5C-B6D6-B9FA67827935}"/>
                </c:ext>
              </c:extLst>
            </c:dLbl>
            <c:dLbl>
              <c:idx val="2"/>
              <c:layout>
                <c:manualLayout>
                  <c:x val="8.198202876944728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6-4B5C-B6D6-B9FA678279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2D6-4B5C-B6D6-B9FA6782793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2D6-4B5C-B6D6-B9FA67827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Sayfa3!$A$1:$A$5</c:f>
              <c:strCache>
                <c:ptCount val="5"/>
                <c:pt idx="0">
                  <c:v>3C KOMİTESİ</c:v>
                </c:pt>
                <c:pt idx="1">
                  <c:v>3D KOMİTESİ</c:v>
                </c:pt>
                <c:pt idx="2">
                  <c:v>3E KOMİTESİ</c:v>
                </c:pt>
                <c:pt idx="3">
                  <c:v>3F KOMİTESİ</c:v>
                </c:pt>
                <c:pt idx="4">
                  <c:v>3G KOMİTESİ</c:v>
                </c:pt>
              </c:strCache>
            </c:strRef>
          </c:cat>
          <c:val>
            <c:numRef>
              <c:f>Sayfa3!$B$1:$B$5</c:f>
              <c:numCache>
                <c:formatCode>General</c:formatCode>
                <c:ptCount val="5"/>
                <c:pt idx="0">
                  <c:v>3.85</c:v>
                </c:pt>
                <c:pt idx="1">
                  <c:v>3.78</c:v>
                </c:pt>
                <c:pt idx="2">
                  <c:v>3.76</c:v>
                </c:pt>
                <c:pt idx="3">
                  <c:v>4.05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D6-4B5C-B6D6-B9FA6782793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 sz="1800" b="1" i="0" cap="all" baseline="0" dirty="0">
                <a:solidFill>
                  <a:schemeClr val="tx1"/>
                </a:solidFill>
                <a:effectLst/>
              </a:rPr>
              <a:t>2020-2021 Eğitim Öğretim Yılı Dönem IV </a:t>
            </a:r>
            <a:r>
              <a:rPr lang="en-US" sz="1800" b="1" i="0" cap="all" baseline="0" dirty="0" err="1">
                <a:solidFill>
                  <a:schemeClr val="tx1"/>
                </a:solidFill>
                <a:effectLst/>
              </a:rPr>
              <a:t>Staj</a:t>
            </a:r>
            <a:r>
              <a:rPr lang="tr-TR" sz="1800" b="1" i="0" cap="all" baseline="0" dirty="0">
                <a:solidFill>
                  <a:schemeClr val="tx1"/>
                </a:solidFill>
                <a:effectLst/>
              </a:rPr>
              <a:t> Geri Bildirim Sonuçları</a:t>
            </a:r>
            <a:endParaRPr lang="tr-TR" sz="18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153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Sayfa1!$A$1:$A$7</c:f>
              <c:strCache>
                <c:ptCount val="7"/>
                <c:pt idx="0">
                  <c:v>Aneteziyoloji ve Reanimasyon </c:v>
                </c:pt>
                <c:pt idx="1">
                  <c:v>Genel Cerrahi</c:v>
                </c:pt>
                <c:pt idx="2">
                  <c:v>Plastik Cerrahi</c:v>
                </c:pt>
                <c:pt idx="3">
                  <c:v>İç Hastalıkları</c:v>
                </c:pt>
                <c:pt idx="4">
                  <c:v>Çocuk Sağlığı ve Hastalıkları </c:v>
                </c:pt>
                <c:pt idx="5">
                  <c:v>Kadın Hastalıkları ve Doğum</c:v>
                </c:pt>
                <c:pt idx="6">
                  <c:v>Üroloji </c:v>
                </c:pt>
              </c:strCache>
            </c:strRef>
          </c:cat>
          <c:val>
            <c:numRef>
              <c:f>Sayfa1!$B$1:$B$7</c:f>
              <c:numCache>
                <c:formatCode>General</c:formatCode>
                <c:ptCount val="7"/>
                <c:pt idx="0">
                  <c:v>4.47</c:v>
                </c:pt>
                <c:pt idx="1">
                  <c:v>4.4800000000000004</c:v>
                </c:pt>
                <c:pt idx="2">
                  <c:v>4.22</c:v>
                </c:pt>
                <c:pt idx="3">
                  <c:v>4</c:v>
                </c:pt>
                <c:pt idx="4">
                  <c:v>4.2</c:v>
                </c:pt>
                <c:pt idx="5">
                  <c:v>4.5599999999999996</c:v>
                </c:pt>
                <c:pt idx="6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5-4CDF-A594-7FED66D0A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549270448"/>
        <c:axId val="-549260656"/>
      </c:barChart>
      <c:catAx>
        <c:axId val="-5492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49260656"/>
        <c:crosses val="autoZero"/>
        <c:auto val="1"/>
        <c:lblAlgn val="ctr"/>
        <c:lblOffset val="100"/>
        <c:noMultiLvlLbl val="0"/>
      </c:catAx>
      <c:valAx>
        <c:axId val="-54926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927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tr-TR" sz="1800" b="1" i="0" cap="all" baseline="0" dirty="0">
                <a:solidFill>
                  <a:schemeClr val="tx1"/>
                </a:solidFill>
                <a:effectLst/>
              </a:rPr>
              <a:t>2020-2021 Eğitim Öğretim Yılı Dönem V </a:t>
            </a:r>
            <a:r>
              <a:rPr lang="en-US" sz="1800" b="1" i="0" cap="all" baseline="0" dirty="0" err="1">
                <a:solidFill>
                  <a:schemeClr val="tx1"/>
                </a:solidFill>
                <a:effectLst/>
              </a:rPr>
              <a:t>Staj</a:t>
            </a:r>
            <a:r>
              <a:rPr lang="tr-TR" sz="1800" b="1" i="0" cap="all" baseline="0" dirty="0">
                <a:solidFill>
                  <a:schemeClr val="tx1"/>
                </a:solidFill>
                <a:effectLst/>
              </a:rPr>
              <a:t> Geri Bildirim Sonuçları</a:t>
            </a:r>
            <a:endParaRPr lang="tr-TR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E153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donem5!$A$1:$A$11</c:f>
              <c:strCache>
                <c:ptCount val="11"/>
                <c:pt idx="0">
                  <c:v>Acil Tıp</c:v>
                </c:pt>
                <c:pt idx="1">
                  <c:v>Fiziksel Tıp ve Rehabilitasyon </c:v>
                </c:pt>
                <c:pt idx="2">
                  <c:v>Ortopedi ve Travmatoloji</c:v>
                </c:pt>
                <c:pt idx="3">
                  <c:v>Deri ve Zührevi Hastalıklar </c:v>
                </c:pt>
                <c:pt idx="4">
                  <c:v>Enfeksiyon Hastalıkları ve Klinik Mikrobiyoloji </c:v>
                </c:pt>
                <c:pt idx="5">
                  <c:v>Ruh Sağlığı ve Hastalıkları </c:v>
                </c:pt>
                <c:pt idx="6">
                  <c:v>Nöroloji</c:v>
                </c:pt>
                <c:pt idx="7">
                  <c:v>Göz Hastalıkları</c:v>
                </c:pt>
                <c:pt idx="8">
                  <c:v>Göğüs Hastalıkları </c:v>
                </c:pt>
                <c:pt idx="9">
                  <c:v>Kardiyoloji</c:v>
                </c:pt>
                <c:pt idx="10">
                  <c:v>Kulak Burun Boğaz </c:v>
                </c:pt>
              </c:strCache>
            </c:strRef>
          </c:cat>
          <c:val>
            <c:numRef>
              <c:f>donem5!$B$1:$B$11</c:f>
              <c:numCache>
                <c:formatCode>General</c:formatCode>
                <c:ptCount val="11"/>
                <c:pt idx="0">
                  <c:v>4.8600000000000003</c:v>
                </c:pt>
                <c:pt idx="1">
                  <c:v>4.37</c:v>
                </c:pt>
                <c:pt idx="2">
                  <c:v>4.0999999999999996</c:v>
                </c:pt>
                <c:pt idx="3">
                  <c:v>4.5</c:v>
                </c:pt>
                <c:pt idx="4">
                  <c:v>4.47</c:v>
                </c:pt>
                <c:pt idx="5">
                  <c:v>4.38</c:v>
                </c:pt>
                <c:pt idx="6">
                  <c:v>3.99</c:v>
                </c:pt>
                <c:pt idx="7">
                  <c:v>4.3</c:v>
                </c:pt>
                <c:pt idx="8">
                  <c:v>4.7300000000000004</c:v>
                </c:pt>
                <c:pt idx="9">
                  <c:v>4.4000000000000004</c:v>
                </c:pt>
                <c:pt idx="10">
                  <c:v>4.2300000000000004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D-40C9-8507-8B17127758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549256848"/>
        <c:axId val="-549260112"/>
      </c:barChart>
      <c:catAx>
        <c:axId val="-5492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-549260112"/>
        <c:crosses val="autoZero"/>
        <c:auto val="1"/>
        <c:lblAlgn val="ctr"/>
        <c:lblOffset val="100"/>
        <c:noMultiLvlLbl val="0"/>
      </c:catAx>
      <c:valAx>
        <c:axId val="-54926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92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FD1D-D4E4-4C55-93CF-C8A3EA7D29A3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2E037-2392-4F53-973A-D4711CF68EB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815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280131-3058-49D4-8A89-B75C7949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E5F8F01-B653-4C38-BCE4-74AC4CF04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F5C670-28B3-4E7B-BA37-2DC9D7A0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EAF73B-0F45-4C9D-9B3E-3D37861B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C84947-0E50-4C98-A73E-CEEF2979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468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A2D204-2555-47F9-89D3-2F1290B7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81789F9-FA6C-42FF-9D51-58631BC3E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284F7B-D598-4021-BE2D-9382A16E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4E74CE-CBD7-4CCB-B758-9D9367C1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4609BA-6355-4236-83AB-0ED480A5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687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862DAE4-C665-43FA-8CA0-A1BEC295A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FCAC56-569F-4E3D-9AC5-1CAF7F47D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8C8ECF-57C2-4174-A736-A9118B83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228C7B-4382-4A3D-8AD6-D77825C9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A69377-7383-425C-B302-ED3896A6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8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A9739-2A69-4785-B44C-BF8C1AFE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D738F7-BB48-49FF-ADD7-6A8616112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0CEDEF-2F71-405F-859D-01956481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8C0F6B-8242-4D5F-AFB4-49CA79C5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AB6B68-9A3A-48CC-BA7F-E09887AC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537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F68109-4560-44C7-80B9-3693492A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2144B2E-974B-4B48-AC06-F2F63A11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D5FD87-01A2-4034-9CBD-5D63CBCF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F0A05D-0FD7-4761-A588-01099147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8B9CD9-A301-4973-A6D2-82A58090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6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2F31A-D0CA-4AFB-90DA-4213D176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2F9245-AF67-4FA4-9969-6C078A30B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FD74FB-50AA-41DB-B335-3D5BBF0F9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64CB7A2-EBA7-4AA5-AE18-73555982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8B8C3D-FF36-4AF6-B1EE-C06F1D57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39049E-93FF-4BE4-A04C-F266FC67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38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DF1840-F95B-4ACD-98AD-3174B036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0A3A35-E2E9-498D-8B5E-E3F31522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6EEB7E-25D2-4606-B703-C6E757A7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4EFB377-9405-47B4-B0F4-E5508AC31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90F5CE7-6B0A-48CF-BAC0-E7140F950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2B1AFB3-4F8D-4A92-8F9A-485FC239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A6B6D3F-0530-4EAC-9088-9C99F2DE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78B1AB8-0122-4F18-9428-193CADAF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063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6CA89-5466-4D97-9F73-50F2C1CD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28D8665-1657-4CF7-892D-BF34E306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D7D882D-5784-422B-8572-E0A3164B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3976806-2AAB-4590-BCD3-D5E13C1F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05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179BF95-EDF1-46C4-A749-7412FE6D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0DBFC92-A841-4AAE-AACD-F571DA6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04A774-594F-41E9-81CA-69C1C69C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8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F9D9A6-957E-4185-BC31-7BABFF50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133B95-E642-4419-9A53-F9E20BA8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8793520-6255-4DA8-8966-A134E04A2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699468-5183-475E-B79A-16844ACB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1122CF-5117-458E-9D99-3167FA96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0C6D77-4B74-49D9-81A3-A4DFCFEE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9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097287-C4C9-4CA9-9F45-47FC3CC8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19E8FF8-D608-4D52-A5F3-9A0674E9F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804E001-FAB1-42F1-B49A-8A159E937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6C1FA5-7E2B-4B31-9CF6-A9549A17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100B1F-AB75-4DE8-B262-952EF6BD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E39410-68C7-4A8A-B4E9-28CEF8D0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CAF8980-C9CC-4EC3-B7EA-751EB1AB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FE7CA5F-3BD4-41A3-A5C8-D8154B10A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B6B127-5D14-480A-A08B-C4328F582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83DC-5380-409B-A023-E9C05CECADE5}" type="datetimeFigureOut">
              <a:rPr lang="tr-TR" smtClean="0"/>
              <a:t>22/01/2024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3671BD-1677-4E82-9172-7F98C83BA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7F82B-5BBB-45AF-B7CD-A09D557D8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C67D-5531-4970-ABCE-CE38D3E993C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10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356A061-324E-47D1-A30A-B1E7E86E4944}"/>
              </a:ext>
            </a:extLst>
          </p:cNvPr>
          <p:cNvSpPr txBox="1"/>
          <p:nvPr/>
        </p:nvSpPr>
        <p:spPr>
          <a:xfrm>
            <a:off x="-22464" y="2636912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2020-2021 EĞİTİM ÖĞRETİM YILI</a:t>
            </a:r>
          </a:p>
          <a:p>
            <a:pPr algn="ctr"/>
            <a:r>
              <a:rPr lang="tr-TR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DERS KURULU VE STAJ GERİ BİLDİRİMLERİ 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8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646" y="-1"/>
            <a:ext cx="10288109" cy="756209"/>
          </a:xfrm>
        </p:spPr>
        <p:txBody>
          <a:bodyPr>
            <a:noAutofit/>
          </a:bodyPr>
          <a:lstStyle/>
          <a:p>
            <a:r>
              <a:rPr lang="tr-TR" sz="2700" b="1" dirty="0">
                <a:solidFill>
                  <a:schemeClr val="bg1"/>
                </a:solidFill>
                <a:latin typeface="+mn-lt"/>
              </a:rPr>
              <a:t>2020-2021 EĞİTİM ÖĞRETİM YILI 1. SINIF GERİ BİLDİRİM </a:t>
            </a:r>
            <a:br>
              <a:rPr lang="tr-TR" sz="2700" b="1" dirty="0">
                <a:solidFill>
                  <a:schemeClr val="bg1"/>
                </a:solidFill>
                <a:latin typeface="+mn-lt"/>
              </a:rPr>
            </a:br>
            <a:r>
              <a:rPr lang="tr-TR" sz="2700" b="1" dirty="0">
                <a:solidFill>
                  <a:schemeClr val="bg1"/>
                </a:solidFill>
                <a:latin typeface="+mn-lt"/>
              </a:rPr>
              <a:t>SONUÇLARI</a:t>
            </a:r>
            <a:endParaRPr lang="tr-TR" sz="2700" dirty="0"/>
          </a:p>
        </p:txBody>
      </p:sp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>
          <a:xfrm>
            <a:off x="136476" y="1124114"/>
            <a:ext cx="7619861" cy="2320125"/>
          </a:xfrm>
          <a:prstGeom prst="rect">
            <a:avLst/>
          </a:prstGeom>
          <a:ln>
            <a:solidFill>
              <a:srgbClr val="8E1537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DÖNEM - 1 KOMİTE  ANKET SONUÇLARI 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1)TIP114 (1A) Tıp Tarihi ve Bilimi: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4,58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2) TIP115 (1B) Yaşamın Kimyasal ,Moleküler ve Fiziksel Temelleri  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4,41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3) TIP116  (1C) Hücre-Genetik ve Yaşam Döngüsü: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4,19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4) TIP120 (2A) İnsanın Bütünsel Yapısı –Kas iskelet Sistemi 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4,85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5) TIP123 (2B)Merkezi Sinir Sistemi ve Duyu :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3,88</a:t>
            </a:r>
          </a:p>
          <a:p>
            <a:endParaRPr lang="tr-TR" sz="1400" dirty="0"/>
          </a:p>
        </p:txBody>
      </p:sp>
      <p:graphicFrame>
        <p:nvGraphicFramePr>
          <p:cNvPr id="5" name="Grafik 4"/>
          <p:cNvGraphicFramePr>
            <a:graphicFrameLocks/>
          </p:cNvGraphicFramePr>
          <p:nvPr/>
        </p:nvGraphicFramePr>
        <p:xfrm>
          <a:off x="136476" y="3752860"/>
          <a:ext cx="7612115" cy="299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7483523" y="815492"/>
          <a:ext cx="4572000" cy="317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083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34013"/>
            <a:ext cx="10157208" cy="939152"/>
          </a:xfrm>
        </p:spPr>
        <p:txBody>
          <a:bodyPr>
            <a:noAutofit/>
          </a:bodyPr>
          <a:lstStyle/>
          <a:p>
            <a:r>
              <a:rPr lang="tr-TR" sz="2700" b="1" dirty="0">
                <a:solidFill>
                  <a:schemeClr val="bg1"/>
                </a:solidFill>
                <a:latin typeface="+mn-lt"/>
              </a:rPr>
              <a:t>2020-2021 EĞİTİM ÖĞRETİM YILI 2. SINIF GERİ BİLDİRİM </a:t>
            </a:r>
            <a:br>
              <a:rPr lang="tr-TR" sz="2700" b="1" dirty="0">
                <a:solidFill>
                  <a:schemeClr val="bg1"/>
                </a:solidFill>
                <a:latin typeface="+mn-lt"/>
              </a:rPr>
            </a:br>
            <a:r>
              <a:rPr lang="tr-TR" sz="2700" b="1" dirty="0">
                <a:solidFill>
                  <a:schemeClr val="bg1"/>
                </a:solidFill>
                <a:latin typeface="+mn-lt"/>
              </a:rPr>
              <a:t>SONUÇLARI</a:t>
            </a:r>
            <a:endParaRPr lang="tr-TR" sz="2700" dirty="0">
              <a:latin typeface="+mn-lt"/>
            </a:endParaRPr>
          </a:p>
        </p:txBody>
      </p:sp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>
          <a:xfrm>
            <a:off x="277578" y="1006324"/>
            <a:ext cx="6985428" cy="2313997"/>
          </a:xfrm>
          <a:prstGeom prst="rect">
            <a:avLst/>
          </a:prstGeom>
          <a:ln>
            <a:solidFill>
              <a:srgbClr val="8E1537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DÖNEM – 2 KOMİTE ANKET SONUÇLARI 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1)TIP224 (2D) </a:t>
            </a:r>
            <a:r>
              <a:rPr lang="tr-TR" sz="1900" dirty="0"/>
              <a:t>Dolaşım ve Solunum Sistemi </a:t>
            </a: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4,57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2)TIP234 (2E) </a:t>
            </a:r>
            <a:r>
              <a:rPr lang="tr-TR" sz="1900" dirty="0"/>
              <a:t>Sindirim, Metabolizma ve Endokrin Sistemi</a:t>
            </a: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 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3,92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3)TIP226 (2F) Komitesi : </a:t>
            </a:r>
            <a:r>
              <a:rPr lang="tr-TR" sz="1900" dirty="0" err="1"/>
              <a:t>Ürogenital</a:t>
            </a:r>
            <a:r>
              <a:rPr lang="tr-TR" sz="1900" dirty="0"/>
              <a:t> Sistem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4,53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4)TIP 235 3A-1 </a:t>
            </a:r>
            <a:r>
              <a:rPr lang="tr-TR" sz="1900" dirty="0"/>
              <a:t>Hastalıkların Temelleri-1</a:t>
            </a: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 :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3,66</a:t>
            </a:r>
          </a:p>
          <a:p>
            <a:pPr marL="457200" lvl="1" indent="0">
              <a:buNone/>
            </a:pP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5)TIP236 3A-2 </a:t>
            </a:r>
            <a:r>
              <a:rPr lang="tr-TR" sz="1900" dirty="0"/>
              <a:t>Hastalıkların Temelleri-2 </a:t>
            </a:r>
            <a:r>
              <a:rPr lang="tr-TR" sz="19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tr-TR" sz="1900" b="1" dirty="0">
                <a:solidFill>
                  <a:prstClr val="black"/>
                </a:solidFill>
                <a:cs typeface="Times New Roman" panose="02020603050405020304" pitchFamily="18" charset="0"/>
              </a:rPr>
              <a:t>3,71</a:t>
            </a:r>
          </a:p>
          <a:p>
            <a:endParaRPr lang="tr-TR" sz="2000" dirty="0"/>
          </a:p>
        </p:txBody>
      </p:sp>
      <p:graphicFrame>
        <p:nvGraphicFramePr>
          <p:cNvPr id="5" name="Grafik 4"/>
          <p:cNvGraphicFramePr>
            <a:graphicFrameLocks/>
          </p:cNvGraphicFramePr>
          <p:nvPr/>
        </p:nvGraphicFramePr>
        <p:xfrm>
          <a:off x="279663" y="3522691"/>
          <a:ext cx="6983343" cy="307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7540052" y="1006324"/>
          <a:ext cx="4182256" cy="307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07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9961"/>
            <a:ext cx="10515600" cy="746974"/>
          </a:xfrm>
        </p:spPr>
        <p:txBody>
          <a:bodyPr>
            <a:noAutofit/>
          </a:bodyPr>
          <a:lstStyle/>
          <a:p>
            <a:r>
              <a:rPr lang="tr-TR" sz="2700" b="1" dirty="0">
                <a:solidFill>
                  <a:schemeClr val="bg1"/>
                </a:solidFill>
                <a:latin typeface="+mn-lt"/>
              </a:rPr>
              <a:t>2020-2021 EĞİTİM ÖĞRETİM YILI 3. SINIF GERİ BİLDİRİM </a:t>
            </a:r>
            <a:br>
              <a:rPr lang="tr-TR" sz="2700" b="1" dirty="0">
                <a:solidFill>
                  <a:schemeClr val="bg1"/>
                </a:solidFill>
                <a:latin typeface="+mn-lt"/>
              </a:rPr>
            </a:br>
            <a:r>
              <a:rPr lang="tr-TR" sz="2700" b="1" dirty="0">
                <a:solidFill>
                  <a:schemeClr val="bg1"/>
                </a:solidFill>
                <a:latin typeface="+mn-lt"/>
              </a:rPr>
              <a:t>SONUÇLARI</a:t>
            </a:r>
            <a:endParaRPr lang="tr-TR" sz="2700" dirty="0">
              <a:latin typeface="+mn-lt"/>
            </a:endParaRPr>
          </a:p>
        </p:txBody>
      </p:sp>
      <p:sp>
        <p:nvSpPr>
          <p:cNvPr id="5" name="İçerik Yer Tutucusu 2"/>
          <p:cNvSpPr txBox="1">
            <a:spLocks noGrp="1"/>
          </p:cNvSpPr>
          <p:nvPr>
            <p:ph idx="1"/>
          </p:nvPr>
        </p:nvSpPr>
        <p:spPr>
          <a:xfrm>
            <a:off x="104931" y="962914"/>
            <a:ext cx="7869836" cy="2583677"/>
          </a:xfrm>
          <a:prstGeom prst="rect">
            <a:avLst/>
          </a:prstGeom>
          <a:ln>
            <a:solidFill>
              <a:srgbClr val="8E1537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DÖNEM - 3 KOMİTE ANKET SONUÇLARI  </a:t>
            </a:r>
          </a:p>
          <a:p>
            <a:pPr marL="0" indent="0">
              <a:buNone/>
            </a:pPr>
            <a:r>
              <a:rPr lang="tr-TR" sz="2100" dirty="0">
                <a:solidFill>
                  <a:prstClr val="black"/>
                </a:solidFill>
                <a:cs typeface="Times New Roman" panose="02020603050405020304" pitchFamily="18" charset="0"/>
              </a:rPr>
              <a:t>1) TIP340 (3C) Sindirim, Metabolizma ve Endokrin Sistemi Hastalıkları : </a:t>
            </a:r>
            <a:r>
              <a:rPr lang="tr-TR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3,85</a:t>
            </a:r>
          </a:p>
          <a:p>
            <a:pPr marL="0" indent="0">
              <a:buNone/>
            </a:pPr>
            <a:r>
              <a:rPr lang="tr-TR" sz="2100" dirty="0">
                <a:solidFill>
                  <a:prstClr val="black"/>
                </a:solidFill>
                <a:cs typeface="Times New Roman" panose="02020603050405020304" pitchFamily="18" charset="0"/>
              </a:rPr>
              <a:t>2) TIP341 (3D) Komitesi Kan Lenf, Deri ve Deri Ekleri –Kas İskelet Sistemi : </a:t>
            </a:r>
            <a:r>
              <a:rPr lang="tr-TR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3,78</a:t>
            </a:r>
          </a:p>
          <a:p>
            <a:pPr marL="0" indent="0">
              <a:buNone/>
            </a:pPr>
            <a:r>
              <a:rPr lang="tr-TR" sz="2100" dirty="0">
                <a:solidFill>
                  <a:prstClr val="black"/>
                </a:solidFill>
                <a:cs typeface="Times New Roman" panose="02020603050405020304" pitchFamily="18" charset="0"/>
              </a:rPr>
              <a:t>3) TIP342 (3E) Komitesi : </a:t>
            </a:r>
            <a:r>
              <a:rPr lang="tr-TR" sz="2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Ürogenital</a:t>
            </a:r>
            <a:r>
              <a:rPr lang="tr-TR" sz="2100" dirty="0">
                <a:solidFill>
                  <a:prstClr val="black"/>
                </a:solidFill>
                <a:cs typeface="Times New Roman" panose="02020603050405020304" pitchFamily="18" charset="0"/>
              </a:rPr>
              <a:t> Sistem Hastalıkları </a:t>
            </a:r>
            <a:r>
              <a:rPr lang="tr-TR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3,76</a:t>
            </a:r>
          </a:p>
          <a:p>
            <a:pPr marL="0" indent="0">
              <a:buNone/>
            </a:pPr>
            <a:r>
              <a:rPr lang="tr-TR" sz="2100" dirty="0">
                <a:solidFill>
                  <a:prstClr val="black"/>
                </a:solidFill>
                <a:cs typeface="Times New Roman" panose="02020603050405020304" pitchFamily="18" charset="0"/>
              </a:rPr>
              <a:t>4) TIP343 (3F) Komitesi: Merkezi Sinir Sistemi ve Duyu Hastalıkları </a:t>
            </a:r>
            <a:r>
              <a:rPr lang="tr-TR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4,05</a:t>
            </a:r>
          </a:p>
          <a:p>
            <a:pPr marL="0" indent="0">
              <a:buNone/>
            </a:pPr>
            <a:r>
              <a:rPr lang="tr-TR" sz="2100" dirty="0">
                <a:solidFill>
                  <a:prstClr val="black"/>
                </a:solidFill>
                <a:cs typeface="Times New Roman" panose="02020603050405020304" pitchFamily="18" charset="0"/>
              </a:rPr>
              <a:t>5) TIP344 (3G) Dolaşım ve Solunum Sistemi Hastalıkları: </a:t>
            </a:r>
            <a:r>
              <a:rPr lang="tr-TR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4,4</a:t>
            </a:r>
          </a:p>
          <a:p>
            <a:endParaRPr lang="tr-TR" sz="1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104931" y="3702570"/>
          <a:ext cx="78698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/>
        </p:nvGraphicFramePr>
        <p:xfrm>
          <a:off x="7765575" y="1034319"/>
          <a:ext cx="4321494" cy="308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216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149901"/>
            <a:ext cx="10598046" cy="119651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20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20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-20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21 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EĞITIM ÖĞRETIM Y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DÖNEM I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STAJ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GERİ </a:t>
            </a:r>
            <a:b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BİLDİRİM SONUÇLARI</a:t>
            </a:r>
            <a:endParaRPr lang="tr-TR" sz="27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212360" y="1579965"/>
          <a:ext cx="1176727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45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9961"/>
            <a:ext cx="10844134" cy="749508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20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20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-20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21 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EĞITIM ÖĞRETIM Y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DÖNEM 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</a:t>
            </a:r>
            <a:r>
              <a:rPr lang="en-US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STAJ</a:t>
            </a: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GERİ BİLDİRİM </a:t>
            </a:r>
            <a:b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tr-TR" sz="27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SONUÇLARI</a:t>
            </a:r>
            <a:endParaRPr lang="tr-TR" sz="2700" b="1" dirty="0">
              <a:latin typeface="+mn-lt"/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</p:nvPr>
        </p:nvGraphicFramePr>
        <p:xfrm>
          <a:off x="347272" y="1495842"/>
          <a:ext cx="1149745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36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örüntü" ma:contentTypeID="0x0101009148F5A04DDD49CBA7127AADA5FB792B00AADE34325A8B49CDA8BB4DB53328F214009B22355DB2F4CD41AC52EA35392E7D16" ma:contentTypeVersion="1" ma:contentTypeDescription="Resim yükleyin." ma:contentTypeScope="" ma:versionID="f166dc16acb8e999294cd76767410575">
  <xsd:schema xmlns:xsd="http://www.w3.org/2001/XMLSchema" xmlns:xs="http://www.w3.org/2001/XMLSchema" xmlns:p="http://schemas.microsoft.com/office/2006/metadata/properties" xmlns:ns1="http://schemas.microsoft.com/sharepoint/v3" xmlns:ns2="666FC3FA-8CEE-4489-8740-C720E01EE5CC" xmlns:ns3="http://schemas.microsoft.com/sharepoint/v3/fields" targetNamespace="http://schemas.microsoft.com/office/2006/metadata/properties" ma:root="true" ma:fieldsID="e84fdfd472bfa6514f7592f25d3b5bb1" ns1:_="" ns2:_="" ns3:_="">
    <xsd:import namespace="http://schemas.microsoft.com/sharepoint/v3"/>
    <xsd:import namespace="666FC3FA-8CEE-4489-8740-C720E01EE5C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Yol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osya Türü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Dosya Türü" ma:hidden="true" ma:internalName="HTML_x0020_File_x0020_Type" ma:readOnly="true">
      <xsd:simpleType>
        <xsd:restriction base="dms:Text"/>
      </xsd:simpleType>
    </xsd:element>
    <xsd:element name="FSObjType" ma:index="11" nillable="true" ma:displayName="Öğe Türü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Zamanlama Başlangıç Tarihi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Zamanlama Bitiş Tarihi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FC3FA-8CEE-4489-8740-C720E01EE5C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Önizleme Var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Genişlik" ma:internalName="ImageWidth" ma:readOnly="true">
      <xsd:simpleType>
        <xsd:restriction base="dms:Unknown"/>
      </xsd:simpleType>
    </xsd:element>
    <xsd:element name="ImageHeight" ma:index="22" nillable="true" ma:displayName="Yükseklik" ma:internalName="ImageHeight" ma:readOnly="true">
      <xsd:simpleType>
        <xsd:restriction base="dms:Unknown"/>
      </xsd:simpleType>
    </xsd:element>
    <xsd:element name="ImageCreateDate" ma:index="25" nillable="true" ma:displayName="Resmin Çekildiği Tarih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lif Hakkı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Yazar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 ma:index="23" ma:displayName="Açıklamalar"/>
        <xsd:element name="keywords" minOccurs="0" maxOccurs="1" type="xsd:string" ma:index="14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666FC3FA-8CEE-4489-8740-C720E01EE5CC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9E264ED-4797-48A8-9875-A5361FA7942E}"/>
</file>

<file path=customXml/itemProps2.xml><?xml version="1.0" encoding="utf-8"?>
<ds:datastoreItem xmlns:ds="http://schemas.openxmlformats.org/officeDocument/2006/customXml" ds:itemID="{29F8CE9F-F264-4846-96A6-BAA279F32565}"/>
</file>

<file path=customXml/itemProps3.xml><?xml version="1.0" encoding="utf-8"?>
<ds:datastoreItem xmlns:ds="http://schemas.openxmlformats.org/officeDocument/2006/customXml" ds:itemID="{4D8B181F-6176-4137-8FED-D0599BC783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375</Words>
  <Application>Microsoft Office PowerPoint</Application>
  <PresentationFormat>Geniş ekran</PresentationFormat>
  <Paragraphs>50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Teması</vt:lpstr>
      <vt:lpstr>PowerPoint Sunusu</vt:lpstr>
      <vt:lpstr>2020-2021 EĞİTİM ÖĞRETİM YILI 1. SINIF GERİ BİLDİRİM  SONUÇLARI</vt:lpstr>
      <vt:lpstr>2020-2021 EĞİTİM ÖĞRETİM YILI 2. SINIF GERİ BİLDİRİM  SONUÇLARI</vt:lpstr>
      <vt:lpstr>2020-2021 EĞİTİM ÖĞRETİM YILI 3. SINIF GERİ BİLDİRİM  SONUÇLARI</vt:lpstr>
      <vt:lpstr>2020-2021 EĞITIM ÖĞRETIM YILI DÖNEM IV STAJ GERİ  BİLDİRİM SONUÇLARI</vt:lpstr>
      <vt:lpstr>2020-2021 EĞITIM ÖĞRETIM YILI DÖNEM V STAJ GERİ BİLDİRİM  SONUÇLARI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Ipek Erda</dc:creator>
  <cp:keywords/>
  <dc:description/>
  <cp:lastModifiedBy>Sema Uz</cp:lastModifiedBy>
  <cp:revision>112</cp:revision>
  <dcterms:created xsi:type="dcterms:W3CDTF">2021-06-14T07:04:46Z</dcterms:created>
  <dcterms:modified xsi:type="dcterms:W3CDTF">2024-01-22T13:52:47Z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0x0101009148F5A04DDD49CBA7127AADA5FB792B00AADE34325A8B49CDA8BB4DB53328F214009B22355DB2F4CD41AC52EA35392E7D16</vt:lpwstr>
  </property>
</Properties>
</file>